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c357d4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7c357d4a8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c76399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7c76399ff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c357d4a8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7c357d4a88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d40c50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7d40c5061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c357d4a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7c357d4a8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c357d4a8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7c357d4a88_0_2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dfb5da16adea8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ddfb5da16adea88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c357d4a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7c357d4a8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c357d4a8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7c357d4a88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c357d4a8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7c357d4a88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c357d4a8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7c357d4a88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c357d4a8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7c357d4a88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c357d4a8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7c357d4a88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c357d4a8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7c357d4a88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c357d4a8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7c357d4a88_0_2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c357d4a8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7c357d4a88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eriodicos.sbu.unicamp.br/ojs/index.php/histedbr/article/view/8657662" TargetMode="External"/><Relationship Id="rId4" Type="http://schemas.openxmlformats.org/officeDocument/2006/relationships/hyperlink" Target="https://g1.globo.com/mg/centro-oeste/especial-publicitario/senac/senac-em-divinopolis/noticia/2022/06/15/aquecido-no-brasil-mercado-de-ti-indica-aumento-de-vagas-de-trabalho.ghtml" TargetMode="External"/><Relationship Id="rId5" Type="http://schemas.openxmlformats.org/officeDocument/2006/relationships/hyperlink" Target="https://medium.com/aspectos-humanos-e-sociais-na-computa%C3%A7%C3%A3o/os-pr%C3%B3s-e-contras-da-regulamenta%C3%A7%C3%A3o-dos-profissionais-de-ti-3de87ce2c098" TargetMode="External"/><Relationship Id="rId6" Type="http://schemas.openxmlformats.org/officeDocument/2006/relationships/hyperlink" Target="https://www.profissionaisti.com.br/profissao-ti-regulamentar-e-preciso/" TargetMode="External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465875" y="2704013"/>
            <a:ext cx="2442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Ética em informática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49969" y="3084806"/>
            <a:ext cx="2757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Ian Saraiva Halfen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Victor Eduardo Requia  P</a:t>
            </a:r>
            <a:r>
              <a:rPr lang="pt-BR" sz="1600">
                <a:latin typeface="Trebuchet MS"/>
                <a:ea typeface="Trebuchet MS"/>
                <a:cs typeface="Trebuchet MS"/>
                <a:sym typeface="Trebuchet MS"/>
              </a:rPr>
              <a:t>rofessor Marcelo Hounsell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rebuchet MS"/>
                <a:ea typeface="Trebuchet MS"/>
                <a:cs typeface="Trebuchet MS"/>
                <a:sym typeface="Trebuchet MS"/>
              </a:rPr>
              <a:t>03/11/2022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200050" y="1531975"/>
            <a:ext cx="3707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Ética Profissional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/>
        </p:nvSpPr>
        <p:spPr>
          <a:xfrm>
            <a:off x="5787275" y="2098975"/>
            <a:ext cx="31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Regulamentação da Profissão de TI</a:t>
            </a:r>
            <a:endParaRPr sz="15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Projetos de lei</a:t>
            </a:r>
            <a:endParaRPr sz="2400"/>
          </a:p>
        </p:txBody>
      </p:sp>
      <p:sp>
        <p:nvSpPr>
          <p:cNvPr id="146" name="Google Shape;146;p2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250" y="751737"/>
            <a:ext cx="5888699" cy="39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PLS 607/2007 e PL 7.109/2006</a:t>
            </a:r>
            <a:endParaRPr sz="2400"/>
          </a:p>
        </p:txBody>
      </p:sp>
      <p:sp>
        <p:nvSpPr>
          <p:cNvPr id="155" name="Google Shape;155;p24"/>
          <p:cNvSpPr txBox="1"/>
          <p:nvPr/>
        </p:nvSpPr>
        <p:spPr>
          <a:xfrm>
            <a:off x="286925" y="944538"/>
            <a:ext cx="7821000" cy="4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 analista deverá possuir graduação superior em um curso de análise de sistemas, ciência da computação ou processamento de dados e o técnico de informática deverá possuir diplomação técnica equivalente ao ensino médio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Definir a jornada de trabalho em 40 horas semanais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Estabelecer um piso salarial para cada função;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Criar o Conselho Federal de Informática (CFI) e os Conselhos Regionais de Informática (CRI), que deverá detalhar as regras de regulamentação para cada função.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Trazer a responsabilidade jurídica para as infrações cometidas pelos profissionais de TI.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Normatizar a prática regulamentar já existente em alguns setores, como as instituições públicas, as empresas multinacionais e as grandes empresas nacionais, que utilizam esses parâmetros como parte do processo de seleção de profissionais.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7092800" y="4255700"/>
            <a:ext cx="55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(MAGGIO, 2018)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Vantagens da regulamentação</a:t>
            </a:r>
            <a:endParaRPr sz="2400"/>
          </a:p>
        </p:txBody>
      </p:sp>
      <p:sp>
        <p:nvSpPr>
          <p:cNvPr id="165" name="Google Shape;165;p25"/>
          <p:cNvSpPr txBox="1"/>
          <p:nvPr/>
        </p:nvSpPr>
        <p:spPr>
          <a:xfrm>
            <a:off x="286918" y="1121887"/>
            <a:ext cx="57474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Estabelecimento de código de ética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 inexistência  de  organização  e regulamentação profissional do setor que incidem diretamente nas vidas, na carreira, no cargo,  nos  salários  e  na  forma  de  trabalhar dos profissionais de TIC.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Garantia básica de suporte ao contratante.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Garantia de conhecimento básico para sistemas de grande porte e complexidade.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Piso salarial para as diferentes funções.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Identidade jurídica e pública ao exercício da profissão.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Representatividade.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Desvantagens da regulamentação</a:t>
            </a:r>
            <a:endParaRPr sz="2400"/>
          </a:p>
        </p:txBody>
      </p:sp>
      <p:sp>
        <p:nvSpPr>
          <p:cNvPr id="174" name="Google Shape;174;p26"/>
          <p:cNvSpPr txBox="1"/>
          <p:nvPr/>
        </p:nvSpPr>
        <p:spPr>
          <a:xfrm>
            <a:off x="287018" y="1180062"/>
            <a:ext cx="57474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Dificuldade de contratação e direitos para trabalhadores sem diploma ou cursos formais.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Preconceito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errôneo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sobre o conhecimento do profissional sem formação.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Travamento do mercado. Segundo os dados da Sociedade Brasileira de Computação (SBC), mais de 1 milhão de profissionais de TI que atuam hoje, menos de 500 mil possui curso superior na área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Burocracia de uma regulamentação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Limitação à inovação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Redução da agilidade em soluções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Conclusão</a:t>
            </a:r>
            <a:endParaRPr sz="2400"/>
          </a:p>
        </p:txBody>
      </p:sp>
      <p:sp>
        <p:nvSpPr>
          <p:cNvPr id="183" name="Google Shape;183;p27"/>
          <p:cNvSpPr txBox="1"/>
          <p:nvPr/>
        </p:nvSpPr>
        <p:spPr>
          <a:xfrm>
            <a:off x="286918" y="1167637"/>
            <a:ext cx="57474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 a regulamentação, somente  poderão  atuar  aqueles profissionais  com diploma  de  curso  superior  em  áreas  correlatas  à  Informática,  como  Engenharia  de Computação,  Sistemas  de  Informação,  Tecnologia  da  Informação  e  demais  graduações atualmente disponíveis no meio acadêmico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Podemos notar uma falta de interesse por parte do governo e empregados em regulamentar a profissão. Como mostramos, 14 projetos de lei e 5 requerimentos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audiência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pública foram propostos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e nenhum foi efetivado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No Brasil, este tema não é discutido amplamente pela classe acadêmica. No portal CAPES, apenas 8 trabalhos, abordam o tema de forma indireta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Conclusão</a:t>
            </a:r>
            <a:endParaRPr sz="2400"/>
          </a:p>
        </p:txBody>
      </p:sp>
      <p:sp>
        <p:nvSpPr>
          <p:cNvPr id="192" name="Google Shape;192;p28"/>
          <p:cNvSpPr txBox="1"/>
          <p:nvPr/>
        </p:nvSpPr>
        <p:spPr>
          <a:xfrm>
            <a:off x="287018" y="952462"/>
            <a:ext cx="57474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á  pouca  interação  entre  os  órgãos  interessados  na  temática,  como  o SINDPD e a ASSESPRO, que não conversam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diretamente com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as instituições acadêmicas, as quais são produtoras de artigos e pesquisas científicas sobre o tema.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No mundo da TIC, as evidências demonstram que os profissionais, em sua maioria, são  favoráveis  à  regulamentação  do  segmento,  uma  vez  comprovada  as  discrepâncias existentes  dentro  das  empresas  e  no  mercado  de  trabalho,  considerando  o  cargo,  salários, nomenclaturas  de  hierarquia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70065" y="274243"/>
            <a:ext cx="506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287025" y="983050"/>
            <a:ext cx="83799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pt-BR" sz="1100"/>
              <a:t>SILVEIRA, A. C. J. da; TONINI, A. M.Análise sobre a regulamentação do profissional do setor de tecnologia da informação e comunicação no Brasil.</a:t>
            </a:r>
            <a:r>
              <a:rPr b="1" lang="pt-BR" sz="1100"/>
              <a:t> Revista HISTEDBR On-line</a:t>
            </a:r>
            <a:r>
              <a:rPr lang="pt-BR" sz="1100"/>
              <a:t>, Campinas, SP, v. 21, p. 1-23, 2021. DOI: 10.20396/rho.v21i00.8657662.Disponível em: 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https://periodicos.sbu.unicamp.br/ojs/index.php/histedbr/article/view/8657662</a:t>
            </a:r>
            <a:r>
              <a:rPr lang="pt-BR" sz="1100"/>
              <a:t> . Acesso em: 01 nov. 2022.</a:t>
            </a:r>
            <a:endParaRPr sz="11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SENAC Divinópolis. Aquecido no Brasil, mercado de TI indica aumento de vagas de trabalho. 2022. Disponível em: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https://g1.globo.com/mg/centro-oeste/especial-publicitario/senac/senac-em-divinopolis/noticia/2022/06/15/aquecido-no-brasil-mercado-de-ti-indica-aumento-de-vagas-de-trabalho.ghtml</a:t>
            </a:r>
            <a:r>
              <a:rPr lang="pt-BR" sz="1100"/>
              <a:t> . Acesso em: 01 nov. 2022. </a:t>
            </a:r>
            <a:endParaRPr sz="11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FRANÇA, César. Os Prós e Contras da Regulamentação dos Profissionais de TI. 2019. Disponível em: 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https://medium.com/aspectos-humanos-e-sociais-na-computa%C3%A7%C3%A3o/os-pr%C3%B3s-e-contras-da-regulamenta%C3%A7%C3%A3o-dos-profissionais-de-ti-3de87ce2c098</a:t>
            </a:r>
            <a:r>
              <a:rPr lang="pt-BR" sz="1100"/>
              <a:t> . Acesso em: 01 nov. 2022.</a:t>
            </a:r>
            <a:endParaRPr sz="11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MAGGIO, Anderson. Profissão TI: Regulamentar é preciso? 2018. Disponível em: </a:t>
            </a:r>
            <a:r>
              <a:rPr lang="pt-BR" sz="1100" u="sng">
                <a:solidFill>
                  <a:schemeClr val="hlink"/>
                </a:solidFill>
                <a:hlinkClick r:id="rId6"/>
              </a:rPr>
              <a:t>https://www.profissionaisti.com.br/profissao-ti-regulamentar-e-preciso/</a:t>
            </a:r>
            <a:r>
              <a:rPr lang="pt-BR" sz="1100"/>
              <a:t> . Acesso em: 01 nov. 2022.</a:t>
            </a:r>
            <a:endParaRPr sz="11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2" name="Google Shape;202;p2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47050" y="1971450"/>
            <a:ext cx="744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“Identificar competências e habilidades requeridas a um profissional é um processo complexo e desafiador quando se aborda uma nova profissão no cenário  do  mercado  de  trabalho,  especialmente  na  área  de  tecnologia  da informação, pois esta profissão, além de ser relativamente nova, ainda não é regulamentada”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CAMPOS, ZANATTA; GARCIA (2013)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25" y="365375"/>
            <a:ext cx="3738826" cy="23697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000000" dist="209550">
              <a:srgbClr val="000000">
                <a:alpha val="50000"/>
              </a:srgbClr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250" y="456450"/>
            <a:ext cx="4150699" cy="151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180975">
              <a:srgbClr val="000000">
                <a:alpha val="50000"/>
              </a:srgbClr>
            </a:outerShdw>
          </a:effectLst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5763" y="2208945"/>
            <a:ext cx="2057900" cy="267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60000" dist="1619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Mercado de TI</a:t>
            </a:r>
            <a:endParaRPr sz="2400"/>
          </a:p>
        </p:txBody>
      </p:sp>
      <p:sp>
        <p:nvSpPr>
          <p:cNvPr id="90" name="Google Shape;90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461" y="886925"/>
            <a:ext cx="5019080" cy="33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Realidade do profissional de TI atualmente</a:t>
            </a:r>
            <a:endParaRPr sz="2400"/>
          </a:p>
        </p:txBody>
      </p:sp>
      <p:sp>
        <p:nvSpPr>
          <p:cNvPr id="99" name="Google Shape;99;p18"/>
          <p:cNvSpPr txBox="1"/>
          <p:nvPr/>
        </p:nvSpPr>
        <p:spPr>
          <a:xfrm>
            <a:off x="150518" y="1180062"/>
            <a:ext cx="57474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mercado  de  TI empregava,  em  2016,  mais  de  1,3  milhão  de  pessoas  no  Brasil (SOFTEX, 2019)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Até 2019 era esperado mais 750 mil profissionais. (SOFTEX, 2019)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 setor de TIC emprega categorias distintas de profissionais,  com  escolaridade, conhecimentos  técnicos,  grau  de  instrução  acadêmica  e conhecimentos distintos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 que se nota é que o profissional deste setor vem perdendo  posições  e  direitos  sociais  desde  a  década  de  1980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Realidade do profissional de TI atualmente</a:t>
            </a:r>
            <a:endParaRPr sz="2400"/>
          </a:p>
        </p:txBody>
      </p:sp>
      <p:sp>
        <p:nvSpPr>
          <p:cNvPr id="108" name="Google Shape;108;p19"/>
          <p:cNvSpPr txBox="1"/>
          <p:nvPr/>
        </p:nvSpPr>
        <p:spPr>
          <a:xfrm>
            <a:off x="150526" y="1180050"/>
            <a:ext cx="64332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Schuster salienta que, mesmo com formação acadêmica, não há  transformações  positivas  para  os profissionais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“[...] já que a Graduação, além de não ser valorizada neste meio, também não traz muitos diferenciais ao perfil técnico do profissional, o que ‘formaliza’ e ‘oficializa’ os conhecimentos  e  habilidades  do  profissional  de  TI  são  as  certificações  e  a  experiência prática”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Schuster  (2008)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Opinião de profissionais experientes</a:t>
            </a:r>
            <a:endParaRPr sz="2400"/>
          </a:p>
        </p:txBody>
      </p:sp>
      <p:sp>
        <p:nvSpPr>
          <p:cNvPr id="117" name="Google Shape;117;p20"/>
          <p:cNvSpPr txBox="1"/>
          <p:nvPr/>
        </p:nvSpPr>
        <p:spPr>
          <a:xfrm>
            <a:off x="286925" y="1081950"/>
            <a:ext cx="65709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As  entrevistas  realizadas  na  ACME  revelaram  opiniões  divergentes  em relação  ao  mercado  de  trabalho e a regulamentação da profissão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[...] instituições  governamentais  atuam  com deficiência, já que a profissão não é regulamentada, e, por isso, criam-se condições  para  a  proliferação  de  profissionais  com  baixa  competência técnica.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(MORENO JÚNIOR; CAVAZOTTE; FARIAS, 2009)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“Esta  regulamentação  certamente  vai  mudar  muito  a  formatação  deste mercado  e  mexer  com  toda  a  sociedade,  já  que  como  na  área  da saúde somente  o  médico  pode  receitar uma medicação, na área de tecnologia também  somente  um  profissional  graduado  poderá  exercer  algumas atividades específicas e desenvolver sistemas mais complexos, o que não acontece hoje em dia”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(SCHUSTER, 2008)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Posicionamento de Órgãos e Entidades</a:t>
            </a:r>
            <a:endParaRPr sz="2400"/>
          </a:p>
        </p:txBody>
      </p:sp>
      <p:sp>
        <p:nvSpPr>
          <p:cNvPr id="126" name="Google Shape;126;p21"/>
          <p:cNvSpPr txBox="1"/>
          <p:nvPr/>
        </p:nvSpPr>
        <p:spPr>
          <a:xfrm>
            <a:off x="470075" y="1657200"/>
            <a:ext cx="78372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“Resumidamente, a SBC posiciona-se CONTRA o estabelecimento de uma reserva  de  mercado  de  trabalho,  geralmente  instituída  pela  criação  de conselho de profissão em moldes tradicionais, o qual, como já ocorre em muitas outras áreas, pode levar a uma indevida valorização da posse de um diploma em detrimento da posse do conhecimento, que é a habilitação que ele  deveria  prover.  A  SBC  é  a  FAVOR  de  liberdade  do  exercício profissional, sendo    o    conhecimento    técnico-científico    e    social, normalmente  adquirido  em  curso  superior  de  boa  qualidade,  o  principal diferencial   de   competência   profissional.   O   diploma,   com   todas   as informações  que  o  compõem,  é  o  principal  e  melhor  instrumento  para proteção da Sociedade”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7346100" y="3147600"/>
            <a:ext cx="9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(SBC, 2017)</a:t>
            </a:r>
            <a:endParaRPr sz="10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Posicionamento de Órgãos e Entidades</a:t>
            </a:r>
            <a:endParaRPr sz="2400"/>
          </a:p>
        </p:txBody>
      </p:sp>
      <p:sp>
        <p:nvSpPr>
          <p:cNvPr id="136" name="Google Shape;136;p22"/>
          <p:cNvSpPr txBox="1"/>
          <p:nvPr/>
        </p:nvSpPr>
        <p:spPr>
          <a:xfrm>
            <a:off x="376175" y="1564800"/>
            <a:ext cx="81228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 regulamentação 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do  contrato  intermitente  sem  distinção  de  categoria  é uma das medidas estabelecidas pela Lei 13.467/17. Atualmente, a prática é  aplicada  em  setores  específicos,  que  possuem  serviços  eventuais  e descontinuados. A modalidade,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porém, passará a valer para todo o mercado de trabalho. Isso fará com que o empregado fique sempre à disposição do empregador, mesmo sem ter a garantia de uma remuneração fixa ao final do  mês.  Segundo  Antônio  Neto,  presidente  da  CSB  e  do  Sindpd,  o mecanismo  pode  provocar  a  substituição  de  trabalhadores  fixos  por intermitentes,   limitando   os   direitos   estabelecidos   em   Convenções Coletivas de Trabalho. No quinto vídeo divulgado pela Central, o dirigente esclareceu  a  importância  de  utilizar  a  Lei  brasileira  como  forma  de proteção à classe trabalhadora, além de reafirmar a importância de procurar os sindicatos representantes.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7385375" y="3240000"/>
            <a:ext cx="11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(SINDPD, 2017)</a:t>
            </a:r>
            <a:endParaRPr sz="10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