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3365435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e33654359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3f0b8c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e3f0b8c7b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3e9bf6a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e3e9bf6ae9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3e9bf6a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e3e9bf6ae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3f0b8c7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e3f0b8c7b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3e9bf6ae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e3e9bf6ae9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3f56bcaa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e3f56bcaa3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3e9bf6ae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e3e9bf6ae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3f0b8c7b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e3f0b8c7bc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3f0b8c7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e3f0b8c7bc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3f0b8c7b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e3f0b8c7bc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33654359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e33654359c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3f56bcaa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e3f56bcaa3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3f56bcaa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e3f56bcaa3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3f56bcaa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e3f56bcaa3_1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3f34912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e3f3491255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3f56bcaa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e3f56bcaa3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3db78a3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e3db78a363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3e9bf6a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e3e9bf6ae9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33654359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e33654359c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348422a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e348422af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348422a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e348422af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3e8ab27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e3e8ab27c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3f56bca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e3f56bcaa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3f56bca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e3f56bcaa3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e3f56bcaa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e3f56bcaa3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3f56bca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1e3f56bcaa3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3f56bca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e3f56bcaa3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3f56bca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e3f56bcaa3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e348422a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e348422af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4b5a799c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4b5a799cbe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b5a799cb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4b5a799cbe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e3d6b0bb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e3d6b0bba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3f0b8c7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e3f0b8c7b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e3d6b0bb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1e3d6b0bba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3d6b0bb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e3d6b0bba5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e3d6b0bb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e3d6b0bba5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e3d6b0bb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e3d6b0bba5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e3d6b0bb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1e3d6b0bba5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3d6b0bb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1e3d6b0bba5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e3d6b0bb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1e3d6b0bba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348422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e348422a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3d6b0bba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e3d6b0bba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e3d6b0bba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e3d6b0bba5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3db78a3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e3db78a363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e3d6b0bb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1e3d6b0bba5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3d6b0bb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1e3d6b0bba5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e3f56bcaa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1e3f56bcaa3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3d6b0bb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e3d6b0bba5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e3d6b0bba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e3d6b0bba5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e3d6b0bba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e3d6b0bba5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e3db78a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1e3db78a36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e36ef47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1e36ef47a9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3f56bcaa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1e3f56bcaa3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3e9bf6a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e3e9bf6ae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3f0b8c7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e3f0b8c7bc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3f0b8c7b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e3f0b8c7bc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3f0b8c7b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e3f0b8c7bc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70065" y="274243"/>
            <a:ext cx="8203800" cy="842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60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15861" y="975436"/>
            <a:ext cx="5528400" cy="2682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600">
                <a:solidFill>
                  <a:schemeClr val="dk1"/>
                </a:solidFill>
                <a:latin typeface="Trebuchet MS"/>
                <a:ea typeface="Trebuchet MS"/>
                <a:cs typeface="Trebuchet MS"/>
                <a:sym typeface="Trebuchet M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pt-B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7261432" y="4281125"/>
            <a:ext cx="1646462" cy="561327"/>
          </a:xfrm>
          <a:prstGeom prst="rect">
            <a:avLst/>
          </a:prstGeom>
          <a:noFill/>
          <a:ln>
            <a:noFill/>
          </a:ln>
        </p:spPr>
      </p:pic>
      <p:sp>
        <p:nvSpPr>
          <p:cNvPr id="61" name="Google Shape;61;p14"/>
          <p:cNvSpPr txBox="1"/>
          <p:nvPr/>
        </p:nvSpPr>
        <p:spPr>
          <a:xfrm>
            <a:off x="4117850" y="3098900"/>
            <a:ext cx="4789800" cy="259200"/>
          </a:xfrm>
          <a:prstGeom prst="rect">
            <a:avLst/>
          </a:prstGeom>
          <a:noFill/>
          <a:ln>
            <a:noFill/>
          </a:ln>
        </p:spPr>
        <p:txBody>
          <a:bodyPr anchorCtr="0" anchor="t" bIns="0" lIns="0" spcFirstLastPara="1" rIns="0" wrap="square" tIns="12700">
            <a:spAutoFit/>
          </a:bodyPr>
          <a:lstStyle/>
          <a:p>
            <a:pPr indent="0" lvl="0" marL="12700" marR="0" rtl="0" algn="r">
              <a:lnSpc>
                <a:spcPct val="100000"/>
              </a:lnSpc>
              <a:spcBef>
                <a:spcPts val="0"/>
              </a:spcBef>
              <a:spcAft>
                <a:spcPts val="0"/>
              </a:spcAft>
              <a:buNone/>
            </a:pPr>
            <a:r>
              <a:rPr lang="pt-BR" sz="1600"/>
              <a:t>Sistemas </a:t>
            </a:r>
            <a:r>
              <a:rPr lang="pt-BR" sz="1600"/>
              <a:t>Distribuídos</a:t>
            </a:r>
            <a:endParaRPr sz="1600"/>
          </a:p>
        </p:txBody>
      </p:sp>
      <p:sp>
        <p:nvSpPr>
          <p:cNvPr id="62" name="Google Shape;62;p14"/>
          <p:cNvSpPr txBox="1"/>
          <p:nvPr>
            <p:ph type="title"/>
          </p:nvPr>
        </p:nvSpPr>
        <p:spPr>
          <a:xfrm>
            <a:off x="4490175" y="2096725"/>
            <a:ext cx="4112700" cy="782400"/>
          </a:xfrm>
          <a:prstGeom prst="rect">
            <a:avLst/>
          </a:prstGeom>
          <a:noFill/>
          <a:ln>
            <a:noFill/>
          </a:ln>
        </p:spPr>
        <p:txBody>
          <a:bodyPr anchorCtr="0" anchor="t" bIns="0" lIns="0" spcFirstLastPara="1" rIns="0" wrap="square" tIns="12700">
            <a:spAutoFit/>
          </a:bodyPr>
          <a:lstStyle/>
          <a:p>
            <a:pPr indent="0" lvl="0" marL="12700" rtl="0" algn="r">
              <a:spcBef>
                <a:spcPts val="0"/>
              </a:spcBef>
              <a:spcAft>
                <a:spcPts val="0"/>
              </a:spcAft>
              <a:buClr>
                <a:schemeClr val="dk1"/>
              </a:buClr>
              <a:buFont typeface="Arial"/>
              <a:buNone/>
            </a:pPr>
            <a:r>
              <a:rPr lang="pt-BR" sz="2500">
                <a:highlight>
                  <a:schemeClr val="lt1"/>
                </a:highlight>
                <a:latin typeface="Arial"/>
                <a:ea typeface="Arial"/>
                <a:cs typeface="Arial"/>
                <a:sym typeface="Arial"/>
              </a:rPr>
              <a:t>Transação e</a:t>
            </a:r>
            <a:endParaRPr sz="2500">
              <a:highlight>
                <a:schemeClr val="lt1"/>
              </a:highlight>
              <a:latin typeface="Arial"/>
              <a:ea typeface="Arial"/>
              <a:cs typeface="Arial"/>
              <a:sym typeface="Arial"/>
            </a:endParaRPr>
          </a:p>
          <a:p>
            <a:pPr indent="0" lvl="0" marL="12700" rtl="0" algn="r">
              <a:spcBef>
                <a:spcPts val="0"/>
              </a:spcBef>
              <a:spcAft>
                <a:spcPts val="0"/>
              </a:spcAft>
              <a:buClr>
                <a:schemeClr val="dk1"/>
              </a:buClr>
              <a:buFont typeface="Arial"/>
              <a:buNone/>
            </a:pPr>
            <a:r>
              <a:rPr lang="pt-BR" sz="2500">
                <a:highlight>
                  <a:schemeClr val="lt1"/>
                </a:highlight>
                <a:latin typeface="Arial"/>
                <a:ea typeface="Arial"/>
                <a:cs typeface="Arial"/>
                <a:sym typeface="Arial"/>
              </a:rPr>
              <a:t>Controle de </a:t>
            </a:r>
            <a:r>
              <a:rPr lang="pt-BR" sz="2500">
                <a:highlight>
                  <a:schemeClr val="lt1"/>
                </a:highlight>
                <a:latin typeface="Arial"/>
                <a:ea typeface="Arial"/>
                <a:cs typeface="Arial"/>
                <a:sym typeface="Arial"/>
              </a:rPr>
              <a:t>concorrência</a:t>
            </a:r>
            <a:r>
              <a:rPr lang="pt-BR" sz="2500">
                <a:highlight>
                  <a:schemeClr val="lt1"/>
                </a:highlight>
                <a:latin typeface="Arial"/>
                <a:ea typeface="Arial"/>
                <a:cs typeface="Arial"/>
                <a:sym typeface="Arial"/>
              </a:rPr>
              <a:t> </a:t>
            </a:r>
            <a:endParaRPr sz="2500">
              <a:highlight>
                <a:schemeClr val="lt1"/>
              </a:highlight>
              <a:latin typeface="Arial"/>
              <a:ea typeface="Arial"/>
              <a:cs typeface="Arial"/>
              <a:sym typeface="Arial"/>
            </a:endParaRPr>
          </a:p>
        </p:txBody>
      </p:sp>
      <p:sp>
        <p:nvSpPr>
          <p:cNvPr id="63" name="Google Shape;63;p14"/>
          <p:cNvSpPr txBox="1"/>
          <p:nvPr/>
        </p:nvSpPr>
        <p:spPr>
          <a:xfrm>
            <a:off x="4572000" y="3373400"/>
            <a:ext cx="4335900" cy="720900"/>
          </a:xfrm>
          <a:prstGeom prst="rect">
            <a:avLst/>
          </a:prstGeom>
          <a:noFill/>
          <a:ln>
            <a:noFill/>
          </a:ln>
        </p:spPr>
        <p:txBody>
          <a:bodyPr anchorCtr="0" anchor="t" bIns="0" lIns="0" spcFirstLastPara="1" rIns="0" wrap="square" tIns="12700">
            <a:spAutoFit/>
          </a:bodyPr>
          <a:lstStyle/>
          <a:p>
            <a:pPr indent="-106045" lvl="0" marL="118110" marR="5080" rtl="0" algn="r">
              <a:lnSpc>
                <a:spcPct val="100000"/>
              </a:lnSpc>
              <a:spcBef>
                <a:spcPts val="0"/>
              </a:spcBef>
              <a:spcAft>
                <a:spcPts val="0"/>
              </a:spcAft>
              <a:buNone/>
            </a:pPr>
            <a:r>
              <a:rPr lang="pt-BR" sz="1500"/>
              <a:t>Gabriel Duessmann e</a:t>
            </a:r>
            <a:r>
              <a:rPr lang="pt-BR" sz="1500"/>
              <a:t> Victor Eduardo Requia  </a:t>
            </a:r>
            <a:endParaRPr sz="1500"/>
          </a:p>
          <a:p>
            <a:pPr indent="-106045" lvl="0" marL="118110" marR="5080" rtl="0" algn="r">
              <a:lnSpc>
                <a:spcPct val="100000"/>
              </a:lnSpc>
              <a:spcBef>
                <a:spcPts val="0"/>
              </a:spcBef>
              <a:spcAft>
                <a:spcPts val="0"/>
              </a:spcAft>
              <a:buNone/>
            </a:pPr>
            <a:r>
              <a:rPr lang="pt-BR" sz="1700">
                <a:solidFill>
                  <a:schemeClr val="dk1"/>
                </a:solidFill>
              </a:rPr>
              <a:t>P</a:t>
            </a:r>
            <a:r>
              <a:rPr lang="pt-BR" sz="1500">
                <a:solidFill>
                  <a:schemeClr val="dk1"/>
                </a:solidFill>
              </a:rPr>
              <a:t>rofessor Dr. Adriano Fiorese</a:t>
            </a:r>
            <a:endParaRPr sz="1200"/>
          </a:p>
          <a:p>
            <a:pPr indent="0" lvl="0" marL="0" marR="5080" rtl="0" algn="r">
              <a:lnSpc>
                <a:spcPct val="100000"/>
              </a:lnSpc>
              <a:spcBef>
                <a:spcPts val="0"/>
              </a:spcBef>
              <a:spcAft>
                <a:spcPts val="0"/>
              </a:spcAft>
              <a:buNone/>
            </a:pPr>
            <a:r>
              <a:rPr lang="pt-BR"/>
              <a:t>14</a:t>
            </a:r>
            <a:r>
              <a:rPr lang="pt-BR"/>
              <a:t>/06/2023</a:t>
            </a:r>
            <a:endParaRPr/>
          </a:p>
        </p:txBody>
      </p:sp>
      <p:grpSp>
        <p:nvGrpSpPr>
          <p:cNvPr id="64" name="Google Shape;64;p14"/>
          <p:cNvGrpSpPr/>
          <p:nvPr/>
        </p:nvGrpSpPr>
        <p:grpSpPr>
          <a:xfrm>
            <a:off x="0" y="9"/>
            <a:ext cx="6857998" cy="5143492"/>
            <a:chOff x="0" y="12"/>
            <a:chExt cx="9143997" cy="6857989"/>
          </a:xfrm>
        </p:grpSpPr>
        <p:pic>
          <p:nvPicPr>
            <p:cNvPr id="65" name="Google Shape;65;p14"/>
            <p:cNvPicPr preferRelativeResize="0"/>
            <p:nvPr/>
          </p:nvPicPr>
          <p:blipFill rotWithShape="1">
            <a:blip r:embed="rId4">
              <a:alphaModFix/>
            </a:blip>
            <a:srcRect b="0" l="0" r="0" t="0"/>
            <a:stretch/>
          </p:blipFill>
          <p:spPr>
            <a:xfrm>
              <a:off x="0" y="189001"/>
              <a:ext cx="4052164" cy="6669000"/>
            </a:xfrm>
            <a:prstGeom prst="rect">
              <a:avLst/>
            </a:prstGeom>
            <a:noFill/>
            <a:ln>
              <a:noFill/>
            </a:ln>
          </p:spPr>
        </p:pic>
        <p:pic>
          <p:nvPicPr>
            <p:cNvPr id="66" name="Google Shape;66;p14"/>
            <p:cNvPicPr preferRelativeResize="0"/>
            <p:nvPr/>
          </p:nvPicPr>
          <p:blipFill rotWithShape="1">
            <a:blip r:embed="rId5">
              <a:alphaModFix/>
            </a:blip>
            <a:srcRect b="0" l="0" r="0" t="0"/>
            <a:stretch/>
          </p:blipFill>
          <p:spPr>
            <a:xfrm>
              <a:off x="3780358" y="12"/>
              <a:ext cx="5363639" cy="906106"/>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49" name="Google Shape;149;p2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50" name="Google Shape;150;p23"/>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a:t>
            </a:r>
            <a:endParaRPr sz="2400">
              <a:latin typeface="Arial"/>
              <a:ea typeface="Arial"/>
              <a:cs typeface="Arial"/>
              <a:sym typeface="Arial"/>
            </a:endParaRPr>
          </a:p>
        </p:txBody>
      </p:sp>
      <p:sp>
        <p:nvSpPr>
          <p:cNvPr id="151" name="Google Shape;151;p23"/>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23"/>
          <p:cNvSpPr txBox="1"/>
          <p:nvPr/>
        </p:nvSpPr>
        <p:spPr>
          <a:xfrm>
            <a:off x="473200" y="1131575"/>
            <a:ext cx="5925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É uma das técnicas que permite o encapsulamento de um conjunto de operações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Teve início com os conceitos e teorias envolvendo a implementação dos SGBDs (Sistemas Gerenciadores de Banco de Dados)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Nos sistemas distribuídos, surgiu com a descentralização do processamento (multicore ou distribuição dos sistemas)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Fez-se necessário técnicas para garantir a integridade das informações em ambientes distribuídos multithread</a:t>
            </a:r>
            <a:endParaRPr/>
          </a:p>
        </p:txBody>
      </p:sp>
      <p:pic>
        <p:nvPicPr>
          <p:cNvPr id="153" name="Google Shape;153;p23"/>
          <p:cNvPicPr preferRelativeResize="0"/>
          <p:nvPr/>
        </p:nvPicPr>
        <p:blipFill>
          <a:blip r:embed="rId4">
            <a:alphaModFix/>
          </a:blip>
          <a:stretch>
            <a:fillRect/>
          </a:stretch>
        </p:blipFill>
        <p:spPr>
          <a:xfrm>
            <a:off x="6317472" y="2895263"/>
            <a:ext cx="1944650" cy="845500"/>
          </a:xfrm>
          <a:prstGeom prst="rect">
            <a:avLst/>
          </a:prstGeom>
          <a:noFill/>
          <a:ln>
            <a:noFill/>
          </a:ln>
        </p:spPr>
      </p:pic>
      <p:pic>
        <p:nvPicPr>
          <p:cNvPr id="154" name="Google Shape;154;p23"/>
          <p:cNvPicPr preferRelativeResize="0"/>
          <p:nvPr/>
        </p:nvPicPr>
        <p:blipFill>
          <a:blip r:embed="rId5">
            <a:alphaModFix/>
          </a:blip>
          <a:stretch>
            <a:fillRect/>
          </a:stretch>
        </p:blipFill>
        <p:spPr>
          <a:xfrm>
            <a:off x="7136838" y="1077050"/>
            <a:ext cx="1253875" cy="125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60" name="Google Shape;160;p2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61" name="Google Shape;161;p24"/>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a:t>
            </a:r>
            <a:endParaRPr sz="2400">
              <a:latin typeface="Arial"/>
              <a:ea typeface="Arial"/>
              <a:cs typeface="Arial"/>
              <a:sym typeface="Arial"/>
            </a:endParaRPr>
          </a:p>
        </p:txBody>
      </p:sp>
      <p:sp>
        <p:nvSpPr>
          <p:cNvPr id="162" name="Google Shape;162;p24"/>
          <p:cNvSpPr txBox="1"/>
          <p:nvPr/>
        </p:nvSpPr>
        <p:spPr>
          <a:xfrm>
            <a:off x="473200" y="1131575"/>
            <a:ext cx="5925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O </a:t>
            </a:r>
            <a:r>
              <a:rPr lang="pt-BR"/>
              <a:t>conjunto de operações é delimitada por Begin Transaction e End Transaction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As transações respeitam as regras ACID (Atomicidade, Consistência, Isolamento e Durabilidade)</a:t>
            </a:r>
            <a:endParaRPr/>
          </a:p>
        </p:txBody>
      </p:sp>
      <p:sp>
        <p:nvSpPr>
          <p:cNvPr id="163" name="Google Shape;163;p24"/>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4" name="Google Shape;164;p24"/>
          <p:cNvPicPr preferRelativeResize="0"/>
          <p:nvPr/>
        </p:nvPicPr>
        <p:blipFill>
          <a:blip r:embed="rId4">
            <a:alphaModFix/>
          </a:blip>
          <a:stretch>
            <a:fillRect/>
          </a:stretch>
        </p:blipFill>
        <p:spPr>
          <a:xfrm>
            <a:off x="6317472" y="2895263"/>
            <a:ext cx="1944650" cy="845500"/>
          </a:xfrm>
          <a:prstGeom prst="rect">
            <a:avLst/>
          </a:prstGeom>
          <a:noFill/>
          <a:ln>
            <a:noFill/>
          </a:ln>
        </p:spPr>
      </p:pic>
      <p:pic>
        <p:nvPicPr>
          <p:cNvPr id="165" name="Google Shape;165;p24"/>
          <p:cNvPicPr preferRelativeResize="0"/>
          <p:nvPr/>
        </p:nvPicPr>
        <p:blipFill>
          <a:blip r:embed="rId5">
            <a:alphaModFix/>
          </a:blip>
          <a:stretch>
            <a:fillRect/>
          </a:stretch>
        </p:blipFill>
        <p:spPr>
          <a:xfrm>
            <a:off x="7136838" y="1077050"/>
            <a:ext cx="1253875" cy="125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71" name="Google Shape;171;p2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72" name="Google Shape;172;p25"/>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Propriedade das </a:t>
            </a:r>
            <a:r>
              <a:rPr lang="pt-BR" sz="2400">
                <a:latin typeface="Arial"/>
                <a:ea typeface="Arial"/>
                <a:cs typeface="Arial"/>
                <a:sym typeface="Arial"/>
              </a:rPr>
              <a:t>Transações: Atomicidade</a:t>
            </a:r>
            <a:endParaRPr sz="2400">
              <a:latin typeface="Arial"/>
              <a:ea typeface="Arial"/>
              <a:cs typeface="Arial"/>
              <a:sym typeface="Arial"/>
            </a:endParaRPr>
          </a:p>
        </p:txBody>
      </p:sp>
      <p:sp>
        <p:nvSpPr>
          <p:cNvPr id="173" name="Google Shape;173;p2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25"/>
          <p:cNvSpPr txBox="1"/>
          <p:nvPr/>
        </p:nvSpPr>
        <p:spPr>
          <a:xfrm>
            <a:off x="470075" y="1078650"/>
            <a:ext cx="5925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A atomicidade é uma propriedade da transação para delimitar toda a execução da transação ou nenhuma alteração é feita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Garante que a </a:t>
            </a:r>
            <a:r>
              <a:rPr lang="pt-BR"/>
              <a:t>transação</a:t>
            </a:r>
            <a:r>
              <a:rPr lang="pt-BR"/>
              <a:t> seja vista como uma única ação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Com a execução sem a presença de falhas, garante que todas as operações foram executadas</a:t>
            </a:r>
            <a:endParaRPr/>
          </a:p>
        </p:txBody>
      </p:sp>
      <p:pic>
        <p:nvPicPr>
          <p:cNvPr id="175" name="Google Shape;175;p25"/>
          <p:cNvPicPr preferRelativeResize="0"/>
          <p:nvPr/>
        </p:nvPicPr>
        <p:blipFill>
          <a:blip r:embed="rId4">
            <a:alphaModFix/>
          </a:blip>
          <a:stretch>
            <a:fillRect/>
          </a:stretch>
        </p:blipFill>
        <p:spPr>
          <a:xfrm>
            <a:off x="6623400" y="1490148"/>
            <a:ext cx="2103000" cy="2382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81" name="Google Shape;181;p2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82" name="Google Shape;182;p26"/>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Propriedade das Transações: Atomicidade</a:t>
            </a:r>
            <a:endParaRPr sz="2400">
              <a:latin typeface="Arial"/>
              <a:ea typeface="Arial"/>
              <a:cs typeface="Arial"/>
              <a:sym typeface="Arial"/>
            </a:endParaRPr>
          </a:p>
        </p:txBody>
      </p:sp>
      <p:sp>
        <p:nvSpPr>
          <p:cNvPr id="183" name="Google Shape;183;p2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26"/>
          <p:cNvSpPr txBox="1"/>
          <p:nvPr/>
        </p:nvSpPr>
        <p:spPr>
          <a:xfrm>
            <a:off x="470075" y="972725"/>
            <a:ext cx="5925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Caso ocorra uma falha, o resultado de qualquer uma das operações do conjunto será ignorado, voltando ao estado anterior da execução da transação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Esta característica garante a integridade das informações processadas, mesmo com processamento ou informações acessadas em diferentes localizações geográficas</a:t>
            </a:r>
            <a:endParaRPr/>
          </a:p>
        </p:txBody>
      </p:sp>
      <p:pic>
        <p:nvPicPr>
          <p:cNvPr id="185" name="Google Shape;185;p26"/>
          <p:cNvPicPr preferRelativeResize="0"/>
          <p:nvPr/>
        </p:nvPicPr>
        <p:blipFill>
          <a:blip r:embed="rId4">
            <a:alphaModFix/>
          </a:blip>
          <a:stretch>
            <a:fillRect/>
          </a:stretch>
        </p:blipFill>
        <p:spPr>
          <a:xfrm>
            <a:off x="6623400" y="1490148"/>
            <a:ext cx="2103000" cy="23821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91" name="Google Shape;191;p2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92" name="Google Shape;192;p27"/>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Propriedade das Transações: Consistência</a:t>
            </a:r>
            <a:endParaRPr sz="2400">
              <a:latin typeface="Arial"/>
              <a:ea typeface="Arial"/>
              <a:cs typeface="Arial"/>
              <a:sym typeface="Arial"/>
            </a:endParaRPr>
          </a:p>
        </p:txBody>
      </p:sp>
      <p:sp>
        <p:nvSpPr>
          <p:cNvPr id="193" name="Google Shape;193;p2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27"/>
          <p:cNvSpPr txBox="1"/>
          <p:nvPr/>
        </p:nvSpPr>
        <p:spPr>
          <a:xfrm>
            <a:off x="470075" y="972725"/>
            <a:ext cx="5925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Esta </a:t>
            </a:r>
            <a:r>
              <a:rPr lang="pt-BR"/>
              <a:t>propriedade,</a:t>
            </a:r>
            <a:r>
              <a:rPr lang="pt-BR"/>
              <a:t> garante que os resultados produzidos ao final de uma transação serão consistente mesmo com concorrência entre as transações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Nesse contexto, as transações mesmo que se executadas em processamento concorrente, elas terão o mesmo resultado </a:t>
            </a:r>
            <a:r>
              <a:rPr lang="pt-BR"/>
              <a:t>caso</a:t>
            </a:r>
            <a:r>
              <a:rPr lang="pt-BR"/>
              <a:t> tivessem sido executadas com processamento </a:t>
            </a:r>
            <a:r>
              <a:rPr lang="pt-BR"/>
              <a:t>sequencial</a:t>
            </a:r>
            <a:endParaRPr/>
          </a:p>
        </p:txBody>
      </p:sp>
      <p:pic>
        <p:nvPicPr>
          <p:cNvPr id="195" name="Google Shape;195;p27"/>
          <p:cNvPicPr preferRelativeResize="0"/>
          <p:nvPr/>
        </p:nvPicPr>
        <p:blipFill>
          <a:blip r:embed="rId4">
            <a:alphaModFix/>
          </a:blip>
          <a:stretch>
            <a:fillRect/>
          </a:stretch>
        </p:blipFill>
        <p:spPr>
          <a:xfrm>
            <a:off x="6684450" y="1350925"/>
            <a:ext cx="2103000" cy="210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01" name="Google Shape;201;p2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02" name="Google Shape;202;p28"/>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Propriedade das Transações: Isolamento</a:t>
            </a:r>
            <a:endParaRPr sz="2400">
              <a:latin typeface="Arial"/>
              <a:ea typeface="Arial"/>
              <a:cs typeface="Arial"/>
              <a:sym typeface="Arial"/>
            </a:endParaRPr>
          </a:p>
        </p:txBody>
      </p:sp>
      <p:sp>
        <p:nvSpPr>
          <p:cNvPr id="203" name="Google Shape;203;p2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28"/>
          <p:cNvSpPr txBox="1"/>
          <p:nvPr/>
        </p:nvSpPr>
        <p:spPr>
          <a:xfrm>
            <a:off x="470075" y="1184500"/>
            <a:ext cx="5925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Esta propriedade, garante que cada transação deve ser realizada sem interferência de outras transações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Também deve garantir que as transações de um cliente sejam indivisíveis em relação a outros clientes. Ou seja, as operações não podem observar efeitos parciais das operações de outra. </a:t>
            </a:r>
            <a:endParaRPr/>
          </a:p>
        </p:txBody>
      </p:sp>
      <p:pic>
        <p:nvPicPr>
          <p:cNvPr id="205" name="Google Shape;205;p28"/>
          <p:cNvPicPr preferRelativeResize="0"/>
          <p:nvPr/>
        </p:nvPicPr>
        <p:blipFill>
          <a:blip r:embed="rId4">
            <a:alphaModFix/>
          </a:blip>
          <a:stretch>
            <a:fillRect/>
          </a:stretch>
        </p:blipFill>
        <p:spPr>
          <a:xfrm>
            <a:off x="6284650" y="1352288"/>
            <a:ext cx="2443825" cy="2438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11" name="Google Shape;211;p2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12" name="Google Shape;212;p29"/>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Propriedade das Transações: Durabilidade</a:t>
            </a:r>
            <a:endParaRPr sz="2400">
              <a:latin typeface="Arial"/>
              <a:ea typeface="Arial"/>
              <a:cs typeface="Arial"/>
              <a:sym typeface="Arial"/>
            </a:endParaRPr>
          </a:p>
        </p:txBody>
      </p:sp>
      <p:sp>
        <p:nvSpPr>
          <p:cNvPr id="213" name="Google Shape;213;p2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29"/>
          <p:cNvSpPr txBox="1"/>
          <p:nvPr/>
        </p:nvSpPr>
        <p:spPr>
          <a:xfrm>
            <a:off x="470075" y="972725"/>
            <a:ext cx="5925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Garante que os resultados obtidos por uma transação serão efetivados e não serão perdidos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Normalmente, os dados são armazenados em memória permanente (HDs, SSDs e Fitas Magnéticas)</a:t>
            </a:r>
            <a:endParaRPr/>
          </a:p>
        </p:txBody>
      </p:sp>
      <p:pic>
        <p:nvPicPr>
          <p:cNvPr id="215" name="Google Shape;215;p29"/>
          <p:cNvPicPr preferRelativeResize="0"/>
          <p:nvPr/>
        </p:nvPicPr>
        <p:blipFill>
          <a:blip r:embed="rId4">
            <a:alphaModFix/>
          </a:blip>
          <a:stretch>
            <a:fillRect/>
          </a:stretch>
        </p:blipFill>
        <p:spPr>
          <a:xfrm>
            <a:off x="6764749" y="1701325"/>
            <a:ext cx="1740850" cy="174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21" name="Google Shape;221;p3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22" name="Google Shape;222;p30"/>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Recuperação de Falhas nas Transações</a:t>
            </a:r>
            <a:endParaRPr sz="2400">
              <a:latin typeface="Arial"/>
              <a:ea typeface="Arial"/>
              <a:cs typeface="Arial"/>
              <a:sym typeface="Arial"/>
            </a:endParaRPr>
          </a:p>
        </p:txBody>
      </p:sp>
      <p:sp>
        <p:nvSpPr>
          <p:cNvPr id="223" name="Google Shape;223;p3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30"/>
          <p:cNvSpPr txBox="1"/>
          <p:nvPr/>
        </p:nvSpPr>
        <p:spPr>
          <a:xfrm>
            <a:off x="470075" y="972725"/>
            <a:ext cx="5925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Em geral, objetos gerenciados por servidores são armazenados em memória volátil como a RAM (Random Access Memory) ou em memória persistente (Disco rígido, SSD, Fita magnética)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Como o armazenamento em memória persistente é mais seguro em caso de falhas, umas das técnicas é armazenar informações suficientes da memória volátil para a persistente para que, em casos de falhas do processo do servidor, o estado dos objetos sejam recuperados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Isso torna possível uma maior abrangência de objetos que podem ser recuperados</a:t>
            </a:r>
            <a:endParaRPr/>
          </a:p>
        </p:txBody>
      </p:sp>
      <p:pic>
        <p:nvPicPr>
          <p:cNvPr id="225" name="Google Shape;225;p30"/>
          <p:cNvPicPr preferRelativeResize="0"/>
          <p:nvPr/>
        </p:nvPicPr>
        <p:blipFill>
          <a:blip r:embed="rId4">
            <a:alphaModFix/>
          </a:blip>
          <a:stretch>
            <a:fillRect/>
          </a:stretch>
        </p:blipFill>
        <p:spPr>
          <a:xfrm>
            <a:off x="6690125" y="1314975"/>
            <a:ext cx="1890100" cy="189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31" name="Google Shape;231;p3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32" name="Google Shape;232;p31"/>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Modelo de Falhas para Transações </a:t>
            </a:r>
            <a:endParaRPr sz="2400">
              <a:latin typeface="Arial"/>
              <a:ea typeface="Arial"/>
              <a:cs typeface="Arial"/>
              <a:sym typeface="Arial"/>
            </a:endParaRPr>
          </a:p>
        </p:txBody>
      </p:sp>
      <p:sp>
        <p:nvSpPr>
          <p:cNvPr id="233" name="Google Shape;233;p31"/>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31"/>
          <p:cNvSpPr txBox="1"/>
          <p:nvPr/>
        </p:nvSpPr>
        <p:spPr>
          <a:xfrm>
            <a:off x="470075" y="972725"/>
            <a:ext cx="5925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A</a:t>
            </a:r>
            <a:r>
              <a:rPr lang="pt-BR"/>
              <a:t>lgoritmos de correção de falhas, funcionam na presença de falhas previsíveis, mas nenhuma alegação é feita a respeito do comportamento quando ocorre um desastre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Para falhas de discos, servidores e comunicação em transações distribuídas, em 1981, Lampson propôs um modelo para contornar ou diminuir esses problemas. Estes princípios do modelo são usados para projetar um sistema estável e confiável para resistir a qualquer falha de uma forma simples.  </a:t>
            </a:r>
            <a:endParaRPr/>
          </a:p>
        </p:txBody>
      </p:sp>
      <p:pic>
        <p:nvPicPr>
          <p:cNvPr id="235" name="Google Shape;235;p31"/>
          <p:cNvPicPr preferRelativeResize="0"/>
          <p:nvPr/>
        </p:nvPicPr>
        <p:blipFill>
          <a:blip r:embed="rId4">
            <a:alphaModFix/>
          </a:blip>
          <a:stretch>
            <a:fillRect/>
          </a:stretch>
        </p:blipFill>
        <p:spPr>
          <a:xfrm>
            <a:off x="5418750" y="1433889"/>
            <a:ext cx="4172197" cy="22757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41" name="Google Shape;241;p3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42" name="Google Shape;242;p32"/>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Modelo de Falhas para Transações </a:t>
            </a:r>
            <a:endParaRPr sz="2400">
              <a:latin typeface="Arial"/>
              <a:ea typeface="Arial"/>
              <a:cs typeface="Arial"/>
              <a:sym typeface="Arial"/>
            </a:endParaRPr>
          </a:p>
        </p:txBody>
      </p:sp>
      <p:sp>
        <p:nvSpPr>
          <p:cNvPr id="243" name="Google Shape;243;p32"/>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4" name="Google Shape;244;p32"/>
          <p:cNvSpPr txBox="1"/>
          <p:nvPr/>
        </p:nvSpPr>
        <p:spPr>
          <a:xfrm>
            <a:off x="470075" y="972725"/>
            <a:ext cx="5925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As escritas em armazenamento permanentemente podem falhar, ou não gravando nada ou gravando um valor errado. As leituras feitas no armazenamento permanente podem detectar (por meio de uma soma de verificação) quando um bloco de dados está danificado.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Os servidores podem falhar ocasionalmente. Deve ser executado um procedimento de recuperação, usando informações do meio de armazenamento permanente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Pode haver um atraso arbitrário antes da chegada de uma mensagem.  Uma mensagem pode ser perdida, duplicada ou corrompida</a:t>
            </a:r>
            <a:endParaRPr/>
          </a:p>
        </p:txBody>
      </p:sp>
      <p:pic>
        <p:nvPicPr>
          <p:cNvPr id="245" name="Google Shape;245;p32"/>
          <p:cNvPicPr preferRelativeResize="0"/>
          <p:nvPr/>
        </p:nvPicPr>
        <p:blipFill>
          <a:blip r:embed="rId4">
            <a:alphaModFix/>
          </a:blip>
          <a:stretch>
            <a:fillRect/>
          </a:stretch>
        </p:blipFill>
        <p:spPr>
          <a:xfrm>
            <a:off x="5418750" y="1433889"/>
            <a:ext cx="4172197" cy="22757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72" name="Google Shape;72;p1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73" name="Google Shape;73;p15"/>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Sumário</a:t>
            </a:r>
            <a:endParaRPr sz="2400">
              <a:latin typeface="Arial"/>
              <a:ea typeface="Arial"/>
              <a:cs typeface="Arial"/>
              <a:sym typeface="Arial"/>
            </a:endParaRPr>
          </a:p>
        </p:txBody>
      </p:sp>
      <p:sp>
        <p:nvSpPr>
          <p:cNvPr id="74" name="Google Shape;74;p1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15"/>
          <p:cNvSpPr txBox="1"/>
          <p:nvPr>
            <p:ph idx="1" type="body"/>
          </p:nvPr>
        </p:nvSpPr>
        <p:spPr>
          <a:xfrm>
            <a:off x="615850" y="975216"/>
            <a:ext cx="7479300" cy="2445900"/>
          </a:xfrm>
          <a:prstGeom prst="rect">
            <a:avLst/>
          </a:prstGeom>
        </p:spPr>
        <p:txBody>
          <a:bodyPr anchorCtr="0" anchor="t" bIns="0" lIns="0" spcFirstLastPara="1" rIns="0" wrap="square" tIns="0">
            <a:spAutoFit/>
          </a:bodyPr>
          <a:lstStyle/>
          <a:p>
            <a:pPr indent="-317500" lvl="0" marL="457200" rtl="0" algn="l">
              <a:spcBef>
                <a:spcPts val="0"/>
              </a:spcBef>
              <a:spcAft>
                <a:spcPts val="0"/>
              </a:spcAft>
              <a:buClr>
                <a:schemeClr val="dk1"/>
              </a:buClr>
              <a:buSzPts val="1400"/>
              <a:buChar char="●"/>
            </a:pPr>
            <a:r>
              <a:rPr lang="pt-BR" sz="1400">
                <a:latin typeface="Arial"/>
                <a:ea typeface="Arial"/>
                <a:cs typeface="Arial"/>
                <a:sym typeface="Arial"/>
              </a:rPr>
              <a:t>Histórico, conceitos e soluções das transações</a:t>
            </a:r>
            <a:endParaRPr sz="1400">
              <a:latin typeface="Arial"/>
              <a:ea typeface="Arial"/>
              <a:cs typeface="Arial"/>
              <a:sym typeface="Arial"/>
            </a:endParaRPr>
          </a:p>
          <a:p>
            <a:pPr indent="-317500" lvl="0" marL="457200" rtl="0" algn="l">
              <a:spcBef>
                <a:spcPts val="0"/>
              </a:spcBef>
              <a:spcAft>
                <a:spcPts val="0"/>
              </a:spcAft>
              <a:buClr>
                <a:schemeClr val="dk1"/>
              </a:buClr>
              <a:buSzPts val="1400"/>
              <a:buChar char="●"/>
            </a:pPr>
            <a:r>
              <a:rPr lang="pt-BR" sz="1400">
                <a:latin typeface="Arial"/>
                <a:ea typeface="Arial"/>
                <a:cs typeface="Arial"/>
                <a:sym typeface="Arial"/>
              </a:rPr>
              <a:t>Problema do multithreading</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Propriedade das transações</a:t>
            </a:r>
            <a:endParaRPr sz="1400">
              <a:latin typeface="Arial"/>
              <a:ea typeface="Arial"/>
              <a:cs typeface="Arial"/>
              <a:sym typeface="Arial"/>
            </a:endParaRPr>
          </a:p>
          <a:p>
            <a:pPr indent="-317500" lvl="0" marL="457200" rtl="0" algn="l">
              <a:spcBef>
                <a:spcPts val="0"/>
              </a:spcBef>
              <a:spcAft>
                <a:spcPts val="0"/>
              </a:spcAft>
              <a:buClr>
                <a:schemeClr val="dk1"/>
              </a:buClr>
              <a:buSzPts val="1400"/>
              <a:buChar char="●"/>
            </a:pPr>
            <a:r>
              <a:rPr lang="pt-BR" sz="1400">
                <a:latin typeface="Arial"/>
                <a:ea typeface="Arial"/>
                <a:cs typeface="Arial"/>
                <a:sym typeface="Arial"/>
              </a:rPr>
              <a:t>Recuperação e Falhas nas Transações</a:t>
            </a:r>
            <a:endParaRPr sz="1400">
              <a:latin typeface="Arial"/>
              <a:ea typeface="Arial"/>
              <a:cs typeface="Arial"/>
              <a:sym typeface="Arial"/>
            </a:endParaRPr>
          </a:p>
          <a:p>
            <a:pPr indent="-317500" lvl="0" marL="457200" rtl="0" algn="l">
              <a:spcBef>
                <a:spcPts val="0"/>
              </a:spcBef>
              <a:spcAft>
                <a:spcPts val="0"/>
              </a:spcAft>
              <a:buClr>
                <a:schemeClr val="dk1"/>
              </a:buClr>
              <a:buSzPts val="1400"/>
              <a:buChar char="●"/>
            </a:pPr>
            <a:r>
              <a:rPr lang="pt-BR" sz="1400">
                <a:latin typeface="Arial"/>
                <a:ea typeface="Arial"/>
                <a:cs typeface="Arial"/>
                <a:sym typeface="Arial"/>
              </a:rPr>
              <a:t>Exemplo de transação em sistemas distribuídos</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Transação aninhadas</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Vantagens e desvantagens das transações</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Controle de </a:t>
            </a:r>
            <a:r>
              <a:rPr lang="pt-BR" sz="1400">
                <a:latin typeface="Arial"/>
                <a:ea typeface="Arial"/>
                <a:cs typeface="Arial"/>
                <a:sym typeface="Arial"/>
              </a:rPr>
              <a:t>concorrência</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Estratégias de controle de concorrência</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pt-BR" sz="1400">
                <a:latin typeface="Arial"/>
                <a:ea typeface="Arial"/>
                <a:cs typeface="Arial"/>
                <a:sym typeface="Arial"/>
              </a:rPr>
              <a:t>Comparação das estratégias de controle de concorrência</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3"/>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51" name="Google Shape;251;p3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52" name="Google Shape;252;p33"/>
          <p:cNvSpPr txBox="1"/>
          <p:nvPr>
            <p:ph type="title"/>
          </p:nvPr>
        </p:nvSpPr>
        <p:spPr>
          <a:xfrm>
            <a:off x="470074" y="274250"/>
            <a:ext cx="8906100" cy="382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pt-BR" sz="2400">
                <a:latin typeface="Arial"/>
                <a:ea typeface="Arial"/>
                <a:cs typeface="Arial"/>
                <a:sym typeface="Arial"/>
              </a:rPr>
              <a:t>Implementação de Transações em Sistemas Distribuídos</a:t>
            </a:r>
            <a:endParaRPr sz="2400">
              <a:latin typeface="Arial"/>
              <a:ea typeface="Arial"/>
              <a:cs typeface="Arial"/>
              <a:sym typeface="Arial"/>
            </a:endParaRPr>
          </a:p>
        </p:txBody>
      </p:sp>
      <p:sp>
        <p:nvSpPr>
          <p:cNvPr id="253" name="Google Shape;253;p33"/>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4" name="Google Shape;254;p33"/>
          <p:cNvSpPr txBox="1"/>
          <p:nvPr/>
        </p:nvSpPr>
        <p:spPr>
          <a:xfrm>
            <a:off x="470075" y="972725"/>
            <a:ext cx="5925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P</a:t>
            </a:r>
            <a:r>
              <a:rPr lang="pt-BR"/>
              <a:t>rimeiro temos que ter a garantia de que os objetos são recuperáveis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Cada transação é criada e gerenciada por um coordenador, que implementa a interface Coordinator</a:t>
            </a:r>
            <a:endParaRPr/>
          </a:p>
        </p:txBody>
      </p:sp>
      <p:pic>
        <p:nvPicPr>
          <p:cNvPr id="255" name="Google Shape;255;p33"/>
          <p:cNvPicPr preferRelativeResize="0"/>
          <p:nvPr/>
        </p:nvPicPr>
        <p:blipFill>
          <a:blip r:embed="rId4">
            <a:alphaModFix/>
          </a:blip>
          <a:stretch>
            <a:fillRect/>
          </a:stretch>
        </p:blipFill>
        <p:spPr>
          <a:xfrm>
            <a:off x="2286000" y="2551100"/>
            <a:ext cx="4572000" cy="1714500"/>
          </a:xfrm>
          <a:prstGeom prst="rect">
            <a:avLst/>
          </a:prstGeom>
          <a:noFill/>
          <a:ln>
            <a:noFill/>
          </a:ln>
          <a:effectLst>
            <a:outerShdw blurRad="57150" rotWithShape="0" algn="bl" dir="2760000" dist="219075">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4"/>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61" name="Google Shape;261;p3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62" name="Google Shape;262;p34"/>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pt-BR" sz="2400">
                <a:latin typeface="Arial"/>
                <a:ea typeface="Arial"/>
                <a:cs typeface="Arial"/>
                <a:sym typeface="Arial"/>
              </a:rPr>
              <a:t>Implementação de Transações</a:t>
            </a:r>
            <a:endParaRPr sz="2400">
              <a:latin typeface="Arial"/>
              <a:ea typeface="Arial"/>
              <a:cs typeface="Arial"/>
              <a:sym typeface="Arial"/>
            </a:endParaRPr>
          </a:p>
        </p:txBody>
      </p:sp>
      <p:sp>
        <p:nvSpPr>
          <p:cNvPr id="263" name="Google Shape;263;p34"/>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34"/>
          <p:cNvSpPr txBox="1"/>
          <p:nvPr/>
        </p:nvSpPr>
        <p:spPr>
          <a:xfrm>
            <a:off x="470075" y="972725"/>
            <a:ext cx="5925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Para cada transação, o coordenador irá atribuir um identificador TID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O cliente invoca o método </a:t>
            </a:r>
            <a:r>
              <a:rPr b="1" lang="pt-BR"/>
              <a:t>openTransaction </a:t>
            </a:r>
            <a:r>
              <a:rPr lang="pt-BR"/>
              <a:t>do coordenador para abrir uma nova transação. O retorno do método invocado pelo cliente é o identificador TID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Quando a transação é finalizada, o cliente invoca o método </a:t>
            </a:r>
            <a:r>
              <a:rPr b="1" lang="pt-BR"/>
              <a:t>closeTransaction</a:t>
            </a:r>
            <a:r>
              <a:rPr lang="pt-BR"/>
              <a:t>. Após o método closeTransaction, todos os objetos recuperáveis devem ser salvos.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Caso o cliente queira abortar uma transação durante a execução, poderá ser invocado o método </a:t>
            </a:r>
            <a:r>
              <a:rPr b="1" lang="pt-BR"/>
              <a:t>abortTransaction </a:t>
            </a:r>
            <a:r>
              <a:rPr lang="pt-BR"/>
              <a:t>que deverá reverter toda a execução da transação para o estado estável.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70" name="Google Shape;270;p3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71" name="Google Shape;271;p35"/>
          <p:cNvSpPr txBox="1"/>
          <p:nvPr>
            <p:ph type="title"/>
          </p:nvPr>
        </p:nvSpPr>
        <p:spPr>
          <a:xfrm>
            <a:off x="470074" y="274250"/>
            <a:ext cx="8497800" cy="382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pt-BR" sz="2400">
                <a:latin typeface="Arial"/>
                <a:ea typeface="Arial"/>
                <a:cs typeface="Arial"/>
                <a:sym typeface="Arial"/>
              </a:rPr>
              <a:t>Possibilidade </a:t>
            </a:r>
            <a:r>
              <a:rPr lang="pt-BR" sz="2400">
                <a:latin typeface="Arial"/>
                <a:ea typeface="Arial"/>
                <a:cs typeface="Arial"/>
                <a:sym typeface="Arial"/>
              </a:rPr>
              <a:t>de Transações em Sistemas Distribuídos</a:t>
            </a:r>
            <a:endParaRPr sz="2400">
              <a:latin typeface="Arial"/>
              <a:ea typeface="Arial"/>
              <a:cs typeface="Arial"/>
              <a:sym typeface="Arial"/>
            </a:endParaRPr>
          </a:p>
        </p:txBody>
      </p:sp>
      <p:sp>
        <p:nvSpPr>
          <p:cNvPr id="272" name="Google Shape;272;p3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35"/>
          <p:cNvSpPr txBox="1"/>
          <p:nvPr>
            <p:ph idx="1" type="body"/>
          </p:nvPr>
        </p:nvSpPr>
        <p:spPr>
          <a:xfrm>
            <a:off x="1949350" y="4485541"/>
            <a:ext cx="7479300" cy="749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1200"/>
              </a:spcBef>
              <a:spcAft>
                <a:spcPts val="1200"/>
              </a:spcAft>
              <a:buNone/>
            </a:pPr>
            <a:r>
              <a:t/>
            </a:r>
            <a:endParaRPr sz="1800">
              <a:latin typeface="Arial"/>
              <a:ea typeface="Arial"/>
              <a:cs typeface="Arial"/>
              <a:sym typeface="Arial"/>
            </a:endParaRPr>
          </a:p>
        </p:txBody>
      </p:sp>
      <p:pic>
        <p:nvPicPr>
          <p:cNvPr id="274" name="Google Shape;274;p35"/>
          <p:cNvPicPr preferRelativeResize="0"/>
          <p:nvPr/>
        </p:nvPicPr>
        <p:blipFill>
          <a:blip r:embed="rId4">
            <a:alphaModFix/>
          </a:blip>
          <a:stretch>
            <a:fillRect/>
          </a:stretch>
        </p:blipFill>
        <p:spPr>
          <a:xfrm>
            <a:off x="1209675" y="990600"/>
            <a:ext cx="6724650" cy="3162300"/>
          </a:xfrm>
          <a:prstGeom prst="rect">
            <a:avLst/>
          </a:prstGeom>
          <a:noFill/>
          <a:ln>
            <a:noFill/>
          </a:ln>
          <a:effectLst>
            <a:outerShdw blurRad="57150" rotWithShape="0" algn="bl" dir="3240000" dist="2476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80" name="Google Shape;280;p3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81" name="Google Shape;281;p36"/>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100"/>
              <a:buNone/>
            </a:pPr>
            <a:r>
              <a:rPr lang="pt-BR" sz="2400">
                <a:latin typeface="Arial"/>
                <a:ea typeface="Arial"/>
                <a:cs typeface="Arial"/>
                <a:sym typeface="Arial"/>
              </a:rPr>
              <a:t>Transações Aninhadas</a:t>
            </a:r>
            <a:endParaRPr sz="2400">
              <a:latin typeface="Arial"/>
              <a:ea typeface="Arial"/>
              <a:cs typeface="Arial"/>
              <a:sym typeface="Arial"/>
            </a:endParaRPr>
          </a:p>
        </p:txBody>
      </p:sp>
      <p:sp>
        <p:nvSpPr>
          <p:cNvPr id="282" name="Google Shape;282;p3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3" name="Google Shape;283;p36"/>
          <p:cNvSpPr txBox="1"/>
          <p:nvPr/>
        </p:nvSpPr>
        <p:spPr>
          <a:xfrm>
            <a:off x="470075" y="1255625"/>
            <a:ext cx="5150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Permite subdividir transações em várias subtransações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Cada subtransação é vinculada ao processamento da primeira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Permitem um melhor controle de processamento de uma transação concorrente em várias partes de uma mesma transação</a:t>
            </a:r>
            <a:endParaRPr/>
          </a:p>
        </p:txBody>
      </p:sp>
      <p:pic>
        <p:nvPicPr>
          <p:cNvPr id="284" name="Google Shape;284;p36"/>
          <p:cNvPicPr preferRelativeResize="0"/>
          <p:nvPr/>
        </p:nvPicPr>
        <p:blipFill>
          <a:blip r:embed="rId4">
            <a:alphaModFix/>
          </a:blip>
          <a:stretch>
            <a:fillRect/>
          </a:stretch>
        </p:blipFill>
        <p:spPr>
          <a:xfrm>
            <a:off x="6431212" y="1005963"/>
            <a:ext cx="2407924" cy="2407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290" name="Google Shape;290;p3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291" name="Google Shape;291;p37"/>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100"/>
              <a:buNone/>
            </a:pPr>
            <a:r>
              <a:rPr lang="pt-BR" sz="2400">
                <a:latin typeface="Arial"/>
                <a:ea typeface="Arial"/>
                <a:cs typeface="Arial"/>
                <a:sym typeface="Arial"/>
              </a:rPr>
              <a:t>Transações Aninhadas</a:t>
            </a:r>
            <a:endParaRPr sz="2400">
              <a:latin typeface="Arial"/>
              <a:ea typeface="Arial"/>
              <a:cs typeface="Arial"/>
              <a:sym typeface="Arial"/>
            </a:endParaRPr>
          </a:p>
        </p:txBody>
      </p:sp>
      <p:sp>
        <p:nvSpPr>
          <p:cNvPr id="292" name="Google Shape;292;p3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3" name="Google Shape;293;p37"/>
          <p:cNvSpPr txBox="1"/>
          <p:nvPr/>
        </p:nvSpPr>
        <p:spPr>
          <a:xfrm>
            <a:off x="470075" y="1058950"/>
            <a:ext cx="515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As transações aninhadas possuem algumas propriedades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Uma transação é efetivada com sucesso se, e somente se, a transação principal é efetivada e se todas as subtransações desta principal também </a:t>
            </a:r>
            <a:r>
              <a:rPr lang="pt-BR"/>
              <a:t>forem</a:t>
            </a:r>
            <a:r>
              <a:rPr lang="pt-BR"/>
              <a:t> efetivadas com sucesso.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O cancelamento de uma subtransação é notificado à transação principal sem cancelá-la para que esta possa decidir se deve prosseguir ou não.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O cancelamento de uma transação principal cancela todos os resultados obtidos por subtransações, mesmo que estas tenham supostamente sido efetivadas.</a:t>
            </a:r>
            <a:endParaRPr/>
          </a:p>
        </p:txBody>
      </p:sp>
      <p:pic>
        <p:nvPicPr>
          <p:cNvPr id="294" name="Google Shape;294;p37"/>
          <p:cNvPicPr preferRelativeResize="0"/>
          <p:nvPr/>
        </p:nvPicPr>
        <p:blipFill>
          <a:blip r:embed="rId4">
            <a:alphaModFix/>
          </a:blip>
          <a:stretch>
            <a:fillRect/>
          </a:stretch>
        </p:blipFill>
        <p:spPr>
          <a:xfrm>
            <a:off x="6431212" y="1005963"/>
            <a:ext cx="2407924" cy="2407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00" name="Google Shape;300;p3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01" name="Google Shape;301;p38"/>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Transações Aninhadas</a:t>
            </a:r>
            <a:endParaRPr sz="2400">
              <a:latin typeface="Arial"/>
              <a:ea typeface="Arial"/>
              <a:cs typeface="Arial"/>
              <a:sym typeface="Arial"/>
            </a:endParaRPr>
          </a:p>
        </p:txBody>
      </p:sp>
      <p:sp>
        <p:nvSpPr>
          <p:cNvPr id="302" name="Google Shape;302;p3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03" name="Google Shape;303;p38"/>
          <p:cNvPicPr preferRelativeResize="0"/>
          <p:nvPr/>
        </p:nvPicPr>
        <p:blipFill>
          <a:blip r:embed="rId4">
            <a:alphaModFix/>
          </a:blip>
          <a:stretch>
            <a:fillRect/>
          </a:stretch>
        </p:blipFill>
        <p:spPr>
          <a:xfrm>
            <a:off x="538650" y="1000650"/>
            <a:ext cx="8066701" cy="314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09" name="Google Shape;309;p3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10" name="Google Shape;310;p39"/>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 Vantagens e Desvantagens</a:t>
            </a:r>
            <a:endParaRPr sz="2400">
              <a:latin typeface="Arial"/>
              <a:ea typeface="Arial"/>
              <a:cs typeface="Arial"/>
              <a:sym typeface="Arial"/>
            </a:endParaRPr>
          </a:p>
        </p:txBody>
      </p:sp>
      <p:sp>
        <p:nvSpPr>
          <p:cNvPr id="311" name="Google Shape;311;p3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2" name="Google Shape;312;p39"/>
          <p:cNvSpPr txBox="1"/>
          <p:nvPr>
            <p:ph idx="1" type="body"/>
          </p:nvPr>
        </p:nvSpPr>
        <p:spPr>
          <a:xfrm>
            <a:off x="355050" y="1236975"/>
            <a:ext cx="3705300" cy="2195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300">
                <a:latin typeface="Arial"/>
                <a:ea typeface="Arial"/>
                <a:cs typeface="Arial"/>
                <a:sym typeface="Arial"/>
              </a:rPr>
              <a:t>Vantagens</a:t>
            </a:r>
            <a:endParaRPr sz="1300">
              <a:latin typeface="Arial"/>
              <a:ea typeface="Arial"/>
              <a:cs typeface="Arial"/>
              <a:sym typeface="Arial"/>
            </a:endParaRPr>
          </a:p>
          <a:p>
            <a:pPr indent="-311150" lvl="0" marL="457200" rtl="0" algn="l">
              <a:spcBef>
                <a:spcPts val="1200"/>
              </a:spcBef>
              <a:spcAft>
                <a:spcPts val="0"/>
              </a:spcAft>
              <a:buClr>
                <a:schemeClr val="dk1"/>
              </a:buClr>
              <a:buSzPts val="1300"/>
              <a:buChar char="●"/>
            </a:pPr>
            <a:r>
              <a:rPr lang="pt-BR" sz="1300"/>
              <a:t>Integridade dos dados</a:t>
            </a:r>
            <a:endParaRPr sz="1300"/>
          </a:p>
          <a:p>
            <a:pPr indent="-311150" lvl="0" marL="457200" rtl="0" algn="l">
              <a:spcBef>
                <a:spcPts val="0"/>
              </a:spcBef>
              <a:spcAft>
                <a:spcPts val="0"/>
              </a:spcAft>
              <a:buClr>
                <a:schemeClr val="dk1"/>
              </a:buClr>
              <a:buSzPts val="1300"/>
              <a:buChar char="●"/>
            </a:pPr>
            <a:r>
              <a:rPr lang="pt-BR" sz="1300"/>
              <a:t>Segurança das informações</a:t>
            </a:r>
            <a:endParaRPr sz="1300"/>
          </a:p>
          <a:p>
            <a:pPr indent="-311150" lvl="0" marL="457200" rtl="0" algn="l">
              <a:spcBef>
                <a:spcPts val="0"/>
              </a:spcBef>
              <a:spcAft>
                <a:spcPts val="0"/>
              </a:spcAft>
              <a:buClr>
                <a:schemeClr val="dk1"/>
              </a:buClr>
              <a:buSzPts val="1300"/>
              <a:buChar char="●"/>
            </a:pPr>
            <a:r>
              <a:rPr lang="pt-BR" sz="1300"/>
              <a:t>Possibilita concorrência em trechos de código</a:t>
            </a:r>
            <a:endParaRPr sz="1300"/>
          </a:p>
          <a:p>
            <a:pPr indent="-311150" lvl="0" marL="457200" rtl="0" algn="l">
              <a:spcBef>
                <a:spcPts val="0"/>
              </a:spcBef>
              <a:spcAft>
                <a:spcPts val="0"/>
              </a:spcAft>
              <a:buClr>
                <a:schemeClr val="dk1"/>
              </a:buClr>
              <a:buSzPts val="1300"/>
              <a:buChar char="●"/>
            </a:pPr>
            <a:r>
              <a:rPr lang="pt-BR" sz="1300"/>
              <a:t>Previne falhas</a:t>
            </a:r>
            <a:endParaRPr sz="1300"/>
          </a:p>
          <a:p>
            <a:pPr indent="-311150" lvl="0" marL="457200" rtl="0" algn="l">
              <a:spcBef>
                <a:spcPts val="0"/>
              </a:spcBef>
              <a:spcAft>
                <a:spcPts val="0"/>
              </a:spcAft>
              <a:buClr>
                <a:schemeClr val="dk1"/>
              </a:buClr>
              <a:buSzPts val="1300"/>
              <a:buChar char="●"/>
            </a:pPr>
            <a:r>
              <a:rPr lang="pt-BR" sz="1300"/>
              <a:t>Previne deadlocks</a:t>
            </a:r>
            <a:endParaRPr sz="1300"/>
          </a:p>
          <a:p>
            <a:pPr indent="0" lvl="0" marL="0" rtl="0" algn="l">
              <a:spcBef>
                <a:spcPts val="1200"/>
              </a:spcBef>
              <a:spcAft>
                <a:spcPts val="1200"/>
              </a:spcAft>
              <a:buNone/>
            </a:pPr>
            <a:r>
              <a:t/>
            </a:r>
            <a:endParaRPr sz="1800">
              <a:latin typeface="Arial"/>
              <a:ea typeface="Arial"/>
              <a:cs typeface="Arial"/>
              <a:sym typeface="Arial"/>
            </a:endParaRPr>
          </a:p>
        </p:txBody>
      </p:sp>
      <p:sp>
        <p:nvSpPr>
          <p:cNvPr id="313" name="Google Shape;313;p39"/>
          <p:cNvSpPr txBox="1"/>
          <p:nvPr>
            <p:ph idx="1" type="body"/>
          </p:nvPr>
        </p:nvSpPr>
        <p:spPr>
          <a:xfrm>
            <a:off x="5083650" y="1236975"/>
            <a:ext cx="3705300" cy="2349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300">
                <a:latin typeface="Arial"/>
                <a:ea typeface="Arial"/>
                <a:cs typeface="Arial"/>
                <a:sym typeface="Arial"/>
              </a:rPr>
              <a:t>Desv</a:t>
            </a:r>
            <a:r>
              <a:rPr lang="pt-BR" sz="1300">
                <a:latin typeface="Arial"/>
                <a:ea typeface="Arial"/>
                <a:cs typeface="Arial"/>
                <a:sym typeface="Arial"/>
              </a:rPr>
              <a:t>antagens</a:t>
            </a:r>
            <a:endParaRPr sz="1300">
              <a:latin typeface="Arial"/>
              <a:ea typeface="Arial"/>
              <a:cs typeface="Arial"/>
              <a:sym typeface="Arial"/>
            </a:endParaRPr>
          </a:p>
          <a:p>
            <a:pPr indent="-311150" lvl="0" marL="457200" rtl="0" algn="l">
              <a:spcBef>
                <a:spcPts val="1200"/>
              </a:spcBef>
              <a:spcAft>
                <a:spcPts val="0"/>
              </a:spcAft>
              <a:buClr>
                <a:schemeClr val="dk1"/>
              </a:buClr>
              <a:buSzPts val="1300"/>
              <a:buChar char="●"/>
            </a:pPr>
            <a:r>
              <a:rPr lang="pt-BR" sz="1300"/>
              <a:t>Complexidade de implementação</a:t>
            </a:r>
            <a:endParaRPr sz="1300"/>
          </a:p>
          <a:p>
            <a:pPr indent="-311150" lvl="0" marL="457200" rtl="0" algn="l">
              <a:spcBef>
                <a:spcPts val="0"/>
              </a:spcBef>
              <a:spcAft>
                <a:spcPts val="0"/>
              </a:spcAft>
              <a:buClr>
                <a:schemeClr val="dk1"/>
              </a:buClr>
              <a:buSzPts val="1300"/>
              <a:buChar char="●"/>
            </a:pPr>
            <a:r>
              <a:rPr lang="pt-BR" sz="1300"/>
              <a:t>Caso não seja implementado de maneira correta, pode comprometer o programa</a:t>
            </a:r>
            <a:endParaRPr sz="1300"/>
          </a:p>
          <a:p>
            <a:pPr indent="-311150" lvl="0" marL="457200" rtl="0" algn="l">
              <a:spcBef>
                <a:spcPts val="0"/>
              </a:spcBef>
              <a:spcAft>
                <a:spcPts val="0"/>
              </a:spcAft>
              <a:buClr>
                <a:schemeClr val="dk1"/>
              </a:buClr>
              <a:buSzPts val="1300"/>
              <a:buChar char="●"/>
            </a:pPr>
            <a:r>
              <a:rPr lang="pt-BR" sz="1300"/>
              <a:t>Pode piorar o desempenho se muitas requisições concorrentes aguardarem o processo de uma transação</a:t>
            </a:r>
            <a:endParaRPr sz="1300"/>
          </a:p>
          <a:p>
            <a:pPr indent="-311150" lvl="0" marL="457200" rtl="0" algn="l">
              <a:spcBef>
                <a:spcPts val="0"/>
              </a:spcBef>
              <a:spcAft>
                <a:spcPts val="0"/>
              </a:spcAft>
              <a:buClr>
                <a:schemeClr val="dk1"/>
              </a:buClr>
              <a:buSzPts val="1300"/>
              <a:buChar char="●"/>
            </a:pPr>
            <a:r>
              <a:rPr lang="pt-BR" sz="1300"/>
              <a:t>Maior uso de memória persistente</a:t>
            </a:r>
            <a:endParaRPr sz="1300"/>
          </a:p>
          <a:p>
            <a:pPr indent="0" lvl="0" marL="0" rtl="0" algn="l">
              <a:spcBef>
                <a:spcPts val="1200"/>
              </a:spcBef>
              <a:spcAft>
                <a:spcPts val="1200"/>
              </a:spcAft>
              <a:buNone/>
            </a:pPr>
            <a:r>
              <a:t/>
            </a:r>
            <a:endParaRPr sz="1300">
              <a:latin typeface="Arial"/>
              <a:ea typeface="Arial"/>
              <a:cs typeface="Arial"/>
              <a:sym typeface="Arial"/>
            </a:endParaRPr>
          </a:p>
        </p:txBody>
      </p:sp>
      <p:pic>
        <p:nvPicPr>
          <p:cNvPr id="314" name="Google Shape;314;p39"/>
          <p:cNvPicPr preferRelativeResize="0"/>
          <p:nvPr/>
        </p:nvPicPr>
        <p:blipFill>
          <a:blip r:embed="rId4">
            <a:alphaModFix/>
          </a:blip>
          <a:stretch>
            <a:fillRect/>
          </a:stretch>
        </p:blipFill>
        <p:spPr>
          <a:xfrm>
            <a:off x="3577263" y="3154000"/>
            <a:ext cx="1989475" cy="198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20" name="Google Shape;320;p4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21" name="Google Shape;321;p40"/>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Controle de Concorrência</a:t>
            </a:r>
            <a:endParaRPr sz="2400">
              <a:latin typeface="Arial"/>
              <a:ea typeface="Arial"/>
              <a:cs typeface="Arial"/>
              <a:sym typeface="Arial"/>
            </a:endParaRPr>
          </a:p>
        </p:txBody>
      </p:sp>
      <p:sp>
        <p:nvSpPr>
          <p:cNvPr id="322" name="Google Shape;322;p4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3" name="Google Shape;323;p40"/>
          <p:cNvSpPr txBox="1"/>
          <p:nvPr>
            <p:ph idx="1" type="body"/>
          </p:nvPr>
        </p:nvSpPr>
        <p:spPr>
          <a:xfrm>
            <a:off x="615850" y="975216"/>
            <a:ext cx="7479300" cy="1233000"/>
          </a:xfrm>
          <a:prstGeom prst="rect">
            <a:avLst/>
          </a:prstGeom>
        </p:spPr>
        <p:txBody>
          <a:bodyPr anchorCtr="0" anchor="t" bIns="0" lIns="0" spcFirstLastPara="1" rIns="0" wrap="square" tIns="0">
            <a:spAutoFit/>
          </a:bodyPr>
          <a:lstStyle/>
          <a:p>
            <a:pPr indent="-342900" lvl="0" marL="457200" rtl="0" algn="l">
              <a:lnSpc>
                <a:spcPct val="115000"/>
              </a:lnSpc>
              <a:spcBef>
                <a:spcPts val="0"/>
              </a:spcBef>
              <a:spcAft>
                <a:spcPts val="0"/>
              </a:spcAft>
              <a:buClr>
                <a:schemeClr val="dk1"/>
              </a:buClr>
              <a:buSzPts val="1800"/>
              <a:buChar char="●"/>
            </a:pPr>
            <a:r>
              <a:rPr lang="pt-BR" sz="1800">
                <a:latin typeface="Arial"/>
                <a:ea typeface="Arial"/>
                <a:cs typeface="Arial"/>
                <a:sym typeface="Arial"/>
              </a:rPr>
              <a:t>Permite que diferentes transações ou clientes </a:t>
            </a:r>
            <a:r>
              <a:rPr lang="pt-BR" sz="1800">
                <a:latin typeface="Arial"/>
                <a:ea typeface="Arial"/>
                <a:cs typeface="Arial"/>
                <a:sym typeface="Arial"/>
              </a:rPr>
              <a:t>acessem</a:t>
            </a:r>
            <a:r>
              <a:rPr lang="pt-BR" sz="1800">
                <a:latin typeface="Arial"/>
                <a:ea typeface="Arial"/>
                <a:cs typeface="Arial"/>
                <a:sym typeface="Arial"/>
              </a:rPr>
              <a:t> o mesmo objeto.</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pt-BR" sz="1800">
                <a:latin typeface="Arial"/>
                <a:ea typeface="Arial"/>
                <a:cs typeface="Arial"/>
                <a:sym typeface="Arial"/>
              </a:rPr>
              <a:t>Há estratégias que são utilizadas por sistemas para controlar a concorrência.</a:t>
            </a:r>
            <a:endParaRPr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1"/>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29" name="Google Shape;329;p4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30" name="Google Shape;330;p41"/>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31" name="Google Shape;331;p41"/>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2" name="Google Shape;332;p41"/>
          <p:cNvSpPr txBox="1"/>
          <p:nvPr>
            <p:ph idx="1" type="body"/>
          </p:nvPr>
        </p:nvSpPr>
        <p:spPr>
          <a:xfrm>
            <a:off x="615850" y="975216"/>
            <a:ext cx="7479300" cy="1551600"/>
          </a:xfrm>
          <a:prstGeom prst="rect">
            <a:avLst/>
          </a:prstGeom>
        </p:spPr>
        <p:txBody>
          <a:bodyPr anchorCtr="0" anchor="t" bIns="0" lIns="0" spcFirstLastPara="1" rIns="0" wrap="square" tIns="0">
            <a:spAutoFit/>
          </a:bodyPr>
          <a:lstStyle/>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Uso de travas exclusivas.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Travamento de duas fases restritas.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Travas de leitura e escrita. Ocasionalmente, travas compartilhadas.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Promoção de travas em uma mais forte e menos exclusiva.</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2"/>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38" name="Google Shape;338;p4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39" name="Google Shape;339;p42"/>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Font typeface="Arial"/>
              <a:buNone/>
            </a:pPr>
            <a:r>
              <a:rPr lang="pt-BR" sz="2400"/>
              <a:t>Estratégia I: Travamento</a:t>
            </a:r>
            <a:endParaRPr sz="2400"/>
          </a:p>
        </p:txBody>
      </p:sp>
      <p:sp>
        <p:nvSpPr>
          <p:cNvPr id="340" name="Google Shape;340;p42"/>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41" name="Google Shape;341;p42"/>
          <p:cNvPicPr preferRelativeResize="0"/>
          <p:nvPr/>
        </p:nvPicPr>
        <p:blipFill>
          <a:blip r:embed="rId4">
            <a:alphaModFix/>
          </a:blip>
          <a:stretch>
            <a:fillRect/>
          </a:stretch>
        </p:blipFill>
        <p:spPr>
          <a:xfrm>
            <a:off x="0" y="1303475"/>
            <a:ext cx="9048474" cy="2536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81" name="Google Shape;81;p1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82" name="Google Shape;82;p16"/>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a:t>
            </a:r>
            <a:endParaRPr sz="2400">
              <a:latin typeface="Arial"/>
              <a:ea typeface="Arial"/>
              <a:cs typeface="Arial"/>
              <a:sym typeface="Arial"/>
            </a:endParaRPr>
          </a:p>
        </p:txBody>
      </p:sp>
      <p:sp>
        <p:nvSpPr>
          <p:cNvPr id="83" name="Google Shape;83;p1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16"/>
          <p:cNvSpPr txBox="1"/>
          <p:nvPr>
            <p:ph idx="1" type="body"/>
          </p:nvPr>
        </p:nvSpPr>
        <p:spPr>
          <a:xfrm>
            <a:off x="760350" y="1916850"/>
            <a:ext cx="7623300" cy="1309800"/>
          </a:xfrm>
          <a:prstGeom prst="rect">
            <a:avLst/>
          </a:prstGeom>
        </p:spPr>
        <p:txBody>
          <a:bodyPr anchorCtr="0" anchor="t" bIns="0" lIns="0" spcFirstLastPara="1" rIns="0" wrap="square" tIns="0">
            <a:spAutoFit/>
          </a:bodyPr>
          <a:lstStyle/>
          <a:p>
            <a:pPr indent="0" lvl="0" marL="457200" rtl="0" algn="ctr">
              <a:spcBef>
                <a:spcPts val="0"/>
              </a:spcBef>
              <a:spcAft>
                <a:spcPts val="0"/>
              </a:spcAft>
              <a:buNone/>
            </a:pPr>
            <a:r>
              <a:rPr lang="pt-BR" sz="1800">
                <a:latin typeface="Arial"/>
                <a:ea typeface="Arial"/>
                <a:cs typeface="Arial"/>
                <a:sym typeface="Arial"/>
              </a:rPr>
              <a:t>“Uma transação define uma sequência de operações no servidor que garante que elas sejam atômicas na presença de várias falhas de clientes e de servidor.”</a:t>
            </a:r>
            <a:endParaRPr sz="1800">
              <a:latin typeface="Arial"/>
              <a:ea typeface="Arial"/>
              <a:cs typeface="Arial"/>
              <a:sym typeface="Arial"/>
            </a:endParaRPr>
          </a:p>
          <a:p>
            <a:pPr indent="0" lvl="0" marL="457200" rtl="0" algn="r">
              <a:spcBef>
                <a:spcPts val="1200"/>
              </a:spcBef>
              <a:spcAft>
                <a:spcPts val="1200"/>
              </a:spcAft>
              <a:buNone/>
            </a:pPr>
            <a:r>
              <a:rPr lang="pt-BR" sz="1300">
                <a:latin typeface="Arial"/>
                <a:ea typeface="Arial"/>
                <a:cs typeface="Arial"/>
                <a:sym typeface="Arial"/>
              </a:rPr>
              <a:t>Coulouris George, et all</a:t>
            </a:r>
            <a:endParaRPr sz="13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3"/>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47" name="Google Shape;347;p4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48" name="Google Shape;348;p43"/>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49" name="Google Shape;349;p43"/>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0" name="Google Shape;350;p43"/>
          <p:cNvSpPr txBox="1"/>
          <p:nvPr>
            <p:ph idx="1" type="body"/>
          </p:nvPr>
        </p:nvSpPr>
        <p:spPr>
          <a:xfrm>
            <a:off x="615850" y="975216"/>
            <a:ext cx="7479300" cy="32985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pt-BR" sz="1800">
                <a:latin typeface="Arial"/>
                <a:ea typeface="Arial"/>
                <a:cs typeface="Arial"/>
                <a:sym typeface="Arial"/>
              </a:rPr>
              <a:t>Algoritmo para travar:</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Caso outra transação </a:t>
            </a:r>
            <a:r>
              <a:rPr lang="pt-BR" sz="1800">
                <a:latin typeface="Arial"/>
                <a:ea typeface="Arial"/>
                <a:cs typeface="Arial"/>
                <a:sym typeface="Arial"/>
              </a:rPr>
              <a:t>possua</a:t>
            </a:r>
            <a:r>
              <a:rPr lang="pt-BR" sz="1800">
                <a:latin typeface="Arial"/>
                <a:ea typeface="Arial"/>
                <a:cs typeface="Arial"/>
                <a:sym typeface="Arial"/>
              </a:rPr>
              <a:t> uma trava em modo conflitante, fica em modo de espera.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Se nenhuma transação possui a trava, adiciona a transação como proprietária e configura o tipo de trava.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Se permite o compartilhamento da trava, apenas adiciona a transação no grupo de proprietários.</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Se a transação é proprietária, e solicitar uma trava mais forte, promove a trava.</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4"/>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56" name="Google Shape;356;p4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57" name="Google Shape;357;p44"/>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58" name="Google Shape;358;p44"/>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9" name="Google Shape;359;p44"/>
          <p:cNvSpPr txBox="1"/>
          <p:nvPr>
            <p:ph idx="1" type="body"/>
          </p:nvPr>
        </p:nvSpPr>
        <p:spPr>
          <a:xfrm>
            <a:off x="615850" y="975216"/>
            <a:ext cx="7479300" cy="2178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Algoritmo para liberar:</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Remove a transação como proprietária.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Retira a trava sobre o objeto.</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Notifica todas as transações em espera.</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65" name="Google Shape;365;p4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66" name="Google Shape;366;p45"/>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67" name="Google Shape;367;p4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Google Shape;368;p45"/>
          <p:cNvSpPr txBox="1"/>
          <p:nvPr>
            <p:ph idx="1" type="body"/>
          </p:nvPr>
        </p:nvSpPr>
        <p:spPr>
          <a:xfrm>
            <a:off x="615850" y="975216"/>
            <a:ext cx="7479300" cy="15408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pt-BR" sz="1800">
                <a:latin typeface="Arial"/>
                <a:ea typeface="Arial"/>
                <a:cs typeface="Arial"/>
                <a:sym typeface="Arial"/>
              </a:rPr>
              <a:t>Pode ocasionar impasses (ou </a:t>
            </a:r>
            <a:r>
              <a:rPr i="1" lang="pt-BR" sz="1800">
                <a:latin typeface="Arial"/>
                <a:ea typeface="Arial"/>
                <a:cs typeface="Arial"/>
                <a:sym typeface="Arial"/>
              </a:rPr>
              <a:t>deadlock</a:t>
            </a:r>
            <a:r>
              <a:rPr lang="pt-BR" sz="1800">
                <a:latin typeface="Arial"/>
                <a:ea typeface="Arial"/>
                <a:cs typeface="Arial"/>
                <a:sym typeface="Arial"/>
              </a:rPr>
              <a:t>).</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pic>
        <p:nvPicPr>
          <p:cNvPr id="369" name="Google Shape;369;p45"/>
          <p:cNvPicPr preferRelativeResize="0"/>
          <p:nvPr/>
        </p:nvPicPr>
        <p:blipFill>
          <a:blip r:embed="rId4">
            <a:alphaModFix/>
          </a:blip>
          <a:stretch>
            <a:fillRect/>
          </a:stretch>
        </p:blipFill>
        <p:spPr>
          <a:xfrm>
            <a:off x="1333301" y="1448529"/>
            <a:ext cx="6685638" cy="33156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75" name="Google Shape;375;p4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76" name="Google Shape;376;p46"/>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77" name="Google Shape;377;p4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8" name="Google Shape;378;p46"/>
          <p:cNvSpPr txBox="1"/>
          <p:nvPr>
            <p:ph idx="1" type="body"/>
          </p:nvPr>
        </p:nvSpPr>
        <p:spPr>
          <a:xfrm>
            <a:off x="615850" y="975216"/>
            <a:ext cx="7479300" cy="34524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pt-BR" sz="1800">
                <a:latin typeface="Arial"/>
                <a:ea typeface="Arial"/>
                <a:cs typeface="Arial"/>
                <a:sym typeface="Arial"/>
              </a:rPr>
              <a:t>Maneiras de lidar com impasses:</a:t>
            </a:r>
            <a:endParaRPr sz="1800">
              <a:latin typeface="Arial"/>
              <a:ea typeface="Arial"/>
              <a:cs typeface="Arial"/>
              <a:sym typeface="Arial"/>
            </a:endParaRPr>
          </a:p>
          <a:p>
            <a:pPr indent="0" lvl="0" marL="1143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Adquirir as travas de todos os objetos por cada transação quando ela inicia. Mas é impossível sempre prever.</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Limitação do tempo de bloqueio, no qual cada trava é invulnerável por um certo período de tempo, e depois se torna vulnerável.</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84" name="Google Shape;384;p4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85" name="Google Shape;385;p47"/>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86" name="Google Shape;386;p4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7" name="Google Shape;387;p47"/>
          <p:cNvSpPr txBox="1"/>
          <p:nvPr>
            <p:ph idx="1" type="body"/>
          </p:nvPr>
        </p:nvSpPr>
        <p:spPr>
          <a:xfrm>
            <a:off x="615850" y="975216"/>
            <a:ext cx="7479300" cy="40899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pt-BR" sz="1800">
                <a:latin typeface="Arial"/>
                <a:ea typeface="Arial"/>
                <a:cs typeface="Arial"/>
                <a:sym typeface="Arial"/>
              </a:rPr>
              <a:t>Travamento de duas versões:</a:t>
            </a:r>
            <a:endParaRPr sz="1800">
              <a:latin typeface="Arial"/>
              <a:ea typeface="Arial"/>
              <a:cs typeface="Arial"/>
              <a:sym typeface="Arial"/>
            </a:endParaRPr>
          </a:p>
          <a:p>
            <a:pPr indent="0" lvl="0" marL="1143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Visa aumentar a concorrência.</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Operações de escrita gravam versões de tentativa do objeto.</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Operações de leitura </a:t>
            </a:r>
            <a:r>
              <a:rPr lang="pt-BR" sz="1800">
                <a:latin typeface="Arial"/>
                <a:ea typeface="Arial"/>
                <a:cs typeface="Arial"/>
                <a:sym typeface="Arial"/>
              </a:rPr>
              <a:t>lêem</a:t>
            </a:r>
            <a:r>
              <a:rPr lang="pt-BR" sz="1800">
                <a:latin typeface="Arial"/>
                <a:ea typeface="Arial"/>
                <a:cs typeface="Arial"/>
                <a:sym typeface="Arial"/>
              </a:rPr>
              <a:t> a versão confirmada do objeto.</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Uma trava de confirmação.</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393" name="Google Shape;393;p4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394" name="Google Shape;394;p48"/>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 Travamento</a:t>
            </a:r>
            <a:endParaRPr sz="2400">
              <a:latin typeface="Arial"/>
              <a:ea typeface="Arial"/>
              <a:cs typeface="Arial"/>
              <a:sym typeface="Arial"/>
            </a:endParaRPr>
          </a:p>
        </p:txBody>
      </p:sp>
      <p:sp>
        <p:nvSpPr>
          <p:cNvPr id="395" name="Google Shape;395;p4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96" name="Google Shape;396;p48"/>
          <p:cNvPicPr preferRelativeResize="0"/>
          <p:nvPr/>
        </p:nvPicPr>
        <p:blipFill>
          <a:blip r:embed="rId4">
            <a:alphaModFix/>
          </a:blip>
          <a:stretch>
            <a:fillRect/>
          </a:stretch>
        </p:blipFill>
        <p:spPr>
          <a:xfrm>
            <a:off x="55075" y="1231775"/>
            <a:ext cx="8839202" cy="281867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4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02" name="Google Shape;402;p4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03" name="Google Shape;403;p49"/>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a:t>
            </a:r>
            <a:r>
              <a:rPr lang="pt-BR" sz="2400">
                <a:latin typeface="Arial"/>
                <a:ea typeface="Arial"/>
                <a:cs typeface="Arial"/>
                <a:sym typeface="Arial"/>
              </a:rPr>
              <a:t>Controle de Concorrência Otimista</a:t>
            </a:r>
            <a:endParaRPr sz="2400">
              <a:latin typeface="Arial"/>
              <a:ea typeface="Arial"/>
              <a:cs typeface="Arial"/>
              <a:sym typeface="Arial"/>
            </a:endParaRPr>
          </a:p>
        </p:txBody>
      </p:sp>
      <p:sp>
        <p:nvSpPr>
          <p:cNvPr id="404" name="Google Shape;404;p4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5" name="Google Shape;405;p49"/>
          <p:cNvSpPr txBox="1"/>
          <p:nvPr>
            <p:ph idx="1" type="body"/>
          </p:nvPr>
        </p:nvSpPr>
        <p:spPr>
          <a:xfrm>
            <a:off x="615850" y="975216"/>
            <a:ext cx="7479300" cy="2342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E</a:t>
            </a:r>
            <a:r>
              <a:rPr lang="pt-BR" sz="1800">
                <a:latin typeface="Arial"/>
                <a:ea typeface="Arial"/>
                <a:cs typeface="Arial"/>
                <a:sym typeface="Arial"/>
              </a:rPr>
              <a:t>vitar as </a:t>
            </a:r>
            <a:r>
              <a:rPr lang="pt-BR" sz="1800">
                <a:latin typeface="Arial"/>
                <a:ea typeface="Arial"/>
                <a:cs typeface="Arial"/>
                <a:sym typeface="Arial"/>
              </a:rPr>
              <a:t>inconveniências</a:t>
            </a:r>
            <a:r>
              <a:rPr lang="pt-BR" sz="1800">
                <a:latin typeface="Arial"/>
                <a:ea typeface="Arial"/>
                <a:cs typeface="Arial"/>
                <a:sym typeface="Arial"/>
              </a:rPr>
              <a:t> de travas:</a:t>
            </a:r>
            <a:endParaRPr sz="1800">
              <a:latin typeface="Arial"/>
              <a:ea typeface="Arial"/>
              <a:cs typeface="Arial"/>
              <a:sym typeface="Arial"/>
            </a:endParaRPr>
          </a:p>
          <a:p>
            <a:pPr indent="-342900" lvl="0" marL="457200" rtl="0" algn="l">
              <a:spcBef>
                <a:spcPts val="1200"/>
              </a:spcBef>
              <a:spcAft>
                <a:spcPts val="0"/>
              </a:spcAft>
              <a:buClr>
                <a:schemeClr val="dk1"/>
              </a:buClr>
              <a:buSzPts val="1800"/>
              <a:buChar char="●"/>
            </a:pPr>
            <a:r>
              <a:rPr lang="pt-BR" sz="1800">
                <a:latin typeface="Arial"/>
                <a:ea typeface="Arial"/>
                <a:cs typeface="Arial"/>
                <a:sym typeface="Arial"/>
              </a:rPr>
              <a:t>Representa sobrecarga em ambientes que não suportam acesso concorrente a dados dados compartilhados;</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Mesmo transações só de leitura devem usar travas;</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Pode resultar em impasses;</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Em cancelamentos em cascata, as travas não podem ser liberadas até o final da transação.</a:t>
            </a:r>
            <a:endParaRPr sz="1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5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11" name="Google Shape;411;p5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12" name="Google Shape;412;p50"/>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13" name="Google Shape;413;p5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4" name="Google Shape;414;p50"/>
          <p:cNvSpPr txBox="1"/>
          <p:nvPr>
            <p:ph idx="1" type="body"/>
          </p:nvPr>
        </p:nvSpPr>
        <p:spPr>
          <a:xfrm>
            <a:off x="615850" y="975216"/>
            <a:ext cx="7479300" cy="2178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Otimista:</a:t>
            </a:r>
            <a:endParaRPr sz="1800">
              <a:latin typeface="Arial"/>
              <a:ea typeface="Arial"/>
              <a:cs typeface="Arial"/>
              <a:sym typeface="Arial"/>
            </a:endParaRPr>
          </a:p>
          <a:p>
            <a:pPr indent="-342900" lvl="0" marL="457200" rtl="0" algn="l">
              <a:spcBef>
                <a:spcPts val="1200"/>
              </a:spcBef>
              <a:spcAft>
                <a:spcPts val="0"/>
              </a:spcAft>
              <a:buClr>
                <a:schemeClr val="dk1"/>
              </a:buClr>
              <a:buSzPts val="1800"/>
              <a:buChar char="●"/>
            </a:pPr>
            <a:r>
              <a:rPr lang="pt-BR" sz="1800">
                <a:latin typeface="Arial"/>
                <a:ea typeface="Arial"/>
                <a:cs typeface="Arial"/>
                <a:sym typeface="Arial"/>
              </a:rPr>
              <a:t>Probabilidade de acessarem o mesmo objeto é baixa;</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Transações podem </a:t>
            </a:r>
            <a:r>
              <a:rPr lang="pt-BR" sz="1800">
                <a:latin typeface="Arial"/>
                <a:ea typeface="Arial"/>
                <a:cs typeface="Arial"/>
                <a:sym typeface="Arial"/>
              </a:rPr>
              <a:t>prosseguir como se não houvessem conflitos até que o cliente conclua a operação;</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Quando surge conflito, uma das transações é cancelada.</a:t>
            </a:r>
            <a:endParaRPr sz="1800">
              <a:latin typeface="Arial"/>
              <a:ea typeface="Arial"/>
              <a:cs typeface="Arial"/>
              <a:sym typeface="Arial"/>
            </a:endParaRPr>
          </a:p>
          <a:p>
            <a:pPr indent="0" lvl="0" marL="45720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51"/>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20" name="Google Shape;420;p5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21" name="Google Shape;421;p51"/>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22" name="Google Shape;422;p51"/>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3" name="Google Shape;423;p51"/>
          <p:cNvSpPr txBox="1"/>
          <p:nvPr>
            <p:ph idx="1" type="body"/>
          </p:nvPr>
        </p:nvSpPr>
        <p:spPr>
          <a:xfrm>
            <a:off x="615850" y="975216"/>
            <a:ext cx="7479300" cy="1386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Separado por três fases:</a:t>
            </a:r>
            <a:endParaRPr sz="1800">
              <a:latin typeface="Arial"/>
              <a:ea typeface="Arial"/>
              <a:cs typeface="Arial"/>
              <a:sym typeface="Arial"/>
            </a:endParaRPr>
          </a:p>
          <a:p>
            <a:pPr indent="-342900" lvl="0" marL="457200" rtl="0" algn="l">
              <a:spcBef>
                <a:spcPts val="1200"/>
              </a:spcBef>
              <a:spcAft>
                <a:spcPts val="0"/>
              </a:spcAft>
              <a:buClr>
                <a:schemeClr val="dk1"/>
              </a:buClr>
              <a:buSzPts val="1800"/>
              <a:buAutoNum type="arabicPeriod"/>
            </a:pPr>
            <a:r>
              <a:rPr lang="pt-BR" sz="1800">
                <a:latin typeface="Arial"/>
                <a:ea typeface="Arial"/>
                <a:cs typeface="Arial"/>
                <a:sym typeface="Arial"/>
              </a:rPr>
              <a:t>Fase de Trabalho;</a:t>
            </a:r>
            <a:endParaRPr sz="1800">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pt-BR" sz="1800">
                <a:latin typeface="Arial"/>
                <a:ea typeface="Arial"/>
                <a:cs typeface="Arial"/>
                <a:sym typeface="Arial"/>
              </a:rPr>
              <a:t>Fase de Validação;</a:t>
            </a:r>
            <a:endParaRPr sz="1800">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pt-BR" sz="1800">
                <a:latin typeface="Arial"/>
                <a:ea typeface="Arial"/>
                <a:cs typeface="Arial"/>
                <a:sym typeface="Arial"/>
              </a:rPr>
              <a:t>Fase de Atualização.</a:t>
            </a:r>
            <a:endParaRPr sz="18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29" name="Google Shape;429;p5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30" name="Google Shape;430;p52"/>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31" name="Google Shape;431;p52"/>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2" name="Google Shape;432;p52"/>
          <p:cNvSpPr txBox="1"/>
          <p:nvPr>
            <p:ph idx="1" type="body"/>
          </p:nvPr>
        </p:nvSpPr>
        <p:spPr>
          <a:xfrm>
            <a:off x="615850" y="975216"/>
            <a:ext cx="7479300" cy="1540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1. </a:t>
            </a:r>
            <a:r>
              <a:rPr lang="pt-BR" sz="1800">
                <a:latin typeface="Arial"/>
                <a:ea typeface="Arial"/>
                <a:cs typeface="Arial"/>
                <a:sym typeface="Arial"/>
              </a:rPr>
              <a:t>Fase de Trabalho.</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Versão de tentativa do objeto.</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Operações de leitura são executadas imediatamente.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90" name="Google Shape;90;p1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91" name="Google Shape;91;p17"/>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 Onde Aplicar</a:t>
            </a:r>
            <a:endParaRPr sz="2400">
              <a:latin typeface="Arial"/>
              <a:ea typeface="Arial"/>
              <a:cs typeface="Arial"/>
              <a:sym typeface="Arial"/>
            </a:endParaRPr>
          </a:p>
        </p:txBody>
      </p:sp>
      <p:sp>
        <p:nvSpPr>
          <p:cNvPr id="92" name="Google Shape;92;p1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17"/>
          <p:cNvSpPr txBox="1"/>
          <p:nvPr/>
        </p:nvSpPr>
        <p:spPr>
          <a:xfrm>
            <a:off x="473200" y="1131575"/>
            <a:ext cx="5925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A maioria dos problemas que as transações tentam resolver, estão relacionados ao multithread e </a:t>
            </a:r>
            <a:r>
              <a:rPr lang="pt-BR"/>
              <a:t>também a falhas</a:t>
            </a:r>
            <a:r>
              <a:rPr lang="pt-BR"/>
              <a:t> em situações críticas do código. Podemos citar alguns exemplos como: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Depósito bancário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Transferência bancária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Declaração do imposto de renda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Ou seja, devemos aplicar transações em aplicações multithread que possuem regiões críticas, para prover a exclusão mútua e evitar inconsistência de dados na presença de falhas</a:t>
            </a:r>
            <a:endParaRPr>
              <a:solidFill>
                <a:schemeClr val="dk1"/>
              </a:solidFill>
            </a:endParaRPr>
          </a:p>
        </p:txBody>
      </p:sp>
      <p:pic>
        <p:nvPicPr>
          <p:cNvPr id="94" name="Google Shape;94;p17"/>
          <p:cNvPicPr preferRelativeResize="0"/>
          <p:nvPr/>
        </p:nvPicPr>
        <p:blipFill>
          <a:blip r:embed="rId4">
            <a:alphaModFix/>
          </a:blip>
          <a:stretch>
            <a:fillRect/>
          </a:stretch>
        </p:blipFill>
        <p:spPr>
          <a:xfrm>
            <a:off x="5958825" y="1908882"/>
            <a:ext cx="2727850" cy="1325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53"/>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38" name="Google Shape;438;p5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39" name="Google Shape;439;p53"/>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40" name="Google Shape;440;p53"/>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1" name="Google Shape;441;p53"/>
          <p:cNvSpPr txBox="1"/>
          <p:nvPr>
            <p:ph idx="1" type="body"/>
          </p:nvPr>
        </p:nvSpPr>
        <p:spPr>
          <a:xfrm>
            <a:off x="615850" y="975216"/>
            <a:ext cx="7479300" cy="185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2. </a:t>
            </a:r>
            <a:r>
              <a:rPr lang="pt-BR" sz="1800">
                <a:latin typeface="Arial"/>
                <a:ea typeface="Arial"/>
                <a:cs typeface="Arial"/>
                <a:sym typeface="Arial"/>
              </a:rPr>
              <a:t>Fase de Validação.</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Validar se as operações sobre mesmos objetos entram em conflito.</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Recebe número em ordem crescente ao entrar nessa fase.</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Em caso de falhas, deve cancelar uma transação.</a:t>
            </a:r>
            <a:endParaRPr sz="18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54"/>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47" name="Google Shape;447;p5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48" name="Google Shape;448;p54"/>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49" name="Google Shape;449;p54"/>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50" name="Google Shape;450;p54"/>
          <p:cNvPicPr preferRelativeResize="0"/>
          <p:nvPr/>
        </p:nvPicPr>
        <p:blipFill>
          <a:blip r:embed="rId4">
            <a:alphaModFix/>
          </a:blip>
          <a:stretch>
            <a:fillRect/>
          </a:stretch>
        </p:blipFill>
        <p:spPr>
          <a:xfrm>
            <a:off x="161925" y="1315341"/>
            <a:ext cx="8820150" cy="2571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5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56" name="Google Shape;456;p5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57" name="Google Shape;457;p55"/>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58" name="Google Shape;458;p5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9" name="Google Shape;459;p55"/>
          <p:cNvSpPr txBox="1"/>
          <p:nvPr>
            <p:ph idx="1" type="body"/>
          </p:nvPr>
        </p:nvSpPr>
        <p:spPr>
          <a:xfrm>
            <a:off x="615850" y="975216"/>
            <a:ext cx="7479300" cy="202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Para satisfazer a Regra 3, apenas uma transação pode estar na fase de validação e atualização em dado momento, podendo ser implementadas como uma seção crítica.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As Regras 1 e 2 devem ser testadas sobre as sobreposições dos objetos de diferentes transações.</a:t>
            </a:r>
            <a:endParaRPr sz="18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5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65" name="Google Shape;465;p5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66" name="Google Shape;466;p56"/>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67" name="Google Shape;467;p5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8" name="Google Shape;468;p56"/>
          <p:cNvSpPr txBox="1"/>
          <p:nvPr>
            <p:ph idx="1" type="body"/>
          </p:nvPr>
        </p:nvSpPr>
        <p:spPr>
          <a:xfrm>
            <a:off x="615850" y="975216"/>
            <a:ext cx="7479300" cy="3133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Validação Para Trás:</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Clr>
                <a:srgbClr val="222222"/>
              </a:buClr>
              <a:buSzPts val="1800"/>
              <a:buFont typeface="Arial"/>
              <a:buChar char="●"/>
            </a:pPr>
            <a:r>
              <a:rPr lang="pt-BR" sz="1800">
                <a:latin typeface="Arial"/>
                <a:ea typeface="Arial"/>
                <a:cs typeface="Arial"/>
                <a:sym typeface="Arial"/>
              </a:rPr>
              <a:t>Verifica as transações sobrepostas precedentes, aquelas que entraram antes da fase de validação.</a:t>
            </a:r>
            <a:endParaRPr sz="1800">
              <a:latin typeface="Arial"/>
              <a:ea typeface="Arial"/>
              <a:cs typeface="Arial"/>
              <a:sym typeface="Arial"/>
            </a:endParaRPr>
          </a:p>
          <a:p>
            <a:pPr indent="-342900" lvl="0" marL="457200" rtl="0" algn="l">
              <a:lnSpc>
                <a:spcPct val="115000"/>
              </a:lnSpc>
              <a:spcBef>
                <a:spcPts val="0"/>
              </a:spcBef>
              <a:spcAft>
                <a:spcPts val="0"/>
              </a:spcAft>
              <a:buClr>
                <a:srgbClr val="222222"/>
              </a:buClr>
              <a:buSzPts val="1800"/>
              <a:buFont typeface="Arial"/>
              <a:buChar char="●"/>
            </a:pPr>
            <a:r>
              <a:rPr lang="pt-BR" sz="1800">
                <a:latin typeface="Arial"/>
                <a:ea typeface="Arial"/>
                <a:cs typeface="Arial"/>
                <a:sym typeface="Arial"/>
              </a:rPr>
              <a:t>Regra 1 é satisfeita automaticamente.</a:t>
            </a:r>
            <a:endParaRPr sz="1800">
              <a:latin typeface="Arial"/>
              <a:ea typeface="Arial"/>
              <a:cs typeface="Arial"/>
              <a:sym typeface="Arial"/>
            </a:endParaRPr>
          </a:p>
          <a:p>
            <a:pPr indent="-342900" lvl="0" marL="457200" rtl="0" algn="l">
              <a:lnSpc>
                <a:spcPct val="115000"/>
              </a:lnSpc>
              <a:spcBef>
                <a:spcPts val="0"/>
              </a:spcBef>
              <a:spcAft>
                <a:spcPts val="0"/>
              </a:spcAft>
              <a:buClr>
                <a:srgbClr val="222222"/>
              </a:buClr>
              <a:buSzPts val="1800"/>
              <a:buFont typeface="Arial"/>
              <a:buChar char="●"/>
            </a:pPr>
            <a:r>
              <a:rPr lang="pt-BR" sz="1800">
                <a:latin typeface="Arial"/>
                <a:ea typeface="Arial"/>
                <a:cs typeface="Arial"/>
                <a:sym typeface="Arial"/>
              </a:rPr>
              <a:t>Para a Regra 2, verifica-se se há sobreposição de leitura da transação corrente sobre o objeto com as operações de escrita das transações anteriores.</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5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74" name="Google Shape;474;p5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75" name="Google Shape;475;p57"/>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76" name="Google Shape;476;p5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7" name="Google Shape;477;p57"/>
          <p:cNvSpPr txBox="1"/>
          <p:nvPr>
            <p:ph idx="1" type="body"/>
          </p:nvPr>
        </p:nvSpPr>
        <p:spPr>
          <a:xfrm>
            <a:off x="615850" y="975216"/>
            <a:ext cx="7479300" cy="2815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Validação Para Frente:</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pt-BR" sz="1800">
                <a:latin typeface="Arial"/>
                <a:ea typeface="Arial"/>
                <a:cs typeface="Arial"/>
                <a:sym typeface="Arial"/>
              </a:rPr>
              <a:t>Verifica as transações posteriores, aquelas que ainda estão ativas.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Regra 2 é satisfeita automaticamente.</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Para a Regra 1, compara-se o conjunto de operação de escritas da transação corrente com o conjunto de leituras das outras transações ativas.</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5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83" name="Google Shape;483;p5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84" name="Google Shape;484;p58"/>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85" name="Google Shape;485;p5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6" name="Google Shape;486;p58"/>
          <p:cNvSpPr txBox="1"/>
          <p:nvPr>
            <p:ph idx="1" type="body"/>
          </p:nvPr>
        </p:nvSpPr>
        <p:spPr>
          <a:xfrm>
            <a:off x="615850" y="975216"/>
            <a:ext cx="7479300" cy="2496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Inanição:</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Casos onde há reinício de transações canceladas, não há garantia que essa transação passará na validação.</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Evitar cancelamento da mesma transação repetidamente.</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Solução é dar acesso exclusivo de uso de uma seção crítica para essa transação.</a:t>
            </a:r>
            <a:endParaRPr sz="18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5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492" name="Google Shape;492;p5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493" name="Google Shape;493;p59"/>
          <p:cNvSpPr txBox="1"/>
          <p:nvPr>
            <p:ph type="title"/>
          </p:nvPr>
        </p:nvSpPr>
        <p:spPr>
          <a:xfrm>
            <a:off x="470074" y="274250"/>
            <a:ext cx="821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 Controle de Concorrência Otimista</a:t>
            </a:r>
            <a:endParaRPr sz="2400">
              <a:latin typeface="Arial"/>
              <a:ea typeface="Arial"/>
              <a:cs typeface="Arial"/>
              <a:sym typeface="Arial"/>
            </a:endParaRPr>
          </a:p>
        </p:txBody>
      </p:sp>
      <p:sp>
        <p:nvSpPr>
          <p:cNvPr id="494" name="Google Shape;494;p5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5" name="Google Shape;495;p59"/>
          <p:cNvSpPr txBox="1"/>
          <p:nvPr>
            <p:ph idx="1" type="body"/>
          </p:nvPr>
        </p:nvSpPr>
        <p:spPr>
          <a:xfrm>
            <a:off x="615850" y="975216"/>
            <a:ext cx="7479300" cy="1222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3. </a:t>
            </a:r>
            <a:r>
              <a:rPr lang="pt-BR" sz="1800">
                <a:latin typeface="Arial"/>
                <a:ea typeface="Arial"/>
                <a:cs typeface="Arial"/>
                <a:sym typeface="Arial"/>
              </a:rPr>
              <a:t>Fase de Atualização.</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Versões de tentativa são registradas permanentemente no objeto.</a:t>
            </a:r>
            <a:endParaRPr sz="18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6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01" name="Google Shape;501;p6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02" name="Google Shape;502;p60"/>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03" name="Google Shape;503;p6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4" name="Google Shape;504;p60"/>
          <p:cNvSpPr txBox="1"/>
          <p:nvPr>
            <p:ph idx="1" type="body"/>
          </p:nvPr>
        </p:nvSpPr>
        <p:spPr>
          <a:xfrm>
            <a:off x="615850" y="975216"/>
            <a:ext cx="7479300" cy="2342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Cada operação é validada ao ser executada.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Se não puder ser validada, a transação é cancelada.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Cada transação recebe um carimbo de tempo (ou pseudo-hora) ao iniciar.</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Ao ter uma operação confirmada no objeto, ele passa a ter o carimbo de tempo da transação.</a:t>
            </a:r>
            <a:endParaRPr sz="18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61"/>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10" name="Google Shape;510;p6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11" name="Google Shape;511;p61"/>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12" name="Google Shape;512;p61"/>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3" name="Google Shape;513;p61"/>
          <p:cNvSpPr txBox="1"/>
          <p:nvPr>
            <p:ph idx="1" type="body"/>
          </p:nvPr>
        </p:nvSpPr>
        <p:spPr>
          <a:xfrm>
            <a:off x="615850" y="975216"/>
            <a:ext cx="7479300" cy="170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Char char="●"/>
            </a:pPr>
            <a:r>
              <a:rPr lang="pt-BR" sz="1800">
                <a:latin typeface="Arial"/>
                <a:ea typeface="Arial"/>
                <a:cs typeface="Arial"/>
                <a:sym typeface="Arial"/>
              </a:rPr>
              <a:t>Na operação de escrita, o objeto deve ter sido lido ou atualizado pela última vez por transações anteriores apenas.</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Para a requisição de leitura, o objeto deve ter sido atualizado pela última vez por transações anteriores apenas.</a:t>
            </a:r>
            <a:endParaRPr sz="18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62"/>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19" name="Google Shape;519;p6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20" name="Google Shape;520;p62"/>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21" name="Google Shape;521;p62"/>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2" name="Google Shape;522;p62"/>
          <p:cNvSpPr txBox="1"/>
          <p:nvPr>
            <p:ph idx="1" type="body"/>
          </p:nvPr>
        </p:nvSpPr>
        <p:spPr>
          <a:xfrm>
            <a:off x="615850" y="975216"/>
            <a:ext cx="7479300" cy="3298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pt-BR" sz="1800">
                <a:latin typeface="Arial"/>
                <a:ea typeface="Arial"/>
                <a:cs typeface="Arial"/>
                <a:sym typeface="Arial"/>
              </a:rPr>
              <a:t>Entretanto, a estratégia é um pouco mais refinada e permite acesso as versões do objeto também.</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Todo objeto mantém o carimbo de tempo de escrita máximo, um conjunto de versões de tentativa e o carimbo de tempo de leitura de seu membro máximo.</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Operação de leitura é direcionada para a versão de tentativa do objeto no qual possui carimbo de tempo menor que a transação corrente.</a:t>
            </a:r>
            <a:endParaRPr sz="1800">
              <a:latin typeface="Arial"/>
              <a:ea typeface="Arial"/>
              <a:cs typeface="Arial"/>
              <a:sym typeface="Arial"/>
            </a:endParaRPr>
          </a:p>
          <a:p>
            <a:pPr indent="0" lvl="0" marL="45720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00" name="Google Shape;100;p1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01" name="Google Shape;101;p18"/>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Transação</a:t>
            </a:r>
            <a:endParaRPr sz="2400">
              <a:latin typeface="Arial"/>
              <a:ea typeface="Arial"/>
              <a:cs typeface="Arial"/>
              <a:sym typeface="Arial"/>
            </a:endParaRPr>
          </a:p>
        </p:txBody>
      </p:sp>
      <p:sp>
        <p:nvSpPr>
          <p:cNvPr id="102" name="Google Shape;102;p1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8"/>
          <p:cNvSpPr txBox="1"/>
          <p:nvPr>
            <p:ph idx="1" type="body"/>
          </p:nvPr>
        </p:nvSpPr>
        <p:spPr>
          <a:xfrm>
            <a:off x="470075" y="656441"/>
            <a:ext cx="7479300" cy="277200"/>
          </a:xfrm>
          <a:prstGeom prst="rect">
            <a:avLst/>
          </a:prstGeom>
        </p:spPr>
        <p:txBody>
          <a:bodyPr anchorCtr="0" anchor="t" bIns="0" lIns="0" spcFirstLastPara="1" rIns="0" wrap="square" tIns="0">
            <a:spAutoFit/>
          </a:bodyPr>
          <a:lstStyle/>
          <a:p>
            <a:pPr indent="-342900" lvl="0" marL="457200" rtl="0" algn="l">
              <a:spcBef>
                <a:spcPts val="0"/>
              </a:spcBef>
              <a:spcAft>
                <a:spcPts val="0"/>
              </a:spcAft>
              <a:buSzPts val="1800"/>
              <a:buFont typeface="Arial"/>
              <a:buChar char="●"/>
            </a:pPr>
            <a:r>
              <a:rPr lang="pt-BR" sz="1800">
                <a:latin typeface="Arial"/>
                <a:ea typeface="Arial"/>
                <a:cs typeface="Arial"/>
                <a:sym typeface="Arial"/>
              </a:rPr>
              <a:t>Uma interposição não serialmente equivalente</a:t>
            </a:r>
            <a:endParaRPr sz="1800">
              <a:latin typeface="Arial"/>
              <a:ea typeface="Arial"/>
              <a:cs typeface="Arial"/>
              <a:sym typeface="Arial"/>
            </a:endParaRPr>
          </a:p>
        </p:txBody>
      </p:sp>
      <p:pic>
        <p:nvPicPr>
          <p:cNvPr id="104" name="Google Shape;104;p18"/>
          <p:cNvPicPr preferRelativeResize="0"/>
          <p:nvPr/>
        </p:nvPicPr>
        <p:blipFill>
          <a:blip r:embed="rId4">
            <a:alphaModFix/>
          </a:blip>
          <a:stretch>
            <a:fillRect/>
          </a:stretch>
        </p:blipFill>
        <p:spPr>
          <a:xfrm>
            <a:off x="2341525" y="1351775"/>
            <a:ext cx="4460950" cy="3096025"/>
          </a:xfrm>
          <a:prstGeom prst="rect">
            <a:avLst/>
          </a:prstGeom>
          <a:noFill/>
          <a:ln>
            <a:noFill/>
          </a:ln>
          <a:effectLst>
            <a:outerShdw blurRad="57150" rotWithShape="0" algn="bl" dir="3060000" dist="171450">
              <a:srgbClr val="000000">
                <a:alpha val="50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63"/>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28" name="Google Shape;528;p63"/>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29" name="Google Shape;529;p63"/>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30" name="Google Shape;530;p63"/>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1" name="Google Shape;531;p63"/>
          <p:cNvSpPr txBox="1"/>
          <p:nvPr>
            <p:ph idx="1" type="body"/>
          </p:nvPr>
        </p:nvSpPr>
        <p:spPr>
          <a:xfrm>
            <a:off x="615850" y="975216"/>
            <a:ext cx="7479300" cy="2815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Regra de escrita:</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Transação T1 não pode escrever em um objeto que tenha sido lido por T2, onde T2 &gt; T1. T1 deve ser maior ou igual que o carimbo de tempo de leitura máximo do objeto.</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Não pode escrever em um objeto que tenha sido modificado por T3, onde T3 &gt; T1. T1 precisa ser maior ou igual que o carimbo de tempo de escrita do objeto confirmado.</a:t>
            </a:r>
            <a:endParaRPr sz="18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64"/>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37" name="Google Shape;537;p64"/>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38" name="Google Shape;538;p64"/>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39" name="Google Shape;539;p64"/>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0" name="Google Shape;540;p64"/>
          <p:cNvSpPr txBox="1"/>
          <p:nvPr>
            <p:ph idx="1" type="body"/>
          </p:nvPr>
        </p:nvSpPr>
        <p:spPr>
          <a:xfrm>
            <a:off x="615850" y="975216"/>
            <a:ext cx="7479300" cy="185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Regra de leitura:</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Transação T1 não pode ler em objeto que tenha sido atualizado por T2, onde T2 &gt; T1. T1 deve ser maior que o carimbo de tempo de escrita do objeto confirmado.</a:t>
            </a:r>
            <a:endParaRPr sz="18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65"/>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46" name="Google Shape;546;p65"/>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47" name="Google Shape;547;p65"/>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48" name="Google Shape;548;p65"/>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9" name="Google Shape;549;p65"/>
          <p:cNvPicPr preferRelativeResize="0"/>
          <p:nvPr/>
        </p:nvPicPr>
        <p:blipFill>
          <a:blip r:embed="rId4">
            <a:alphaModFix/>
          </a:blip>
          <a:stretch>
            <a:fillRect/>
          </a:stretch>
        </p:blipFill>
        <p:spPr>
          <a:xfrm>
            <a:off x="916188" y="893050"/>
            <a:ext cx="6877573" cy="382220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66"/>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55" name="Google Shape;555;p66"/>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56" name="Google Shape;556;p66"/>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57" name="Google Shape;557;p66"/>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8" name="Google Shape;558;p66"/>
          <p:cNvSpPr txBox="1"/>
          <p:nvPr>
            <p:ph idx="1" type="body"/>
          </p:nvPr>
        </p:nvSpPr>
        <p:spPr>
          <a:xfrm>
            <a:off x="615850" y="975216"/>
            <a:ext cx="7479300" cy="3133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Versão Múltipla:</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pt-BR" sz="1800">
                <a:latin typeface="Arial"/>
                <a:ea typeface="Arial"/>
                <a:cs typeface="Arial"/>
                <a:sym typeface="Arial"/>
              </a:rPr>
              <a:t>Mantido uma lista de versões confirmadas antigas e versões de tentativa de cada objeto.</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Operações de leitura que chegam tarde não precisam ser rejeitadas, essa podem ler uma versão confirmada antiga.</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Não há conflito entre operações de escrita pois cada transação escreve sua própria versão confirmada do objeto.</a:t>
            </a:r>
            <a:endParaRPr sz="1800">
              <a:latin typeface="Arial"/>
              <a:ea typeface="Arial"/>
              <a:cs typeface="Arial"/>
              <a:sym typeface="Arial"/>
            </a:endParaRPr>
          </a:p>
          <a:p>
            <a:pPr indent="0" lvl="0" marL="0" rtl="0" algn="l">
              <a:spcBef>
                <a:spcPts val="0"/>
              </a:spcBef>
              <a:spcAft>
                <a:spcPts val="1200"/>
              </a:spcAft>
              <a:buNone/>
            </a:pPr>
            <a:r>
              <a:t/>
            </a:r>
            <a:endParaRPr sz="18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67"/>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64" name="Google Shape;564;p67"/>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65" name="Google Shape;565;p67"/>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Estratégia III: Ordenação por Carimbo de Tempo</a:t>
            </a:r>
            <a:endParaRPr sz="2400">
              <a:latin typeface="Arial"/>
              <a:ea typeface="Arial"/>
              <a:cs typeface="Arial"/>
              <a:sym typeface="Arial"/>
            </a:endParaRPr>
          </a:p>
        </p:txBody>
      </p:sp>
      <p:sp>
        <p:nvSpPr>
          <p:cNvPr id="566" name="Google Shape;566;p67"/>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7" name="Google Shape;567;p67"/>
          <p:cNvSpPr txBox="1"/>
          <p:nvPr>
            <p:ph idx="1" type="body"/>
          </p:nvPr>
        </p:nvSpPr>
        <p:spPr>
          <a:xfrm>
            <a:off x="615850" y="975216"/>
            <a:ext cx="7479300" cy="2969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pt-BR" sz="1800">
                <a:latin typeface="Arial"/>
                <a:ea typeface="Arial"/>
                <a:cs typeface="Arial"/>
                <a:sym typeface="Arial"/>
              </a:rPr>
              <a:t>Regra de escrita em versão múltipla:</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pt-BR" sz="1800">
                <a:latin typeface="Arial"/>
                <a:ea typeface="Arial"/>
                <a:cs typeface="Arial"/>
                <a:sym typeface="Arial"/>
              </a:rPr>
              <a:t>Aplicado quando objeto está sendo lido por outras transações.</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Primeiro deve achar a versão do objeto na qual o carimbo de tempo de escrita é menor ou igual ao carimbo de tempo da transação T1.</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Essa versão do objeto deve ter carimbo de tempo de leitura menor ou igual a T1.</a:t>
            </a:r>
            <a:endParaRPr sz="1800">
              <a:latin typeface="Arial"/>
              <a:ea typeface="Arial"/>
              <a:cs typeface="Arial"/>
              <a:sym typeface="Arial"/>
            </a:endParaRPr>
          </a:p>
          <a:p>
            <a:pPr indent="0" lvl="0" marL="45720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68"/>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73" name="Google Shape;573;p68"/>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74" name="Google Shape;574;p68"/>
          <p:cNvSpPr txBox="1"/>
          <p:nvPr>
            <p:ph type="title"/>
          </p:nvPr>
        </p:nvSpPr>
        <p:spPr>
          <a:xfrm>
            <a:off x="470075" y="274250"/>
            <a:ext cx="8447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Comparação dos Métodos de Controle de Concorrência</a:t>
            </a:r>
            <a:endParaRPr sz="2400">
              <a:latin typeface="Arial"/>
              <a:ea typeface="Arial"/>
              <a:cs typeface="Arial"/>
              <a:sym typeface="Arial"/>
            </a:endParaRPr>
          </a:p>
        </p:txBody>
      </p:sp>
      <p:sp>
        <p:nvSpPr>
          <p:cNvPr id="575" name="Google Shape;575;p68"/>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6" name="Google Shape;576;p68"/>
          <p:cNvSpPr txBox="1"/>
          <p:nvPr>
            <p:ph idx="1" type="body"/>
          </p:nvPr>
        </p:nvSpPr>
        <p:spPr>
          <a:xfrm>
            <a:off x="615850" y="975216"/>
            <a:ext cx="7479300" cy="2979900"/>
          </a:xfrm>
          <a:prstGeom prst="rect">
            <a:avLst/>
          </a:prstGeom>
        </p:spPr>
        <p:txBody>
          <a:bodyPr anchorCtr="0" anchor="t" bIns="0" lIns="0" spcFirstLastPara="1" rIns="0" wrap="square" tIns="0">
            <a:spAutoFit/>
          </a:bodyPr>
          <a:lstStyle/>
          <a:p>
            <a:pPr indent="-342900" lvl="0" marL="457200" rtl="0" algn="l">
              <a:spcBef>
                <a:spcPts val="0"/>
              </a:spcBef>
              <a:spcAft>
                <a:spcPts val="0"/>
              </a:spcAft>
              <a:buClr>
                <a:schemeClr val="dk1"/>
              </a:buClr>
              <a:buSzPts val="1800"/>
              <a:buChar char="●"/>
            </a:pPr>
            <a:r>
              <a:rPr lang="pt-BR" sz="1800">
                <a:latin typeface="Arial"/>
                <a:ea typeface="Arial"/>
                <a:cs typeface="Arial"/>
                <a:sym typeface="Arial"/>
              </a:rPr>
              <a:t>Ambos os métodos de travamento e ordenação por carimbo de tempo usam algoritmos pessimistas.</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A ordenação por carimbo, em especial de versão </a:t>
            </a:r>
            <a:r>
              <a:rPr lang="pt-BR" sz="1800">
                <a:latin typeface="Arial"/>
                <a:ea typeface="Arial"/>
                <a:cs typeface="Arial"/>
                <a:sym typeface="Arial"/>
              </a:rPr>
              <a:t>múltipla, é melhor</a:t>
            </a:r>
            <a:r>
              <a:rPr lang="pt-BR" sz="1800">
                <a:latin typeface="Arial"/>
                <a:ea typeface="Arial"/>
                <a:cs typeface="Arial"/>
                <a:sym typeface="Arial"/>
              </a:rPr>
              <a:t> para transações predominantemente de leitura.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O travamento é melhor para transações predominantemente de escrita.</a:t>
            </a:r>
            <a:endParaRPr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pt-BR" sz="1800">
                <a:latin typeface="Arial"/>
                <a:ea typeface="Arial"/>
                <a:cs typeface="Arial"/>
                <a:sym typeface="Arial"/>
              </a:rPr>
              <a:t>O método de controle de concorrência otimista é bastante eficiente quando existem poucos conflitos entre transações.</a:t>
            </a:r>
            <a:endParaRPr sz="1800">
              <a:latin typeface="Arial"/>
              <a:ea typeface="Arial"/>
              <a:cs typeface="Arial"/>
              <a:sym typeface="Arial"/>
            </a:endParaRPr>
          </a:p>
          <a:p>
            <a:pPr indent="0" lvl="0" marL="45720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6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82" name="Google Shape;582;p6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83" name="Google Shape;583;p69"/>
          <p:cNvSpPr txBox="1"/>
          <p:nvPr>
            <p:ph type="title"/>
          </p:nvPr>
        </p:nvSpPr>
        <p:spPr>
          <a:xfrm>
            <a:off x="470075" y="274250"/>
            <a:ext cx="8447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Considerações Finais</a:t>
            </a:r>
            <a:endParaRPr sz="2400">
              <a:latin typeface="Arial"/>
              <a:ea typeface="Arial"/>
              <a:cs typeface="Arial"/>
              <a:sym typeface="Arial"/>
            </a:endParaRPr>
          </a:p>
        </p:txBody>
      </p:sp>
      <p:sp>
        <p:nvSpPr>
          <p:cNvPr id="584" name="Google Shape;584;p6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5" name="Google Shape;585;p69"/>
          <p:cNvSpPr txBox="1"/>
          <p:nvPr>
            <p:ph idx="1" type="body"/>
          </p:nvPr>
        </p:nvSpPr>
        <p:spPr>
          <a:xfrm>
            <a:off x="615850" y="975216"/>
            <a:ext cx="7479300" cy="2342700"/>
          </a:xfrm>
          <a:prstGeom prst="rect">
            <a:avLst/>
          </a:prstGeom>
        </p:spPr>
        <p:txBody>
          <a:bodyPr anchorCtr="0" anchor="t" bIns="0" lIns="0" spcFirstLastPara="1" rIns="0" wrap="square" tIns="0">
            <a:spAutoFit/>
          </a:bodyPr>
          <a:lstStyle/>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A concorrência permite ter sistemas mais robustos.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Nenhum algoritmo é perfeito, pois todos limitam até certo ponto o potencial de concorrência.</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pt-BR" sz="1800">
                <a:latin typeface="Arial"/>
                <a:ea typeface="Arial"/>
                <a:cs typeface="Arial"/>
                <a:sym typeface="Arial"/>
              </a:rPr>
              <a:t>Importante saber as diferentes estratégias para aplicar o mais adequado para o cenário do servidor.</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45720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7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591" name="Google Shape;591;p7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592" name="Google Shape;592;p70"/>
          <p:cNvSpPr txBox="1"/>
          <p:nvPr>
            <p:ph type="title"/>
          </p:nvPr>
        </p:nvSpPr>
        <p:spPr>
          <a:xfrm>
            <a:off x="470074" y="274250"/>
            <a:ext cx="804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Referências</a:t>
            </a:r>
            <a:endParaRPr sz="2400">
              <a:latin typeface="Arial"/>
              <a:ea typeface="Arial"/>
              <a:cs typeface="Arial"/>
              <a:sym typeface="Arial"/>
            </a:endParaRPr>
          </a:p>
        </p:txBody>
      </p:sp>
      <p:sp>
        <p:nvSpPr>
          <p:cNvPr id="593" name="Google Shape;593;p7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4" name="Google Shape;594;p70"/>
          <p:cNvSpPr txBox="1"/>
          <p:nvPr>
            <p:ph idx="1" type="body"/>
          </p:nvPr>
        </p:nvSpPr>
        <p:spPr>
          <a:xfrm>
            <a:off x="615850" y="975216"/>
            <a:ext cx="7479300" cy="3075300"/>
          </a:xfrm>
          <a:prstGeom prst="rect">
            <a:avLst/>
          </a:prstGeom>
        </p:spPr>
        <p:txBody>
          <a:bodyPr anchorCtr="0" anchor="t" bIns="0" lIns="0" spcFirstLastPara="1" rIns="0" wrap="square" tIns="0">
            <a:spAutoFit/>
          </a:bodyPr>
          <a:lstStyle/>
          <a:p>
            <a:pPr indent="0" lvl="0" marL="0" rtl="0" algn="l">
              <a:spcBef>
                <a:spcPts val="1200"/>
              </a:spcBef>
              <a:spcAft>
                <a:spcPts val="0"/>
              </a:spcAft>
              <a:buClr>
                <a:schemeClr val="dk1"/>
              </a:buClr>
              <a:buSzPts val="1100"/>
              <a:buFont typeface="Arial"/>
              <a:buNone/>
            </a:pPr>
            <a:r>
              <a:rPr lang="pt-BR" sz="1100">
                <a:solidFill>
                  <a:srgbClr val="222222"/>
                </a:solidFill>
                <a:latin typeface="Arial"/>
                <a:ea typeface="Arial"/>
                <a:cs typeface="Arial"/>
                <a:sym typeface="Arial"/>
              </a:rPr>
              <a:t>COULOURIS, George; DOLLIMORE, Jean; KINDBERG, Tim; et al. </a:t>
            </a:r>
            <a:r>
              <a:rPr b="1" lang="pt-BR" sz="1100">
                <a:solidFill>
                  <a:srgbClr val="222222"/>
                </a:solidFill>
                <a:latin typeface="Arial"/>
                <a:ea typeface="Arial"/>
                <a:cs typeface="Arial"/>
                <a:sym typeface="Arial"/>
              </a:rPr>
              <a:t>Sistemas Distribuídos</a:t>
            </a:r>
            <a:r>
              <a:rPr lang="pt-BR" sz="1100">
                <a:solidFill>
                  <a:srgbClr val="222222"/>
                </a:solidFill>
                <a:latin typeface="Arial"/>
                <a:ea typeface="Arial"/>
                <a:cs typeface="Arial"/>
                <a:sym typeface="Arial"/>
              </a:rPr>
              <a:t>.Bookman Companhia Editora Ltda, Grupo A, 2013. E-book. ISBN 9788582600542. Disponível em: https://app.minhabiblioteca.com.br/#/books/9788582600542/. Acesso em: 02 jun. 2023.</a:t>
            </a:r>
            <a:endParaRPr sz="1100">
              <a:solidFill>
                <a:srgbClr val="222222"/>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rgbClr val="222222"/>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pt-BR" sz="1100">
                <a:solidFill>
                  <a:srgbClr val="222222"/>
                </a:solidFill>
                <a:latin typeface="Arial"/>
                <a:ea typeface="Arial"/>
                <a:cs typeface="Arial"/>
                <a:sym typeface="Arial"/>
              </a:rPr>
              <a:t>LANG, Marcelo P.; NETO, Camillo O. P. </a:t>
            </a:r>
            <a:r>
              <a:rPr b="1" lang="pt-BR" sz="1100">
                <a:solidFill>
                  <a:srgbClr val="222222"/>
                </a:solidFill>
                <a:latin typeface="Arial"/>
                <a:ea typeface="Arial"/>
                <a:cs typeface="Arial"/>
                <a:sym typeface="Arial"/>
              </a:rPr>
              <a:t>Transação em Sistemas Distribuídos e Abertos</a:t>
            </a:r>
            <a:r>
              <a:rPr lang="pt-BR" sz="1100">
                <a:solidFill>
                  <a:srgbClr val="222222"/>
                </a:solidFill>
                <a:latin typeface="Arial"/>
                <a:ea typeface="Arial"/>
                <a:cs typeface="Arial"/>
                <a:sym typeface="Arial"/>
              </a:rPr>
              <a:t>. Disponível em: http:/</a:t>
            </a:r>
            <a:r>
              <a:rPr lang="pt-BR" sz="1100">
                <a:latin typeface="Arial"/>
                <a:ea typeface="Arial"/>
                <a:cs typeface="Arial"/>
                <a:sym typeface="Arial"/>
              </a:rPr>
              <a:t>/www.batebyte.pr.gov.br/Pagina/TRANSACOES-EM-SISTEMAS-DISTRIBUIDOS-E-ABERTOS. Acesso em: 10 jun. 2023.</a:t>
            </a:r>
            <a:endParaRPr sz="1100">
              <a:solidFill>
                <a:srgbClr val="222222"/>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400">
              <a:solidFill>
                <a:srgbClr val="222222"/>
              </a:solidFill>
              <a:latin typeface="Arial"/>
              <a:ea typeface="Arial"/>
              <a:cs typeface="Arial"/>
              <a:sym typeface="Arial"/>
            </a:endParaRPr>
          </a:p>
          <a:p>
            <a:pPr indent="0" lvl="0" marL="0" rtl="0" algn="l">
              <a:spcBef>
                <a:spcPts val="1200"/>
              </a:spcBef>
              <a:spcAft>
                <a:spcPts val="0"/>
              </a:spcAft>
              <a:buNone/>
            </a:pPr>
            <a:r>
              <a:t/>
            </a:r>
            <a:endParaRPr sz="2100">
              <a:latin typeface="Arial"/>
              <a:ea typeface="Arial"/>
              <a:cs typeface="Arial"/>
              <a:sym typeface="Arial"/>
            </a:endParaRPr>
          </a:p>
          <a:p>
            <a:pPr indent="0" lvl="0" marL="457200" rtl="0" algn="l">
              <a:spcBef>
                <a:spcPts val="1200"/>
              </a:spcBef>
              <a:spcAft>
                <a:spcPts val="1200"/>
              </a:spcAft>
              <a:buNone/>
            </a:pPr>
            <a:r>
              <a:t/>
            </a:r>
            <a:endParaRPr sz="2100">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71"/>
          <p:cNvPicPr preferRelativeResize="0"/>
          <p:nvPr/>
        </p:nvPicPr>
        <p:blipFill rotWithShape="1">
          <a:blip r:embed="rId3">
            <a:alphaModFix/>
          </a:blip>
          <a:srcRect b="0" l="0" r="0" t="0"/>
          <a:stretch/>
        </p:blipFill>
        <p:spPr>
          <a:xfrm>
            <a:off x="7261432" y="4281125"/>
            <a:ext cx="1646462" cy="561327"/>
          </a:xfrm>
          <a:prstGeom prst="rect">
            <a:avLst/>
          </a:prstGeom>
          <a:noFill/>
          <a:ln>
            <a:noFill/>
          </a:ln>
        </p:spPr>
      </p:pic>
      <p:sp>
        <p:nvSpPr>
          <p:cNvPr id="600" name="Google Shape;600;p71"/>
          <p:cNvSpPr txBox="1"/>
          <p:nvPr/>
        </p:nvSpPr>
        <p:spPr>
          <a:xfrm>
            <a:off x="4117850" y="3098900"/>
            <a:ext cx="4789800" cy="259200"/>
          </a:xfrm>
          <a:prstGeom prst="rect">
            <a:avLst/>
          </a:prstGeom>
          <a:noFill/>
          <a:ln>
            <a:noFill/>
          </a:ln>
        </p:spPr>
        <p:txBody>
          <a:bodyPr anchorCtr="0" anchor="t" bIns="0" lIns="0" spcFirstLastPara="1" rIns="0" wrap="square" tIns="12700">
            <a:spAutoFit/>
          </a:bodyPr>
          <a:lstStyle/>
          <a:p>
            <a:pPr indent="0" lvl="0" marL="12700" marR="0" rtl="0" algn="r">
              <a:lnSpc>
                <a:spcPct val="100000"/>
              </a:lnSpc>
              <a:spcBef>
                <a:spcPts val="0"/>
              </a:spcBef>
              <a:spcAft>
                <a:spcPts val="0"/>
              </a:spcAft>
              <a:buNone/>
            </a:pPr>
            <a:r>
              <a:rPr lang="pt-BR" sz="1600"/>
              <a:t>Sistemas Distribuídos</a:t>
            </a:r>
            <a:endParaRPr sz="1600"/>
          </a:p>
        </p:txBody>
      </p:sp>
      <p:sp>
        <p:nvSpPr>
          <p:cNvPr id="601" name="Google Shape;601;p71"/>
          <p:cNvSpPr txBox="1"/>
          <p:nvPr>
            <p:ph type="title"/>
          </p:nvPr>
        </p:nvSpPr>
        <p:spPr>
          <a:xfrm>
            <a:off x="4490175" y="2096725"/>
            <a:ext cx="4112700" cy="782400"/>
          </a:xfrm>
          <a:prstGeom prst="rect">
            <a:avLst/>
          </a:prstGeom>
          <a:noFill/>
          <a:ln>
            <a:noFill/>
          </a:ln>
        </p:spPr>
        <p:txBody>
          <a:bodyPr anchorCtr="0" anchor="t" bIns="0" lIns="0" spcFirstLastPara="1" rIns="0" wrap="square" tIns="12700">
            <a:spAutoFit/>
          </a:bodyPr>
          <a:lstStyle/>
          <a:p>
            <a:pPr indent="0" lvl="0" marL="12700" rtl="0" algn="r">
              <a:spcBef>
                <a:spcPts val="0"/>
              </a:spcBef>
              <a:spcAft>
                <a:spcPts val="0"/>
              </a:spcAft>
              <a:buClr>
                <a:schemeClr val="dk1"/>
              </a:buClr>
              <a:buFont typeface="Arial"/>
              <a:buNone/>
            </a:pPr>
            <a:r>
              <a:rPr lang="pt-BR" sz="2500">
                <a:highlight>
                  <a:schemeClr val="lt1"/>
                </a:highlight>
                <a:latin typeface="Arial"/>
                <a:ea typeface="Arial"/>
                <a:cs typeface="Arial"/>
                <a:sym typeface="Arial"/>
              </a:rPr>
              <a:t>Transação e</a:t>
            </a:r>
            <a:endParaRPr sz="2500">
              <a:highlight>
                <a:schemeClr val="lt1"/>
              </a:highlight>
              <a:latin typeface="Arial"/>
              <a:ea typeface="Arial"/>
              <a:cs typeface="Arial"/>
              <a:sym typeface="Arial"/>
            </a:endParaRPr>
          </a:p>
          <a:p>
            <a:pPr indent="0" lvl="0" marL="12700" rtl="0" algn="r">
              <a:spcBef>
                <a:spcPts val="0"/>
              </a:spcBef>
              <a:spcAft>
                <a:spcPts val="0"/>
              </a:spcAft>
              <a:buClr>
                <a:schemeClr val="dk1"/>
              </a:buClr>
              <a:buFont typeface="Arial"/>
              <a:buNone/>
            </a:pPr>
            <a:r>
              <a:rPr lang="pt-BR" sz="2500">
                <a:highlight>
                  <a:schemeClr val="lt1"/>
                </a:highlight>
                <a:latin typeface="Arial"/>
                <a:ea typeface="Arial"/>
                <a:cs typeface="Arial"/>
                <a:sym typeface="Arial"/>
              </a:rPr>
              <a:t>Controle de concorrência </a:t>
            </a:r>
            <a:endParaRPr sz="2500">
              <a:highlight>
                <a:schemeClr val="lt1"/>
              </a:highlight>
              <a:latin typeface="Arial"/>
              <a:ea typeface="Arial"/>
              <a:cs typeface="Arial"/>
              <a:sym typeface="Arial"/>
            </a:endParaRPr>
          </a:p>
        </p:txBody>
      </p:sp>
      <p:sp>
        <p:nvSpPr>
          <p:cNvPr id="602" name="Google Shape;602;p71"/>
          <p:cNvSpPr txBox="1"/>
          <p:nvPr/>
        </p:nvSpPr>
        <p:spPr>
          <a:xfrm>
            <a:off x="4572000" y="3373400"/>
            <a:ext cx="4335900" cy="720900"/>
          </a:xfrm>
          <a:prstGeom prst="rect">
            <a:avLst/>
          </a:prstGeom>
          <a:noFill/>
          <a:ln>
            <a:noFill/>
          </a:ln>
        </p:spPr>
        <p:txBody>
          <a:bodyPr anchorCtr="0" anchor="t" bIns="0" lIns="0" spcFirstLastPara="1" rIns="0" wrap="square" tIns="12700">
            <a:spAutoFit/>
          </a:bodyPr>
          <a:lstStyle/>
          <a:p>
            <a:pPr indent="-106045" lvl="0" marL="118110" marR="5080" rtl="0" algn="r">
              <a:lnSpc>
                <a:spcPct val="100000"/>
              </a:lnSpc>
              <a:spcBef>
                <a:spcPts val="0"/>
              </a:spcBef>
              <a:spcAft>
                <a:spcPts val="0"/>
              </a:spcAft>
              <a:buNone/>
            </a:pPr>
            <a:r>
              <a:rPr lang="pt-BR" sz="1500"/>
              <a:t>Gabriel Duessmann e Victor Eduardo Requia  </a:t>
            </a:r>
            <a:endParaRPr sz="1500"/>
          </a:p>
          <a:p>
            <a:pPr indent="-106045" lvl="0" marL="118110" marR="5080" rtl="0" algn="r">
              <a:lnSpc>
                <a:spcPct val="100000"/>
              </a:lnSpc>
              <a:spcBef>
                <a:spcPts val="0"/>
              </a:spcBef>
              <a:spcAft>
                <a:spcPts val="0"/>
              </a:spcAft>
              <a:buNone/>
            </a:pPr>
            <a:r>
              <a:rPr lang="pt-BR" sz="1700">
                <a:solidFill>
                  <a:schemeClr val="dk1"/>
                </a:solidFill>
              </a:rPr>
              <a:t>P</a:t>
            </a:r>
            <a:r>
              <a:rPr lang="pt-BR" sz="1500">
                <a:solidFill>
                  <a:schemeClr val="dk1"/>
                </a:solidFill>
              </a:rPr>
              <a:t>rofessor Dr. Adriano Fiorese</a:t>
            </a:r>
            <a:endParaRPr sz="1200"/>
          </a:p>
          <a:p>
            <a:pPr indent="0" lvl="0" marL="0" marR="5080" rtl="0" algn="r">
              <a:lnSpc>
                <a:spcPct val="100000"/>
              </a:lnSpc>
              <a:spcBef>
                <a:spcPts val="0"/>
              </a:spcBef>
              <a:spcAft>
                <a:spcPts val="0"/>
              </a:spcAft>
              <a:buNone/>
            </a:pPr>
            <a:r>
              <a:rPr lang="pt-BR"/>
              <a:t>14/06/2023</a:t>
            </a:r>
            <a:endParaRPr/>
          </a:p>
        </p:txBody>
      </p:sp>
      <p:grpSp>
        <p:nvGrpSpPr>
          <p:cNvPr id="603" name="Google Shape;603;p71"/>
          <p:cNvGrpSpPr/>
          <p:nvPr/>
        </p:nvGrpSpPr>
        <p:grpSpPr>
          <a:xfrm>
            <a:off x="0" y="9"/>
            <a:ext cx="6857998" cy="5143492"/>
            <a:chOff x="0" y="12"/>
            <a:chExt cx="9143997" cy="6857989"/>
          </a:xfrm>
        </p:grpSpPr>
        <p:pic>
          <p:nvPicPr>
            <p:cNvPr id="604" name="Google Shape;604;p71"/>
            <p:cNvPicPr preferRelativeResize="0"/>
            <p:nvPr/>
          </p:nvPicPr>
          <p:blipFill rotWithShape="1">
            <a:blip r:embed="rId4">
              <a:alphaModFix/>
            </a:blip>
            <a:srcRect b="0" l="0" r="0" t="0"/>
            <a:stretch/>
          </p:blipFill>
          <p:spPr>
            <a:xfrm>
              <a:off x="0" y="189001"/>
              <a:ext cx="4052164" cy="6669000"/>
            </a:xfrm>
            <a:prstGeom prst="rect">
              <a:avLst/>
            </a:prstGeom>
            <a:noFill/>
            <a:ln>
              <a:noFill/>
            </a:ln>
          </p:spPr>
        </p:pic>
        <p:pic>
          <p:nvPicPr>
            <p:cNvPr id="605" name="Google Shape;605;p71"/>
            <p:cNvPicPr preferRelativeResize="0"/>
            <p:nvPr/>
          </p:nvPicPr>
          <p:blipFill rotWithShape="1">
            <a:blip r:embed="rId5">
              <a:alphaModFix/>
            </a:blip>
            <a:srcRect b="0" l="0" r="0" t="0"/>
            <a:stretch/>
          </p:blipFill>
          <p:spPr>
            <a:xfrm>
              <a:off x="3780358" y="12"/>
              <a:ext cx="5363639" cy="90610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10" name="Google Shape;110;p19"/>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11" name="Google Shape;111;p19"/>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pt-BR" sz="2400">
                <a:latin typeface="Arial"/>
                <a:ea typeface="Arial"/>
                <a:cs typeface="Arial"/>
                <a:sym typeface="Arial"/>
              </a:rPr>
              <a:t>Problema do Multithreading</a:t>
            </a:r>
            <a:endParaRPr sz="2400">
              <a:latin typeface="Arial"/>
              <a:ea typeface="Arial"/>
              <a:cs typeface="Arial"/>
              <a:sym typeface="Arial"/>
            </a:endParaRPr>
          </a:p>
        </p:txBody>
      </p:sp>
      <p:sp>
        <p:nvSpPr>
          <p:cNvPr id="112" name="Google Shape;112;p19"/>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19"/>
          <p:cNvSpPr txBox="1"/>
          <p:nvPr/>
        </p:nvSpPr>
        <p:spPr>
          <a:xfrm>
            <a:off x="470075" y="940375"/>
            <a:ext cx="5925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Para entender</a:t>
            </a:r>
            <a:r>
              <a:rPr lang="pt-BR"/>
              <a:t> melhor o motivo da </a:t>
            </a:r>
            <a:r>
              <a:rPr lang="pt-BR"/>
              <a:t>existência</a:t>
            </a:r>
            <a:r>
              <a:rPr lang="pt-BR"/>
              <a:t> das transações, precisamos entender quais são os problemas do acesso simultâneo a uma mesma função de um objeto por mais de um processo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variáveis globais </a:t>
            </a:r>
            <a:r>
              <a:rPr lang="pt-BR"/>
              <a:t>modificadas</a:t>
            </a:r>
            <a:r>
              <a:rPr lang="pt-BR"/>
              <a:t> por várias threads</a:t>
            </a:r>
            <a:endParaRPr/>
          </a:p>
          <a:p>
            <a:pPr indent="-317500" lvl="1" marL="914400" rtl="0" algn="l">
              <a:spcBef>
                <a:spcPts val="0"/>
              </a:spcBef>
              <a:spcAft>
                <a:spcPts val="0"/>
              </a:spcAft>
              <a:buSzPts val="1400"/>
              <a:buChar char="○"/>
            </a:pPr>
            <a:r>
              <a:rPr lang="pt-BR"/>
              <a:t>proibir o uso de variáveis globais</a:t>
            </a:r>
            <a:endParaRPr/>
          </a:p>
          <a:p>
            <a:pPr indent="-317500" lvl="1" marL="914400" rtl="0" algn="l">
              <a:spcBef>
                <a:spcPts val="0"/>
              </a:spcBef>
              <a:spcAft>
                <a:spcPts val="0"/>
              </a:spcAft>
              <a:buSzPts val="1400"/>
              <a:buChar char="○"/>
            </a:pPr>
            <a:r>
              <a:rPr lang="pt-BR"/>
              <a:t>permitir variáveis globais privativas de cada thread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bibliotecas não reentrantes: funções que não podem ser executadas por mais de uma thread</a:t>
            </a:r>
            <a:endParaRPr/>
          </a:p>
          <a:p>
            <a:pPr indent="-317500" lvl="1" marL="914400" rtl="0" algn="l">
              <a:spcBef>
                <a:spcPts val="0"/>
              </a:spcBef>
              <a:spcAft>
                <a:spcPts val="0"/>
              </a:spcAft>
              <a:buSzPts val="1400"/>
              <a:buChar char="○"/>
            </a:pPr>
            <a:r>
              <a:rPr lang="pt-BR"/>
              <a:t>permitir apenas uma execução por vez</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gerenciamento da pilha</a:t>
            </a:r>
            <a:endParaRPr/>
          </a:p>
          <a:p>
            <a:pPr indent="-317500" lvl="1" marL="914400" rtl="0" algn="l">
              <a:spcBef>
                <a:spcPts val="0"/>
              </a:spcBef>
              <a:spcAft>
                <a:spcPts val="0"/>
              </a:spcAft>
              <a:buSzPts val="1400"/>
              <a:buChar char="○"/>
            </a:pPr>
            <a:r>
              <a:rPr lang="pt-BR"/>
              <a:t>o sistema precisa tratar o overflow de várias pilhas</a:t>
            </a:r>
            <a:endParaRPr/>
          </a:p>
        </p:txBody>
      </p:sp>
      <p:pic>
        <p:nvPicPr>
          <p:cNvPr id="114" name="Google Shape;114;p19"/>
          <p:cNvPicPr preferRelativeResize="0"/>
          <p:nvPr/>
        </p:nvPicPr>
        <p:blipFill>
          <a:blip r:embed="rId4">
            <a:alphaModFix/>
          </a:blip>
          <a:stretch>
            <a:fillRect/>
          </a:stretch>
        </p:blipFill>
        <p:spPr>
          <a:xfrm>
            <a:off x="6583675" y="1908875"/>
            <a:ext cx="2103000" cy="1022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20" name="Google Shape;120;p20"/>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21" name="Google Shape;121;p20"/>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pt-BR" sz="2400">
                <a:latin typeface="Arial"/>
                <a:ea typeface="Arial"/>
                <a:cs typeface="Arial"/>
                <a:sym typeface="Arial"/>
              </a:rPr>
              <a:t>Região Crítica</a:t>
            </a:r>
            <a:endParaRPr sz="2400">
              <a:latin typeface="Arial"/>
              <a:ea typeface="Arial"/>
              <a:cs typeface="Arial"/>
              <a:sym typeface="Arial"/>
            </a:endParaRPr>
          </a:p>
        </p:txBody>
      </p:sp>
      <p:sp>
        <p:nvSpPr>
          <p:cNvPr id="122" name="Google Shape;122;p20"/>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0"/>
          <p:cNvSpPr txBox="1"/>
          <p:nvPr/>
        </p:nvSpPr>
        <p:spPr>
          <a:xfrm>
            <a:off x="470075" y="1100150"/>
            <a:ext cx="5925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pt-BR"/>
              <a:t>Partes do código em que há acesso a memória compartilhada e que pode levar a condições de disputa em caso de multithread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É necessário evitar que dois processos ou threads tenham acesso simultaneamente a um recurso compartilhado entre os processos durante suas regiões críticas (exclusão </a:t>
            </a:r>
            <a:r>
              <a:rPr lang="pt-BR">
                <a:solidFill>
                  <a:schemeClr val="dk1"/>
                </a:solidFill>
              </a:rPr>
              <a:t>mútua</a:t>
            </a:r>
            <a:r>
              <a:rPr lang="pt-BR"/>
              <a:t>)</a:t>
            </a:r>
            <a:endParaRPr/>
          </a:p>
        </p:txBody>
      </p:sp>
      <p:pic>
        <p:nvPicPr>
          <p:cNvPr id="124" name="Google Shape;124;p20"/>
          <p:cNvPicPr preferRelativeResize="0"/>
          <p:nvPr/>
        </p:nvPicPr>
        <p:blipFill>
          <a:blip r:embed="rId4">
            <a:alphaModFix/>
          </a:blip>
          <a:stretch>
            <a:fillRect/>
          </a:stretch>
        </p:blipFill>
        <p:spPr>
          <a:xfrm>
            <a:off x="6583675" y="1908875"/>
            <a:ext cx="2103000" cy="10220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30" name="Google Shape;130;p21"/>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31" name="Google Shape;131;p21"/>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pt-BR" sz="2400">
                <a:latin typeface="Arial"/>
                <a:ea typeface="Arial"/>
                <a:cs typeface="Arial"/>
                <a:sym typeface="Arial"/>
              </a:rPr>
              <a:t>Exclusão Mútua </a:t>
            </a:r>
            <a:endParaRPr sz="2400">
              <a:latin typeface="Arial"/>
              <a:ea typeface="Arial"/>
              <a:cs typeface="Arial"/>
              <a:sym typeface="Arial"/>
            </a:endParaRPr>
          </a:p>
        </p:txBody>
      </p:sp>
      <p:sp>
        <p:nvSpPr>
          <p:cNvPr id="132" name="Google Shape;132;p21"/>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1"/>
          <p:cNvSpPr txBox="1"/>
          <p:nvPr/>
        </p:nvSpPr>
        <p:spPr>
          <a:xfrm>
            <a:off x="470075" y="1100150"/>
            <a:ext cx="5925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Quatro condições necessárias para prover exclusão mútua: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1. Nunca dois processos podem estar simultaneamente em uma região crítica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2. Nenhuma previsão sobre velocidades ou número de CPUs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3. Nenhum processo executando fora de sua região crítica pode</a:t>
            </a:r>
            <a:endParaRPr/>
          </a:p>
          <a:p>
            <a:pPr indent="0" lvl="0" marL="457200" rtl="0" algn="l">
              <a:spcBef>
                <a:spcPts val="0"/>
              </a:spcBef>
              <a:spcAft>
                <a:spcPts val="0"/>
              </a:spcAft>
              <a:buNone/>
            </a:pPr>
            <a:r>
              <a:rPr lang="pt-BR"/>
              <a:t>bloquear outros processos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4. Nenhum processo deve esperar eternamente para entrar em sua região crítica</a:t>
            </a:r>
            <a:endParaRPr/>
          </a:p>
        </p:txBody>
      </p:sp>
      <p:pic>
        <p:nvPicPr>
          <p:cNvPr id="134" name="Google Shape;134;p21"/>
          <p:cNvPicPr preferRelativeResize="0"/>
          <p:nvPr/>
        </p:nvPicPr>
        <p:blipFill>
          <a:blip r:embed="rId4">
            <a:alphaModFix/>
          </a:blip>
          <a:stretch>
            <a:fillRect/>
          </a:stretch>
        </p:blipFill>
        <p:spPr>
          <a:xfrm>
            <a:off x="6313600" y="1995076"/>
            <a:ext cx="2373075" cy="115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0" l="0" r="0" t="0"/>
          <a:stretch/>
        </p:blipFill>
        <p:spPr>
          <a:xfrm>
            <a:off x="286918" y="4785750"/>
            <a:ext cx="1253880" cy="218427"/>
          </a:xfrm>
          <a:prstGeom prst="rect">
            <a:avLst/>
          </a:prstGeom>
          <a:noFill/>
          <a:ln>
            <a:noFill/>
          </a:ln>
        </p:spPr>
      </p:pic>
      <p:sp>
        <p:nvSpPr>
          <p:cNvPr id="140" name="Google Shape;140;p22"/>
          <p:cNvSpPr txBox="1"/>
          <p:nvPr>
            <p:ph idx="12" type="sldNum"/>
          </p:nvPr>
        </p:nvSpPr>
        <p:spPr>
          <a:xfrm>
            <a:off x="6583680" y="4783455"/>
            <a:ext cx="2103000" cy="1539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solidFill>
                <a:schemeClr val="dk2"/>
              </a:solidFill>
            </a:endParaRPr>
          </a:p>
        </p:txBody>
      </p:sp>
      <p:sp>
        <p:nvSpPr>
          <p:cNvPr id="141" name="Google Shape;141;p22"/>
          <p:cNvSpPr txBox="1"/>
          <p:nvPr>
            <p:ph type="title"/>
          </p:nvPr>
        </p:nvSpPr>
        <p:spPr>
          <a:xfrm>
            <a:off x="470078" y="274250"/>
            <a:ext cx="67827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pt-BR" sz="2400">
                <a:latin typeface="Arial"/>
                <a:ea typeface="Arial"/>
                <a:cs typeface="Arial"/>
                <a:sym typeface="Arial"/>
              </a:rPr>
              <a:t>Exclusão Mútua </a:t>
            </a:r>
            <a:endParaRPr sz="2400">
              <a:latin typeface="Arial"/>
              <a:ea typeface="Arial"/>
              <a:cs typeface="Arial"/>
              <a:sym typeface="Arial"/>
            </a:endParaRPr>
          </a:p>
        </p:txBody>
      </p:sp>
      <p:sp>
        <p:nvSpPr>
          <p:cNvPr id="142" name="Google Shape;142;p22"/>
          <p:cNvSpPr/>
          <p:nvPr/>
        </p:nvSpPr>
        <p:spPr>
          <a:xfrm>
            <a:off x="0" y="355587"/>
            <a:ext cx="287020" cy="270033"/>
          </a:xfrm>
          <a:custGeom>
            <a:rect b="b" l="l" r="r" t="t"/>
            <a:pathLst>
              <a:path extrusionOk="0" h="360044" w="287020">
                <a:moveTo>
                  <a:pt x="286918" y="0"/>
                </a:moveTo>
                <a:lnTo>
                  <a:pt x="0" y="0"/>
                </a:lnTo>
                <a:lnTo>
                  <a:pt x="0" y="359638"/>
                </a:lnTo>
                <a:lnTo>
                  <a:pt x="286918" y="359638"/>
                </a:lnTo>
                <a:lnTo>
                  <a:pt x="286918" y="0"/>
                </a:lnTo>
                <a:close/>
              </a:path>
            </a:pathLst>
          </a:custGeom>
          <a:solidFill>
            <a:srgbClr val="139A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3" name="Google Shape;143;p22"/>
          <p:cNvPicPr preferRelativeResize="0"/>
          <p:nvPr/>
        </p:nvPicPr>
        <p:blipFill>
          <a:blip r:embed="rId4">
            <a:alphaModFix/>
          </a:blip>
          <a:stretch>
            <a:fillRect/>
          </a:stretch>
        </p:blipFill>
        <p:spPr>
          <a:xfrm>
            <a:off x="1758300" y="1138350"/>
            <a:ext cx="5627400" cy="2866800"/>
          </a:xfrm>
          <a:prstGeom prst="rect">
            <a:avLst/>
          </a:prstGeom>
          <a:noFill/>
          <a:ln>
            <a:noFill/>
          </a:ln>
          <a:effectLst>
            <a:outerShdw blurRad="57150" rotWithShape="0" algn="bl" dir="3300000" dist="2857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