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75B20-FDD8-400B-A6B4-82F9EC60F92E}">
  <a:tblStyle styleId="{E1C75B20-FDD8-400B-A6B4-82F9EC60F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0f24d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030f24de2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874de9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f874de9f3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30f24de2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30f24de2a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30f24de2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30f24de2a_4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30f24de2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030f24de2a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30f24de2a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030f24de2a_4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30f24de2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030f24de2a_1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0f24de2a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30f24de2a_4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30f24de2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30f24de2a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30f24de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030f24de2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30f24de2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030f24de2a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0f24de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030f24de2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30f24de2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030f24de2a_0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0f24de2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030f24de2a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30f24de2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030f24de2a_0_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30f24de2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030f24de2a_0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30f24de2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030f24de2a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874de9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df874de9f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f874de9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df874de9f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f874de9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df874de9f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f874de9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df874de9f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874de9f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df874de9f3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0f24de2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030f24de2a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f874de9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df874de9f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f874de9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df874de9f3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f874de9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df874de9f3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030f24de2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030f24de2a_1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30f24de2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030f24de2a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30f24de2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030f24de2a_1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030f24de2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030f24de2a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030f24de2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030f24de2a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0f24de2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030f24de2a_0_2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30f24de2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030f24de2a_0_3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0f24de2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30f24de2a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30f24de2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030f24de2a_0_3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0f24de2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030f24de2a_0_3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0f24de2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30f24de2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332" y="438397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752825" y="1748900"/>
            <a:ext cx="4881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Nagios</a:t>
            </a:r>
            <a:endParaRPr b="0" sz="3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-126080" l="-1020" r="1020" t="12608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/>
        </p:nvSpPr>
        <p:spPr>
          <a:xfrm>
            <a:off x="5650350" y="2327588"/>
            <a:ext cx="307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Gerência e Mobilidade em Redes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Victor Requia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Martins Dallabeneta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23/05/2024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Core X Nagios Plugins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300" y="907538"/>
            <a:ext cx="6097395" cy="3627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209550">
              <a:srgbClr val="000000">
                <a:alpha val="44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70075" y="797050"/>
            <a:ext cx="660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Plataforma completa de monitoramento de rede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Nível empresarial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Evolução do Nagios Core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Possui uma interface moderna, logo o usuário não precisa de</a:t>
            </a:r>
            <a:r>
              <a:rPr lang="pt-BR"/>
              <a:t> c</a:t>
            </a:r>
            <a:r>
              <a:rPr lang="pt-BR"/>
              <a:t>onhecimentos de linha de comando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Customização visual, multi-tenant, inúmeros </a:t>
            </a:r>
            <a:r>
              <a:rPr lang="pt-BR"/>
              <a:t>gráficos</a:t>
            </a:r>
            <a:r>
              <a:rPr lang="pt-BR"/>
              <a:t> e dashboards em tempo real, mais de 70 wizards de configuração…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plano mais barato começa em 2500 </a:t>
            </a:r>
            <a:r>
              <a:rPr lang="pt-BR"/>
              <a:t>dólares</a:t>
            </a:r>
            <a:r>
              <a:rPr lang="pt-BR"/>
              <a:t> (máximo de 100 nós)</a:t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XI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70075" y="797050"/>
            <a:ext cx="52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XI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38" y="797050"/>
            <a:ext cx="7792123" cy="37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470075" y="797050"/>
            <a:ext cx="525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Simplifica o gerenciamento de logs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Permite criar alertas de qualquer tipo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Suporte </a:t>
            </a:r>
            <a:r>
              <a:rPr lang="pt-BR"/>
              <a:t>técnico</a:t>
            </a:r>
            <a:r>
              <a:rPr lang="pt-BR"/>
              <a:t> avançado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Plano mais barato começa em 5 mil </a:t>
            </a:r>
            <a:r>
              <a:rPr lang="pt-BR"/>
              <a:t>dólares</a:t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Log Server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470075" y="797050"/>
            <a:ext cx="5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Log Server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44850"/>
            <a:ext cx="4908370" cy="32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3170" y="1044850"/>
            <a:ext cx="3778430" cy="252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70075" y="797050"/>
            <a:ext cx="525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Serve para organização centralizada das outras soluções Nagios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Plano mais barato começa em 3 mil </a:t>
            </a:r>
            <a:r>
              <a:rPr lang="pt-BR"/>
              <a:t>dólares</a:t>
            </a:r>
            <a:endParaRPr/>
          </a:p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Fusion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75" y="1842225"/>
            <a:ext cx="3740463" cy="285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70075" y="797050"/>
            <a:ext cx="52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Fusion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75" y="1158450"/>
            <a:ext cx="4431500" cy="29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75" y="1196737"/>
            <a:ext cx="4317075" cy="2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componentes de instalação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30"/>
          <p:cNvSpPr txBox="1"/>
          <p:nvPr/>
        </p:nvSpPr>
        <p:spPr>
          <a:xfrm>
            <a:off x="470075" y="928275"/>
            <a:ext cx="3717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1° Passo: Download da máquina virtual, encontrado no moodle da disciplina, com agente SNMP instalado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2° Passo: Carregar a máquina virtual na VM </a:t>
            </a:r>
            <a:r>
              <a:rPr lang="pt-BR" sz="1600"/>
              <a:t>Virtualbox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250" y="928274"/>
            <a:ext cx="4219326" cy="242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180975">
              <a:srgbClr val="000000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componentes de instalação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31"/>
          <p:cNvSpPr txBox="1"/>
          <p:nvPr/>
        </p:nvSpPr>
        <p:spPr>
          <a:xfrm>
            <a:off x="470075" y="928275"/>
            <a:ext cx="48435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3° Passo: instalar as ferramentas necessárias. Para isso, os principais comandos executados foram: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434343"/>
                </a:solidFill>
              </a:rPr>
              <a:t>apt-get install aptitude</a:t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434343"/>
                </a:solidFill>
              </a:rPr>
              <a:t>aptitude install apache2 build-essential php postfix s-nail libapache2-mod-php7.2 traceroute</a:t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434343"/>
                </a:solidFill>
              </a:rPr>
              <a:t>wget https://nagios.org/plugins/</a:t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434343"/>
                </a:solidFill>
              </a:rPr>
              <a:t>wget https://nagios.org/cores/</a:t>
            </a:r>
            <a:endParaRPr i="1" sz="1100">
              <a:solidFill>
                <a:srgbClr val="434343"/>
              </a:solidFill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725" y="1226047"/>
            <a:ext cx="3440701" cy="221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9050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componentes de instalação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32"/>
          <p:cNvSpPr txBox="1"/>
          <p:nvPr/>
        </p:nvSpPr>
        <p:spPr>
          <a:xfrm>
            <a:off x="521800" y="940950"/>
            <a:ext cx="47547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useradd nagios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passwd nagios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groupadd nagcmd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usermod -a -G nagcmd nagios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usermod -a -G nagios,nagcmd www-data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./configure--prefix=/usr/local/nagios --with-httpd-conf=/etc/apache2/sites-enabled/ --with-command-group=nagcmd --with-mail=/usr/bin/mail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make all &amp;&amp; make install &amp;&amp; make install-init &amp;&amp; make install-commandmode &amp;&amp; make install-config &amp;&amp; make install-webconf </a:t>
            </a:r>
            <a:endParaRPr i="1" sz="1300">
              <a:solidFill>
                <a:srgbClr val="666666"/>
              </a:solidFill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725" y="1226047"/>
            <a:ext cx="3440701" cy="221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9050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0075" y="1173950"/>
            <a:ext cx="525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 ao Nagios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Soluções Nagios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Utilização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Principais componentes para instalação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web da aplicação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Casos de uso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Agenda da Apresentação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8" name="Google Shape;248;p3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Principais componentes de instalação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33"/>
          <p:cNvSpPr txBox="1"/>
          <p:nvPr/>
        </p:nvSpPr>
        <p:spPr>
          <a:xfrm>
            <a:off x="521800" y="940950"/>
            <a:ext cx="4754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htpasswd -c /usr/local/nagios/etc/htpasswd.users nagiosadmin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chmod 755 nagios </a:t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solidFill>
                  <a:srgbClr val="666666"/>
                </a:solidFill>
              </a:rPr>
              <a:t>/etc/init.d/nagios start</a:t>
            </a:r>
            <a:endParaRPr i="1" sz="1300">
              <a:solidFill>
                <a:srgbClr val="666666"/>
              </a:solidFill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725" y="1226047"/>
            <a:ext cx="3440701" cy="2215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9050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34"/>
          <p:cNvSpPr txBox="1"/>
          <p:nvPr/>
        </p:nvSpPr>
        <p:spPr>
          <a:xfrm>
            <a:off x="521800" y="940950"/>
            <a:ext cx="475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Após concluir todos os passos da instalação, agora é possível interagir com a interface web do Nagios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Descubra o IP da máquina virtual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600">
                <a:solidFill>
                  <a:schemeClr val="dk1"/>
                </a:solidFill>
              </a:rPr>
              <a:t>No navegador, </a:t>
            </a:r>
            <a:r>
              <a:rPr lang="pt-BR">
                <a:solidFill>
                  <a:schemeClr val="dk1"/>
                </a:solidFill>
              </a:rPr>
              <a:t>Interface da aplicação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i="1" lang="pt-BR">
                <a:solidFill>
                  <a:srgbClr val="666666"/>
                </a:solidFill>
              </a:rPr>
              <a:t>http://IP_da _máquina_virtual/nagios/</a:t>
            </a:r>
            <a:endParaRPr i="1" sz="1600">
              <a:solidFill>
                <a:srgbClr val="666666"/>
              </a:solidFill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750" y="1534249"/>
            <a:ext cx="3395551" cy="216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940000" dist="200025">
              <a:srgbClr val="000000">
                <a:alpha val="44000"/>
              </a:srgbClr>
            </a:outerShdw>
          </a:effectLst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338" y="982048"/>
            <a:ext cx="1857375" cy="285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1430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325" y="769100"/>
            <a:ext cx="7029341" cy="38222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2381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4150"/>
            <a:ext cx="8839201" cy="28152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714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7" name="Google Shape;287;p3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1590675"/>
            <a:ext cx="7848600" cy="196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200025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975" y="757125"/>
            <a:ext cx="5478049" cy="382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200025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Interface web da aplicação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662" y="966949"/>
            <a:ext cx="3618676" cy="3563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17145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4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Instalação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575" y="947450"/>
            <a:ext cx="4826850" cy="324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940000" dist="2476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Segurança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863" y="1014100"/>
            <a:ext cx="5412274" cy="31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2000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4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Segurança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637" y="933525"/>
            <a:ext cx="4894725" cy="3276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Introdução ao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6"/>
          <p:cNvSpPr txBox="1"/>
          <p:nvPr/>
        </p:nvSpPr>
        <p:spPr>
          <a:xfrm>
            <a:off x="521800" y="940950"/>
            <a:ext cx="476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Sistema de monitoramento de eventos e alerta para servidores, switches, aplicações e serviços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 Nagios foi originalmente projetado para rodar em Linux , mas também roda em variantes do Unix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É um software livre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Teve como </a:t>
            </a:r>
            <a:r>
              <a:rPr lang="pt-BR" sz="1600">
                <a:solidFill>
                  <a:schemeClr val="dk1"/>
                </a:solidFill>
              </a:rPr>
              <a:t>idealizador</a:t>
            </a:r>
            <a:r>
              <a:rPr lang="pt-BR" sz="1600">
                <a:solidFill>
                  <a:schemeClr val="dk1"/>
                </a:solidFill>
              </a:rPr>
              <a:t> e principal desenvolvedor Ethan Galstad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-4369" l="0" r="0" t="4370"/>
          <a:stretch/>
        </p:blipFill>
        <p:spPr>
          <a:xfrm>
            <a:off x="5653150" y="-263077"/>
            <a:ext cx="3210857" cy="32108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00000" dist="76200">
              <a:srgbClr val="000000">
                <a:alpha val="33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325" y="1698525"/>
            <a:ext cx="2286000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42875">
              <a:srgbClr val="000000">
                <a:alpha val="33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1" name="Google Shape;341;p4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Identificando 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150" y="987862"/>
            <a:ext cx="5461701" cy="316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2381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Verificando SNMP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075" y="928276"/>
            <a:ext cx="4943849" cy="32869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905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SNMP v3 - Verificando SNMP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362" y="928275"/>
            <a:ext cx="5141283" cy="3286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905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68" name="Google Shape;368;p4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Caso de uso: Amman Stock Exchange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46"/>
          <p:cNvSpPr txBox="1"/>
          <p:nvPr/>
        </p:nvSpPr>
        <p:spPr>
          <a:xfrm>
            <a:off x="470075" y="928275"/>
            <a:ext cx="6000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Bolsa de valores da Jordânia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Infraestrutura: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3 Datacenters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Redundância</a:t>
            </a:r>
            <a:r>
              <a:rPr lang="pt-BR"/>
              <a:t> N+1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4000 serviços (DB’s, VM’s, ports em </a:t>
            </a:r>
            <a:r>
              <a:rPr lang="pt-BR"/>
              <a:t>dispositivos</a:t>
            </a:r>
            <a:r>
              <a:rPr lang="pt-BR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300 nós de Nagios XI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“We were working with command lines and doing a lot with configuration lines</a:t>
            </a:r>
            <a:r>
              <a:rPr lang="pt-BR"/>
              <a:t>. Plus, </a:t>
            </a:r>
            <a:r>
              <a:rPr lang="pt-BR"/>
              <a:t>there’s always the risk of human error. We needed a better solution with a good user interface and integration with other applications. </a:t>
            </a:r>
            <a:r>
              <a:rPr b="1" lang="pt-BR"/>
              <a:t>Now I can do it in one click</a:t>
            </a:r>
            <a:r>
              <a:rPr lang="pt-BR"/>
              <a:t>!” - Fadi Sodah, diretor de comunicações e informações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Por que Nagios?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Customização, escalabilidade, forte suporte da comunidade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675" y="500687"/>
            <a:ext cx="1943750" cy="1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Caso de uso: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Sunrise Telecommunications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47"/>
          <p:cNvSpPr txBox="1"/>
          <p:nvPr/>
        </p:nvSpPr>
        <p:spPr>
          <a:xfrm>
            <a:off x="470075" y="928275"/>
            <a:ext cx="600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Maior empresa de telecomunicações da </a:t>
            </a:r>
            <a:r>
              <a:rPr lang="pt-BR"/>
              <a:t>Suíça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Mais de 2.8 milhões de clientes usam seus produtos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Desafios: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Cronograma apertado e orçamento limitado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Múltiplas</a:t>
            </a:r>
            <a:r>
              <a:rPr lang="pt-BR"/>
              <a:t> </a:t>
            </a:r>
            <a:r>
              <a:rPr lang="pt-BR"/>
              <a:t>equipes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"With Nagios, we were able to </a:t>
            </a:r>
            <a:r>
              <a:rPr b="1" lang="pt-BR">
                <a:solidFill>
                  <a:schemeClr val="dk1"/>
                </a:solidFill>
              </a:rPr>
              <a:t>consolidate multiple commercial monitoring solutions into one </a:t>
            </a:r>
            <a:r>
              <a:rPr lang="pt-BR">
                <a:solidFill>
                  <a:schemeClr val="dk1"/>
                </a:solidFill>
              </a:rPr>
              <a:t>and, at the same time, </a:t>
            </a:r>
            <a:r>
              <a:rPr b="1" lang="pt-BR">
                <a:solidFill>
                  <a:schemeClr val="dk1"/>
                </a:solidFill>
              </a:rPr>
              <a:t>reduce our maintenance costs</a:t>
            </a:r>
            <a:r>
              <a:rPr lang="pt-BR">
                <a:solidFill>
                  <a:schemeClr val="dk1"/>
                </a:solidFill>
              </a:rPr>
              <a:t>" - Michael Niedermann, gerente de operações de infraestrutura de 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Por que Nagios?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Escalonamento gradual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Variedade de plugins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Configuração fácil</a:t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475" y="764051"/>
            <a:ext cx="2411200" cy="11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Caso de uso: Lojas Americanas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48"/>
          <p:cNvSpPr txBox="1"/>
          <p:nvPr/>
        </p:nvSpPr>
        <p:spPr>
          <a:xfrm>
            <a:off x="470075" y="928275"/>
            <a:ext cx="556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3000 hosts monitorados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Mais de 10 mil serviços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“Conseguimos sair da inércia para a excelência, deixando de ser reativos, com o nagios atingimos em cheio o foco do problema.” - Thiago Souza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175" y="961250"/>
            <a:ext cx="2873875" cy="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98" name="Google Shape;398;p4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Utilização no mercado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49"/>
          <p:cNvSpPr txBox="1"/>
          <p:nvPr/>
        </p:nvSpPr>
        <p:spPr>
          <a:xfrm>
            <a:off x="470075" y="928275"/>
            <a:ext cx="3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563" y="732200"/>
            <a:ext cx="6242874" cy="13127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402" name="Google Shape;40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3213" y="3282075"/>
            <a:ext cx="6213524" cy="116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563" y="2044937"/>
            <a:ext cx="6242875" cy="123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10" name="Google Shape;410;p5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50"/>
          <p:cNvSpPr txBox="1"/>
          <p:nvPr/>
        </p:nvSpPr>
        <p:spPr>
          <a:xfrm>
            <a:off x="470075" y="928275"/>
            <a:ext cx="66588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ASE. Casos de Uso Nagios. </a:t>
            </a:r>
            <a:r>
              <a:rPr lang="pt-BR" sz="1200">
                <a:solidFill>
                  <a:schemeClr val="dk1"/>
                </a:solidFill>
              </a:rPr>
              <a:t>Disponível em: </a:t>
            </a:r>
            <a:r>
              <a:rPr lang="pt-BR" sz="1200">
                <a:solidFill>
                  <a:schemeClr val="dk1"/>
                </a:solidFill>
              </a:rPr>
              <a:t>https://www.nagios.com/casestudies/ase-it-environment/</a:t>
            </a:r>
            <a:r>
              <a:rPr lang="pt-BR" sz="1200"/>
              <a:t>. Acesso em 18 de maio de 2024.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Sunrise Telecommunications. </a:t>
            </a:r>
            <a:r>
              <a:rPr lang="pt-BR" sz="1200">
                <a:solidFill>
                  <a:schemeClr val="dk1"/>
                </a:solidFill>
              </a:rPr>
              <a:t>Casos de Uso Nagios. </a:t>
            </a:r>
            <a:r>
              <a:rPr lang="pt-BR" sz="1200"/>
              <a:t>Disponível em: https://www.nagios.com/casestudies/sunrise-telecommunications/. </a:t>
            </a:r>
            <a:r>
              <a:rPr lang="pt-BR" sz="1200">
                <a:solidFill>
                  <a:schemeClr val="dk1"/>
                </a:solidFill>
              </a:rPr>
              <a:t>Acesso em 18 de maio de 2024.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Depoimentos Nagios Brasil. Disponível em: http://nagios-br.com/depoimentos. </a:t>
            </a:r>
            <a:r>
              <a:rPr lang="pt-BR" sz="1200">
                <a:solidFill>
                  <a:schemeClr val="dk1"/>
                </a:solidFill>
              </a:rPr>
              <a:t>Acesso em 18 de maio de 2024.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Nagios Enterprises. (2023). Nagios Open Source. Recuperado de https://www.nagios.org/. Acesso em 18 de maio de 2024.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Wikipedia contributors. (2024). Nagios. In Wikipedia, The Free Encyclopedia. Recuperado de https://en.wikipedia.org/wiki/Nagios. Acesso em 18 de maio de 2024.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Introdução ao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521800" y="940950"/>
            <a:ext cx="459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lançamento inicial	1º de março de 2002 </a:t>
            </a:r>
            <a:r>
              <a:rPr i="1" lang="pt-BR" sz="1600">
                <a:solidFill>
                  <a:schemeClr val="dk1"/>
                </a:solidFill>
              </a:rPr>
              <a:t>22 anos atrás 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Versão estável	4.4.8/4 de outubro de 2022 </a:t>
            </a:r>
            <a:r>
              <a:rPr i="1" lang="pt-BR" sz="1600">
                <a:solidFill>
                  <a:schemeClr val="dk1"/>
                </a:solidFill>
              </a:rPr>
              <a:t>19 meses atrás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Repositório	</a:t>
            </a:r>
            <a:r>
              <a:rPr i="1" lang="pt-BR" sz="1600">
                <a:solidFill>
                  <a:schemeClr val="dk1"/>
                </a:solidFill>
              </a:rPr>
              <a:t>github.com/NagiosEnterprises/nagioscore</a:t>
            </a:r>
            <a:endParaRPr i="1" sz="1600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-4369" l="0" r="0" t="4370"/>
          <a:stretch/>
        </p:blipFill>
        <p:spPr>
          <a:xfrm>
            <a:off x="5653150" y="-263077"/>
            <a:ext cx="3210857" cy="32108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00000" dist="76200">
              <a:srgbClr val="000000">
                <a:alpha val="33000"/>
              </a:srgbClr>
            </a:outerShdw>
          </a:effectLst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325" y="1698525"/>
            <a:ext cx="2286000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42875">
              <a:srgbClr val="000000">
                <a:alpha val="3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Introdução ao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8"/>
          <p:cNvSpPr txBox="1"/>
          <p:nvPr/>
        </p:nvSpPr>
        <p:spPr>
          <a:xfrm>
            <a:off x="521800" y="940950"/>
            <a:ext cx="482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Principais Funcionalidades do Nagios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Monitoramento (hosts e serviços)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Notificações de problemas (email, SMS, etc.)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Visualização de status em tempo real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Histórico de eventos e relatórios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Suporte a plugins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502" y="747700"/>
            <a:ext cx="2941599" cy="327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0075" y="797050"/>
            <a:ext cx="525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Nagios Core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Nagios Plugins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Nagios XI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Nagios Log Server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Nagios Fusion</a:t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Soluções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Soluções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411" y="966575"/>
            <a:ext cx="4637173" cy="321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80975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Soluções Nagios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75" y="937525"/>
            <a:ext cx="6550026" cy="326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7145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Nagios Core X Nagios Plugins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952500" y="8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{E1C75B20-FDD8-400B-A6B4-82F9EC60F92E}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Aspecto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Nagios 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Nagios Plugins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Propósito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Plataforma base para monitoramento.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Extensibilidade para monitoramento específico.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Funcionalidades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Notificações, interface web, escalonamento.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Verificações específicas de serviços e hardware.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Arquitetura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Servidor central, arquivos de configuração.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Scripts/programas executados pelo Core.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Flexibilidade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Configurações básicas e interface de usuário.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Personalização infinita com novos plugins.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Instalação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Necessita instalação e configuração inicial robusta.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Simples, adicionar conforme a necessidade.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