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356AB9-3695-4B4A-A359-7B25EBA3911F}">
  <a:tblStyle styleId="{6E356AB9-3695-4B4A-A359-7B25EBA39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71457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c714575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3636c60f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3636c60ff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3636c60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3636c60ff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c714575f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c714575fd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714575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ec714575f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c713d7e6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c713d7e6f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3636c60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3636c60ff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3636c60f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a3636c60ff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636c60f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a3636c60ff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c713d7e6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c713d7e6f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636c60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a3636c60f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c713d7e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c713d7e6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3636c60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a3636c60f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3636c60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a3636c60f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c713d7e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ec713d7e6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c713d7e6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ec713d7e6f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713d7e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ec713d7e6f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714575f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ec714575fd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714575f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c714575fd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714575f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c714575fd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636c60f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a3636c60ff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714575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c714575fd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0.jpg"/><Relationship Id="rId5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7532" y="458217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143800" y="1956050"/>
            <a:ext cx="476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Uma abordagem IoT para monitorar uma área de geração de energia fotovoltaica</a:t>
            </a:r>
            <a:endParaRPr sz="20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/>
        </p:nvSpPr>
        <p:spPr>
          <a:xfrm>
            <a:off x="5835500" y="2830038"/>
            <a:ext cx="3072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Acadêmico: Victor Eduardo Requia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Professora: Janine Kniess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07/12/2023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Código</a:t>
            </a:r>
            <a:endParaRPr sz="2400"/>
          </a:p>
        </p:txBody>
      </p:sp>
      <p:sp>
        <p:nvSpPr>
          <p:cNvPr id="154" name="Google Shape;154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650" y="985838"/>
            <a:ext cx="6162675" cy="317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2190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Código</a:t>
            </a:r>
            <a:endParaRPr sz="2400"/>
          </a:p>
        </p:txBody>
      </p:sp>
      <p:sp>
        <p:nvSpPr>
          <p:cNvPr id="163" name="Google Shape;163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387" y="900888"/>
            <a:ext cx="4977225" cy="36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/>
              <a:t>Protocolo MQTT</a:t>
            </a:r>
            <a:endParaRPr sz="2400"/>
          </a:p>
        </p:txBody>
      </p:sp>
      <p:sp>
        <p:nvSpPr>
          <p:cNvPr id="172" name="Google Shape;172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5"/>
          <p:cNvSpPr txBox="1"/>
          <p:nvPr/>
        </p:nvSpPr>
        <p:spPr>
          <a:xfrm>
            <a:off x="287025" y="732750"/>
            <a:ext cx="42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Foi utilizado QoS 0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Tópico /temperatura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775" y="3000325"/>
            <a:ext cx="4554875" cy="15115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14300">
              <a:srgbClr val="000000">
                <a:alpha val="62000"/>
              </a:srgbClr>
            </a:outerShdw>
          </a:effectLst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4550" y="1282075"/>
            <a:ext cx="4554875" cy="150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1430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/>
              <a:t>Softwares Utilizado</a:t>
            </a:r>
            <a:endParaRPr sz="2400"/>
          </a:p>
        </p:txBody>
      </p:sp>
      <p:sp>
        <p:nvSpPr>
          <p:cNvPr id="183" name="Google Shape;183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651" y="1954209"/>
            <a:ext cx="1253875" cy="123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437" y="1985300"/>
            <a:ext cx="1723415" cy="11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663" y="1812375"/>
            <a:ext cx="3037475" cy="15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37" y="0"/>
            <a:ext cx="8020397" cy="4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Hardware Utilizado</a:t>
            </a:r>
            <a:endParaRPr sz="2400"/>
          </a:p>
        </p:txBody>
      </p:sp>
      <p:sp>
        <p:nvSpPr>
          <p:cNvPr id="195" name="Google Shape;195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588" y="3228700"/>
            <a:ext cx="862449" cy="8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5352513" y="3490575"/>
            <a:ext cx="337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Sensor de radiação ultravioleta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98" name="Google Shape;198;p27"/>
          <p:cNvCxnSpPr>
            <a:stCxn id="197" idx="1"/>
            <a:endCxn id="196" idx="3"/>
          </p:cNvCxnSpPr>
          <p:nvPr/>
        </p:nvCxnSpPr>
        <p:spPr>
          <a:xfrm rot="10800000">
            <a:off x="5000013" y="3659775"/>
            <a:ext cx="352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Hardware Utilizado</a:t>
            </a:r>
            <a:endParaRPr sz="2400"/>
          </a:p>
        </p:txBody>
      </p:sp>
      <p:sp>
        <p:nvSpPr>
          <p:cNvPr id="206" name="Google Shape;206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338" y="807700"/>
            <a:ext cx="5099331" cy="3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Experimento</a:t>
            </a:r>
            <a:endParaRPr sz="2400"/>
          </a:p>
        </p:txBody>
      </p:sp>
      <p:sp>
        <p:nvSpPr>
          <p:cNvPr id="215" name="Google Shape;215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25" y="806850"/>
            <a:ext cx="5267325" cy="366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Experimento</a:t>
            </a:r>
            <a:endParaRPr sz="2400"/>
          </a:p>
        </p:txBody>
      </p:sp>
      <p:sp>
        <p:nvSpPr>
          <p:cNvPr id="224" name="Google Shape;224;p3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" y="1030150"/>
            <a:ext cx="7705725" cy="323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Experimento</a:t>
            </a:r>
            <a:endParaRPr sz="2400"/>
          </a:p>
        </p:txBody>
      </p:sp>
      <p:sp>
        <p:nvSpPr>
          <p:cNvPr id="233" name="Google Shape;233;p3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74" y="897475"/>
            <a:ext cx="1558176" cy="3348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15240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600" y="897488"/>
            <a:ext cx="1558175" cy="334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75" y="930488"/>
            <a:ext cx="5852450" cy="3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Experimento</a:t>
            </a:r>
            <a:endParaRPr sz="2400"/>
          </a:p>
        </p:txBody>
      </p:sp>
      <p:sp>
        <p:nvSpPr>
          <p:cNvPr id="244" name="Google Shape;244;p3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Agenda da Apresentação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287025" y="920125"/>
            <a:ext cx="525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Resumo e Justificativas;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Objetivos;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Trabalhos relacionados;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Fluxo da aplicação;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Experimentos realizados;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Problemas enfrentados;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Conclusão.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Dificuldades</a:t>
            </a:r>
            <a:endParaRPr sz="2400"/>
          </a:p>
        </p:txBody>
      </p:sp>
      <p:sp>
        <p:nvSpPr>
          <p:cNvPr id="252" name="Google Shape;252;p3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33"/>
          <p:cNvSpPr txBox="1"/>
          <p:nvPr/>
        </p:nvSpPr>
        <p:spPr>
          <a:xfrm>
            <a:off x="470075" y="863250"/>
            <a:ext cx="512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Configurar o ambiente de desenvolvimento para o dispositivo ESP32 LoRa;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Entender o padrão de pinos do ESP32 LoRa em comparação ao ESP32 tradicional;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Entender as variáveis de transmissão da comunicação via radiofrequência do LoRa;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Implementar e fazer a configuração do Broker local;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Desenvolver o aplicativo de monitoramento.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Conclusão</a:t>
            </a:r>
            <a:endParaRPr sz="2400"/>
          </a:p>
        </p:txBody>
      </p:sp>
      <p:sp>
        <p:nvSpPr>
          <p:cNvPr id="261" name="Google Shape;261;p3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4"/>
          <p:cNvSpPr txBox="1"/>
          <p:nvPr/>
        </p:nvSpPr>
        <p:spPr>
          <a:xfrm>
            <a:off x="470075" y="863250"/>
            <a:ext cx="6428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Foram desenvolvidos nesse projeto: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Fluxo de monitoramento proposto inicialmente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Desenvolvimento de uma dashboard própria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Uso de um servidor Broker local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 de monitoramento de temperatura durante 1 hora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protótipo mostrou-se eficaz para monitoramento remoto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IoT, as tecnologias e protocolos de comunicação foram essencial para alcançar o objetivo de um protótipo com baixo consumo energético, longo alcance e tráfego de mensagens leves na rede.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 possível utilizar em aplicações reais com objetivos semelhantes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Monitoramento da agricultura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Monitoramento de praias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35"/>
          <p:cNvSpPr txBox="1"/>
          <p:nvPr/>
        </p:nvSpPr>
        <p:spPr>
          <a:xfrm>
            <a:off x="470075" y="940025"/>
            <a:ext cx="3667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Victor Eduardo Requia - victorrequia@gmail.com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Universidade do Estado de Santa Catarina - Joinville - SC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Professora Janine Kniess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07/12/2023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Créditos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Resumo e Justificativa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6"/>
          <p:cNvSpPr txBox="1"/>
          <p:nvPr/>
        </p:nvSpPr>
        <p:spPr>
          <a:xfrm>
            <a:off x="470075" y="1073275"/>
            <a:ext cx="492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energia solar, tem emergido como uma solução promissora para atender à crescente demanda por energia elétrica de maneira mais sustentável.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Temperatura e índice de radiação </a:t>
            </a:r>
            <a:r>
              <a:rPr lang="pt-BR"/>
              <a:t>ultravioleta</a:t>
            </a:r>
            <a:r>
              <a:rPr lang="pt-BR"/>
              <a:t> afetam a geração de energia elétrica de placas solares.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Fazer o monitoramento de dados de temperatura e radiação UV para auxiliar com informações a respeito de regiões </a:t>
            </a:r>
            <a:r>
              <a:rPr lang="pt-BR"/>
              <a:t>próximas à</a:t>
            </a:r>
            <a:r>
              <a:rPr lang="pt-BR"/>
              <a:t> </a:t>
            </a:r>
            <a:r>
              <a:rPr lang="pt-BR"/>
              <a:t>instalação</a:t>
            </a:r>
            <a:r>
              <a:rPr lang="pt-BR"/>
              <a:t> de placas solares.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525" y="2307925"/>
            <a:ext cx="1085775" cy="10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46700" y="3341300"/>
            <a:ext cx="10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/>
              <a:t>Fonte: https://cdn-icons-png.flaticon.com/512/5643/5643142.png</a:t>
            </a:r>
            <a:endParaRPr sz="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7575" y="3256353"/>
            <a:ext cx="933149" cy="9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197763" y="4107863"/>
            <a:ext cx="14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/>
              <a:t>Fonte: https://cdn.icon-icons.com/icons2/3192/PNG/512/temperature_thermometer_cold_warm_hot_icon_194270.png</a:t>
            </a:r>
            <a:endParaRPr sz="4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9525" y="355575"/>
            <a:ext cx="2722950" cy="15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545525" y="1728000"/>
            <a:ext cx="18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/>
              <a:t>Fonte: https://blog.bluesol.com.br/wp-content/uploads/2016/12/energias-renovaveis-petroleo-versus-solar.jpg</a:t>
            </a:r>
            <a:endParaRPr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50" y="793650"/>
            <a:ext cx="4796275" cy="32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Objetivos</a:t>
            </a:r>
            <a:endParaRPr sz="2400"/>
          </a:p>
        </p:txBody>
      </p:sp>
      <p:sp>
        <p:nvSpPr>
          <p:cNvPr id="98" name="Google Shape;98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149675" y="1186500"/>
            <a:ext cx="3841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Coletar os dados dos sensores com ESP32 LoRa;</a:t>
            </a:r>
            <a:endParaRPr i="1" sz="12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Enviar os dados para um Gateway ESP32 LoRa via radiofrequência;</a:t>
            </a:r>
            <a:endParaRPr i="1" sz="12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Conectar ESP32 LoRa a uma rede Wi-FI;</a:t>
            </a:r>
            <a:endParaRPr i="1" sz="12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Fazer uma publicação dos dados em um broker;</a:t>
            </a:r>
            <a:endParaRPr i="1" sz="12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Enviar os dados do broker para os subscribers;</a:t>
            </a:r>
            <a:endParaRPr i="1"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pt-BR" sz="1200"/>
              <a:t>Mostrar os dados em uma dashboard.</a:t>
            </a:r>
            <a:endParaRPr i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Trabalhos Relacionados</a:t>
            </a:r>
            <a:endParaRPr sz="2400"/>
          </a:p>
        </p:txBody>
      </p:sp>
      <p:sp>
        <p:nvSpPr>
          <p:cNvPr id="107" name="Google Shape;107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624338" y="151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{6E356AB9-3695-4B4A-A359-7B25EBA3911F}</a:tableStyleId>
              </a:tblPr>
              <a:tblGrid>
                <a:gridCol w="966875"/>
                <a:gridCol w="998925"/>
                <a:gridCol w="1906775"/>
                <a:gridCol w="1160225"/>
                <a:gridCol w="2862500"/>
              </a:tblGrid>
              <a:tr h="67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Autor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Tecnologia de Comunicação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Variáveis Monitoradas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Cenário de Aplicação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Sensores e Dispositivos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HAMIED et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al. (2023)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802.11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Corrente, tensão, radiação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solar e temperatura do ambiente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Deserto do Saara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Sensor ACS712, Módulo Wi-Fi, ESP8266, Arduino, Mega e Módulo, SIM8001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PARRA et al.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(2019)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LoRa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Corrente, tensão, radiação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solar e temperatura do ambiente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Campus Universitário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Arduino Nano, Raspberry PI, DHT22, DS18S20, RFM95W e HOPE RFM95W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Fluxo de Monitoramento</a:t>
            </a:r>
            <a:endParaRPr sz="2400"/>
          </a:p>
        </p:txBody>
      </p:sp>
      <p:sp>
        <p:nvSpPr>
          <p:cNvPr id="116" name="Google Shape;116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26" y="1858601"/>
            <a:ext cx="7555949" cy="1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/>
              <a:t>Microcontrolador</a:t>
            </a:r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287025" y="1070175"/>
            <a:ext cx="407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Heltec LoRa ESP32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módulo de comunicação 802.11, Bluetooth Low Energy e LoRa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Utilizado para converter os dados analógicos capturados pelo sensor em dados digitais e enviar para o gateway LoRa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 display OLED para mostrar alguns dados relevantes do projeto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600" y="1717000"/>
            <a:ext cx="3483476" cy="14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Código</a:t>
            </a:r>
            <a:endParaRPr sz="2400"/>
          </a:p>
        </p:txBody>
      </p:sp>
      <p:sp>
        <p:nvSpPr>
          <p:cNvPr id="135" name="Google Shape;135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650" y="985838"/>
            <a:ext cx="6162675" cy="317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2190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/>
              <a:t>Tecnologia de Comunicação Sem Fio LoRaWAN</a:t>
            </a:r>
            <a:endParaRPr sz="2400"/>
          </a:p>
        </p:txBody>
      </p:sp>
      <p:sp>
        <p:nvSpPr>
          <p:cNvPr id="144" name="Google Shape;144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2"/>
          <p:cNvSpPr txBox="1"/>
          <p:nvPr/>
        </p:nvSpPr>
        <p:spPr>
          <a:xfrm>
            <a:off x="287025" y="1070175"/>
            <a:ext cx="4070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Oferece conectividade de longo alcance e baixo consumo de energia.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Alcance de transmissão pode atingir 5 km em áreas urbanas e 20 km em áreas isoladas.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mensagem pode conter até 243 bytes de dados.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Possibilidade de rede privada.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168" y="1811018"/>
            <a:ext cx="3621904" cy="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