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E40727-871D-4733-B7EC-ABEC91B15D85}">
  <a:tblStyle styleId="{67E40727-871D-4733-B7EC-ABEC91B15D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98b6a13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e98b6a13b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a2d1dfe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ea2d1dfe40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993b99b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e993b99b42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a2d1dfe4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ea2d1dfe40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a2d1dfe4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ea2d1dfe40_0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993b99b4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e993b99b42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a2d1dfe4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ea2d1dfe40_0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a2d1dfe4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ea2d1dfe40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a2d1dfe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ea2d1dfe40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a2d1dfe4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ea2d1dfe40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a2d1dfe4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ea2d1dfe40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98b6a13b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e98b6a13b8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a2d1dfe4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ea2d1dfe40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993b99b4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e993b99b42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a2d1dfe4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ea2d1dfe40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98b6a13b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e98b6a13b8_0_2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98b6a13b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e98b6a13b8_0_2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98b6a13b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e98b6a13b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a2d1dfe4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ea2d1dfe40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a2d1dfe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ea2d1dfe40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a2d1dfe4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ea2d1dfe40_0_1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a2d1dfe4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ea2d1dfe40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993b99b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e993b99b4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993b99b4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e993b99b42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0065" y="274243"/>
            <a:ext cx="82038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5861" y="975436"/>
            <a:ext cx="5528400" cy="26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1432" y="4281125"/>
            <a:ext cx="1646462" cy="56132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4855850" y="1570300"/>
            <a:ext cx="40521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IoT-Based Low-Cost Photovoltaic Monitoring for a Greenhouse Farm in an Arid Region </a:t>
            </a:r>
            <a:endParaRPr sz="20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0" y="9"/>
            <a:ext cx="6857998" cy="5143492"/>
            <a:chOff x="0" y="12"/>
            <a:chExt cx="9143997" cy="6857989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89001"/>
              <a:ext cx="4052164" cy="666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80358" y="12"/>
              <a:ext cx="5363639" cy="9061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14"/>
          <p:cNvSpPr txBox="1"/>
          <p:nvPr/>
        </p:nvSpPr>
        <p:spPr>
          <a:xfrm>
            <a:off x="3640125" y="2902500"/>
            <a:ext cx="5295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Amor Hamied,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Adel Mellit,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Mohamed Benghanem 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Sahbi Boubaker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Contribuição aos trabalhos relacionados</a:t>
            </a:r>
            <a:endParaRPr sz="2400"/>
          </a:p>
        </p:txBody>
      </p:sp>
      <p:sp>
        <p:nvSpPr>
          <p:cNvPr id="157" name="Google Shape;157;p23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7138" y="783250"/>
            <a:ext cx="4949726" cy="387339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295275">
              <a:srgbClr val="000000">
                <a:alpha val="50000"/>
              </a:srgbClr>
            </a:outerShdw>
          </a:effectLst>
        </p:spPr>
      </p:pic>
      <p:sp>
        <p:nvSpPr>
          <p:cNvPr id="159" name="Google Shape;159;p23"/>
          <p:cNvSpPr txBox="1"/>
          <p:nvPr/>
        </p:nvSpPr>
        <p:spPr>
          <a:xfrm>
            <a:off x="5914250" y="4783450"/>
            <a:ext cx="368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Fonte: HAMIED 2023 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66" name="Google Shape;166;p24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Proposta do autor</a:t>
            </a:r>
            <a:endParaRPr sz="2400"/>
          </a:p>
        </p:txBody>
      </p:sp>
      <p:sp>
        <p:nvSpPr>
          <p:cNvPr id="167" name="Google Shape;167;p24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24"/>
          <p:cNvSpPr txBox="1"/>
          <p:nvPr/>
        </p:nvSpPr>
        <p:spPr>
          <a:xfrm>
            <a:off x="470075" y="1073275"/>
            <a:ext cx="5633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</a:t>
            </a:r>
            <a:r>
              <a:rPr lang="pt-BR"/>
              <a:t>istema de monitoramento de baixo custo para um sistema fotovoltaico off-grid.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Algoritmo de diagnóstico de falhas integrado.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Técnica IoT para monitoramento remoto.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Monitorar uma estufa em uma região árida.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Materiais e métodos</a:t>
            </a:r>
            <a:endParaRPr sz="2400"/>
          </a:p>
        </p:txBody>
      </p:sp>
      <p:sp>
        <p:nvSpPr>
          <p:cNvPr id="176" name="Google Shape;176;p25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77" name="Google Shape;177;p25"/>
          <p:cNvGraphicFramePr/>
          <p:nvPr/>
        </p:nvGraphicFramePr>
        <p:xfrm>
          <a:off x="952500" y="15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{67E40727-871D-4733-B7EC-ABEC91B15D85}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 Painéis fotovoltaicos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Regulador de carga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Bateria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Arduino Mega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Módulo Wireless ESP8266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Módulo GSM sim800l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Relé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Sensor de temperatura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Sensor de radiação solar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Sensor de voltagem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84" name="Google Shape;184;p26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Materiais e métodos</a:t>
            </a:r>
            <a:endParaRPr sz="2400"/>
          </a:p>
        </p:txBody>
      </p:sp>
      <p:sp>
        <p:nvSpPr>
          <p:cNvPr id="185" name="Google Shape;185;p26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779" y="1181154"/>
            <a:ext cx="7206425" cy="278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420000" dist="228600">
              <a:srgbClr val="000000">
                <a:alpha val="50000"/>
              </a:srgbClr>
            </a:outerShdw>
          </a:effectLst>
        </p:spPr>
      </p:pic>
      <p:sp>
        <p:nvSpPr>
          <p:cNvPr id="187" name="Google Shape;187;p26"/>
          <p:cNvSpPr txBox="1"/>
          <p:nvPr/>
        </p:nvSpPr>
        <p:spPr>
          <a:xfrm>
            <a:off x="7020800" y="4082750"/>
            <a:ext cx="368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Fonte: HAMIED 2023 </a:t>
            </a:r>
            <a:endParaRPr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Resultados e discussões</a:t>
            </a:r>
            <a:endParaRPr sz="2400"/>
          </a:p>
        </p:txBody>
      </p:sp>
      <p:sp>
        <p:nvSpPr>
          <p:cNvPr id="195" name="Google Shape;195;p27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27"/>
          <p:cNvSpPr txBox="1"/>
          <p:nvPr/>
        </p:nvSpPr>
        <p:spPr>
          <a:xfrm>
            <a:off x="470075" y="1073275"/>
            <a:ext cx="5633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Os resultados mostraram que o sistema tem um bom desempenho sob as condições climáticas da região do Saara e pode fornecer energia para a estufa considerada.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algoritmo integrado foi capaz de detectar e identificar alguns defeitos examinados com boa precisão.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obtenção de dados em tempo real foi eficiente e conseguiu isolar as detecções de falhas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03" name="Google Shape;203;p28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Resultados e discussões</a:t>
            </a:r>
            <a:endParaRPr sz="2400"/>
          </a:p>
        </p:txBody>
      </p:sp>
      <p:sp>
        <p:nvSpPr>
          <p:cNvPr id="204" name="Google Shape;204;p28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5" name="Google Shape;205;p28"/>
          <p:cNvSpPr txBox="1"/>
          <p:nvPr/>
        </p:nvSpPr>
        <p:spPr>
          <a:xfrm>
            <a:off x="6761300" y="3655400"/>
            <a:ext cx="368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Fonte: HAMIED 2023 </a:t>
            </a:r>
            <a:endParaRPr sz="800"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313" y="1552575"/>
            <a:ext cx="6429375" cy="2038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60000" dist="1143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Resultados e discussões</a:t>
            </a:r>
            <a:endParaRPr sz="2400"/>
          </a:p>
        </p:txBody>
      </p:sp>
      <p:sp>
        <p:nvSpPr>
          <p:cNvPr id="214" name="Google Shape;214;p29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2225" y="1400500"/>
            <a:ext cx="3739550" cy="234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161925">
              <a:srgbClr val="000000">
                <a:alpha val="50000"/>
              </a:srgbClr>
            </a:outerShdw>
          </a:effectLst>
        </p:spPr>
      </p:pic>
      <p:sp>
        <p:nvSpPr>
          <p:cNvPr id="216" name="Google Shape;216;p29"/>
          <p:cNvSpPr txBox="1"/>
          <p:nvPr/>
        </p:nvSpPr>
        <p:spPr>
          <a:xfrm>
            <a:off x="5334250" y="3792750"/>
            <a:ext cx="368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Fonte: HAMIED 2023 </a:t>
            </a:r>
            <a:endParaRPr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Objetivo</a:t>
            </a:r>
            <a:endParaRPr sz="2400"/>
          </a:p>
        </p:txBody>
      </p:sp>
      <p:sp>
        <p:nvSpPr>
          <p:cNvPr id="224" name="Google Shape;224;p30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" name="Google Shape;225;p30"/>
          <p:cNvSpPr txBox="1"/>
          <p:nvPr/>
        </p:nvSpPr>
        <p:spPr>
          <a:xfrm>
            <a:off x="470075" y="747775"/>
            <a:ext cx="40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 desenvolvido para monitorar os recursos:</a:t>
            </a:r>
            <a:endParaRPr/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700" y="1147963"/>
            <a:ext cx="4800600" cy="331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142875">
              <a:srgbClr val="000000">
                <a:alpha val="50000"/>
              </a:srgbClr>
            </a:outerShdw>
          </a:effectLst>
        </p:spPr>
      </p:pic>
      <p:sp>
        <p:nvSpPr>
          <p:cNvPr id="227" name="Google Shape;227;p30"/>
          <p:cNvSpPr txBox="1"/>
          <p:nvPr/>
        </p:nvSpPr>
        <p:spPr>
          <a:xfrm>
            <a:off x="5914225" y="4462675"/>
            <a:ext cx="368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Fonte: HAMIED 2023 </a:t>
            </a:r>
            <a:endParaRPr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34" name="Google Shape;234;p31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Objetivo</a:t>
            </a:r>
            <a:endParaRPr sz="2400"/>
          </a:p>
        </p:txBody>
      </p:sp>
      <p:sp>
        <p:nvSpPr>
          <p:cNvPr id="235" name="Google Shape;235;p31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6" name="Google Shape;236;p31"/>
          <p:cNvSpPr txBox="1"/>
          <p:nvPr/>
        </p:nvSpPr>
        <p:spPr>
          <a:xfrm>
            <a:off x="470075" y="747775"/>
            <a:ext cx="40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 desenvolvido para monitorar os recursos:</a:t>
            </a:r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8838" y="1462088"/>
            <a:ext cx="4886325" cy="2219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142875">
              <a:srgbClr val="000000">
                <a:alpha val="50000"/>
              </a:srgbClr>
            </a:outerShdw>
          </a:effectLst>
        </p:spPr>
      </p:pic>
      <p:sp>
        <p:nvSpPr>
          <p:cNvPr id="238" name="Google Shape;238;p31"/>
          <p:cNvSpPr txBox="1"/>
          <p:nvPr/>
        </p:nvSpPr>
        <p:spPr>
          <a:xfrm>
            <a:off x="5967675" y="3739325"/>
            <a:ext cx="368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Fonte: HAMIED 2023 </a:t>
            </a: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45" name="Google Shape;245;p32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Objetivo</a:t>
            </a:r>
            <a:endParaRPr sz="2400"/>
          </a:p>
        </p:txBody>
      </p:sp>
      <p:sp>
        <p:nvSpPr>
          <p:cNvPr id="246" name="Google Shape;246;p32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9500" y="919163"/>
            <a:ext cx="1704975" cy="3305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171450">
              <a:srgbClr val="000000">
                <a:alpha val="50000"/>
              </a:srgbClr>
            </a:outerShdw>
          </a:effectLst>
        </p:spPr>
      </p:pic>
      <p:sp>
        <p:nvSpPr>
          <p:cNvPr id="248" name="Google Shape;248;p32"/>
          <p:cNvSpPr txBox="1"/>
          <p:nvPr/>
        </p:nvSpPr>
        <p:spPr>
          <a:xfrm>
            <a:off x="4418500" y="4285400"/>
            <a:ext cx="368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Fonte: HAMIED 2023 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Sumário</a:t>
            </a:r>
            <a:endParaRPr sz="2400"/>
          </a:p>
        </p:txBody>
      </p:sp>
      <p:sp>
        <p:nvSpPr>
          <p:cNvPr id="73" name="Google Shape;73;p15"/>
          <p:cNvSpPr txBox="1"/>
          <p:nvPr/>
        </p:nvSpPr>
        <p:spPr>
          <a:xfrm>
            <a:off x="470075" y="904875"/>
            <a:ext cx="5256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Objetivo</a:t>
            </a:r>
            <a:r>
              <a:rPr lang="pt-BR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Justificativa;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Contribuição aos trabalhos relacionados</a:t>
            </a:r>
            <a:r>
              <a:rPr lang="pt-BR">
                <a:solidFill>
                  <a:schemeClr val="dk1"/>
                </a:solidFill>
              </a:rPr>
              <a:t>;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Proposta do autor;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Materiais e métodos;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Resultados e discussões;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Conclusão; 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Visão crítica.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55" name="Google Shape;255;p33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Resultados e discussões</a:t>
            </a:r>
            <a:endParaRPr sz="2400"/>
          </a:p>
        </p:txBody>
      </p:sp>
      <p:sp>
        <p:nvSpPr>
          <p:cNvPr id="256" name="Google Shape;256;p33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257" name="Google Shape;257;p33"/>
          <p:cNvGraphicFramePr/>
          <p:nvPr/>
        </p:nvGraphicFramePr>
        <p:xfrm>
          <a:off x="952500" y="1047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{67E40727-871D-4733-B7EC-ABEC91B15D85}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Aspectos Positivos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Aspectos Negativos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Sistema de monitoramento de baixo custo e baixo consumo de energia (73 euros e 13,5 W/hora)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Segurança dos dados coletados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Fácil de implementar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Distância limitada do módulo Wi-Fi utilizado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Os usuários podem ser notificados por SMS sobre o estado de seu sistema PV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procedimento de diagnóstico de falhas é desenvolvido apenas para três tipos de falhas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módulo Wi-Fi ESP8266 utilizado é extremamente econômico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sistema não é capaz de detectar múltiplas falhas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64" name="Google Shape;264;p34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Conclusão</a:t>
            </a:r>
            <a:endParaRPr sz="2400"/>
          </a:p>
        </p:txBody>
      </p:sp>
      <p:sp>
        <p:nvSpPr>
          <p:cNvPr id="265" name="Google Shape;265;p34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" name="Google Shape;266;p34"/>
          <p:cNvSpPr txBox="1"/>
          <p:nvPr/>
        </p:nvSpPr>
        <p:spPr>
          <a:xfrm>
            <a:off x="470075" y="1073275"/>
            <a:ext cx="5633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Para desenvolver um sistema baseado em energia solar, é preciso levar em conta a complexidade.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É preciso ter um sistema muito bem projetado pois a energia gerada não é constante e pode sofrer várias instabilidades.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sistema de monitoramento proposto é eficaz e de baixo custo, sendo adequado para uso em regiões áridas.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Pode detectar falhas em tempo real e isso é uma ferramenta valiosa para manter a eficiência dos sistemas PV.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73" name="Google Shape;273;p35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Visão crítica </a:t>
            </a:r>
            <a:endParaRPr sz="2400"/>
          </a:p>
        </p:txBody>
      </p:sp>
      <p:sp>
        <p:nvSpPr>
          <p:cNvPr id="274" name="Google Shape;274;p35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5" name="Google Shape;275;p35"/>
          <p:cNvSpPr txBox="1"/>
          <p:nvPr/>
        </p:nvSpPr>
        <p:spPr>
          <a:xfrm>
            <a:off x="470075" y="1073275"/>
            <a:ext cx="5633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Poderia ser melhor dividido a explicação sobre monitoramento dos painéis e monitoramento da estufa;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Imagens de baixa qualidade;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Elementos de elétrica, IoT e hardware misturados;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artigo não possui muitos detalhes sobre arquitetura ou relacionamento do sistema.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Testes foram realizados por pouco tempo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82" name="Google Shape;282;p36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Referências</a:t>
            </a:r>
            <a:endParaRPr sz="2400"/>
          </a:p>
        </p:txBody>
      </p:sp>
      <p:sp>
        <p:nvSpPr>
          <p:cNvPr id="283" name="Google Shape;283;p36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4" name="Google Shape;284;p36"/>
          <p:cNvSpPr txBox="1"/>
          <p:nvPr/>
        </p:nvSpPr>
        <p:spPr>
          <a:xfrm>
            <a:off x="364075" y="942975"/>
            <a:ext cx="832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HAMIED, Amor et al. IoT-Based Low-Cost Photovoltaic Monitoring for a Greenhouse Farm in an Arid Region. Energies, v. 16, n. 9, p. 3860, 2023. Publisher: MDPI.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91" name="Google Shape;291;p37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2" name="Google Shape;292;p37"/>
          <p:cNvSpPr txBox="1"/>
          <p:nvPr/>
        </p:nvSpPr>
        <p:spPr>
          <a:xfrm>
            <a:off x="470075" y="940025"/>
            <a:ext cx="36672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045" lvl="0" marL="11811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Trebuchet MS"/>
                <a:ea typeface="Trebuchet MS"/>
                <a:cs typeface="Trebuchet MS"/>
                <a:sym typeface="Trebuchet MS"/>
              </a:rPr>
              <a:t>Victor Eduardo Requia - victorrequia@gmail.com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6045" lvl="0" marL="11811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6045" lvl="0" marL="11811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Trebuchet MS"/>
                <a:ea typeface="Trebuchet MS"/>
                <a:cs typeface="Trebuchet MS"/>
                <a:sym typeface="Trebuchet MS"/>
              </a:rPr>
              <a:t>Universidade do Estado de Santa Catarina - Joinville - SC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6045" lvl="0" marL="11811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Professora Janine Kniess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Trebuchet MS"/>
                <a:ea typeface="Trebuchet MS"/>
                <a:cs typeface="Trebuchet MS"/>
                <a:sym typeface="Trebuchet MS"/>
              </a:rPr>
              <a:t>26/10/2023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3" name="Google Shape;293;p37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Créditos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Objetivo</a:t>
            </a:r>
            <a:endParaRPr sz="2400"/>
          </a:p>
        </p:txBody>
      </p:sp>
      <p:sp>
        <p:nvSpPr>
          <p:cNvPr id="82" name="Google Shape;82;p16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16"/>
          <p:cNvSpPr txBox="1"/>
          <p:nvPr/>
        </p:nvSpPr>
        <p:spPr>
          <a:xfrm>
            <a:off x="470075" y="972575"/>
            <a:ext cx="5633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Monitorar uma estufa em uma região árida do Deserto do Saara.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Desenvolver um sistema de monitoramento de painéis </a:t>
            </a:r>
            <a:r>
              <a:rPr lang="pt-BR"/>
              <a:t>fotovoltaicos</a:t>
            </a:r>
            <a:r>
              <a:rPr lang="pt-BR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Acionar automação para resfriamento e irrigação para as plantas.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875" y="972575"/>
            <a:ext cx="2103000" cy="21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247875" y="3075575"/>
            <a:ext cx="2716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/>
              <a:t>Fonte: https://img.freepik.com/icones-gratis/alvo_318-776050.jpg?w=2000</a:t>
            </a: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Objetivo</a:t>
            </a:r>
            <a:endParaRPr sz="2400"/>
          </a:p>
        </p:txBody>
      </p:sp>
      <p:sp>
        <p:nvSpPr>
          <p:cNvPr id="93" name="Google Shape;93;p17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Google Shape;94;p17"/>
          <p:cNvSpPr txBox="1"/>
          <p:nvPr/>
        </p:nvSpPr>
        <p:spPr>
          <a:xfrm>
            <a:off x="470075" y="1048900"/>
            <a:ext cx="5633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Desenvolver algoritmos eficazes para diagnosticar falhas.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Enviar alertas sobre falhas para o usuário.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Encontrar uma maneira barata para desenvolver esse sistema de monitoramento.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875" y="972575"/>
            <a:ext cx="2103000" cy="21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6247875" y="3075575"/>
            <a:ext cx="2716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/>
              <a:t>Fonte: https://img.freepik.com/icones-gratis/alvo_318-776050.jpg?w=2000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Objetivo</a:t>
            </a:r>
            <a:endParaRPr sz="2400"/>
          </a:p>
        </p:txBody>
      </p:sp>
      <p:sp>
        <p:nvSpPr>
          <p:cNvPr id="104" name="Google Shape;104;p18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400" y="1144650"/>
            <a:ext cx="5619201" cy="285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285750">
              <a:srgbClr val="000000">
                <a:alpha val="50000"/>
              </a:srgbClr>
            </a:outerShdw>
          </a:effectLst>
        </p:spPr>
      </p:pic>
      <p:sp>
        <p:nvSpPr>
          <p:cNvPr id="106" name="Google Shape;106;p18"/>
          <p:cNvSpPr txBox="1"/>
          <p:nvPr/>
        </p:nvSpPr>
        <p:spPr>
          <a:xfrm>
            <a:off x="6250025" y="4128525"/>
            <a:ext cx="368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Fonte: HAMIED 2023 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Objetivo</a:t>
            </a:r>
            <a:endParaRPr sz="2400"/>
          </a:p>
        </p:txBody>
      </p:sp>
      <p:sp>
        <p:nvSpPr>
          <p:cNvPr id="114" name="Google Shape;114;p19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19"/>
          <p:cNvSpPr txBox="1"/>
          <p:nvPr/>
        </p:nvSpPr>
        <p:spPr>
          <a:xfrm>
            <a:off x="5534525" y="4109500"/>
            <a:ext cx="368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Fonte: HAMIED 2023 </a:t>
            </a:r>
            <a:endParaRPr sz="80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225" y="1095050"/>
            <a:ext cx="3957550" cy="295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00000" dist="1619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Objetivo</a:t>
            </a:r>
            <a:endParaRPr sz="2400"/>
          </a:p>
        </p:txBody>
      </p:sp>
      <p:sp>
        <p:nvSpPr>
          <p:cNvPr id="124" name="Google Shape;124;p20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775" y="1075925"/>
            <a:ext cx="3914775" cy="274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180000" dist="209550">
              <a:srgbClr val="000000">
                <a:alpha val="50000"/>
              </a:srgbClr>
            </a:outerShdw>
          </a:effectLst>
        </p:spPr>
      </p:pic>
      <p:sp>
        <p:nvSpPr>
          <p:cNvPr id="126" name="Google Shape;126;p20"/>
          <p:cNvSpPr txBox="1"/>
          <p:nvPr/>
        </p:nvSpPr>
        <p:spPr>
          <a:xfrm>
            <a:off x="686800" y="970950"/>
            <a:ext cx="3000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</a:t>
            </a:r>
            <a:r>
              <a:rPr b="1" lang="pt-BR"/>
              <a:t>estes de eficiência com painéis solares: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(a) módulo PV sujo,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(b) efeito de sombreamento,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(c) areia acumulada na superfície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(d) circuito aberto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(e) curto-circuito,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(f) módulo PV coberto.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6646850" y="3930125"/>
            <a:ext cx="368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Fonte: HAMIED 2023 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Justificativa</a:t>
            </a:r>
            <a:endParaRPr sz="2400"/>
          </a:p>
        </p:txBody>
      </p:sp>
      <p:sp>
        <p:nvSpPr>
          <p:cNvPr id="135" name="Google Shape;135;p21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21"/>
          <p:cNvSpPr txBox="1"/>
          <p:nvPr/>
        </p:nvSpPr>
        <p:spPr>
          <a:xfrm>
            <a:off x="470075" y="1073275"/>
            <a:ext cx="5633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Existe um a</a:t>
            </a:r>
            <a:r>
              <a:rPr lang="pt-BR"/>
              <a:t>umento da demanda de energia.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Desafio mudou de utilizar fontes primárias de energia baseadas em combustíveis </a:t>
            </a:r>
            <a:r>
              <a:rPr lang="pt-BR"/>
              <a:t>fósseis</a:t>
            </a:r>
            <a:r>
              <a:rPr lang="pt-BR"/>
              <a:t> ou com alta produção de Co2 para criar e gerenciar a geração de energia com fontes renováveis.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As mais citadas fontes para a substituição são principalmente compostas por sol e vento.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energia solar fotovoltaica tornou-se uma tendência comum em países desenvolvidos e em desenvolvimento.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200" y="1320175"/>
            <a:ext cx="2190250" cy="21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6200425" y="3582175"/>
            <a:ext cx="2869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/>
              <a:t>Fonte: https://feirabragantec.com.br/prepare-se/imagens/icone-mao-na-massa.png</a:t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Contribuição aos trabalhos relacionados</a:t>
            </a:r>
            <a:endParaRPr sz="2400"/>
          </a:p>
        </p:txBody>
      </p:sp>
      <p:sp>
        <p:nvSpPr>
          <p:cNvPr id="146" name="Google Shape;146;p22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22"/>
          <p:cNvSpPr txBox="1"/>
          <p:nvPr/>
        </p:nvSpPr>
        <p:spPr>
          <a:xfrm>
            <a:off x="470075" y="1073275"/>
            <a:ext cx="5633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Revisão de custo e comparação dos custos entre os artigos citados.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</a:t>
            </a:r>
            <a:r>
              <a:rPr lang="pt-BR"/>
              <a:t>ntegra um procedimento de detecção de falhas e é avaliado sob condições climáticas </a:t>
            </a:r>
            <a:r>
              <a:rPr lang="pt-BR"/>
              <a:t>áridas</a:t>
            </a:r>
            <a:r>
              <a:rPr lang="pt-BR"/>
              <a:t>, que são desafiadoras para sistemas PV.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Diferentes problemas podem ser encontrados, como areia nos painéis solares, afetando significativamente o desempenho na produção de energia.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Analisa o consumo energético por dia de diferentes componentes do sistema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7650" y="1193750"/>
            <a:ext cx="2365775" cy="23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6295850" y="3559525"/>
            <a:ext cx="3540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/>
              <a:t>Fonte: https://cdn-icons-png.flaticon.com/512/5431/5431310.png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