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7" r:id="rId4"/>
    <p:sldId id="288" r:id="rId5"/>
    <p:sldId id="267" r:id="rId6"/>
    <p:sldId id="289" r:id="rId7"/>
    <p:sldId id="266" r:id="rId8"/>
    <p:sldId id="271" r:id="rId9"/>
    <p:sldId id="290" r:id="rId10"/>
    <p:sldId id="263" r:id="rId11"/>
    <p:sldId id="286" r:id="rId12"/>
    <p:sldId id="258" r:id="rId13"/>
    <p:sldId id="260" r:id="rId14"/>
    <p:sldId id="279" r:id="rId15"/>
    <p:sldId id="283" r:id="rId16"/>
    <p:sldId id="284" r:id="rId17"/>
    <p:sldId id="285"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p:cViewPr varScale="1">
        <p:scale>
          <a:sx n="92" d="100"/>
          <a:sy n="92" d="100"/>
        </p:scale>
        <p:origin x="88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1/25/2017</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B81F-C347-4BEF-BFDF-29C42F48304A}" type="datetimeFigureOut">
              <a:rPr lang="en-US" smtClean="0"/>
              <a:pPr/>
              <a:t>1/25/2017</a:t>
            </a:fld>
            <a:endParaRPr lang="en-US" dirty="0">
              <a:solidFill>
                <a:schemeClr val="tx2">
                  <a:shade val="90000"/>
                </a:scheme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hema.org/Map" TargetMode="External"/><Relationship Id="rId13" Type="http://schemas.openxmlformats.org/officeDocument/2006/relationships/hyperlink" Target="http://schema.org/PublicationIssue" TargetMode="External"/><Relationship Id="rId18" Type="http://schemas.openxmlformats.org/officeDocument/2006/relationships/hyperlink" Target="http://schema.org/Place" TargetMode="External"/><Relationship Id="rId3" Type="http://schemas.openxmlformats.org/officeDocument/2006/relationships/hyperlink" Target="http://schema.org/Chapter" TargetMode="External"/><Relationship Id="rId7" Type="http://schemas.openxmlformats.org/officeDocument/2006/relationships/hyperlink" Target="http://schema.org/VideoObject" TargetMode="External"/><Relationship Id="rId12" Type="http://schemas.openxmlformats.org/officeDocument/2006/relationships/hyperlink" Target="http://schema.org/PublicationVolume" TargetMode="External"/><Relationship Id="rId17" Type="http://schemas.openxmlformats.org/officeDocument/2006/relationships/hyperlink" Target="http://schema.org/PublicationEvent" TargetMode="External"/><Relationship Id="rId2" Type="http://schemas.openxmlformats.org/officeDocument/2006/relationships/hyperlink" Target="http://schema.org/Book" TargetMode="External"/><Relationship Id="rId16" Type="http://schemas.openxmlformats.org/officeDocument/2006/relationships/hyperlink" Target="http://schema.org/Event" TargetMode="External"/><Relationship Id="rId20" Type="http://schemas.openxmlformats.org/officeDocument/2006/relationships/hyperlink" Target="http://schema.org/Language" TargetMode="External"/><Relationship Id="rId1" Type="http://schemas.openxmlformats.org/officeDocument/2006/relationships/slideLayout" Target="../slideLayouts/slideLayout2.xml"/><Relationship Id="rId6" Type="http://schemas.openxmlformats.org/officeDocument/2006/relationships/hyperlink" Target="http://schema.org/AudioObject" TargetMode="External"/><Relationship Id="rId11" Type="http://schemas.openxmlformats.org/officeDocument/2006/relationships/hyperlink" Target="http://schema.org/Periodical" TargetMode="External"/><Relationship Id="rId5" Type="http://schemas.openxmlformats.org/officeDocument/2006/relationships/hyperlink" Target="http://schema.org/Thesis" TargetMode="External"/><Relationship Id="rId15" Type="http://schemas.openxmlformats.org/officeDocument/2006/relationships/hyperlink" Target="http://schema.org/Organization" TargetMode="External"/><Relationship Id="rId10" Type="http://schemas.openxmlformats.org/officeDocument/2006/relationships/hyperlink" Target="http://schema.org/BookSeries" TargetMode="External"/><Relationship Id="rId19" Type="http://schemas.openxmlformats.org/officeDocument/2006/relationships/hyperlink" Target="http://schema.org/PostalAddress" TargetMode="External"/><Relationship Id="rId4" Type="http://schemas.openxmlformats.org/officeDocument/2006/relationships/hyperlink" Target="http://schema.org/Article" TargetMode="External"/><Relationship Id="rId9" Type="http://schemas.openxmlformats.org/officeDocument/2006/relationships/hyperlink" Target="http://schema.org/Collection" TargetMode="External"/><Relationship Id="rId14" Type="http://schemas.openxmlformats.org/officeDocument/2006/relationships/hyperlink" Target="http://schema.org/Pers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655765"/>
          </a:xfrm>
        </p:spPr>
        <p:txBody>
          <a:bodyPr>
            <a:normAutofit/>
          </a:bodyPr>
          <a:lstStyle/>
          <a:p>
            <a:r>
              <a:rPr lang="es-ES" dirty="0" smtClean="0"/>
              <a:t>LILACS - Web semántica</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LILACS – Clasificación de documentos</a:t>
            </a:r>
            <a:endParaRPr lang="es-ES" dirty="0"/>
          </a:p>
        </p:txBody>
      </p:sp>
      <p:sp>
        <p:nvSpPr>
          <p:cNvPr id="3" name="2 Marcador de contenido"/>
          <p:cNvSpPr>
            <a:spLocks noGrp="1"/>
          </p:cNvSpPr>
          <p:nvPr>
            <p:ph idx="1"/>
          </p:nvPr>
        </p:nvSpPr>
        <p:spPr/>
        <p:txBody>
          <a:bodyPr/>
          <a:lstStyle/>
          <a:p>
            <a:pPr>
              <a:buNone/>
            </a:pPr>
            <a:r>
              <a:rPr lang="es-ES" dirty="0" smtClean="0"/>
              <a:t> </a:t>
            </a: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3504037391"/>
              </p:ext>
            </p:extLst>
          </p:nvPr>
        </p:nvGraphicFramePr>
        <p:xfrm>
          <a:off x="395536" y="1124744"/>
          <a:ext cx="8424936" cy="5328592"/>
        </p:xfrm>
        <a:graphic>
          <a:graphicData uri="http://schemas.openxmlformats.org/drawingml/2006/table">
            <a:tbl>
              <a:tblPr firstRow="1" bandRow="1">
                <a:tableStyleId>{2D5ABB26-0587-4C30-8999-92F81FD0307C}</a:tableStyleId>
              </a:tblPr>
              <a:tblGrid>
                <a:gridCol w="2088232"/>
                <a:gridCol w="3600400"/>
                <a:gridCol w="2736304"/>
              </a:tblGrid>
              <a:tr h="216025">
                <a:tc>
                  <a:txBody>
                    <a:bodyPr/>
                    <a:lstStyle/>
                    <a:p>
                      <a:pPr algn="l" fontAlgn="t">
                        <a:lnSpc>
                          <a:spcPts val="1920"/>
                        </a:lnSpc>
                      </a:pPr>
                      <a:r>
                        <a:rPr lang="es-ES" sz="1600" b="1" u="none" strike="noStrike" dirty="0" smtClean="0"/>
                        <a:t>[05] - Tipo Literatura</a:t>
                      </a:r>
                      <a:endParaRPr lang="es-ES" sz="1600" b="1" i="0" u="none" strike="noStrike"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b="1" u="none" strike="noStrike" dirty="0" smtClean="0"/>
                        <a:t>[06] - Nivel de Tratamiento</a:t>
                      </a:r>
                      <a:endParaRPr lang="es-E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b="1" dirty="0" smtClean="0"/>
                        <a:t>schema.org</a:t>
                      </a:r>
                      <a:endParaRPr lang="es-E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4778">
                <a:tc>
                  <a:txBody>
                    <a:bodyPr/>
                    <a:lstStyle/>
                    <a:p>
                      <a:pPr>
                        <a:lnSpc>
                          <a:spcPts val="1920"/>
                        </a:lnSpc>
                      </a:pPr>
                      <a:r>
                        <a:rPr lang="es-ES" sz="1600" dirty="0" smtClean="0"/>
                        <a:t>Monografía</a:t>
                      </a:r>
                    </a:p>
                    <a:p>
                      <a:pPr>
                        <a:lnSpc>
                          <a:spcPts val="1920"/>
                        </a:lnSpc>
                      </a:pPr>
                      <a:r>
                        <a:rPr lang="es-ES" sz="1600" dirty="0" smtClean="0"/>
                        <a:t>(M, MC, MP, MCP)</a:t>
                      </a:r>
                      <a:endParaRPr lang="es-E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dirty="0" smtClean="0"/>
                        <a:t>m : monográfico</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am : analítico monográfico</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c: colección</a:t>
                      </a:r>
                    </a:p>
                    <a:p>
                      <a:pPr>
                        <a:lnSpc>
                          <a:spcPts val="1920"/>
                        </a:lnSpc>
                      </a:pPr>
                      <a:r>
                        <a:rPr lang="es-ES" sz="1600" dirty="0" smtClean="0"/>
                        <a:t>mc: monográfico de colección</a:t>
                      </a:r>
                    </a:p>
                    <a:p>
                      <a:pPr>
                        <a:lnSpc>
                          <a:spcPts val="1920"/>
                        </a:lnSpc>
                      </a:pPr>
                      <a:r>
                        <a:rPr lang="es-ES" sz="1600" dirty="0" err="1" smtClean="0"/>
                        <a:t>amc</a:t>
                      </a:r>
                      <a:r>
                        <a:rPr lang="es-ES" sz="1600" dirty="0" smtClean="0"/>
                        <a:t>: analítico monográfico de colección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dirty="0" smtClean="0"/>
                        <a:t>Book</a:t>
                      </a:r>
                    </a:p>
                    <a:p>
                      <a:pPr>
                        <a:lnSpc>
                          <a:spcPts val="1920"/>
                        </a:lnSpc>
                      </a:pPr>
                      <a:r>
                        <a:rPr lang="es-ES" sz="1600" dirty="0" err="1" smtClean="0"/>
                        <a:t>Chapter</a:t>
                      </a:r>
                      <a:endParaRPr lang="es-ES" sz="1600" dirty="0" smtClean="0"/>
                    </a:p>
                    <a:p>
                      <a:pPr>
                        <a:lnSpc>
                          <a:spcPts val="1920"/>
                        </a:lnSpc>
                      </a:pPr>
                      <a:r>
                        <a:rPr lang="es-ES" sz="1600" dirty="0" err="1" smtClean="0"/>
                        <a:t>Collection</a:t>
                      </a:r>
                      <a:endParaRPr lang="es-ES" sz="1600" dirty="0" smtClean="0"/>
                    </a:p>
                    <a:p>
                      <a:pPr>
                        <a:lnSpc>
                          <a:spcPts val="1920"/>
                        </a:lnSpc>
                      </a:pPr>
                      <a:r>
                        <a:rPr lang="es-ES" sz="1600" dirty="0" err="1" smtClean="0"/>
                        <a:t>PublicationVolume</a:t>
                      </a:r>
                      <a:endParaRPr lang="es-ES" sz="1600" dirty="0" smtClean="0"/>
                    </a:p>
                    <a:p>
                      <a:pPr>
                        <a:lnSpc>
                          <a:spcPts val="1920"/>
                        </a:lnSpc>
                      </a:pPr>
                      <a:r>
                        <a:rPr lang="es-ES" sz="1600" dirty="0" err="1" smtClean="0"/>
                        <a:t>Chapter</a:t>
                      </a: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8926">
                <a:tc>
                  <a:txBody>
                    <a:bodyPr/>
                    <a:lstStyle/>
                    <a:p>
                      <a:pPr>
                        <a:lnSpc>
                          <a:spcPts val="1920"/>
                        </a:lnSpc>
                      </a:pPr>
                      <a:r>
                        <a:rPr lang="es-ES" sz="1600" dirty="0" smtClean="0"/>
                        <a:t>Serie Monográfica</a:t>
                      </a:r>
                    </a:p>
                    <a:p>
                      <a:pPr>
                        <a:lnSpc>
                          <a:spcPts val="1920"/>
                        </a:lnSpc>
                      </a:pPr>
                      <a:r>
                        <a:rPr lang="es-ES" sz="1600" dirty="0" smtClean="0"/>
                        <a:t>(MS, MSC, MSP)</a:t>
                      </a:r>
                      <a:endParaRPr lang="es-E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dirty="0" smtClean="0"/>
                        <a:t>ms : monográfico de serie</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err="1" smtClean="0"/>
                        <a:t>ams</a:t>
                      </a:r>
                      <a:r>
                        <a:rPr lang="es-ES" sz="1600" dirty="0" smtClean="0"/>
                        <a:t> : analítico monográfico de serie</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s: serie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PublicationVolume</a:t>
                      </a:r>
                      <a:r>
                        <a:rPr lang="es-ES" sz="1600" kern="1200" dirty="0" smtClean="0">
                          <a:solidFill>
                            <a:schemeClr val="tx1"/>
                          </a:solidFill>
                          <a:effectLst/>
                          <a:latin typeface="+mn-lt"/>
                          <a:ea typeface="+mn-ea"/>
                          <a:cs typeface="+mn-cs"/>
                        </a:rPr>
                        <a:t> </a:t>
                      </a:r>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Chapter</a:t>
                      </a:r>
                      <a:r>
                        <a:rPr lang="es-ES" sz="1600" kern="1200" dirty="0" smtClean="0">
                          <a:solidFill>
                            <a:schemeClr val="tx1"/>
                          </a:solidFill>
                          <a:effectLst/>
                          <a:latin typeface="+mn-lt"/>
                          <a:ea typeface="+mn-ea"/>
                          <a:cs typeface="+mn-cs"/>
                        </a:rPr>
                        <a:t> </a:t>
                      </a:r>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BookSeries</a:t>
                      </a:r>
                      <a:r>
                        <a:rPr lang="es-ES" sz="1600" kern="1200" dirty="0" smtClean="0">
                          <a:solidFill>
                            <a:schemeClr val="tx1"/>
                          </a:solidFill>
                          <a:effectLst/>
                          <a:latin typeface="+mn-lt"/>
                          <a:ea typeface="+mn-ea"/>
                          <a:cs typeface="+mn-cs"/>
                        </a:rPr>
                        <a:t> o </a:t>
                      </a:r>
                      <a:r>
                        <a:rPr lang="es-ES" sz="1600" kern="1200" dirty="0" err="1" smtClean="0">
                          <a:solidFill>
                            <a:schemeClr val="tx1"/>
                          </a:solidFill>
                          <a:effectLst/>
                          <a:latin typeface="+mn-lt"/>
                          <a:ea typeface="+mn-ea"/>
                          <a:cs typeface="+mn-cs"/>
                        </a:rPr>
                        <a:t>Periodical</a:t>
                      </a: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666">
                <a:tc>
                  <a:txBody>
                    <a:bodyPr/>
                    <a:lstStyle/>
                    <a:p>
                      <a:pPr>
                        <a:lnSpc>
                          <a:spcPts val="1920"/>
                        </a:lnSpc>
                      </a:pPr>
                      <a:r>
                        <a:rPr lang="es-ES" sz="1600" dirty="0" smtClean="0"/>
                        <a:t>T: Tesis</a:t>
                      </a:r>
                      <a:endParaRPr lang="es-E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dirty="0" smtClean="0"/>
                        <a:t>m : monográfico</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am : analítico monográfico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Thesis</a:t>
                      </a:r>
                      <a:endParaRPr lang="es-ES" sz="1600" kern="1200" dirty="0" smtClean="0">
                        <a:solidFill>
                          <a:schemeClr val="tx1"/>
                        </a:solidFill>
                        <a:effectLst/>
                        <a:latin typeface="+mn-lt"/>
                        <a:ea typeface="+mn-ea"/>
                        <a:cs typeface="+mn-cs"/>
                      </a:endParaRPr>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Chapter</a:t>
                      </a:r>
                      <a:r>
                        <a:rPr lang="es-ES" sz="1600" kern="1200" dirty="0" smtClean="0">
                          <a:solidFill>
                            <a:schemeClr val="tx1"/>
                          </a:solidFill>
                          <a:effectLst/>
                          <a:latin typeface="+mn-lt"/>
                          <a:ea typeface="+mn-ea"/>
                          <a:cs typeface="+mn-cs"/>
                        </a:rPr>
                        <a:t> </a:t>
                      </a: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1714">
                <a:tc>
                  <a:txBody>
                    <a:bodyPr/>
                    <a:lstStyle/>
                    <a:p>
                      <a:pPr>
                        <a:lnSpc>
                          <a:spcPts val="1920"/>
                        </a:lnSpc>
                      </a:pPr>
                      <a:r>
                        <a:rPr lang="es-ES" sz="1600" dirty="0" smtClean="0"/>
                        <a:t>TS: Tesis que pertenece a una Serie</a:t>
                      </a:r>
                    </a:p>
                    <a:p>
                      <a:pPr>
                        <a:lnSpc>
                          <a:spcPts val="1920"/>
                        </a:lnSpc>
                      </a:pPr>
                      <a:r>
                        <a:rPr lang="es-ES" sz="1600" dirty="0" smtClean="0"/>
                        <a:t>(monográfica)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dirty="0" smtClean="0"/>
                        <a:t>ms : monográfico de serie</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err="1" smtClean="0"/>
                        <a:t>ams</a:t>
                      </a:r>
                      <a:r>
                        <a:rPr lang="es-ES" sz="1600" dirty="0" smtClean="0"/>
                        <a:t> : analítico monográfico de serie</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s: serie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Thesis</a:t>
                      </a:r>
                      <a:endParaRPr lang="es-ES" sz="1600" kern="1200" dirty="0" smtClean="0">
                        <a:solidFill>
                          <a:schemeClr val="tx1"/>
                        </a:solidFill>
                        <a:effectLst/>
                        <a:latin typeface="+mn-lt"/>
                        <a:ea typeface="+mn-ea"/>
                        <a:cs typeface="+mn-cs"/>
                      </a:endParaRPr>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Chapter</a:t>
                      </a:r>
                      <a:r>
                        <a:rPr lang="es-ES" sz="1600" kern="1200" dirty="0" smtClean="0">
                          <a:solidFill>
                            <a:schemeClr val="tx1"/>
                          </a:solidFill>
                          <a:effectLst/>
                          <a:latin typeface="+mn-lt"/>
                          <a:ea typeface="+mn-ea"/>
                          <a:cs typeface="+mn-cs"/>
                        </a:rPr>
                        <a:t> </a:t>
                      </a:r>
                      <a:endParaRPr lang="es-ES" sz="1600" dirty="0" smtClean="0"/>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BookSeries</a:t>
                      </a:r>
                      <a:r>
                        <a:rPr lang="es-ES" sz="1600" kern="1200" dirty="0" smtClean="0">
                          <a:solidFill>
                            <a:schemeClr val="tx1"/>
                          </a:solidFill>
                          <a:effectLst/>
                          <a:latin typeface="+mn-lt"/>
                          <a:ea typeface="+mn-ea"/>
                          <a:cs typeface="+mn-cs"/>
                        </a:rPr>
                        <a:t> o </a:t>
                      </a:r>
                      <a:r>
                        <a:rPr lang="es-ES" sz="1600" kern="1200" dirty="0" err="1" smtClean="0">
                          <a:solidFill>
                            <a:schemeClr val="tx1"/>
                          </a:solidFill>
                          <a:effectLst/>
                          <a:latin typeface="+mn-lt"/>
                          <a:ea typeface="+mn-ea"/>
                          <a:cs typeface="+mn-cs"/>
                        </a:rPr>
                        <a:t>Periodical</a:t>
                      </a: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429">
                <a:tc>
                  <a:txBody>
                    <a:bodyPr/>
                    <a:lstStyle/>
                    <a:p>
                      <a:pPr>
                        <a:lnSpc>
                          <a:spcPts val="1920"/>
                        </a:lnSpc>
                      </a:pPr>
                      <a:r>
                        <a:rPr lang="es-ES" sz="1600" dirty="0" smtClean="0"/>
                        <a:t>Serie</a:t>
                      </a:r>
                    </a:p>
                    <a:p>
                      <a:pPr>
                        <a:lnSpc>
                          <a:spcPts val="1920"/>
                        </a:lnSpc>
                      </a:pPr>
                      <a:r>
                        <a:rPr lang="es-ES" sz="1600" dirty="0" smtClean="0"/>
                        <a:t>(S, SC, SP, SCP)</a:t>
                      </a:r>
                      <a:endParaRPr lang="es-E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as : analítico de serie</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s: serie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Article</a:t>
                      </a:r>
                      <a:r>
                        <a:rPr lang="es-ES" sz="1600" kern="1200" dirty="0" smtClean="0">
                          <a:solidFill>
                            <a:schemeClr val="tx1"/>
                          </a:solidFill>
                          <a:effectLst/>
                          <a:latin typeface="+mn-lt"/>
                          <a:ea typeface="+mn-ea"/>
                          <a:cs typeface="+mn-cs"/>
                        </a:rPr>
                        <a:t>, </a:t>
                      </a:r>
                      <a:r>
                        <a:rPr lang="es-ES" sz="1600" kern="1200" dirty="0" err="1" smtClean="0">
                          <a:solidFill>
                            <a:schemeClr val="tx1"/>
                          </a:solidFill>
                          <a:effectLst/>
                          <a:latin typeface="+mn-lt"/>
                          <a:ea typeface="+mn-ea"/>
                          <a:cs typeface="+mn-cs"/>
                        </a:rPr>
                        <a:t>NewsPaperArticle</a:t>
                      </a:r>
                      <a:endParaRPr lang="es-ES" sz="1600" kern="1200" dirty="0" smtClean="0">
                        <a:solidFill>
                          <a:schemeClr val="tx1"/>
                        </a:solidFill>
                        <a:effectLst/>
                        <a:latin typeface="+mn-lt"/>
                        <a:ea typeface="+mn-ea"/>
                        <a:cs typeface="+mn-cs"/>
                      </a:endParaRPr>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Periodical</a:t>
                      </a:r>
                      <a:r>
                        <a:rPr lang="es-ES" sz="1600" kern="1200" dirty="0" smtClean="0">
                          <a:solidFill>
                            <a:schemeClr val="tx1"/>
                          </a:solidFill>
                          <a:effectLst/>
                          <a:latin typeface="+mn-lt"/>
                          <a:ea typeface="+mn-ea"/>
                          <a:cs typeface="+mn-cs"/>
                        </a:rPr>
                        <a:t>, </a:t>
                      </a:r>
                      <a:r>
                        <a:rPr lang="es-ES" sz="1600" kern="1200" dirty="0" err="1" smtClean="0">
                          <a:solidFill>
                            <a:schemeClr val="tx1"/>
                          </a:solidFill>
                          <a:effectLst/>
                          <a:latin typeface="+mn-lt"/>
                          <a:ea typeface="+mn-ea"/>
                          <a:cs typeface="+mn-cs"/>
                        </a:rPr>
                        <a:t>NewsPaper</a:t>
                      </a: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470">
                <a:tc>
                  <a:txBody>
                    <a:bodyPr/>
                    <a:lstStyle/>
                    <a:p>
                      <a:pPr>
                        <a:lnSpc>
                          <a:spcPts val="1920"/>
                        </a:lnSpc>
                      </a:pPr>
                      <a:r>
                        <a:rPr lang="es-ES" sz="1600" dirty="0" smtClean="0"/>
                        <a:t>No convencional</a:t>
                      </a:r>
                    </a:p>
                    <a:p>
                      <a:pPr>
                        <a:lnSpc>
                          <a:spcPts val="1920"/>
                        </a:lnSpc>
                      </a:pPr>
                      <a:r>
                        <a:rPr lang="es-ES" sz="1600" dirty="0" smtClean="0"/>
                        <a:t>(N, NC, NP)</a:t>
                      </a:r>
                      <a:endParaRPr lang="es-E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920"/>
                        </a:lnSpc>
                      </a:pPr>
                      <a:r>
                        <a:rPr lang="es-ES" sz="1600" dirty="0" smtClean="0"/>
                        <a:t>m: monográfico</a:t>
                      </a:r>
                    </a:p>
                    <a:p>
                      <a:pPr marL="0" marR="0" indent="0" algn="l" defTabSz="914400" rtl="0" eaLnBrk="1" fontAlgn="auto" latinLnBrk="0" hangingPunct="1">
                        <a:lnSpc>
                          <a:spcPts val="1920"/>
                        </a:lnSpc>
                        <a:spcBef>
                          <a:spcPts val="0"/>
                        </a:spcBef>
                        <a:spcAft>
                          <a:spcPts val="0"/>
                        </a:spcAft>
                        <a:buClrTx/>
                        <a:buSzTx/>
                        <a:buFontTx/>
                        <a:buNone/>
                        <a:tabLst/>
                        <a:defRPr/>
                      </a:pPr>
                      <a:r>
                        <a:rPr lang="es-ES" sz="1600" dirty="0" smtClean="0"/>
                        <a:t>am: analítico monográfico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err="1" smtClean="0">
                          <a:solidFill>
                            <a:schemeClr val="tx1"/>
                          </a:solidFill>
                          <a:effectLst/>
                          <a:latin typeface="+mn-lt"/>
                          <a:ea typeface="+mn-ea"/>
                          <a:cs typeface="+mn-cs"/>
                        </a:rPr>
                        <a:t>Map,AudioObject,VideoObject</a:t>
                      </a:r>
                      <a:endParaRPr lang="es-ES" sz="1600" kern="1200" dirty="0" smtClean="0">
                        <a:solidFill>
                          <a:schemeClr val="tx1"/>
                        </a:solidFill>
                        <a:effectLst/>
                        <a:latin typeface="+mn-lt"/>
                        <a:ea typeface="+mn-ea"/>
                        <a:cs typeface="+mn-cs"/>
                      </a:endParaRPr>
                    </a:p>
                    <a:p>
                      <a:pPr marL="0" marR="0" indent="0" algn="l" defTabSz="914400" rtl="0" eaLnBrk="1" fontAlgn="auto" latinLnBrk="0" hangingPunct="1">
                        <a:lnSpc>
                          <a:spcPts val="1920"/>
                        </a:lnSpc>
                        <a:spcBef>
                          <a:spcPts val="0"/>
                        </a:spcBef>
                        <a:spcAft>
                          <a:spcPts val="0"/>
                        </a:spcAft>
                        <a:buClrTx/>
                        <a:buSzTx/>
                        <a:buFontTx/>
                        <a:buNone/>
                        <a:tabLst/>
                        <a:defRPr/>
                      </a:pPr>
                      <a:r>
                        <a:rPr lang="es-ES" sz="1600" kern="1200" dirty="0" smtClean="0">
                          <a:solidFill>
                            <a:schemeClr val="tx1"/>
                          </a:solidFill>
                          <a:effectLst/>
                          <a:latin typeface="+mn-lt"/>
                          <a:ea typeface="+mn-ea"/>
                          <a:cs typeface="+mn-cs"/>
                        </a:rPr>
                        <a:t>?</a:t>
                      </a: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112">
                <a:tc gridSpan="3">
                  <a:txBody>
                    <a:bodyPr/>
                    <a:lstStyle/>
                    <a:p>
                      <a:pPr>
                        <a:lnSpc>
                          <a:spcPts val="1920"/>
                        </a:lnSpc>
                      </a:pPr>
                      <a:r>
                        <a:rPr lang="es-ES" sz="1600" dirty="0" smtClean="0"/>
                        <a:t>Complementarios :  P: Proyecto, C: Conferencia, Evento</a:t>
                      </a:r>
                      <a:endParaRPr lang="es-E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ts val="1920"/>
                        </a:lnSpc>
                        <a:spcBef>
                          <a:spcPts val="0"/>
                        </a:spcBef>
                        <a:spcAft>
                          <a:spcPts val="0"/>
                        </a:spcAft>
                        <a:buClrTx/>
                        <a:buSzTx/>
                        <a:buFontTx/>
                        <a:buNone/>
                        <a:tabLst/>
                        <a:defRPr/>
                      </a:pP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ts val="1920"/>
                        </a:lnSpc>
                        <a:spcBef>
                          <a:spcPts val="0"/>
                        </a:spcBef>
                        <a:spcAft>
                          <a:spcPts val="0"/>
                        </a:spcAft>
                        <a:buClrTx/>
                        <a:buSzTx/>
                        <a:buFontTx/>
                        <a:buNone/>
                        <a:tabLst/>
                        <a:defRPr/>
                      </a:pPr>
                      <a:endParaRPr lang="es-E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000" dirty="0"/>
              <a:t>Clases</a:t>
            </a:r>
            <a:r>
              <a:rPr lang="es-ES" dirty="0"/>
              <a:t> de schema.org </a:t>
            </a:r>
            <a:r>
              <a:rPr lang="es-ES" dirty="0" smtClean="0"/>
              <a:t>a utilizar</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797547655"/>
              </p:ext>
            </p:extLst>
          </p:nvPr>
        </p:nvGraphicFramePr>
        <p:xfrm>
          <a:off x="971600" y="1417638"/>
          <a:ext cx="7632848" cy="4028440"/>
        </p:xfrm>
        <a:graphic>
          <a:graphicData uri="http://schemas.openxmlformats.org/drawingml/2006/table">
            <a:tbl>
              <a:tblPr firstRow="1" bandRow="1">
                <a:tableStyleId>{69012ECD-51FC-41F1-AA8D-1B2483CD663E}</a:tableStyleId>
              </a:tblPr>
              <a:tblGrid>
                <a:gridCol w="3924436"/>
                <a:gridCol w="3708412"/>
              </a:tblGrid>
              <a:tr h="370840">
                <a:tc>
                  <a:txBody>
                    <a:bodyPr/>
                    <a:lstStyle/>
                    <a:p>
                      <a:r>
                        <a:rPr lang="es-ES" dirty="0" smtClean="0"/>
                        <a:t>Tipos de documento</a:t>
                      </a:r>
                      <a:endParaRPr lang="es-ES" dirty="0"/>
                    </a:p>
                  </a:txBody>
                  <a:tcPr/>
                </a:tc>
                <a:tc>
                  <a:txBody>
                    <a:bodyPr/>
                    <a:lstStyle/>
                    <a:p>
                      <a:r>
                        <a:rPr lang="es-ES" dirty="0" smtClean="0"/>
                        <a:t>Entidades</a:t>
                      </a:r>
                      <a:endParaRPr lang="es-ES" dirty="0"/>
                    </a:p>
                  </a:txBody>
                  <a:tcPr/>
                </a:tc>
              </a:tr>
              <a:tr h="370840">
                <a:tc>
                  <a:txBody>
                    <a:bodyPr/>
                    <a:lstStyle/>
                    <a:p>
                      <a:pPr marL="0" indent="0">
                        <a:buNone/>
                      </a:pPr>
                      <a:r>
                        <a:rPr lang="es-ES" sz="1800" u="sng" dirty="0" smtClean="0">
                          <a:hlinkClick r:id="rId2"/>
                        </a:rPr>
                        <a:t>http://schema.org/Book</a:t>
                      </a:r>
                      <a:endParaRPr lang="es-ES" sz="1800" dirty="0" smtClean="0"/>
                    </a:p>
                    <a:p>
                      <a:pPr marL="0" indent="0">
                        <a:buNone/>
                      </a:pPr>
                      <a:r>
                        <a:rPr lang="es-ES" sz="1800" u="sng" dirty="0" smtClean="0">
                          <a:hlinkClick r:id="rId3"/>
                        </a:rPr>
                        <a:t>http://schema.org/Chapter</a:t>
                      </a:r>
                      <a:endParaRPr lang="es-ES" sz="1800" dirty="0" smtClean="0"/>
                    </a:p>
                    <a:p>
                      <a:pPr marL="0" indent="0">
                        <a:buNone/>
                      </a:pPr>
                      <a:r>
                        <a:rPr lang="es-ES" sz="1800" u="sng" dirty="0" smtClean="0">
                          <a:hlinkClick r:id="rId4"/>
                        </a:rPr>
                        <a:t>http://schema.org/Article</a:t>
                      </a:r>
                      <a:endParaRPr lang="es-ES" sz="1800" dirty="0" smtClean="0"/>
                    </a:p>
                    <a:p>
                      <a:pPr marL="0" indent="0">
                        <a:buNone/>
                      </a:pPr>
                      <a:r>
                        <a:rPr lang="es-ES" sz="1800" u="sng" dirty="0" smtClean="0">
                          <a:hlinkClick r:id="rId5"/>
                        </a:rPr>
                        <a:t>http://schema.org/Thesis</a:t>
                      </a:r>
                      <a:endParaRPr lang="es-ES" sz="1800" dirty="0" smtClean="0"/>
                    </a:p>
                    <a:p>
                      <a:pPr marL="0" indent="0">
                        <a:buNone/>
                      </a:pPr>
                      <a:r>
                        <a:rPr lang="es-ES" sz="1800" u="sng" dirty="0" smtClean="0">
                          <a:hlinkClick r:id="rId6"/>
                        </a:rPr>
                        <a:t>http://schema.org/AudioObject</a:t>
                      </a:r>
                      <a:endParaRPr lang="es-ES" sz="1800" dirty="0" smtClean="0"/>
                    </a:p>
                    <a:p>
                      <a:pPr marL="0" indent="0">
                        <a:buNone/>
                      </a:pPr>
                      <a:r>
                        <a:rPr lang="es-ES" sz="1800" u="sng" dirty="0" smtClean="0">
                          <a:hlinkClick r:id="rId7"/>
                        </a:rPr>
                        <a:t>http://schema.org/VideoObject</a:t>
                      </a:r>
                      <a:endParaRPr lang="es-ES" sz="1800" dirty="0" smtClean="0"/>
                    </a:p>
                    <a:p>
                      <a:pPr marL="0" indent="0">
                        <a:buNone/>
                      </a:pPr>
                      <a:r>
                        <a:rPr lang="es-ES" sz="1800" u="sng" dirty="0" smtClean="0">
                          <a:hlinkClick r:id="rId8"/>
                        </a:rPr>
                        <a:t>http://schema.org/Map</a:t>
                      </a:r>
                      <a:endParaRPr lang="es-ES" sz="1800" dirty="0" smtClean="0"/>
                    </a:p>
                    <a:p>
                      <a:pPr marL="0" indent="0">
                        <a:buNone/>
                      </a:pPr>
                      <a:r>
                        <a:rPr lang="es-ES" sz="1800" u="sng" dirty="0" smtClean="0">
                          <a:hlinkClick r:id="rId9"/>
                        </a:rPr>
                        <a:t>http://schema.org/Collection</a:t>
                      </a:r>
                      <a:endParaRPr lang="es-ES" sz="1800" dirty="0" smtClean="0"/>
                    </a:p>
                    <a:p>
                      <a:pPr marL="0" indent="0">
                        <a:buNone/>
                      </a:pPr>
                      <a:r>
                        <a:rPr lang="es-ES" sz="1800" u="sng" dirty="0" smtClean="0">
                          <a:hlinkClick r:id="rId10"/>
                        </a:rPr>
                        <a:t>http://schema.org/BookSeries</a:t>
                      </a:r>
                      <a:endParaRPr lang="es-ES" sz="1800" dirty="0" smtClean="0"/>
                    </a:p>
                    <a:p>
                      <a:pPr marL="0" indent="0">
                        <a:buNone/>
                      </a:pPr>
                      <a:r>
                        <a:rPr lang="es-ES" sz="1800" u="sng" dirty="0" smtClean="0">
                          <a:hlinkClick r:id="rId11"/>
                        </a:rPr>
                        <a:t>http://schema.org/Periodical</a:t>
                      </a:r>
                      <a:endParaRPr lang="es-ES" sz="1800" dirty="0" smtClean="0"/>
                    </a:p>
                    <a:p>
                      <a:pPr marL="0" indent="0">
                        <a:buNone/>
                      </a:pPr>
                      <a:r>
                        <a:rPr lang="es-ES" sz="1800" u="sng" dirty="0" smtClean="0">
                          <a:hlinkClick r:id="rId12"/>
                        </a:rPr>
                        <a:t>http://schema.org/PublicationVolume</a:t>
                      </a:r>
                      <a:endParaRPr lang="es-ES" sz="1800" dirty="0" smtClean="0"/>
                    </a:p>
                    <a:p>
                      <a:pPr marL="0" indent="0">
                        <a:buNone/>
                      </a:pPr>
                      <a:r>
                        <a:rPr lang="es-ES" sz="1800" u="sng" dirty="0" smtClean="0">
                          <a:hlinkClick r:id="rId13"/>
                        </a:rPr>
                        <a:t>http://schema.org/PublicationIssue</a:t>
                      </a:r>
                      <a:endParaRPr lang="es-ES" sz="1800" u="sng" dirty="0" smtClean="0"/>
                    </a:p>
                    <a:p>
                      <a:endParaRPr lang="es-ES" dirty="0"/>
                    </a:p>
                  </a:txBody>
                  <a:tcPr/>
                </a:tc>
                <a:tc>
                  <a:txBody>
                    <a:bodyPr/>
                    <a:lstStyle/>
                    <a:p>
                      <a:pPr marL="0" indent="0">
                        <a:buNone/>
                      </a:pPr>
                      <a:r>
                        <a:rPr lang="es-ES" sz="1800" u="sng" dirty="0" smtClean="0">
                          <a:hlinkClick r:id="rId14"/>
                        </a:rPr>
                        <a:t>http://schema.org/Person</a:t>
                      </a:r>
                      <a:endParaRPr lang="es-ES" sz="1800" dirty="0" smtClean="0"/>
                    </a:p>
                    <a:p>
                      <a:pPr marL="0" indent="0">
                        <a:buNone/>
                      </a:pPr>
                      <a:r>
                        <a:rPr lang="es-ES" sz="1800" u="sng" dirty="0" smtClean="0">
                          <a:hlinkClick r:id="rId15"/>
                        </a:rPr>
                        <a:t>http://schema.org/Organization</a:t>
                      </a:r>
                      <a:endParaRPr lang="es-ES" sz="1800" dirty="0" smtClean="0"/>
                    </a:p>
                    <a:p>
                      <a:pPr marL="0" indent="0">
                        <a:buNone/>
                      </a:pPr>
                      <a:r>
                        <a:rPr lang="es-ES" sz="1800" u="sng" dirty="0" smtClean="0">
                          <a:hlinkClick r:id="rId16"/>
                        </a:rPr>
                        <a:t>http://schema.org/Event</a:t>
                      </a:r>
                      <a:endParaRPr lang="es-ES" sz="1800" dirty="0" smtClean="0"/>
                    </a:p>
                    <a:p>
                      <a:pPr marL="0" indent="0">
                        <a:buNone/>
                      </a:pPr>
                      <a:r>
                        <a:rPr lang="es-ES" sz="1800" u="sng" dirty="0" smtClean="0">
                          <a:hlinkClick r:id="rId17"/>
                        </a:rPr>
                        <a:t>http://schema.org/PublicationEvent</a:t>
                      </a:r>
                      <a:endParaRPr lang="es-ES" sz="1800" dirty="0" smtClean="0"/>
                    </a:p>
                    <a:p>
                      <a:pPr marL="0" indent="0">
                        <a:buNone/>
                      </a:pPr>
                      <a:r>
                        <a:rPr lang="es-ES" sz="1800" u="sng" dirty="0" smtClean="0">
                          <a:hlinkClick r:id="rId18"/>
                        </a:rPr>
                        <a:t>http://schema.org/Place</a:t>
                      </a:r>
                      <a:endParaRPr lang="es-ES" sz="1800" dirty="0" smtClean="0"/>
                    </a:p>
                    <a:p>
                      <a:pPr marL="0" indent="0">
                        <a:buNone/>
                      </a:pPr>
                      <a:r>
                        <a:rPr lang="es-ES" sz="1800" u="sng" dirty="0" smtClean="0">
                          <a:hlinkClick r:id="rId19"/>
                        </a:rPr>
                        <a:t>http://schema.org/PostalAddress</a:t>
                      </a:r>
                      <a:endParaRPr lang="es-ES" sz="1800" dirty="0" smtClean="0"/>
                    </a:p>
                    <a:p>
                      <a:pPr marL="0" indent="0">
                        <a:buNone/>
                      </a:pPr>
                      <a:r>
                        <a:rPr lang="es-ES" sz="1800" u="sng" dirty="0" smtClean="0">
                          <a:hlinkClick r:id="rId20"/>
                        </a:rPr>
                        <a:t>http://schema.org/Language</a:t>
                      </a:r>
                      <a:endParaRPr lang="es-ES" sz="1800" dirty="0" smtClean="0"/>
                    </a:p>
                    <a:p>
                      <a:pPr marL="0" indent="0">
                        <a:buNone/>
                      </a:pPr>
                      <a:endParaRPr lang="es-ES" sz="1800" dirty="0" smtClean="0"/>
                    </a:p>
                    <a:p>
                      <a:endParaRPr lang="es-ES" dirty="0"/>
                    </a:p>
                  </a:txBody>
                  <a:tcPr/>
                </a:tc>
              </a:tr>
            </a:tbl>
          </a:graphicData>
        </a:graphic>
      </p:graphicFrame>
    </p:spTree>
    <p:extLst>
      <p:ext uri="{BB962C8B-B14F-4D97-AF65-F5344CB8AC3E}">
        <p14:creationId xmlns:p14="http://schemas.microsoft.com/office/powerpoint/2010/main" val="266364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LILACS-Campos </a:t>
            </a:r>
            <a:r>
              <a:rPr lang="es-ES" b="1" dirty="0"/>
              <a:t>de Datos </a:t>
            </a:r>
            <a:endParaRPr lang="es-ES" dirty="0"/>
          </a:p>
        </p:txBody>
      </p:sp>
      <p:graphicFrame>
        <p:nvGraphicFramePr>
          <p:cNvPr id="5" name="4 Marcador de contenido"/>
          <p:cNvGraphicFramePr>
            <a:graphicFrameLocks noGrp="1"/>
          </p:cNvGraphicFramePr>
          <p:nvPr>
            <p:ph idx="1"/>
          </p:nvPr>
        </p:nvGraphicFramePr>
        <p:xfrm>
          <a:off x="457200" y="1214422"/>
          <a:ext cx="3971924" cy="5534059"/>
        </p:xfrm>
        <a:graphic>
          <a:graphicData uri="http://schemas.openxmlformats.org/drawingml/2006/table">
            <a:tbl>
              <a:tblPr firstRow="1" bandRow="1">
                <a:tableStyleId>{2D5ABB26-0587-4C30-8999-92F81FD0307C}</a:tableStyleId>
              </a:tblPr>
              <a:tblGrid>
                <a:gridCol w="3971924"/>
              </a:tblGrid>
              <a:tr h="257164">
                <a:tc>
                  <a:txBody>
                    <a:bodyPr/>
                    <a:lstStyle/>
                    <a:p>
                      <a:pPr algn="l" fontAlgn="t">
                        <a:lnSpc>
                          <a:spcPts val="1680"/>
                        </a:lnSpc>
                      </a:pPr>
                      <a:r>
                        <a:rPr lang="es-ES" sz="1400" b="1" u="none" strike="noStrike" dirty="0" err="1"/>
                        <a:t>Tag</a:t>
                      </a:r>
                      <a:r>
                        <a:rPr lang="es-ES" sz="1400" b="1" u="none" strike="noStrike" dirty="0"/>
                        <a:t>-Nombre del campo</a:t>
                      </a:r>
                      <a:endParaRPr lang="es-ES" sz="1400" b="1"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[01] - Código del Centro</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[02] - Número de Identificación </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[03] - Localización del Documento </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[04] - Base de Datos</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[05] - Tipo de Literatura</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[06] - Nivel de Tratamiento</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[07] - Número del Registro (Inventario)</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[08] - Dirección Electrónica </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[09] - Tipo de Registro </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[10] - Autor Personal (nivel analítico)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[11] - Autor Institucional (nivel analítico)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[12] - Título (nivel analítico)</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[13] - Título Traducido al Inglés (nivel analítico)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[14] - Páginas (nivel analítico)</a:t>
                      </a:r>
                      <a:endParaRPr lang="es-ES" sz="1400" b="0" i="0" u="none" strike="noStrike" dirty="0">
                        <a:latin typeface="Calibri"/>
                      </a:endParaRPr>
                    </a:p>
                  </a:txBody>
                  <a:tcPr marL="9525" marR="9525" marT="9525" marB="0"/>
                </a:tc>
              </a:tr>
              <a:tr h="131765">
                <a:tc>
                  <a:txBody>
                    <a:bodyPr/>
                    <a:lstStyle/>
                    <a:p>
                      <a:pPr algn="l" fontAlgn="t">
                        <a:lnSpc>
                          <a:spcPts val="1680"/>
                        </a:lnSpc>
                      </a:pPr>
                      <a:r>
                        <a:rPr lang="es-ES" sz="1400" u="none" strike="noStrike" dirty="0"/>
                        <a:t>[16] - Autor Personal (nivel monográfico)</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[17] - Autor Institucional (nivel monográfico)</a:t>
                      </a:r>
                      <a:endParaRPr lang="es-ES" sz="1400" b="0" i="0" u="none" strike="noStrike" dirty="0">
                        <a:latin typeface="Calibri"/>
                      </a:endParaRPr>
                    </a:p>
                  </a:txBody>
                  <a:tcPr marL="9525" marR="9525" marT="9525" marB="0"/>
                </a:tc>
              </a:tr>
              <a:tr h="109543">
                <a:tc>
                  <a:txBody>
                    <a:bodyPr/>
                    <a:lstStyle/>
                    <a:p>
                      <a:pPr algn="l" fontAlgn="t">
                        <a:lnSpc>
                          <a:spcPts val="1680"/>
                        </a:lnSpc>
                      </a:pPr>
                      <a:r>
                        <a:rPr lang="es-ES" sz="1400" u="none" strike="noStrike" dirty="0"/>
                        <a:t>[18] - Título (nivel monográfico)</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[19] - Título Traducido al Inglés (nivel monográfico)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[20] - Páginas (nivel monográfico)</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[21] - Volumen (nivel monográfico)</a:t>
                      </a:r>
                      <a:endParaRPr lang="es-ES" sz="1400" b="0" i="0" u="none" strike="noStrike" dirty="0">
                        <a:latin typeface="Calibri"/>
                      </a:endParaRPr>
                    </a:p>
                  </a:txBody>
                  <a:tcPr marL="9525" marR="9525" marT="9525" marB="0"/>
                </a:tc>
              </a:tr>
              <a:tr h="220680">
                <a:tc>
                  <a:txBody>
                    <a:bodyPr/>
                    <a:lstStyle/>
                    <a:p>
                      <a:pPr algn="l" fontAlgn="t">
                        <a:lnSpc>
                          <a:spcPts val="1680"/>
                        </a:lnSpc>
                      </a:pPr>
                      <a:r>
                        <a:rPr lang="es-ES" sz="1400" u="none" strike="noStrike" dirty="0"/>
                        <a:t>[23] - Autor Personal (nivel colección)</a:t>
                      </a:r>
                      <a:endParaRPr lang="es-ES" sz="1400" b="0" i="0" u="none" strike="noStrike" dirty="0">
                        <a:latin typeface="Calibri"/>
                      </a:endParaRPr>
                    </a:p>
                  </a:txBody>
                  <a:tcPr marL="9525" marR="9525" marT="9525" marB="0"/>
                </a:tc>
              </a:tr>
              <a:tr h="171464">
                <a:tc>
                  <a:txBody>
                    <a:bodyPr/>
                    <a:lstStyle/>
                    <a:p>
                      <a:pPr algn="l" fontAlgn="t">
                        <a:lnSpc>
                          <a:spcPts val="1680"/>
                        </a:lnSpc>
                      </a:pPr>
                      <a:r>
                        <a:rPr lang="es-ES" sz="1400" u="none" strike="noStrike" dirty="0"/>
                        <a:t>[24] - Autor Institucional (nivel colección)</a:t>
                      </a:r>
                      <a:endParaRPr lang="es-ES" sz="1400" b="0" i="0" u="none" strike="noStrike" dirty="0">
                        <a:latin typeface="Calibri"/>
                      </a:endParaRPr>
                    </a:p>
                  </a:txBody>
                  <a:tcPr marL="9525" marR="9525" marT="9525" marB="0"/>
                </a:tc>
              </a:tr>
              <a:tr h="231791">
                <a:tc>
                  <a:txBody>
                    <a:bodyPr/>
                    <a:lstStyle/>
                    <a:p>
                      <a:pPr algn="l" fontAlgn="t">
                        <a:lnSpc>
                          <a:spcPts val="1680"/>
                        </a:lnSpc>
                      </a:pPr>
                      <a:r>
                        <a:rPr lang="es-ES" sz="1400" u="none" strike="noStrike" dirty="0"/>
                        <a:t>[25] - Título (nivel colección)</a:t>
                      </a:r>
                      <a:endParaRPr lang="es-ES" sz="1400" b="0" i="0" u="none" strike="noStrike" dirty="0">
                        <a:latin typeface="Calibri"/>
                      </a:endParaRPr>
                    </a:p>
                  </a:txBody>
                  <a:tcPr marL="9525" marR="9525" marT="9525" marB="0"/>
                </a:tc>
              </a:tr>
            </a:tbl>
          </a:graphicData>
        </a:graphic>
      </p:graphicFrame>
      <p:graphicFrame>
        <p:nvGraphicFramePr>
          <p:cNvPr id="4" name="4 Marcador de contenido"/>
          <p:cNvGraphicFramePr>
            <a:graphicFrameLocks/>
          </p:cNvGraphicFramePr>
          <p:nvPr/>
        </p:nvGraphicFramePr>
        <p:xfrm>
          <a:off x="4357686" y="1214422"/>
          <a:ext cx="4614866" cy="5114948"/>
        </p:xfrm>
        <a:graphic>
          <a:graphicData uri="http://schemas.openxmlformats.org/drawingml/2006/table">
            <a:tbl>
              <a:tblPr firstRow="1" bandRow="1">
                <a:tableStyleId>{2D5ABB26-0587-4C30-8999-92F81FD0307C}</a:tableStyleId>
              </a:tblPr>
              <a:tblGrid>
                <a:gridCol w="4614866"/>
              </a:tblGrid>
              <a:tr h="257164">
                <a:tc>
                  <a:txBody>
                    <a:bodyPr/>
                    <a:lstStyle/>
                    <a:p>
                      <a:pPr algn="l" fontAlgn="t">
                        <a:lnSpc>
                          <a:spcPts val="1680"/>
                        </a:lnSpc>
                      </a:pPr>
                      <a:r>
                        <a:rPr lang="es-ES" sz="1400" b="1" u="none" strike="noStrike" dirty="0" err="1"/>
                        <a:t>Tag</a:t>
                      </a:r>
                      <a:r>
                        <a:rPr lang="es-ES" sz="1400" b="1" u="none" strike="noStrike" dirty="0"/>
                        <a:t>-Nombre del campo</a:t>
                      </a:r>
                      <a:endParaRPr lang="es-ES" sz="1400" b="1"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[26] - Título traducido al inglés (nivel colección)</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[27] - Número Total de Volúmenes (nivel colección)</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[30] - Título (nivel serie)</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[31] - Volumen (nivel serie)</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[32] - Número del Fascículo (nivel serie)</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[35] - ISSN</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[38] - Información Descriptiva </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[40] - Idioma del Texto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[49] - Tesis, Disertación – Orientador</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[50] - Tesis, Disertación - Institución a la cual se </a:t>
                      </a:r>
                      <a:r>
                        <a:rPr lang="es-ES" sz="1400" u="none" strike="noStrike" dirty="0" smtClean="0"/>
                        <a:t> presenta</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[51] - Tesis, Disertación - Título Académico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[52] - Evento - Institución Patrocinadora</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[53] - Evento - Nombre</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[54] - Evento - Fecha</a:t>
                      </a:r>
                      <a:endParaRPr lang="es-ES" sz="1400" b="0" i="0" u="none" strike="noStrike" dirty="0">
                        <a:latin typeface="Calibri"/>
                      </a:endParaRPr>
                    </a:p>
                  </a:txBody>
                  <a:tcPr marL="9525" marR="9525" marT="9525" marB="0"/>
                </a:tc>
              </a:tr>
              <a:tr h="131765">
                <a:tc>
                  <a:txBody>
                    <a:bodyPr/>
                    <a:lstStyle/>
                    <a:p>
                      <a:pPr algn="l" fontAlgn="t">
                        <a:lnSpc>
                          <a:spcPts val="1680"/>
                        </a:lnSpc>
                      </a:pPr>
                      <a:r>
                        <a:rPr lang="es-ES" sz="1400" u="none" strike="noStrike" dirty="0"/>
                        <a:t>[55] - Evento - Fecha Normalizada</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[56] - Evento - Ciudad</a:t>
                      </a:r>
                      <a:endParaRPr lang="es-ES" sz="1400" b="0" i="0" u="none" strike="noStrike" dirty="0">
                        <a:latin typeface="Calibri"/>
                      </a:endParaRPr>
                    </a:p>
                  </a:txBody>
                  <a:tcPr marL="9525" marR="9525" marT="9525" marB="0"/>
                </a:tc>
              </a:tr>
              <a:tr h="109543">
                <a:tc>
                  <a:txBody>
                    <a:bodyPr/>
                    <a:lstStyle/>
                    <a:p>
                      <a:pPr algn="l" fontAlgn="t">
                        <a:lnSpc>
                          <a:spcPts val="1680"/>
                        </a:lnSpc>
                      </a:pPr>
                      <a:r>
                        <a:rPr lang="es-ES" sz="1400" u="none" strike="noStrike" dirty="0"/>
                        <a:t>[57] - Evento - País</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[58] - Proyecto - Institución Patrocinadora</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[59] - Proyecto - Nombre</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[60] - Proyecto - Número</a:t>
                      </a:r>
                      <a:endParaRPr lang="es-ES" sz="1400" b="0" i="0" u="none" strike="noStrike" dirty="0">
                        <a:latin typeface="Calibri"/>
                      </a:endParaRPr>
                    </a:p>
                  </a:txBody>
                  <a:tcPr marL="9525" marR="9525" marT="9525" marB="0"/>
                </a:tc>
              </a:tr>
              <a:tr h="263530">
                <a:tc>
                  <a:txBody>
                    <a:bodyPr/>
                    <a:lstStyle/>
                    <a:p>
                      <a:pPr algn="l" fontAlgn="t">
                        <a:lnSpc>
                          <a:spcPts val="1680"/>
                        </a:lnSpc>
                      </a:pPr>
                      <a:r>
                        <a:rPr lang="es-ES" sz="1400" u="none" strike="noStrike" dirty="0"/>
                        <a:t>[61] - Nota interna</a:t>
                      </a:r>
                      <a:endParaRPr lang="es-ES" sz="1400" b="0" i="0" u="none" strike="noStrike" dirty="0">
                        <a:latin typeface="Calibri"/>
                      </a:endParaRP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LILACS-Campos </a:t>
            </a:r>
            <a:r>
              <a:rPr lang="es-ES" b="1" dirty="0"/>
              <a:t>de Datos </a:t>
            </a:r>
            <a:endParaRPr lang="es-ES" dirty="0"/>
          </a:p>
        </p:txBody>
      </p:sp>
      <p:graphicFrame>
        <p:nvGraphicFramePr>
          <p:cNvPr id="5" name="4 Marcador de contenido"/>
          <p:cNvGraphicFramePr>
            <a:graphicFrameLocks noGrp="1"/>
          </p:cNvGraphicFramePr>
          <p:nvPr>
            <p:ph idx="1"/>
          </p:nvPr>
        </p:nvGraphicFramePr>
        <p:xfrm>
          <a:off x="457200" y="1214422"/>
          <a:ext cx="3971924" cy="5711213"/>
        </p:xfrm>
        <a:graphic>
          <a:graphicData uri="http://schemas.openxmlformats.org/drawingml/2006/table">
            <a:tbl>
              <a:tblPr firstRow="1" bandRow="1">
                <a:tableStyleId>{2D5ABB26-0587-4C30-8999-92F81FD0307C}</a:tableStyleId>
              </a:tblPr>
              <a:tblGrid>
                <a:gridCol w="3971924"/>
              </a:tblGrid>
              <a:tr h="257164">
                <a:tc>
                  <a:txBody>
                    <a:bodyPr/>
                    <a:lstStyle/>
                    <a:p>
                      <a:pPr algn="l" fontAlgn="t">
                        <a:lnSpc>
                          <a:spcPts val="1680"/>
                        </a:lnSpc>
                      </a:pPr>
                      <a:r>
                        <a:rPr lang="es-ES" sz="1400" b="1" u="none" strike="noStrike" dirty="0" err="1"/>
                        <a:t>Tag</a:t>
                      </a:r>
                      <a:r>
                        <a:rPr lang="es-ES" sz="1400" b="1" u="none" strike="noStrike" dirty="0"/>
                        <a:t>-Nombre del campo</a:t>
                      </a:r>
                      <a:endParaRPr lang="es-ES" sz="1400" b="1"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[62] - Editora</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[63] - Edición</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[64] - Fecha de Publicación</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[65] - Fecha Normalizada</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[66] - Ciudad de Publicación</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[67] - País de Publicación</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[68] - Símbolo</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[69] - ISBN</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[71] - Tipo de Publicación (tipo </a:t>
                      </a:r>
                      <a:r>
                        <a:rPr lang="es-ES" sz="1400" u="none" strike="noStrike" dirty="0" err="1"/>
                        <a:t>indizacion</a:t>
                      </a:r>
                      <a:r>
                        <a:rPr lang="es-ES" sz="1400" u="none" strike="noStrike" dirty="0"/>
                        <a:t>)</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[72] - Número Total de Referencias</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[74] - Alcance Temporal (desde)</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[75] - Alcance Temporal (hasta)</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[76] - Descriptor </a:t>
                      </a:r>
                      <a:r>
                        <a:rPr lang="es-ES" sz="1400" u="none" strike="noStrike" dirty="0" err="1"/>
                        <a:t>Precodificado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[78] - Individuo como Tema</a:t>
                      </a:r>
                      <a:endParaRPr lang="es-ES" sz="1400" b="0" i="0" u="none" strike="noStrike" dirty="0">
                        <a:latin typeface="Calibri"/>
                      </a:endParaRPr>
                    </a:p>
                  </a:txBody>
                  <a:tcPr marL="9525" marR="9525" marT="9525" marB="0"/>
                </a:tc>
              </a:tr>
              <a:tr h="131765">
                <a:tc>
                  <a:txBody>
                    <a:bodyPr/>
                    <a:lstStyle/>
                    <a:p>
                      <a:pPr algn="l" fontAlgn="t">
                        <a:lnSpc>
                          <a:spcPts val="1680"/>
                        </a:lnSpc>
                      </a:pPr>
                      <a:r>
                        <a:rPr lang="es-ES" sz="1400" u="none" strike="noStrike" dirty="0"/>
                        <a:t>[82] - Región no </a:t>
                      </a:r>
                      <a:r>
                        <a:rPr lang="es-ES" sz="1400" u="none" strike="noStrike" dirty="0" err="1"/>
                        <a:t>DeCS</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[83] - Resumen</a:t>
                      </a:r>
                      <a:endParaRPr lang="es-ES" sz="1400" b="0" i="0" u="none" strike="noStrike" dirty="0">
                        <a:latin typeface="Calibri"/>
                      </a:endParaRPr>
                    </a:p>
                  </a:txBody>
                  <a:tcPr marL="9525" marR="9525" marT="9525" marB="0"/>
                </a:tc>
              </a:tr>
              <a:tr h="109543">
                <a:tc>
                  <a:txBody>
                    <a:bodyPr/>
                    <a:lstStyle/>
                    <a:p>
                      <a:pPr algn="l" fontAlgn="t">
                        <a:lnSpc>
                          <a:spcPts val="1680"/>
                        </a:lnSpc>
                      </a:pPr>
                      <a:r>
                        <a:rPr lang="es-ES" sz="1400" u="none" strike="noStrike" dirty="0"/>
                        <a:t>[84] - Fecha de Transferencia para la Base de Datos</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[85] - Palabras-llave del autor</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[87] - Descriptor Primario</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[88] - Descriptor Secundario</a:t>
                      </a:r>
                      <a:endParaRPr lang="es-ES" sz="1400" b="0" i="0" u="none" strike="noStrike" dirty="0">
                        <a:latin typeface="Calibri"/>
                      </a:endParaRPr>
                    </a:p>
                  </a:txBody>
                  <a:tcPr marL="9525" marR="9525" marT="9525" marB="0"/>
                </a:tc>
              </a:tr>
              <a:tr h="263530">
                <a:tc>
                  <a:txBody>
                    <a:bodyPr/>
                    <a:lstStyle/>
                    <a:p>
                      <a:pPr algn="l" fontAlgn="t">
                        <a:lnSpc>
                          <a:spcPts val="1680"/>
                        </a:lnSpc>
                      </a:pPr>
                      <a:r>
                        <a:rPr lang="es-ES" sz="1400" u="none" strike="noStrike" dirty="0"/>
                        <a:t>[91] - Fecha de Creación del Registro</a:t>
                      </a:r>
                      <a:endParaRPr lang="es-ES" sz="1400" b="0" i="0" u="none" strike="noStrike" dirty="0">
                        <a:latin typeface="Calibri"/>
                      </a:endParaRPr>
                    </a:p>
                  </a:txBody>
                  <a:tcPr marL="9525" marR="9525" marT="9525" marB="0"/>
                </a:tc>
              </a:tr>
              <a:tr h="171464">
                <a:tc>
                  <a:txBody>
                    <a:bodyPr/>
                    <a:lstStyle/>
                    <a:p>
                      <a:pPr algn="l" fontAlgn="t">
                        <a:lnSpc>
                          <a:spcPts val="1680"/>
                        </a:lnSpc>
                      </a:pPr>
                      <a:r>
                        <a:rPr lang="es-ES" sz="1400" u="none" strike="noStrike" dirty="0"/>
                        <a:t>[92] - Documentalista</a:t>
                      </a:r>
                      <a:endParaRPr lang="es-ES" sz="1400" b="0" i="0" u="none" strike="noStrike" dirty="0">
                        <a:latin typeface="Calibri"/>
                      </a:endParaRPr>
                    </a:p>
                  </a:txBody>
                  <a:tcPr marL="9525" marR="9525" marT="9525" marB="0"/>
                </a:tc>
              </a:tr>
              <a:tr h="370840">
                <a:tc>
                  <a:txBody>
                    <a:bodyPr/>
                    <a:lstStyle/>
                    <a:p>
                      <a:pPr algn="l" fontAlgn="t">
                        <a:lnSpc>
                          <a:spcPts val="1680"/>
                        </a:lnSpc>
                      </a:pPr>
                      <a:r>
                        <a:rPr lang="es-ES" sz="1400" u="none" strike="noStrike" dirty="0"/>
                        <a:t>[93] - Fecha de la Ultima Modificación</a:t>
                      </a:r>
                      <a:endParaRPr lang="es-ES" sz="1400" b="0" i="0" u="none" strike="noStrike" dirty="0">
                        <a:latin typeface="Calibri"/>
                      </a:endParaRPr>
                    </a:p>
                  </a:txBody>
                  <a:tcPr marL="9525" marR="9525" marT="9525" marB="0"/>
                </a:tc>
              </a:tr>
            </a:tbl>
          </a:graphicData>
        </a:graphic>
      </p:graphicFrame>
      <p:graphicFrame>
        <p:nvGraphicFramePr>
          <p:cNvPr id="4" name="4 Marcador de contenido"/>
          <p:cNvGraphicFramePr>
            <a:graphicFrameLocks/>
          </p:cNvGraphicFramePr>
          <p:nvPr/>
        </p:nvGraphicFramePr>
        <p:xfrm>
          <a:off x="4429124" y="1238252"/>
          <a:ext cx="4400552" cy="5048268"/>
        </p:xfrm>
        <a:graphic>
          <a:graphicData uri="http://schemas.openxmlformats.org/drawingml/2006/table">
            <a:tbl>
              <a:tblPr firstRow="1" bandRow="1">
                <a:tableStyleId>{2D5ABB26-0587-4C30-8999-92F81FD0307C}</a:tableStyleId>
              </a:tblPr>
              <a:tblGrid>
                <a:gridCol w="4400552"/>
              </a:tblGrid>
              <a:tr h="257164">
                <a:tc>
                  <a:txBody>
                    <a:bodyPr/>
                    <a:lstStyle/>
                    <a:p>
                      <a:pPr algn="l" fontAlgn="t">
                        <a:lnSpc>
                          <a:spcPts val="1680"/>
                        </a:lnSpc>
                      </a:pPr>
                      <a:r>
                        <a:rPr lang="es-ES" sz="1400" b="1" u="none" strike="noStrike" dirty="0" err="1"/>
                        <a:t>Tag</a:t>
                      </a:r>
                      <a:r>
                        <a:rPr lang="es-ES" sz="1400" b="1" u="none" strike="noStrike" dirty="0"/>
                        <a:t>-Nombre del campo</a:t>
                      </a:r>
                      <a:endParaRPr lang="es-ES" sz="1400" b="1"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[98] - Registro Complementario (Monografía, No </a:t>
                      </a:r>
                      <a:r>
                        <a:rPr lang="es-ES" sz="1400" u="none" strike="noStrike" dirty="0" smtClean="0"/>
                        <a:t> Convencional</a:t>
                      </a:r>
                      <a:r>
                        <a:rPr lang="es-ES" sz="1400" u="none" strike="noStrike" dirty="0"/>
                        <a:t>, Colección, Serie o Tesis, Disertación)</a:t>
                      </a:r>
                      <a:br>
                        <a:rPr lang="es-ES" sz="1400" u="none" strike="noStrike" dirty="0"/>
                      </a:br>
                      <a:r>
                        <a:rPr lang="es-ES" sz="1400" u="none" strike="noStrike" dirty="0" smtClean="0"/>
                        <a:t>           Indicador </a:t>
                      </a:r>
                      <a:r>
                        <a:rPr lang="es-ES" sz="1400" u="none" strike="noStrike" dirty="0"/>
                        <a:t>de Fuente</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[101] - Registro Complementario (Evento)</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[102] - Registro Complementario (Proyecto)</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[110] - Forma del </a:t>
                      </a:r>
                      <a:r>
                        <a:rPr lang="es-ES" sz="1400" u="none" strike="noStrike" dirty="0" err="1"/>
                        <a:t>Item</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[111] - Tipo de Archivo de Computador</a:t>
                      </a:r>
                      <a:endParaRPr lang="es-ES" sz="1400" b="0" i="0" u="none" strike="noStrike" dirty="0">
                        <a:latin typeface="Calibri"/>
                      </a:endParaRPr>
                    </a:p>
                  </a:txBody>
                  <a:tcPr marL="9525" marR="9525" marT="9525" marB="0"/>
                </a:tc>
              </a:tr>
              <a:tr h="203203">
                <a:tc>
                  <a:txBody>
                    <a:bodyPr/>
                    <a:lstStyle/>
                    <a:p>
                      <a:pPr algn="l" fontAlgn="t">
                        <a:lnSpc>
                          <a:spcPts val="1680"/>
                        </a:lnSpc>
                      </a:pPr>
                      <a:r>
                        <a:rPr lang="es-ES" sz="1400" u="none" strike="noStrike" dirty="0"/>
                        <a:t>[112] - Tipo de Material Cartográfico</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[113] - Tipo de Periódico</a:t>
                      </a:r>
                      <a:endParaRPr lang="es-ES" sz="1400" b="0" i="0" u="none" strike="noStrike" dirty="0">
                        <a:latin typeface="Calibri"/>
                      </a:endParaRPr>
                    </a:p>
                  </a:txBody>
                  <a:tcPr marL="9525" marR="9525" marT="9525" marB="0"/>
                </a:tc>
              </a:tr>
              <a:tr h="252419">
                <a:tc>
                  <a:txBody>
                    <a:bodyPr/>
                    <a:lstStyle/>
                    <a:p>
                      <a:pPr algn="l" fontAlgn="t">
                        <a:lnSpc>
                          <a:spcPts val="1680"/>
                        </a:lnSpc>
                      </a:pPr>
                      <a:r>
                        <a:rPr lang="es-ES" sz="1400" u="none" strike="noStrike" dirty="0"/>
                        <a:t>[114] - Tipo de Material Visual</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[115] - Designación Específica del Material (Material </a:t>
                      </a:r>
                      <a:r>
                        <a:rPr lang="es-ES" sz="1400" u="none" strike="noStrike" dirty="0" smtClean="0"/>
                        <a:t> No </a:t>
                      </a:r>
                      <a:r>
                        <a:rPr lang="es-ES" sz="1400" u="none" strike="noStrike" dirty="0" err="1"/>
                        <a:t>Proyectable</a:t>
                      </a:r>
                      <a:r>
                        <a:rPr lang="es-ES" sz="1400" u="none" strike="noStrike" dirty="0"/>
                        <a:t>)</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[500] - Nota General</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[505] - Nota Formateada de Contenido</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[530] - Nota de Disponibilidad de Forma Física Adicional</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[533] - Nota de Reproducción</a:t>
                      </a:r>
                      <a:endParaRPr lang="es-ES" sz="1400" b="0" i="0" u="none" strike="noStrike" dirty="0">
                        <a:latin typeface="Calibri"/>
                      </a:endParaRPr>
                    </a:p>
                  </a:txBody>
                  <a:tcPr marL="9525" marR="9525" marT="9525" marB="0"/>
                </a:tc>
              </a:tr>
              <a:tr h="214314">
                <a:tc>
                  <a:txBody>
                    <a:bodyPr/>
                    <a:lstStyle/>
                    <a:p>
                      <a:pPr algn="l" fontAlgn="t">
                        <a:lnSpc>
                          <a:spcPts val="1680"/>
                        </a:lnSpc>
                      </a:pPr>
                      <a:r>
                        <a:rPr lang="es-ES" sz="1400" u="none" strike="noStrike" dirty="0"/>
                        <a:t>[534] - Nota de Versión Original</a:t>
                      </a:r>
                      <a:endParaRPr lang="es-ES" sz="1400" b="0" i="0" u="none" strike="noStrike" dirty="0">
                        <a:latin typeface="Calibri"/>
                      </a:endParaRPr>
                    </a:p>
                  </a:txBody>
                  <a:tcPr marL="9525" marR="9525" marT="9525" marB="0"/>
                </a:tc>
              </a:tr>
              <a:tr h="131765">
                <a:tc>
                  <a:txBody>
                    <a:bodyPr/>
                    <a:lstStyle/>
                    <a:p>
                      <a:pPr algn="l" fontAlgn="t">
                        <a:lnSpc>
                          <a:spcPts val="1680"/>
                        </a:lnSpc>
                      </a:pPr>
                      <a:r>
                        <a:rPr lang="es-ES" sz="1400" u="none" strike="noStrike" dirty="0"/>
                        <a:t>[610] - Institución como Tema</a:t>
                      </a:r>
                      <a:endParaRPr lang="es-ES" sz="1400" b="0" i="0" u="none" strike="noStrike" dirty="0">
                        <a:latin typeface="Calibri"/>
                      </a:endParaRPr>
                    </a:p>
                  </a:txBody>
                  <a:tcPr marL="9525" marR="9525" marT="9525" marB="0"/>
                </a:tc>
              </a:tr>
              <a:tr h="192092">
                <a:tc>
                  <a:txBody>
                    <a:bodyPr/>
                    <a:lstStyle/>
                    <a:p>
                      <a:pPr algn="l" fontAlgn="t">
                        <a:lnSpc>
                          <a:spcPts val="1680"/>
                        </a:lnSpc>
                      </a:pPr>
                      <a:r>
                        <a:rPr lang="es-ES" sz="1400" u="none" strike="noStrike" dirty="0"/>
                        <a:t>[653] - Descriptores Locales</a:t>
                      </a:r>
                      <a:endParaRPr lang="es-ES" sz="1400" b="0" i="0" u="none" strike="noStrike" dirty="0">
                        <a:latin typeface="Calibri"/>
                      </a:endParaRPr>
                    </a:p>
                  </a:txBody>
                  <a:tcPr marL="9525" marR="9525" marT="9525" marB="0"/>
                </a:tc>
              </a:tr>
              <a:tr h="109543">
                <a:tc>
                  <a:txBody>
                    <a:bodyPr/>
                    <a:lstStyle/>
                    <a:p>
                      <a:pPr algn="l" fontAlgn="t">
                        <a:lnSpc>
                          <a:spcPts val="1680"/>
                        </a:lnSpc>
                      </a:pPr>
                      <a:r>
                        <a:rPr lang="es-ES" sz="1400" u="none" strike="noStrike" dirty="0"/>
                        <a:t>[700] - Número del registro de ensayo clínico</a:t>
                      </a:r>
                      <a:endParaRPr lang="es-ES" sz="1400" b="0" i="0" u="none" strike="noStrike" dirty="0">
                        <a:latin typeface="Calibri"/>
                      </a:endParaRPr>
                    </a:p>
                  </a:txBody>
                  <a:tcPr marL="9525" marR="9525" marT="9525" marB="0"/>
                </a:tc>
              </a:tr>
              <a:tr h="241308">
                <a:tc>
                  <a:txBody>
                    <a:bodyPr/>
                    <a:lstStyle/>
                    <a:p>
                      <a:pPr algn="l" fontAlgn="t">
                        <a:lnSpc>
                          <a:spcPts val="1680"/>
                        </a:lnSpc>
                      </a:pPr>
                      <a:r>
                        <a:rPr lang="es-ES" sz="1400" u="none" strike="noStrike" dirty="0"/>
                        <a:t>[899] - Versión del Software</a:t>
                      </a:r>
                      <a:endParaRPr lang="es-ES" sz="1400" b="0" i="0" u="none" strike="noStrike" dirty="0">
                        <a:latin typeface="Calibri"/>
                      </a:endParaRP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LILACS-Campos de Datos </a:t>
            </a:r>
            <a:endParaRPr lang="es-ES" dirty="0"/>
          </a:p>
        </p:txBody>
      </p:sp>
      <p:sp>
        <p:nvSpPr>
          <p:cNvPr id="3" name="2 Marcador de contenido"/>
          <p:cNvSpPr>
            <a:spLocks noGrp="1"/>
          </p:cNvSpPr>
          <p:nvPr>
            <p:ph idx="1"/>
          </p:nvPr>
        </p:nvSpPr>
        <p:spPr/>
        <p:txBody>
          <a:bodyPr>
            <a:normAutofit/>
          </a:bodyPr>
          <a:lstStyle/>
          <a:p>
            <a:r>
              <a:rPr lang="es-ES" dirty="0" smtClean="0"/>
              <a:t>Son mas de 80 campos, </a:t>
            </a:r>
          </a:p>
          <a:p>
            <a:r>
              <a:rPr lang="es-ES" dirty="0" smtClean="0"/>
              <a:t>la mayoría describen al documento físico: título, autor, idioma, tipo, resumen, palabras clave, publicación, temática, …</a:t>
            </a:r>
          </a:p>
          <a:p>
            <a:r>
              <a:rPr lang="es-ES" dirty="0" smtClean="0"/>
              <a:t>Otros describen el registro: nombre de la BD, institución que lo introdujo, id, fecha de creación,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LILACS – Campos mayor relevancia</a:t>
            </a:r>
            <a:endParaRPr lang="es-ES" dirty="0"/>
          </a:p>
        </p:txBody>
      </p:sp>
      <p:sp>
        <p:nvSpPr>
          <p:cNvPr id="3" name="2 Marcador de contenido"/>
          <p:cNvSpPr>
            <a:spLocks noGrp="1"/>
          </p:cNvSpPr>
          <p:nvPr>
            <p:ph idx="1"/>
          </p:nvPr>
        </p:nvSpPr>
        <p:spPr/>
        <p:txBody>
          <a:bodyPr>
            <a:normAutofit fontScale="62500" lnSpcReduction="20000"/>
          </a:bodyPr>
          <a:lstStyle/>
          <a:p>
            <a:r>
              <a:rPr lang="es-ES" dirty="0" smtClean="0"/>
              <a:t>Autor personal</a:t>
            </a:r>
          </a:p>
          <a:p>
            <a:r>
              <a:rPr lang="es-ES" dirty="0" smtClean="0"/>
              <a:t>Autor Institucional</a:t>
            </a:r>
          </a:p>
          <a:p>
            <a:r>
              <a:rPr lang="es-ES" dirty="0" smtClean="0"/>
              <a:t>Título</a:t>
            </a:r>
          </a:p>
          <a:p>
            <a:r>
              <a:rPr lang="es-ES" dirty="0" smtClean="0"/>
              <a:t>Resumen</a:t>
            </a:r>
          </a:p>
          <a:p>
            <a:r>
              <a:rPr lang="es-ES" dirty="0" smtClean="0"/>
              <a:t>Palabras clave</a:t>
            </a:r>
          </a:p>
          <a:p>
            <a:r>
              <a:rPr lang="es-ES" dirty="0" smtClean="0"/>
              <a:t>Idioma</a:t>
            </a:r>
          </a:p>
          <a:p>
            <a:r>
              <a:rPr lang="es-ES" dirty="0" smtClean="0"/>
              <a:t>Tema: Descriptores, Individuo como tema, Institución como tema</a:t>
            </a:r>
          </a:p>
          <a:p>
            <a:r>
              <a:rPr lang="es-ES" dirty="0" smtClean="0"/>
              <a:t>Tipo Literatura</a:t>
            </a:r>
          </a:p>
          <a:p>
            <a:r>
              <a:rPr lang="es-ES" dirty="0" smtClean="0"/>
              <a:t>Tipo publicación</a:t>
            </a:r>
          </a:p>
          <a:p>
            <a:r>
              <a:rPr lang="es-ES" dirty="0" smtClean="0"/>
              <a:t>Editora</a:t>
            </a:r>
          </a:p>
          <a:p>
            <a:r>
              <a:rPr lang="es-ES" dirty="0" smtClean="0"/>
              <a:t>Fecha, ciudad y país de publicación</a:t>
            </a:r>
          </a:p>
          <a:p>
            <a:r>
              <a:rPr lang="es-ES" dirty="0" err="1" smtClean="0"/>
              <a:t>Url</a:t>
            </a:r>
            <a:endParaRPr lang="es-ES" dirty="0" smtClean="0"/>
          </a:p>
          <a:p>
            <a:r>
              <a:rPr lang="es-ES" dirty="0" smtClean="0"/>
              <a:t>Texto completo</a:t>
            </a:r>
          </a:p>
          <a:p>
            <a:r>
              <a:rPr lang="es-ES" dirty="0" smtClean="0"/>
              <a:t>Formato del texto completo</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Schema.org – clases para LILACS</a:t>
            </a:r>
            <a:endParaRPr lang="es-ES" dirty="0"/>
          </a:p>
        </p:txBody>
      </p:sp>
      <p:graphicFrame>
        <p:nvGraphicFramePr>
          <p:cNvPr id="4" name="3 Tabla"/>
          <p:cNvGraphicFramePr>
            <a:graphicFrameLocks noGrp="1"/>
          </p:cNvGraphicFramePr>
          <p:nvPr/>
        </p:nvGraphicFramePr>
        <p:xfrm>
          <a:off x="357158" y="1397000"/>
          <a:ext cx="8429684" cy="4586605"/>
        </p:xfrm>
        <a:graphic>
          <a:graphicData uri="http://schemas.openxmlformats.org/drawingml/2006/table">
            <a:tbl>
              <a:tblPr firstRow="1" bandRow="1">
                <a:tableStyleId>{2D5ABB26-0587-4C30-8999-92F81FD0307C}</a:tableStyleId>
              </a:tblPr>
              <a:tblGrid>
                <a:gridCol w="2625622"/>
                <a:gridCol w="5804062"/>
              </a:tblGrid>
              <a:tr h="370840">
                <a:tc>
                  <a:txBody>
                    <a:bodyPr/>
                    <a:lstStyle/>
                    <a:p>
                      <a:r>
                        <a:rPr lang="es-ES" sz="1800" dirty="0" err="1" smtClean="0">
                          <a:latin typeface="+mn-lt"/>
                        </a:rPr>
                        <a:t>CreativeWork</a:t>
                      </a:r>
                      <a:endParaRPr lang="es-ES" sz="1800" dirty="0">
                        <a:latin typeface="+mn-lt"/>
                      </a:endParaRPr>
                    </a:p>
                  </a:txBody>
                  <a:tcPr/>
                </a:tc>
                <a:tc>
                  <a:txBody>
                    <a:bodyPr/>
                    <a:lstStyle/>
                    <a:p>
                      <a:pPr algn="l" fontAlgn="b"/>
                      <a:r>
                        <a:rPr lang="en-US" sz="1800" b="0" i="0" u="none" strike="noStrike" dirty="0">
                          <a:latin typeface="+mn-lt"/>
                        </a:rPr>
                        <a:t>The most generic kind of creative work, including books, movies</a:t>
                      </a:r>
                      <a:r>
                        <a:rPr lang="en-US" sz="1800" b="0" i="0" u="none" strike="noStrike" dirty="0" smtClean="0">
                          <a:latin typeface="+mn-lt"/>
                        </a:rPr>
                        <a:t>, photographs</a:t>
                      </a:r>
                      <a:r>
                        <a:rPr lang="en-US" sz="1800" b="0" i="0" u="none" strike="noStrike" dirty="0">
                          <a:latin typeface="+mn-lt"/>
                        </a:rPr>
                        <a:t>, software programs, etc.</a:t>
                      </a:r>
                    </a:p>
                  </a:txBody>
                  <a:tcPr marL="9525" marR="9525" marT="9525" marB="0" anchor="b"/>
                </a:tc>
              </a:tr>
              <a:tr h="370840">
                <a:tc>
                  <a:txBody>
                    <a:bodyPr/>
                    <a:lstStyle/>
                    <a:p>
                      <a:r>
                        <a:rPr lang="es-ES" sz="1800" dirty="0" err="1" smtClean="0">
                          <a:latin typeface="+mn-lt"/>
                        </a:rPr>
                        <a:t>Article</a:t>
                      </a:r>
                      <a:endParaRPr lang="es-ES" sz="1800" dirty="0">
                        <a:latin typeface="+mn-lt"/>
                      </a:endParaRPr>
                    </a:p>
                  </a:txBody>
                  <a:tcPr/>
                </a:tc>
                <a:tc>
                  <a:txBody>
                    <a:bodyPr/>
                    <a:lstStyle/>
                    <a:p>
                      <a:r>
                        <a:rPr lang="en-US" sz="1800" dirty="0" smtClean="0">
                          <a:latin typeface="+mn-lt"/>
                        </a:rPr>
                        <a:t>An article, such as a news article or piece of investigative report. Newspapers and magazines have articles of many different types and this is intended to cover them all.</a:t>
                      </a:r>
                      <a:endParaRPr lang="es-ES" sz="1800" dirty="0">
                        <a:latin typeface="+mn-lt"/>
                      </a:endParaRPr>
                    </a:p>
                  </a:txBody>
                  <a:tcPr/>
                </a:tc>
              </a:tr>
              <a:tr h="370840">
                <a:tc>
                  <a:txBody>
                    <a:bodyPr/>
                    <a:lstStyle/>
                    <a:p>
                      <a:r>
                        <a:rPr lang="es-ES" sz="1800" dirty="0" err="1" smtClean="0">
                          <a:latin typeface="+mn-lt"/>
                        </a:rPr>
                        <a:t>Book</a:t>
                      </a:r>
                      <a:endParaRPr lang="es-ES" sz="1800" dirty="0">
                        <a:latin typeface="+mn-lt"/>
                      </a:endParaRPr>
                    </a:p>
                  </a:txBody>
                  <a:tcPr/>
                </a:tc>
                <a:tc>
                  <a:txBody>
                    <a:bodyPr/>
                    <a:lstStyle/>
                    <a:p>
                      <a:r>
                        <a:rPr lang="es-ES" sz="1800" dirty="0" smtClean="0">
                          <a:latin typeface="+mn-lt"/>
                        </a:rPr>
                        <a:t>A </a:t>
                      </a:r>
                      <a:r>
                        <a:rPr lang="es-ES" sz="1800" dirty="0" err="1" smtClean="0">
                          <a:latin typeface="+mn-lt"/>
                        </a:rPr>
                        <a:t>book</a:t>
                      </a:r>
                      <a:endParaRPr lang="es-ES" sz="1800" dirty="0">
                        <a:latin typeface="+mn-lt"/>
                      </a:endParaRPr>
                    </a:p>
                  </a:txBody>
                  <a:tcPr/>
                </a:tc>
              </a:tr>
              <a:tr h="370840">
                <a:tc>
                  <a:txBody>
                    <a:bodyPr/>
                    <a:lstStyle/>
                    <a:p>
                      <a:r>
                        <a:rPr lang="es-ES" sz="1800" dirty="0" err="1" smtClean="0">
                          <a:latin typeface="+mn-lt"/>
                        </a:rPr>
                        <a:t>Thesis</a:t>
                      </a:r>
                      <a:endParaRPr lang="es-ES" sz="1800" dirty="0">
                        <a:latin typeface="+mn-lt"/>
                      </a:endParaRPr>
                    </a:p>
                  </a:txBody>
                  <a:tcPr/>
                </a:tc>
                <a:tc>
                  <a:txBody>
                    <a:bodyPr/>
                    <a:lstStyle/>
                    <a:p>
                      <a:r>
                        <a:rPr lang="en-US" sz="1800" dirty="0" smtClean="0">
                          <a:latin typeface="+mn-lt"/>
                        </a:rPr>
                        <a:t>A thesis or dissertation document submitted in support of candidature for an academic degree or professional qualification.</a:t>
                      </a:r>
                      <a:endParaRPr lang="es-ES" sz="1800" dirty="0">
                        <a:latin typeface="+mn-lt"/>
                      </a:endParaRPr>
                    </a:p>
                  </a:txBody>
                  <a:tcPr/>
                </a:tc>
              </a:tr>
              <a:tr h="370840">
                <a:tc>
                  <a:txBody>
                    <a:bodyPr/>
                    <a:lstStyle/>
                    <a:p>
                      <a:r>
                        <a:rPr lang="es-ES" sz="1800" dirty="0" err="1" smtClean="0">
                          <a:latin typeface="+mn-lt"/>
                        </a:rPr>
                        <a:t>PublicationVolume</a:t>
                      </a:r>
                      <a:endParaRPr lang="es-ES" sz="1800" dirty="0">
                        <a:latin typeface="+mn-lt"/>
                      </a:endParaRPr>
                    </a:p>
                  </a:txBody>
                  <a:tcPr/>
                </a:tc>
                <a:tc>
                  <a:txBody>
                    <a:bodyPr/>
                    <a:lstStyle/>
                    <a:p>
                      <a:r>
                        <a:rPr lang="en-US" sz="1800" dirty="0" smtClean="0">
                          <a:latin typeface="+mn-lt"/>
                        </a:rPr>
                        <a:t>A part of a successively published publication such as a periodical or multi-volume work, often numbered. It may represent a time span, such as a year.</a:t>
                      </a:r>
                      <a:endParaRPr lang="es-ES" sz="1800" dirty="0">
                        <a:latin typeface="+mn-lt"/>
                      </a:endParaRPr>
                    </a:p>
                  </a:txBody>
                  <a:tcPr/>
                </a:tc>
              </a:tr>
              <a:tr h="370840">
                <a:tc>
                  <a:txBody>
                    <a:bodyPr/>
                    <a:lstStyle/>
                    <a:p>
                      <a:r>
                        <a:rPr lang="es-ES" sz="1800" dirty="0" err="1" smtClean="0">
                          <a:latin typeface="+mn-lt"/>
                        </a:rPr>
                        <a:t>PublicationIssue</a:t>
                      </a:r>
                      <a:endParaRPr lang="es-ES" sz="1800" dirty="0">
                        <a:latin typeface="+mn-lt"/>
                      </a:endParaRPr>
                    </a:p>
                  </a:txBody>
                  <a:tcPr/>
                </a:tc>
                <a:tc>
                  <a:txBody>
                    <a:bodyPr/>
                    <a:lstStyle/>
                    <a:p>
                      <a:r>
                        <a:rPr lang="en-US" sz="1800" dirty="0" smtClean="0">
                          <a:latin typeface="+mn-lt"/>
                        </a:rPr>
                        <a:t>A part of a successively published publication such as a periodical or publication volume, often numbered, usually containing a grouping of works such as articles.</a:t>
                      </a:r>
                      <a:endParaRPr lang="es-ES" sz="1800" dirty="0">
                        <a:latin typeface="+mn-lt"/>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Schema.org – clases para LILACS</a:t>
            </a: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3165410889"/>
              </p:ext>
            </p:extLst>
          </p:nvPr>
        </p:nvGraphicFramePr>
        <p:xfrm>
          <a:off x="357158" y="1397000"/>
          <a:ext cx="8429684" cy="3580765"/>
        </p:xfrm>
        <a:graphic>
          <a:graphicData uri="http://schemas.openxmlformats.org/drawingml/2006/table">
            <a:tbl>
              <a:tblPr firstRow="1" bandRow="1">
                <a:tableStyleId>{2D5ABB26-0587-4C30-8999-92F81FD0307C}</a:tableStyleId>
              </a:tblPr>
              <a:tblGrid>
                <a:gridCol w="2625622"/>
                <a:gridCol w="5804062"/>
              </a:tblGrid>
              <a:tr h="370840">
                <a:tc>
                  <a:txBody>
                    <a:bodyPr/>
                    <a:lstStyle/>
                    <a:p>
                      <a:r>
                        <a:rPr lang="es-ES" sz="1800" dirty="0" err="1" smtClean="0">
                          <a:latin typeface="+mn-lt"/>
                        </a:rPr>
                        <a:t>CreativeWorkSeries</a:t>
                      </a:r>
                      <a:endParaRPr lang="es-ES" sz="1800" dirty="0">
                        <a:latin typeface="+mn-lt"/>
                      </a:endParaRPr>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dirty="0" smtClean="0">
                          <a:latin typeface="+mn-lt"/>
                        </a:rPr>
                        <a:t>A</a:t>
                      </a:r>
                      <a:r>
                        <a:rPr lang="en-US" sz="1800" baseline="0" dirty="0" smtClean="0">
                          <a:latin typeface="+mn-lt"/>
                        </a:rPr>
                        <a:t> g</a:t>
                      </a:r>
                      <a:r>
                        <a:rPr lang="en-US" sz="1800" dirty="0" smtClean="0">
                          <a:latin typeface="+mn-lt"/>
                        </a:rPr>
                        <a:t>roup of related items</a:t>
                      </a:r>
                      <a:r>
                        <a:rPr lang="en-US" sz="1800" baseline="0" dirty="0" smtClean="0">
                          <a:latin typeface="+mn-lt"/>
                        </a:rPr>
                        <a:t> </a:t>
                      </a:r>
                      <a:r>
                        <a:rPr lang="en-US" sz="1800" dirty="0" smtClean="0">
                          <a:latin typeface="+mn-lt"/>
                        </a:rPr>
                        <a:t>but not necessarily of the same kind; usually organized into some order, often chronological. The emphasis with </a:t>
                      </a:r>
                      <a:r>
                        <a:rPr lang="en-US" sz="1800" dirty="0" err="1" smtClean="0">
                          <a:latin typeface="+mn-lt"/>
                        </a:rPr>
                        <a:t>CreativeWorkSeries</a:t>
                      </a:r>
                      <a:r>
                        <a:rPr lang="en-US" sz="1800" dirty="0" smtClean="0">
                          <a:latin typeface="+mn-lt"/>
                        </a:rPr>
                        <a:t> is on published materials (written e.g. books and periodicals, or media such as </a:t>
                      </a:r>
                      <a:r>
                        <a:rPr lang="en-US" sz="1800" dirty="0" err="1" smtClean="0">
                          <a:latin typeface="+mn-lt"/>
                        </a:rPr>
                        <a:t>tv</a:t>
                      </a:r>
                      <a:r>
                        <a:rPr lang="en-US" sz="1800" dirty="0" smtClean="0">
                          <a:latin typeface="+mn-lt"/>
                        </a:rPr>
                        <a:t>, radio and games)</a:t>
                      </a:r>
                      <a:endParaRPr lang="es-ES" sz="1800" dirty="0" smtClean="0">
                        <a:latin typeface="+mn-lt"/>
                      </a:endParaRPr>
                    </a:p>
                  </a:txBody>
                  <a:tcPr marL="9525" marR="9525" marT="9525" marB="0" anchor="b"/>
                </a:tc>
              </a:tr>
              <a:tr h="370840">
                <a:tc>
                  <a:txBody>
                    <a:bodyPr/>
                    <a:lstStyle/>
                    <a:p>
                      <a:r>
                        <a:rPr lang="es-ES" sz="1800" dirty="0" err="1" smtClean="0">
                          <a:latin typeface="+mn-lt"/>
                        </a:rPr>
                        <a:t>Periodical</a:t>
                      </a:r>
                      <a:endParaRPr lang="es-ES" sz="1800" dirty="0">
                        <a:latin typeface="+mn-lt"/>
                      </a:endParaRPr>
                    </a:p>
                  </a:txBody>
                  <a:tcPr/>
                </a:tc>
                <a:tc>
                  <a:txBody>
                    <a:bodyPr/>
                    <a:lstStyle/>
                    <a:p>
                      <a:r>
                        <a:rPr lang="en-US" sz="1800" dirty="0" smtClean="0">
                          <a:latin typeface="+mn-lt"/>
                        </a:rPr>
                        <a:t>A publication in any medium issued in successive parts bearing numerical or chronological designations and intended, such as a magazine, scholarly journal, or newspaper to continue indefinitely</a:t>
                      </a:r>
                      <a:endParaRPr lang="es-ES" sz="1800" dirty="0">
                        <a:latin typeface="+mn-lt"/>
                      </a:endParaRPr>
                    </a:p>
                  </a:txBody>
                  <a:tcPr/>
                </a:tc>
              </a:tr>
              <a:tr h="370840">
                <a:tc>
                  <a:txBody>
                    <a:bodyPr/>
                    <a:lstStyle/>
                    <a:p>
                      <a:r>
                        <a:rPr lang="es-ES" sz="1800" dirty="0" err="1" smtClean="0">
                          <a:latin typeface="+mn-lt"/>
                        </a:rPr>
                        <a:t>BookSeries</a:t>
                      </a:r>
                      <a:endParaRPr lang="es-ES" sz="1800" dirty="0">
                        <a:latin typeface="+mn-lt"/>
                      </a:endParaRPr>
                    </a:p>
                  </a:txBody>
                  <a:tcPr/>
                </a:tc>
                <a:tc>
                  <a:txBody>
                    <a:bodyPr/>
                    <a:lstStyle/>
                    <a:p>
                      <a:r>
                        <a:rPr lang="en-US" sz="1800" dirty="0" smtClean="0"/>
                        <a:t>A series of books. Included books can be indicated with the </a:t>
                      </a:r>
                      <a:r>
                        <a:rPr lang="en-US" sz="1800" dirty="0" err="1" smtClean="0"/>
                        <a:t>hasPart</a:t>
                      </a:r>
                      <a:r>
                        <a:rPr lang="en-US" sz="1800" dirty="0" smtClean="0"/>
                        <a:t> property.</a:t>
                      </a:r>
                      <a:endParaRPr lang="es-ES" sz="1800" dirty="0">
                        <a:latin typeface="+mn-lt"/>
                      </a:endParaRPr>
                    </a:p>
                  </a:txBody>
                  <a:tcPr/>
                </a:tc>
              </a:tr>
              <a:tr h="370840">
                <a:tc>
                  <a:txBody>
                    <a:bodyPr/>
                    <a:lstStyle/>
                    <a:p>
                      <a:r>
                        <a:rPr lang="es-ES" sz="1800" dirty="0" err="1" smtClean="0">
                          <a:latin typeface="+mn-lt"/>
                        </a:rPr>
                        <a:t>Collection</a:t>
                      </a:r>
                      <a:endParaRPr lang="es-ES" sz="1800" dirty="0">
                        <a:latin typeface="+mn-lt"/>
                      </a:endParaRPr>
                    </a:p>
                  </a:txBody>
                  <a:tcPr/>
                </a:tc>
                <a:tc>
                  <a:txBody>
                    <a:bodyPr/>
                    <a:lstStyle/>
                    <a:p>
                      <a:r>
                        <a:rPr lang="en-US" sz="1800" dirty="0" smtClean="0">
                          <a:latin typeface="+mn-lt"/>
                        </a:rPr>
                        <a:t>A created collection of Creative Works or other </a:t>
                      </a:r>
                      <a:r>
                        <a:rPr lang="en-US" sz="1800" dirty="0" err="1" smtClean="0">
                          <a:latin typeface="+mn-lt"/>
                        </a:rPr>
                        <a:t>artefacts</a:t>
                      </a:r>
                      <a:r>
                        <a:rPr lang="en-US" sz="1800" dirty="0" smtClean="0">
                          <a:latin typeface="+mn-lt"/>
                        </a:rPr>
                        <a:t>.</a:t>
                      </a:r>
                      <a:endParaRPr lang="es-ES" sz="1800" dirty="0">
                        <a:latin typeface="+mn-lt"/>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Datos enlazados</a:t>
            </a:r>
            <a:endParaRPr lang="es-ES" dirty="0"/>
          </a:p>
        </p:txBody>
      </p:sp>
      <p:sp>
        <p:nvSpPr>
          <p:cNvPr id="3" name="2 Marcador de contenido"/>
          <p:cNvSpPr>
            <a:spLocks noGrp="1"/>
          </p:cNvSpPr>
          <p:nvPr>
            <p:ph idx="1"/>
          </p:nvPr>
        </p:nvSpPr>
        <p:spPr/>
        <p:txBody>
          <a:bodyPr>
            <a:normAutofit lnSpcReduction="10000"/>
          </a:bodyPr>
          <a:lstStyle/>
          <a:p>
            <a:r>
              <a:rPr lang="es-ES" dirty="0" smtClean="0"/>
              <a:t>Al migrar la BD LILACS a la nueva plataforma todos los datos serán Literales. Los datos enlazados, es decir, las relaciones entre los documentos, personas, organizaciones se irán descubriendo poco a poco. </a:t>
            </a:r>
          </a:p>
          <a:p>
            <a:r>
              <a:rPr lang="es-ES" dirty="0" smtClean="0"/>
              <a:t>Se convertirán en datos enlazados los campos con rango </a:t>
            </a:r>
            <a:r>
              <a:rPr lang="es-ES" dirty="0" err="1" smtClean="0"/>
              <a:t>CreativeWork</a:t>
            </a:r>
            <a:r>
              <a:rPr lang="es-ES" dirty="0" smtClean="0"/>
              <a:t>, </a:t>
            </a:r>
            <a:r>
              <a:rPr lang="es-ES" dirty="0" err="1" smtClean="0"/>
              <a:t>Person</a:t>
            </a:r>
            <a:r>
              <a:rPr lang="es-ES" dirty="0" smtClean="0"/>
              <a:t>, </a:t>
            </a:r>
            <a:r>
              <a:rPr lang="es-ES" dirty="0" err="1" smtClean="0"/>
              <a:t>Organization</a:t>
            </a:r>
            <a:r>
              <a:rPr lang="es-ES" dirty="0" smtClean="0"/>
              <a:t>, </a:t>
            </a:r>
            <a:r>
              <a:rPr lang="es-ES" dirty="0" err="1" smtClean="0"/>
              <a:t>Event</a:t>
            </a:r>
            <a:r>
              <a:rPr lang="es-ES" dirty="0" smtClean="0"/>
              <a:t>, Project y los descriptores una vez que el </a:t>
            </a:r>
            <a:r>
              <a:rPr lang="es-ES" dirty="0" err="1" smtClean="0"/>
              <a:t>DeCS</a:t>
            </a:r>
            <a:r>
              <a:rPr lang="es-ES" dirty="0" smtClean="0"/>
              <a:t> se represente como SKOS.</a:t>
            </a:r>
          </a:p>
          <a:p>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LILACS</a:t>
            </a:r>
            <a:endParaRPr lang="es-ES" dirty="0"/>
          </a:p>
        </p:txBody>
      </p:sp>
      <p:sp>
        <p:nvSpPr>
          <p:cNvPr id="3" name="2 Marcador de contenido"/>
          <p:cNvSpPr>
            <a:spLocks noGrp="1"/>
          </p:cNvSpPr>
          <p:nvPr>
            <p:ph idx="1"/>
          </p:nvPr>
        </p:nvSpPr>
        <p:spPr/>
        <p:txBody>
          <a:bodyPr>
            <a:normAutofit fontScale="77500" lnSpcReduction="20000"/>
          </a:bodyPr>
          <a:lstStyle/>
          <a:p>
            <a:endParaRPr lang="es-ES" dirty="0"/>
          </a:p>
          <a:p>
            <a:r>
              <a:rPr lang="es-ES" sz="3400" dirty="0" smtClean="0"/>
              <a:t>Base de datos que recopila documentos de  </a:t>
            </a:r>
            <a:r>
              <a:rPr lang="es-ES" sz="3400" dirty="0"/>
              <a:t>Literatura Latinoamericana y del Caribe en Ciencias de la Salud </a:t>
            </a:r>
            <a:endParaRPr lang="es-ES" sz="3400" dirty="0" smtClean="0"/>
          </a:p>
          <a:p>
            <a:r>
              <a:rPr lang="es-ES" sz="3400" dirty="0" smtClean="0"/>
              <a:t>Documento</a:t>
            </a:r>
            <a:r>
              <a:rPr lang="es-ES" sz="3400" dirty="0"/>
              <a:t>: </a:t>
            </a:r>
            <a:r>
              <a:rPr lang="es-ES" sz="3400" dirty="0" smtClean="0"/>
              <a:t>Soporte</a:t>
            </a:r>
            <a:r>
              <a:rPr lang="es-ES" sz="3400" dirty="0"/>
              <a:t>, impreso o no, posible de ser </a:t>
            </a:r>
            <a:r>
              <a:rPr lang="es-ES" sz="3400" dirty="0" smtClean="0"/>
              <a:t>descrito </a:t>
            </a:r>
            <a:r>
              <a:rPr lang="es-ES" sz="3400" dirty="0"/>
              <a:t>bibliográficamente. </a:t>
            </a:r>
            <a:endParaRPr lang="es-ES" sz="3400" dirty="0" smtClean="0"/>
          </a:p>
          <a:p>
            <a:r>
              <a:rPr lang="es-ES" sz="3400" dirty="0" smtClean="0"/>
              <a:t>En </a:t>
            </a:r>
            <a:r>
              <a:rPr lang="es-ES" sz="3400" dirty="0"/>
              <a:t>LILACS, un documento puede ser: una colección de monografías, una monografía, un capítulo de una monografía, una </a:t>
            </a:r>
            <a:r>
              <a:rPr lang="es-ES" sz="3400" dirty="0" smtClean="0"/>
              <a:t>tesis, </a:t>
            </a:r>
            <a:r>
              <a:rPr lang="es-ES" sz="3400" dirty="0"/>
              <a:t>un capítulo de una </a:t>
            </a:r>
            <a:r>
              <a:rPr lang="es-ES" sz="3400" dirty="0" smtClean="0"/>
              <a:t>tesis, </a:t>
            </a:r>
            <a:r>
              <a:rPr lang="es-ES" sz="3400" dirty="0"/>
              <a:t>un artículo de revista, un informe, un trabajo presentado en un evento científico, un film, una grabación de video, un registro sonoro musical o </a:t>
            </a:r>
            <a:r>
              <a:rPr lang="es-ES" sz="3400" dirty="0" err="1" smtClean="0"/>
              <a:t>o</a:t>
            </a:r>
            <a:r>
              <a:rPr lang="es-ES" sz="3400" dirty="0" smtClean="0"/>
              <a:t> </a:t>
            </a:r>
            <a:r>
              <a:rPr lang="es-ES" sz="3400" dirty="0"/>
              <a:t>musical, una foto, un mapa, un objeto, etc</a:t>
            </a:r>
            <a:r>
              <a:rPr lang="es-ES" sz="3400" b="1" dirty="0"/>
              <a:t>. </a:t>
            </a:r>
            <a:r>
              <a:rPr lang="es-ES" sz="3400" dirty="0"/>
              <a:t>n</a:t>
            </a:r>
            <a:endParaRPr lang="es-ES" sz="3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Web Semántica</a:t>
            </a:r>
            <a:endParaRPr lang="es-ES" dirty="0"/>
          </a:p>
        </p:txBody>
      </p:sp>
      <p:sp>
        <p:nvSpPr>
          <p:cNvPr id="3" name="Marcador de contenido 2"/>
          <p:cNvSpPr>
            <a:spLocks noGrp="1"/>
          </p:cNvSpPr>
          <p:nvPr>
            <p:ph idx="1"/>
          </p:nvPr>
        </p:nvSpPr>
        <p:spPr/>
        <p:txBody>
          <a:bodyPr/>
          <a:lstStyle/>
          <a:p>
            <a:r>
              <a:rPr lang="es-ES" dirty="0"/>
              <a:t>Es una nueva capa construida sobre la Web actual, y añade a la misma significado (o "semántica") que las máquinas comprenden. </a:t>
            </a:r>
          </a:p>
        </p:txBody>
      </p:sp>
    </p:spTree>
    <p:extLst>
      <p:ext uri="{BB962C8B-B14F-4D97-AF65-F5344CB8AC3E}">
        <p14:creationId xmlns:p14="http://schemas.microsoft.com/office/powerpoint/2010/main" val="131928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a:t>
            </a:r>
            <a:endParaRPr lang="es-ES" dirty="0"/>
          </a:p>
        </p:txBody>
      </p:sp>
      <p:sp>
        <p:nvSpPr>
          <p:cNvPr id="3" name="Marcador de contenido 2"/>
          <p:cNvSpPr>
            <a:spLocks noGrp="1"/>
          </p:cNvSpPr>
          <p:nvPr>
            <p:ph idx="1"/>
          </p:nvPr>
        </p:nvSpPr>
        <p:spPr>
          <a:xfrm>
            <a:off x="457200" y="1600200"/>
            <a:ext cx="8229600" cy="4997152"/>
          </a:xfrm>
        </p:spPr>
        <p:txBody>
          <a:bodyPr>
            <a:noAutofit/>
          </a:bodyPr>
          <a:lstStyle/>
          <a:p>
            <a:r>
              <a:rPr lang="es-ES" sz="2400" dirty="0" smtClean="0"/>
              <a:t>Representar la BD LILACS en un nuevo modelo de datos acorde con las definiciones de la Web Semántica.</a:t>
            </a:r>
          </a:p>
          <a:p>
            <a:r>
              <a:rPr lang="es-ES" sz="2400" dirty="0" smtClean="0"/>
              <a:t>Mediante el uso de: espacios de nombre, RDF y datos enlazados (JSON-LD).</a:t>
            </a:r>
          </a:p>
          <a:p>
            <a:r>
              <a:rPr lang="es-ES" sz="2400" dirty="0" smtClean="0"/>
              <a:t>Utilizar </a:t>
            </a:r>
            <a:r>
              <a:rPr lang="es-ES" sz="2400" dirty="0"/>
              <a:t>schema.org </a:t>
            </a:r>
            <a:r>
              <a:rPr lang="es-ES" sz="2400" dirty="0" smtClean="0"/>
              <a:t>como </a:t>
            </a:r>
            <a:r>
              <a:rPr lang="es-ES" sz="2400" dirty="0"/>
              <a:t>base para  representar LILACS  en el nuevo modelo de </a:t>
            </a:r>
            <a:r>
              <a:rPr lang="es-ES" sz="2400" dirty="0" smtClean="0"/>
              <a:t>datos, ya que es uno de los espacios de nombre mas generales.</a:t>
            </a:r>
          </a:p>
          <a:p>
            <a:r>
              <a:rPr lang="es-ES" sz="2400" dirty="0" smtClean="0"/>
              <a:t>Crear el espacio de nombres lilacs.sld.cu para representar clases y propiedades específicas de lilacs, que no pueden ser representadas con </a:t>
            </a:r>
            <a:r>
              <a:rPr lang="es-ES" sz="2400" dirty="0" smtClean="0"/>
              <a:t>schema.org</a:t>
            </a:r>
          </a:p>
          <a:p>
            <a:r>
              <a:rPr lang="es-ES" sz="2400" b="1" i="1" dirty="0" smtClean="0"/>
              <a:t>Publicar LILACS como </a:t>
            </a:r>
            <a:r>
              <a:rPr lang="es-ES" sz="2400" b="1" i="1" dirty="0"/>
              <a:t>datos estructurados, </a:t>
            </a:r>
            <a:r>
              <a:rPr lang="es-ES" sz="2400" b="1" i="1" dirty="0" smtClean="0"/>
              <a:t>listos </a:t>
            </a:r>
            <a:r>
              <a:rPr lang="es-ES" sz="2400" b="1" i="1" dirty="0"/>
              <a:t>para ser </a:t>
            </a:r>
            <a:r>
              <a:rPr lang="es-ES" sz="2400" b="1" i="1" dirty="0" smtClean="0"/>
              <a:t>recolectados </a:t>
            </a:r>
            <a:r>
              <a:rPr lang="es-ES" sz="2400" b="1" i="1" dirty="0"/>
              <a:t>y </a:t>
            </a:r>
            <a:r>
              <a:rPr lang="es-ES" sz="2400" b="1" i="1" dirty="0" smtClean="0"/>
              <a:t>procesados </a:t>
            </a:r>
            <a:r>
              <a:rPr lang="es-ES" sz="2400" b="1" i="1" dirty="0"/>
              <a:t>por </a:t>
            </a:r>
            <a:r>
              <a:rPr lang="es-ES" sz="2400" b="1" i="1" dirty="0" smtClean="0"/>
              <a:t>aplicaciones, permitiendo crear sitios que incluyan la capa semántica. </a:t>
            </a:r>
            <a:endParaRPr lang="es-ES" sz="2400" b="1" i="1" dirty="0"/>
          </a:p>
        </p:txBody>
      </p:sp>
    </p:spTree>
    <p:extLst>
      <p:ext uri="{BB962C8B-B14F-4D97-AF65-F5344CB8AC3E}">
        <p14:creationId xmlns:p14="http://schemas.microsoft.com/office/powerpoint/2010/main" val="6726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schema.org</a:t>
            </a:r>
            <a:endParaRPr lang="es-ES" dirty="0"/>
          </a:p>
        </p:txBody>
      </p:sp>
      <p:sp>
        <p:nvSpPr>
          <p:cNvPr id="3" name="2 Marcador de contenido"/>
          <p:cNvSpPr>
            <a:spLocks noGrp="1"/>
          </p:cNvSpPr>
          <p:nvPr>
            <p:ph idx="1"/>
          </p:nvPr>
        </p:nvSpPr>
        <p:spPr>
          <a:xfrm>
            <a:off x="500034" y="1428736"/>
            <a:ext cx="8229600" cy="5214974"/>
          </a:xfrm>
        </p:spPr>
        <p:txBody>
          <a:bodyPr>
            <a:normAutofit lnSpcReduction="10000"/>
          </a:bodyPr>
          <a:lstStyle/>
          <a:p>
            <a:pPr marL="0" indent="0">
              <a:buNone/>
            </a:pPr>
            <a:r>
              <a:rPr lang="es-ES" sz="2400" dirty="0" smtClean="0"/>
              <a:t>Es un espacio de nombres creado conjuntamente por Google, </a:t>
            </a:r>
            <a:r>
              <a:rPr lang="es-ES" sz="2400" dirty="0" err="1" smtClean="0"/>
              <a:t>Bing</a:t>
            </a:r>
            <a:r>
              <a:rPr lang="es-ES" sz="2400" dirty="0" smtClean="0"/>
              <a:t> and Yahoo! y </a:t>
            </a:r>
            <a:r>
              <a:rPr lang="es-ES" sz="2400" dirty="0" err="1" smtClean="0"/>
              <a:t>Yandex</a:t>
            </a:r>
            <a:r>
              <a:rPr lang="es-ES" sz="2400" dirty="0" smtClean="0"/>
              <a:t>.</a:t>
            </a:r>
          </a:p>
          <a:p>
            <a:pPr marL="0" indent="0">
              <a:buNone/>
            </a:pPr>
            <a:r>
              <a:rPr lang="es-ES" sz="2400" dirty="0" smtClean="0"/>
              <a:t>Desde el punto de vista de la Web Semántica, schema.org es una ontología que cubre los aspectos generales de vida diaria, no es específica de un dominio (como </a:t>
            </a:r>
            <a:r>
              <a:rPr lang="es-ES" sz="2400" dirty="0" err="1" smtClean="0"/>
              <a:t>foaf</a:t>
            </a:r>
            <a:r>
              <a:rPr lang="es-ES" sz="2400" dirty="0" smtClean="0"/>
              <a:t> que es de personas).</a:t>
            </a:r>
          </a:p>
          <a:p>
            <a:pPr marL="0" indent="0">
              <a:buNone/>
            </a:pPr>
            <a:r>
              <a:rPr lang="es-ES" sz="2400" dirty="0" smtClean="0"/>
              <a:t>Schema.org es un vocabulario amplio, de muchos niveles, que cubre los elementos básicos de muchos dominios específicos. Se nutre y va  incorporando otras ontologías gradualmente. Actualmente tiene mas de  600 clases. Ver jerarquía completa.</a:t>
            </a:r>
          </a:p>
          <a:p>
            <a:pPr marL="0" indent="0">
              <a:buNone/>
            </a:pPr>
            <a:r>
              <a:rPr lang="es-ES" sz="2400" dirty="0" smtClean="0"/>
              <a:t>Puede entenderse como una solución centralizada, tanto para creadores de contenido Web como para los buscadores ya que pueden apoyarse en un solo vocabulario. El objetivo es que los buscadores logren entender las páginas de forma más eficiente y por tanto el resultado de la búsqueda sea mejor.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LILACS - Entidades</a:t>
            </a:r>
            <a:endParaRPr lang="es-ES" dirty="0"/>
          </a:p>
        </p:txBody>
      </p:sp>
      <p:sp>
        <p:nvSpPr>
          <p:cNvPr id="3" name="Marcador de contenido 2"/>
          <p:cNvSpPr>
            <a:spLocks noGrp="1"/>
          </p:cNvSpPr>
          <p:nvPr>
            <p:ph idx="1"/>
          </p:nvPr>
        </p:nvSpPr>
        <p:spPr/>
        <p:txBody>
          <a:bodyPr>
            <a:normAutofit lnSpcReduction="10000"/>
          </a:bodyPr>
          <a:lstStyle/>
          <a:p>
            <a:r>
              <a:rPr lang="es-ES" sz="2800" dirty="0" smtClean="0"/>
              <a:t>El documento es la entidad principal de LILACS; a partir de su descripción bibliográfica se pueden reconocer otras entidades como son: personas, instituciones, eventos.</a:t>
            </a:r>
          </a:p>
          <a:p>
            <a:r>
              <a:rPr lang="es-ES" sz="2800" dirty="0" smtClean="0"/>
              <a:t>Entre las entidades existen asociaciones. </a:t>
            </a:r>
          </a:p>
          <a:p>
            <a:pPr marL="400050" lvl="1" indent="0">
              <a:buNone/>
            </a:pPr>
            <a:r>
              <a:rPr lang="es-ES" sz="2400" dirty="0" smtClean="0"/>
              <a:t>Documento-autor (documento-persona),</a:t>
            </a:r>
          </a:p>
          <a:p>
            <a:pPr marL="400050" lvl="1" indent="0">
              <a:buNone/>
            </a:pPr>
            <a:r>
              <a:rPr lang="es-ES" sz="2400" dirty="0" smtClean="0"/>
              <a:t>Documento-localización física (documento-organización)</a:t>
            </a:r>
          </a:p>
          <a:p>
            <a:pPr marL="400050" lvl="1" indent="0">
              <a:buNone/>
            </a:pPr>
            <a:r>
              <a:rPr lang="es-ES" sz="2400" dirty="0" smtClean="0"/>
              <a:t>Autor-afiliación (persona-organización) </a:t>
            </a:r>
          </a:p>
          <a:p>
            <a:pPr marL="400050" lvl="1" indent="0">
              <a:buNone/>
            </a:pPr>
            <a:r>
              <a:rPr lang="es-ES" sz="2400" dirty="0" smtClean="0"/>
              <a:t>Documento publicado en una serie (documento-documento)</a:t>
            </a:r>
          </a:p>
          <a:p>
            <a:pPr marL="400050" lvl="1" indent="0">
              <a:buNone/>
            </a:pPr>
            <a:r>
              <a:rPr lang="es-ES" sz="2400" dirty="0"/>
              <a:t>L</a:t>
            </a:r>
            <a:r>
              <a:rPr lang="es-ES" sz="2400" dirty="0" smtClean="0"/>
              <a:t>as asociaciones con entidades pueden ser expresadas como datos enlazados. </a:t>
            </a:r>
            <a:endParaRPr lang="es-ES" sz="2400" dirty="0"/>
          </a:p>
        </p:txBody>
      </p:sp>
    </p:spTree>
    <p:extLst>
      <p:ext uri="{BB962C8B-B14F-4D97-AF65-F5344CB8AC3E}">
        <p14:creationId xmlns:p14="http://schemas.microsoft.com/office/powerpoint/2010/main" val="26166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LILACS - Entidades</a:t>
            </a:r>
            <a:endParaRPr lang="es-ES" dirty="0"/>
          </a:p>
        </p:txBody>
      </p:sp>
      <p:sp>
        <p:nvSpPr>
          <p:cNvPr id="3" name="2 Marcador de contenido"/>
          <p:cNvSpPr>
            <a:spLocks noGrp="1"/>
          </p:cNvSpPr>
          <p:nvPr>
            <p:ph idx="1"/>
          </p:nvPr>
        </p:nvSpPr>
        <p:spPr/>
        <p:txBody>
          <a:bodyPr>
            <a:normAutofit/>
          </a:bodyPr>
          <a:lstStyle/>
          <a:p>
            <a:pPr>
              <a:buNone/>
            </a:pPr>
            <a:endParaRPr lang="es-ES" sz="1400" dirty="0"/>
          </a:p>
          <a:p>
            <a:pPr>
              <a:buNone/>
            </a:pPr>
            <a:endParaRPr lang="es-ES" sz="1400" dirty="0"/>
          </a:p>
        </p:txBody>
      </p:sp>
      <p:grpSp>
        <p:nvGrpSpPr>
          <p:cNvPr id="5" name="Grupo 4"/>
          <p:cNvGrpSpPr/>
          <p:nvPr/>
        </p:nvGrpSpPr>
        <p:grpSpPr>
          <a:xfrm>
            <a:off x="899592" y="1700808"/>
            <a:ext cx="7537164" cy="4105351"/>
            <a:chOff x="899592" y="1700808"/>
            <a:chExt cx="7537164" cy="4105351"/>
          </a:xfrm>
        </p:grpSpPr>
        <p:sp>
          <p:nvSpPr>
            <p:cNvPr id="38" name="50 Elipse"/>
            <p:cNvSpPr/>
            <p:nvPr/>
          </p:nvSpPr>
          <p:spPr>
            <a:xfrm>
              <a:off x="899592" y="3485924"/>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39" name="4 Elipse"/>
            <p:cNvSpPr/>
            <p:nvPr/>
          </p:nvSpPr>
          <p:spPr>
            <a:xfrm>
              <a:off x="3746488" y="3272076"/>
              <a:ext cx="1873713" cy="116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0" name="5 CuadroTexto"/>
            <p:cNvSpPr txBox="1"/>
            <p:nvPr/>
          </p:nvSpPr>
          <p:spPr>
            <a:xfrm>
              <a:off x="4046509" y="3585405"/>
              <a:ext cx="1338366" cy="421148"/>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smtClean="0">
                  <a:solidFill>
                    <a:schemeClr val="bg1"/>
                  </a:solidFill>
                </a:rPr>
                <a:t>Documento</a:t>
              </a:r>
              <a:endParaRPr lang="es-ES" sz="1400" dirty="0">
                <a:solidFill>
                  <a:schemeClr val="bg1"/>
                </a:solidFill>
              </a:endParaRPr>
            </a:p>
          </p:txBody>
        </p:sp>
        <p:sp>
          <p:nvSpPr>
            <p:cNvPr id="41" name="6 Elipse"/>
            <p:cNvSpPr/>
            <p:nvPr/>
          </p:nvSpPr>
          <p:spPr>
            <a:xfrm>
              <a:off x="5314435" y="1700808"/>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2" name="8 Elipse"/>
            <p:cNvSpPr/>
            <p:nvPr/>
          </p:nvSpPr>
          <p:spPr>
            <a:xfrm>
              <a:off x="6957509" y="2558065"/>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3" name="9 CuadroTexto"/>
            <p:cNvSpPr txBox="1"/>
            <p:nvPr/>
          </p:nvSpPr>
          <p:spPr>
            <a:xfrm>
              <a:off x="5384876" y="1830394"/>
              <a:ext cx="1338366" cy="404952"/>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a:solidFill>
                    <a:schemeClr val="bg1"/>
                  </a:solidFill>
                </a:rPr>
                <a:t>Persona</a:t>
              </a:r>
            </a:p>
          </p:txBody>
        </p:sp>
        <p:sp>
          <p:nvSpPr>
            <p:cNvPr id="44" name="10 Elipse"/>
            <p:cNvSpPr/>
            <p:nvPr/>
          </p:nvSpPr>
          <p:spPr>
            <a:xfrm>
              <a:off x="2473558" y="5142038"/>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5" name="11 CuadroTexto"/>
            <p:cNvSpPr txBox="1"/>
            <p:nvPr/>
          </p:nvSpPr>
          <p:spPr>
            <a:xfrm>
              <a:off x="2558086" y="5255424"/>
              <a:ext cx="1338366" cy="404952"/>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smtClean="0">
                  <a:solidFill>
                    <a:schemeClr val="bg1"/>
                  </a:solidFill>
                </a:rPr>
                <a:t>Nota</a:t>
              </a:r>
              <a:endParaRPr lang="es-ES" sz="1400" dirty="0">
                <a:solidFill>
                  <a:schemeClr val="bg1"/>
                </a:solidFill>
              </a:endParaRPr>
            </a:p>
          </p:txBody>
        </p:sp>
        <p:sp>
          <p:nvSpPr>
            <p:cNvPr id="46" name="12 Elipse"/>
            <p:cNvSpPr/>
            <p:nvPr/>
          </p:nvSpPr>
          <p:spPr>
            <a:xfrm>
              <a:off x="1242470" y="2342918"/>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7" name="13 CuadroTexto"/>
            <p:cNvSpPr txBox="1"/>
            <p:nvPr/>
          </p:nvSpPr>
          <p:spPr>
            <a:xfrm>
              <a:off x="1326998" y="2521097"/>
              <a:ext cx="1338366" cy="404952"/>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a:solidFill>
                    <a:schemeClr val="bg1"/>
                  </a:solidFill>
                </a:rPr>
                <a:t>Fecha</a:t>
              </a:r>
            </a:p>
          </p:txBody>
        </p:sp>
        <p:cxnSp>
          <p:nvCxnSpPr>
            <p:cNvPr id="48" name="15 Conector recto de flecha"/>
            <p:cNvCxnSpPr>
              <a:stCxn id="39" idx="7"/>
              <a:endCxn id="41" idx="4"/>
            </p:cNvCxnSpPr>
            <p:nvPr/>
          </p:nvCxnSpPr>
          <p:spPr>
            <a:xfrm flipV="1">
              <a:off x="5345802" y="2364929"/>
              <a:ext cx="694170" cy="1077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21 Conector recto de flecha"/>
            <p:cNvCxnSpPr>
              <a:stCxn id="39" idx="6"/>
              <a:endCxn id="42" idx="4"/>
            </p:cNvCxnSpPr>
            <p:nvPr/>
          </p:nvCxnSpPr>
          <p:spPr>
            <a:xfrm flipV="1">
              <a:off x="5620200" y="3222186"/>
              <a:ext cx="2062843" cy="633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33 Conector recto de flecha"/>
            <p:cNvCxnSpPr>
              <a:endCxn id="44" idx="0"/>
            </p:cNvCxnSpPr>
            <p:nvPr/>
          </p:nvCxnSpPr>
          <p:spPr>
            <a:xfrm flipH="1">
              <a:off x="3199094" y="4380927"/>
              <a:ext cx="1052044" cy="761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37 CuadroTexto"/>
            <p:cNvSpPr txBox="1"/>
            <p:nvPr/>
          </p:nvSpPr>
          <p:spPr>
            <a:xfrm>
              <a:off x="5171561" y="2558065"/>
              <a:ext cx="1571638" cy="647923"/>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Creado por</a:t>
              </a:r>
            </a:p>
            <a:p>
              <a:r>
                <a:rPr lang="es-ES" sz="1400" dirty="0"/>
                <a:t>Trata de </a:t>
              </a:r>
              <a:endParaRPr lang="es-ES" sz="1400" dirty="0" smtClean="0"/>
            </a:p>
            <a:p>
              <a:r>
                <a:rPr lang="es-ES" sz="1400" dirty="0" smtClean="0"/>
                <a:t>Orientador-Tesis</a:t>
              </a:r>
              <a:endParaRPr lang="es-ES" sz="1400" dirty="0"/>
            </a:p>
          </p:txBody>
        </p:sp>
        <p:sp>
          <p:nvSpPr>
            <p:cNvPr id="53" name="38 CuadroTexto"/>
            <p:cNvSpPr txBox="1"/>
            <p:nvPr/>
          </p:nvSpPr>
          <p:spPr>
            <a:xfrm>
              <a:off x="6386005" y="3415321"/>
              <a:ext cx="1230543" cy="116046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lIns="18000" tIns="18000" rIns="18000" bIns="1800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Creado por</a:t>
              </a:r>
            </a:p>
            <a:p>
              <a:r>
                <a:rPr lang="es-ES" sz="1400" dirty="0"/>
                <a:t>Publicado por</a:t>
              </a:r>
            </a:p>
            <a:p>
              <a:r>
                <a:rPr lang="es-ES" sz="1400" dirty="0"/>
                <a:t>Patrocinado por</a:t>
              </a:r>
            </a:p>
            <a:p>
              <a:r>
                <a:rPr lang="es-ES" sz="1400" dirty="0"/>
                <a:t>Localizado en</a:t>
              </a:r>
            </a:p>
            <a:p>
              <a:r>
                <a:rPr lang="es-ES" sz="1400" dirty="0"/>
                <a:t>Trata de</a:t>
              </a:r>
            </a:p>
            <a:p>
              <a:endParaRPr lang="es-ES" sz="1400" dirty="0"/>
            </a:p>
            <a:p>
              <a:endParaRPr lang="es-ES" sz="1400" dirty="0"/>
            </a:p>
            <a:p>
              <a:endParaRPr lang="es-ES" sz="1400" dirty="0"/>
            </a:p>
          </p:txBody>
        </p:sp>
        <p:sp>
          <p:nvSpPr>
            <p:cNvPr id="54" name="7 CuadroTexto"/>
            <p:cNvSpPr txBox="1"/>
            <p:nvPr/>
          </p:nvSpPr>
          <p:spPr>
            <a:xfrm>
              <a:off x="7098390" y="2736243"/>
              <a:ext cx="1338366" cy="340160"/>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a:solidFill>
                    <a:schemeClr val="bg1"/>
                  </a:solidFill>
                </a:rPr>
                <a:t>Institución</a:t>
              </a:r>
            </a:p>
          </p:txBody>
        </p:sp>
        <p:cxnSp>
          <p:nvCxnSpPr>
            <p:cNvPr id="55" name="48 Conector recto de flecha"/>
            <p:cNvCxnSpPr>
              <a:endCxn id="46" idx="7"/>
            </p:cNvCxnSpPr>
            <p:nvPr/>
          </p:nvCxnSpPr>
          <p:spPr>
            <a:xfrm rot="10800000">
              <a:off x="2481036" y="2440177"/>
              <a:ext cx="1476077" cy="104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30 CuadroTexto"/>
            <p:cNvSpPr txBox="1"/>
            <p:nvPr/>
          </p:nvSpPr>
          <p:spPr>
            <a:xfrm>
              <a:off x="2856041" y="2304329"/>
              <a:ext cx="1455061" cy="5266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smtClean="0"/>
                <a:t>Publicado</a:t>
              </a:r>
            </a:p>
            <a:p>
              <a:r>
                <a:rPr lang="es-ES" sz="1400" dirty="0" err="1" smtClean="0"/>
                <a:t>AlcanceTemporal</a:t>
              </a:r>
              <a:endParaRPr lang="es-ES" sz="1400" dirty="0" smtClean="0"/>
            </a:p>
            <a:p>
              <a:endParaRPr lang="es-ES" sz="1400" dirty="0"/>
            </a:p>
            <a:p>
              <a:endParaRPr lang="es-ES" sz="1400" dirty="0"/>
            </a:p>
            <a:p>
              <a:endParaRPr lang="es-ES" sz="1400" dirty="0"/>
            </a:p>
          </p:txBody>
        </p:sp>
        <p:sp>
          <p:nvSpPr>
            <p:cNvPr id="57" name="44 CuadroTexto"/>
            <p:cNvSpPr txBox="1"/>
            <p:nvPr/>
          </p:nvSpPr>
          <p:spPr>
            <a:xfrm>
              <a:off x="967438" y="3615509"/>
              <a:ext cx="1338366" cy="404952"/>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smtClean="0">
                  <a:solidFill>
                    <a:schemeClr val="bg1"/>
                  </a:solidFill>
                </a:rPr>
                <a:t>Lugar</a:t>
              </a:r>
              <a:endParaRPr lang="es-ES" sz="1400" dirty="0">
                <a:solidFill>
                  <a:schemeClr val="bg1"/>
                </a:solidFill>
              </a:endParaRPr>
            </a:p>
          </p:txBody>
        </p:sp>
        <p:cxnSp>
          <p:nvCxnSpPr>
            <p:cNvPr id="58" name="56 Conector recto de flecha"/>
            <p:cNvCxnSpPr>
              <a:stCxn id="38" idx="6"/>
              <a:endCxn id="39" idx="3"/>
            </p:cNvCxnSpPr>
            <p:nvPr/>
          </p:nvCxnSpPr>
          <p:spPr>
            <a:xfrm>
              <a:off x="2350663" y="3817984"/>
              <a:ext cx="1670223" cy="449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58 CuadroTexto"/>
            <p:cNvSpPr txBox="1"/>
            <p:nvPr/>
          </p:nvSpPr>
          <p:spPr>
            <a:xfrm>
              <a:off x="2482234" y="4856470"/>
              <a:ext cx="845284" cy="24368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18000" tIns="18000" rIns="18000" bIns="1800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Apunta a </a:t>
              </a:r>
            </a:p>
          </p:txBody>
        </p:sp>
        <p:sp>
          <p:nvSpPr>
            <p:cNvPr id="51" name="35 CuadroTexto"/>
            <p:cNvSpPr txBox="1"/>
            <p:nvPr/>
          </p:nvSpPr>
          <p:spPr>
            <a:xfrm>
              <a:off x="1886546" y="4057139"/>
              <a:ext cx="1785950" cy="5150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Publicado en</a:t>
              </a:r>
            </a:p>
            <a:p>
              <a:r>
                <a:rPr lang="es-ES" sz="1400" dirty="0"/>
                <a:t>Realizado en (Evento)</a:t>
              </a:r>
            </a:p>
            <a:p>
              <a:endParaRPr lang="es-ES" sz="1400" dirty="0"/>
            </a:p>
          </p:txBody>
        </p:sp>
        <p:sp>
          <p:nvSpPr>
            <p:cNvPr id="63" name="58 CuadroTexto"/>
            <p:cNvSpPr txBox="1"/>
            <p:nvPr/>
          </p:nvSpPr>
          <p:spPr>
            <a:xfrm>
              <a:off x="4286183" y="4958057"/>
              <a:ext cx="885378" cy="230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18000" tIns="18000" rIns="18000" bIns="1800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smtClean="0"/>
                <a:t>Referente </a:t>
              </a:r>
              <a:r>
                <a:rPr lang="es-ES" sz="1400" dirty="0"/>
                <a:t>a </a:t>
              </a:r>
            </a:p>
          </p:txBody>
        </p:sp>
      </p:grpSp>
      <p:sp>
        <p:nvSpPr>
          <p:cNvPr id="27" name="8 Elipse"/>
          <p:cNvSpPr/>
          <p:nvPr/>
        </p:nvSpPr>
        <p:spPr>
          <a:xfrm>
            <a:off x="6900960" y="4599952"/>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28" name="7 CuadroTexto"/>
          <p:cNvSpPr txBox="1"/>
          <p:nvPr/>
        </p:nvSpPr>
        <p:spPr>
          <a:xfrm>
            <a:off x="6957312" y="4755902"/>
            <a:ext cx="1338366" cy="340160"/>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smtClean="0">
                <a:solidFill>
                  <a:schemeClr val="bg1"/>
                </a:solidFill>
              </a:rPr>
              <a:t>Evento</a:t>
            </a:r>
            <a:endParaRPr lang="es-ES" sz="1400" dirty="0">
              <a:solidFill>
                <a:schemeClr val="bg1"/>
              </a:solidFill>
            </a:endParaRPr>
          </a:p>
        </p:txBody>
      </p:sp>
      <p:cxnSp>
        <p:nvCxnSpPr>
          <p:cNvPr id="6" name="Conector recto de flecha 5"/>
          <p:cNvCxnSpPr>
            <a:stCxn id="39" idx="5"/>
            <a:endCxn id="27" idx="2"/>
          </p:cNvCxnSpPr>
          <p:nvPr/>
        </p:nvCxnSpPr>
        <p:spPr>
          <a:xfrm>
            <a:off x="5345802" y="4267542"/>
            <a:ext cx="1555158" cy="66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58 CuadroTexto"/>
          <p:cNvSpPr txBox="1"/>
          <p:nvPr/>
        </p:nvSpPr>
        <p:spPr>
          <a:xfrm>
            <a:off x="5777190" y="4881483"/>
            <a:ext cx="967639" cy="43734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lIns="18000" tIns="18000" rIns="18000" bIns="1800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s-ES" sz="1400" dirty="0" smtClean="0"/>
              <a:t>Presentado en </a:t>
            </a:r>
            <a:endParaRPr lang="es-ES" sz="1400" dirty="0"/>
          </a:p>
        </p:txBody>
      </p:sp>
      <p:sp>
        <p:nvSpPr>
          <p:cNvPr id="61" name="8 Elipse"/>
          <p:cNvSpPr/>
          <p:nvPr/>
        </p:nvSpPr>
        <p:spPr>
          <a:xfrm>
            <a:off x="4754252" y="5201053"/>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62" name="7 CuadroTexto"/>
          <p:cNvSpPr txBox="1"/>
          <p:nvPr/>
        </p:nvSpPr>
        <p:spPr>
          <a:xfrm>
            <a:off x="4810604" y="5357003"/>
            <a:ext cx="1338366" cy="340160"/>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smtClean="0">
                <a:solidFill>
                  <a:schemeClr val="bg1"/>
                </a:solidFill>
              </a:rPr>
              <a:t>Proyecto?</a:t>
            </a:r>
            <a:endParaRPr lang="es-ES" sz="1400" dirty="0">
              <a:solidFill>
                <a:schemeClr val="bg1"/>
              </a:solidFill>
            </a:endParaRPr>
          </a:p>
        </p:txBody>
      </p:sp>
      <p:cxnSp>
        <p:nvCxnSpPr>
          <p:cNvPr id="26" name="Conector recto de flecha 25"/>
          <p:cNvCxnSpPr>
            <a:stCxn id="39" idx="4"/>
          </p:cNvCxnSpPr>
          <p:nvPr/>
        </p:nvCxnSpPr>
        <p:spPr>
          <a:xfrm>
            <a:off x="4683345" y="4438337"/>
            <a:ext cx="662457" cy="7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Clases de Schema.org para </a:t>
            </a:r>
            <a:br>
              <a:rPr lang="es-ES" dirty="0" smtClean="0"/>
            </a:br>
            <a:r>
              <a:rPr lang="es-ES" dirty="0" smtClean="0"/>
              <a:t>representar entidades de LILACS </a:t>
            </a:r>
            <a:endParaRPr lang="es-ES" dirty="0"/>
          </a:p>
        </p:txBody>
      </p:sp>
      <p:sp>
        <p:nvSpPr>
          <p:cNvPr id="3" name="2 Marcador de contenido"/>
          <p:cNvSpPr>
            <a:spLocks noGrp="1"/>
          </p:cNvSpPr>
          <p:nvPr>
            <p:ph idx="1"/>
          </p:nvPr>
        </p:nvSpPr>
        <p:spPr/>
        <p:txBody>
          <a:bodyPr/>
          <a:lstStyle/>
          <a:p>
            <a:pPr>
              <a:buNone/>
            </a:pPr>
            <a:endParaRPr lang="es-ES" dirty="0"/>
          </a:p>
        </p:txBody>
      </p:sp>
      <p:grpSp>
        <p:nvGrpSpPr>
          <p:cNvPr id="4" name="59 Grupo"/>
          <p:cNvGrpSpPr/>
          <p:nvPr/>
        </p:nvGrpSpPr>
        <p:grpSpPr>
          <a:xfrm>
            <a:off x="950798" y="1643881"/>
            <a:ext cx="7600777" cy="3038357"/>
            <a:chOff x="1809754" y="2000739"/>
            <a:chExt cx="5138917" cy="1786653"/>
          </a:xfrm>
        </p:grpSpPr>
        <p:sp>
          <p:nvSpPr>
            <p:cNvPr id="38" name="50 Elipse"/>
            <p:cNvSpPr/>
            <p:nvPr/>
          </p:nvSpPr>
          <p:spPr>
            <a:xfrm>
              <a:off x="1809754" y="3161763"/>
              <a:ext cx="981075" cy="390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39" name="4 Elipse"/>
            <p:cNvSpPr/>
            <p:nvPr/>
          </p:nvSpPr>
          <p:spPr>
            <a:xfrm>
              <a:off x="3726768" y="2966921"/>
              <a:ext cx="1266825"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0" name="5 CuadroTexto"/>
            <p:cNvSpPr txBox="1"/>
            <p:nvPr/>
          </p:nvSpPr>
          <p:spPr>
            <a:xfrm>
              <a:off x="3917268" y="3071695"/>
              <a:ext cx="904875" cy="485775"/>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err="1" smtClean="0">
                  <a:solidFill>
                    <a:schemeClr val="bg1"/>
                  </a:solidFill>
                </a:rPr>
                <a:t>CreativeWork</a:t>
              </a:r>
              <a:endParaRPr lang="es-ES" sz="1400" dirty="0">
                <a:solidFill>
                  <a:schemeClr val="bg1"/>
                </a:solidFill>
              </a:endParaRPr>
            </a:p>
          </p:txBody>
        </p:sp>
        <p:sp>
          <p:nvSpPr>
            <p:cNvPr id="41" name="6 Elipse"/>
            <p:cNvSpPr/>
            <p:nvPr/>
          </p:nvSpPr>
          <p:spPr>
            <a:xfrm>
              <a:off x="4837657" y="2000739"/>
              <a:ext cx="981075" cy="390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2" name="8 Elipse"/>
            <p:cNvSpPr/>
            <p:nvPr/>
          </p:nvSpPr>
          <p:spPr>
            <a:xfrm>
              <a:off x="5948546" y="2504834"/>
              <a:ext cx="981075" cy="390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3" name="9 CuadroTexto"/>
            <p:cNvSpPr txBox="1"/>
            <p:nvPr/>
          </p:nvSpPr>
          <p:spPr>
            <a:xfrm>
              <a:off x="4885282" y="2076940"/>
              <a:ext cx="904875" cy="238125"/>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err="1" smtClean="0">
                  <a:solidFill>
                    <a:schemeClr val="bg1"/>
                  </a:solidFill>
                </a:rPr>
                <a:t>Person</a:t>
              </a:r>
              <a:endParaRPr lang="es-ES" sz="1400" dirty="0">
                <a:solidFill>
                  <a:schemeClr val="bg1"/>
                </a:solidFill>
              </a:endParaRPr>
            </a:p>
          </p:txBody>
        </p:sp>
        <p:sp>
          <p:nvSpPr>
            <p:cNvPr id="46" name="12 Elipse"/>
            <p:cNvSpPr/>
            <p:nvPr/>
          </p:nvSpPr>
          <p:spPr>
            <a:xfrm>
              <a:off x="2084584" y="2378321"/>
              <a:ext cx="981075" cy="390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sp>
          <p:nvSpPr>
            <p:cNvPr id="47" name="13 CuadroTexto"/>
            <p:cNvSpPr txBox="1"/>
            <p:nvPr/>
          </p:nvSpPr>
          <p:spPr>
            <a:xfrm>
              <a:off x="2141734" y="2483096"/>
              <a:ext cx="904875" cy="238125"/>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smtClean="0">
                  <a:solidFill>
                    <a:schemeClr val="bg1"/>
                  </a:solidFill>
                </a:rPr>
                <a:t>Date</a:t>
              </a:r>
              <a:endParaRPr lang="es-ES" sz="1400" dirty="0">
                <a:solidFill>
                  <a:schemeClr val="bg1"/>
                </a:solidFill>
              </a:endParaRPr>
            </a:p>
          </p:txBody>
        </p:sp>
        <p:cxnSp>
          <p:nvCxnSpPr>
            <p:cNvPr id="48" name="15 Conector recto de flecha"/>
            <p:cNvCxnSpPr>
              <a:stCxn id="39" idx="7"/>
              <a:endCxn id="41" idx="4"/>
            </p:cNvCxnSpPr>
            <p:nvPr/>
          </p:nvCxnSpPr>
          <p:spPr>
            <a:xfrm rot="5400000" flipH="1" flipV="1">
              <a:off x="4730088" y="2469247"/>
              <a:ext cx="676089" cy="520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21 Conector recto de flecha"/>
            <p:cNvCxnSpPr>
              <a:stCxn id="39" idx="6"/>
              <a:endCxn id="42" idx="4"/>
            </p:cNvCxnSpPr>
            <p:nvPr/>
          </p:nvCxnSpPr>
          <p:spPr>
            <a:xfrm flipV="1">
              <a:off x="4993593" y="2895359"/>
              <a:ext cx="1445491" cy="414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37 CuadroTexto"/>
            <p:cNvSpPr txBox="1"/>
            <p:nvPr/>
          </p:nvSpPr>
          <p:spPr>
            <a:xfrm>
              <a:off x="4741059" y="2504834"/>
              <a:ext cx="1062591" cy="38100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Creado por</a:t>
              </a:r>
            </a:p>
            <a:p>
              <a:r>
                <a:rPr lang="es-ES" sz="1400" dirty="0"/>
                <a:t>Trata de </a:t>
              </a:r>
              <a:endParaRPr lang="es-ES" sz="1400" dirty="0" smtClean="0"/>
            </a:p>
            <a:p>
              <a:r>
                <a:rPr lang="es-ES" sz="1400" dirty="0" smtClean="0"/>
                <a:t>Orientador-Tesis</a:t>
              </a:r>
              <a:endParaRPr lang="es-ES" sz="1400" dirty="0"/>
            </a:p>
          </p:txBody>
        </p:sp>
        <p:sp>
          <p:nvSpPr>
            <p:cNvPr id="53" name="38 CuadroTexto"/>
            <p:cNvSpPr txBox="1"/>
            <p:nvPr/>
          </p:nvSpPr>
          <p:spPr>
            <a:xfrm>
              <a:off x="5562150" y="3008929"/>
              <a:ext cx="831975" cy="68239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lIns="18000" tIns="18000" rIns="18000" bIns="1800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Creado por</a:t>
              </a:r>
            </a:p>
            <a:p>
              <a:r>
                <a:rPr lang="es-ES" sz="1400" dirty="0"/>
                <a:t>Publicado por</a:t>
              </a:r>
            </a:p>
            <a:p>
              <a:r>
                <a:rPr lang="es-ES" sz="1400" dirty="0"/>
                <a:t>Patrocinado por</a:t>
              </a:r>
            </a:p>
            <a:p>
              <a:r>
                <a:rPr lang="es-ES" sz="1400" dirty="0"/>
                <a:t>Localizado en</a:t>
              </a:r>
            </a:p>
            <a:p>
              <a:r>
                <a:rPr lang="es-ES" sz="1400" dirty="0"/>
                <a:t>Trata de</a:t>
              </a:r>
            </a:p>
            <a:p>
              <a:endParaRPr lang="es-ES" sz="1400" dirty="0"/>
            </a:p>
            <a:p>
              <a:endParaRPr lang="es-ES" sz="1400" dirty="0"/>
            </a:p>
            <a:p>
              <a:endParaRPr lang="es-ES" sz="1400" dirty="0"/>
            </a:p>
          </p:txBody>
        </p:sp>
        <p:sp>
          <p:nvSpPr>
            <p:cNvPr id="54" name="7 CuadroTexto"/>
            <p:cNvSpPr txBox="1"/>
            <p:nvPr/>
          </p:nvSpPr>
          <p:spPr>
            <a:xfrm>
              <a:off x="6043796" y="2609609"/>
              <a:ext cx="904875" cy="200025"/>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err="1" smtClean="0">
                  <a:solidFill>
                    <a:schemeClr val="bg1"/>
                  </a:solidFill>
                </a:rPr>
                <a:t>Organization</a:t>
              </a:r>
              <a:endParaRPr lang="es-ES" sz="1400" dirty="0">
                <a:solidFill>
                  <a:schemeClr val="bg1"/>
                </a:solidFill>
              </a:endParaRPr>
            </a:p>
          </p:txBody>
        </p:sp>
        <p:cxnSp>
          <p:nvCxnSpPr>
            <p:cNvPr id="55" name="48 Conector recto de flecha"/>
            <p:cNvCxnSpPr>
              <a:endCxn id="46" idx="7"/>
            </p:cNvCxnSpPr>
            <p:nvPr/>
          </p:nvCxnSpPr>
          <p:spPr>
            <a:xfrm rot="10800000">
              <a:off x="2921984" y="2435512"/>
              <a:ext cx="997982" cy="6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30 CuadroTexto"/>
            <p:cNvSpPr txBox="1"/>
            <p:nvPr/>
          </p:nvSpPr>
          <p:spPr>
            <a:xfrm>
              <a:off x="3098875" y="2588361"/>
              <a:ext cx="983773" cy="30969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smtClean="0"/>
                <a:t>Publicado</a:t>
              </a:r>
            </a:p>
            <a:p>
              <a:r>
                <a:rPr lang="es-ES" sz="1400" dirty="0" err="1" smtClean="0"/>
                <a:t>AlcanceTemporal</a:t>
              </a:r>
              <a:endParaRPr lang="es-ES" sz="1400" dirty="0" smtClean="0"/>
            </a:p>
            <a:p>
              <a:endParaRPr lang="es-ES" sz="1400" dirty="0"/>
            </a:p>
            <a:p>
              <a:endParaRPr lang="es-ES" sz="1400" dirty="0"/>
            </a:p>
            <a:p>
              <a:endParaRPr lang="es-ES" sz="1400" dirty="0"/>
            </a:p>
          </p:txBody>
        </p:sp>
        <p:sp>
          <p:nvSpPr>
            <p:cNvPr id="57" name="44 CuadroTexto"/>
            <p:cNvSpPr txBox="1"/>
            <p:nvPr/>
          </p:nvSpPr>
          <p:spPr>
            <a:xfrm>
              <a:off x="1858054" y="3217693"/>
              <a:ext cx="904875" cy="238125"/>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smtClean="0">
                  <a:solidFill>
                    <a:schemeClr val="bg1"/>
                  </a:solidFill>
                </a:rPr>
                <a:t>Place</a:t>
              </a:r>
              <a:endParaRPr lang="es-ES" sz="1400" dirty="0">
                <a:solidFill>
                  <a:schemeClr val="bg1"/>
                </a:solidFill>
              </a:endParaRPr>
            </a:p>
          </p:txBody>
        </p:sp>
        <p:cxnSp>
          <p:nvCxnSpPr>
            <p:cNvPr id="58" name="56 Conector recto de flecha"/>
            <p:cNvCxnSpPr>
              <a:stCxn id="38" idx="6"/>
              <a:endCxn id="39" idx="3"/>
            </p:cNvCxnSpPr>
            <p:nvPr/>
          </p:nvCxnSpPr>
          <p:spPr>
            <a:xfrm>
              <a:off x="2790829" y="3357026"/>
              <a:ext cx="1121461" cy="195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35 CuadroTexto"/>
            <p:cNvSpPr txBox="1"/>
            <p:nvPr/>
          </p:nvSpPr>
          <p:spPr>
            <a:xfrm>
              <a:off x="2619379" y="3484535"/>
              <a:ext cx="1207488" cy="30285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ES" sz="1400" dirty="0"/>
                <a:t>Publicado en</a:t>
              </a:r>
            </a:p>
            <a:p>
              <a:r>
                <a:rPr lang="es-ES" sz="1400" dirty="0"/>
                <a:t>Realizado en (Evento)</a:t>
              </a:r>
            </a:p>
            <a:p>
              <a:endParaRPr lang="es-ES" sz="1400" dirty="0"/>
            </a:p>
          </p:txBody>
        </p:sp>
      </p:grpSp>
      <p:sp>
        <p:nvSpPr>
          <p:cNvPr id="23" name="8 Elipse"/>
          <p:cNvSpPr/>
          <p:nvPr/>
        </p:nvSpPr>
        <p:spPr>
          <a:xfrm>
            <a:off x="6943833" y="4826408"/>
            <a:ext cx="1451071" cy="664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ES" sz="1400"/>
          </a:p>
        </p:txBody>
      </p:sp>
      <p:cxnSp>
        <p:nvCxnSpPr>
          <p:cNvPr id="24" name="21 Conector recto de flecha"/>
          <p:cNvCxnSpPr>
            <a:stCxn id="39" idx="5"/>
            <a:endCxn id="23" idx="2"/>
          </p:cNvCxnSpPr>
          <p:nvPr/>
        </p:nvCxnSpPr>
        <p:spPr>
          <a:xfrm>
            <a:off x="5385495" y="4282423"/>
            <a:ext cx="1558338" cy="876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7 CuadroTexto"/>
          <p:cNvSpPr txBox="1"/>
          <p:nvPr/>
        </p:nvSpPr>
        <p:spPr>
          <a:xfrm>
            <a:off x="7084714" y="5004587"/>
            <a:ext cx="1338366" cy="340160"/>
          </a:xfrm>
          <a:prstGeom prst="rect">
            <a:avLst/>
          </a:prstGeom>
          <a:noFill/>
          <a:ln w="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ES" sz="1400" dirty="0" err="1" smtClean="0">
                <a:solidFill>
                  <a:schemeClr val="bg1"/>
                </a:solidFill>
              </a:rPr>
              <a:t>Event</a:t>
            </a:r>
            <a:endParaRPr lang="es-ES" sz="1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marL="539750" indent="-114935">
              <a:lnSpc>
                <a:spcPct val="115000"/>
              </a:lnSpc>
              <a:spcAft>
                <a:spcPts val="1000"/>
              </a:spcAft>
            </a:pPr>
            <a:r>
              <a:rPr lang="es-ES" dirty="0" smtClean="0">
                <a:latin typeface="Calibri" panose="020F0502020204030204" pitchFamily="34" charset="0"/>
                <a:ea typeface="Calibri" panose="020F0502020204030204" pitchFamily="34" charset="0"/>
                <a:cs typeface="Times New Roman" panose="02020603050405020304" pitchFamily="18" charset="0"/>
              </a:rPr>
              <a:t>Clasificación </a:t>
            </a:r>
            <a:r>
              <a:rPr lang="es-ES" dirty="0">
                <a:latin typeface="Calibri" panose="020F0502020204030204" pitchFamily="34" charset="0"/>
                <a:ea typeface="Calibri" panose="020F0502020204030204" pitchFamily="34" charset="0"/>
                <a:cs typeface="Times New Roman" panose="02020603050405020304" pitchFamily="18" charset="0"/>
              </a:rPr>
              <a:t>de documentos de LILACS </a:t>
            </a:r>
            <a:r>
              <a:rPr lang="es-ES" dirty="0" smtClean="0">
                <a:latin typeface="Calibri" panose="020F0502020204030204" pitchFamily="34" charset="0"/>
                <a:ea typeface="Calibri" panose="020F0502020204030204" pitchFamily="34" charset="0"/>
                <a:cs typeface="Times New Roman" panose="02020603050405020304" pitchFamily="18" charset="0"/>
              </a:rPr>
              <a:t>- Clases </a:t>
            </a:r>
            <a:r>
              <a:rPr lang="es-ES" dirty="0">
                <a:latin typeface="Calibri" panose="020F0502020204030204" pitchFamily="34" charset="0"/>
                <a:ea typeface="Calibri" panose="020F0502020204030204" pitchFamily="34" charset="0"/>
                <a:cs typeface="Times New Roman" panose="02020603050405020304" pitchFamily="18" charset="0"/>
              </a:rPr>
              <a:t>de </a:t>
            </a:r>
            <a:r>
              <a:rPr lang="es-ES" dirty="0" smtClean="0">
                <a:latin typeface="Calibri" panose="020F0502020204030204" pitchFamily="34" charset="0"/>
                <a:ea typeface="Calibri" panose="020F0502020204030204" pitchFamily="34" charset="0"/>
                <a:cs typeface="Times New Roman" panose="02020603050405020304" pitchFamily="18" charset="0"/>
              </a:rPr>
              <a:t>schema.org</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contenido 2"/>
          <p:cNvSpPr>
            <a:spLocks noGrp="1"/>
          </p:cNvSpPr>
          <p:nvPr>
            <p:ph idx="1"/>
          </p:nvPr>
        </p:nvSpPr>
        <p:spPr>
          <a:xfrm>
            <a:off x="457200" y="1600200"/>
            <a:ext cx="8229600" cy="4525963"/>
          </a:xfrm>
        </p:spPr>
        <p:txBody>
          <a:bodyPr>
            <a:normAutofit/>
          </a:bodyPr>
          <a:lstStyle/>
          <a:p>
            <a:r>
              <a:rPr lang="es-ES" sz="2800" dirty="0" smtClean="0"/>
              <a:t>En LILACS los documentos se clasifican mediante la combinación de los campos Tipo de literatura (v5) y Nivel de tratamiento (v6). </a:t>
            </a:r>
          </a:p>
          <a:p>
            <a:r>
              <a:rPr lang="es-ES" sz="2800" dirty="0" smtClean="0"/>
              <a:t>Esta clasificación se puede traducir a diferentes clases de schema.org, derivadas de la clase base </a:t>
            </a:r>
            <a:r>
              <a:rPr lang="es-ES" sz="2800" dirty="0" err="1" smtClean="0"/>
              <a:t>CreativeWork</a:t>
            </a:r>
            <a:endParaRPr lang="es-ES" sz="2800" dirty="0"/>
          </a:p>
        </p:txBody>
      </p:sp>
    </p:spTree>
    <p:extLst>
      <p:ext uri="{BB962C8B-B14F-4D97-AF65-F5344CB8AC3E}">
        <p14:creationId xmlns:p14="http://schemas.microsoft.com/office/powerpoint/2010/main" val="37715842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2502</TotalTime>
  <Words>1979</Words>
  <Application>Microsoft Office PowerPoint</Application>
  <PresentationFormat>Presentación en pantalla (4:3)</PresentationFormat>
  <Paragraphs>285</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Times New Roman</vt:lpstr>
      <vt:lpstr>Tema de Office</vt:lpstr>
      <vt:lpstr>LILACS - Web semántica</vt:lpstr>
      <vt:lpstr>LILACS</vt:lpstr>
      <vt:lpstr>Web Semántica</vt:lpstr>
      <vt:lpstr>Objetivo</vt:lpstr>
      <vt:lpstr>schema.org</vt:lpstr>
      <vt:lpstr>LILACS - Entidades</vt:lpstr>
      <vt:lpstr>LILACS - Entidades</vt:lpstr>
      <vt:lpstr>Clases de Schema.org para  representar entidades de LILACS </vt:lpstr>
      <vt:lpstr>Clasificación de documentos de LILACS - Clases de schema.org</vt:lpstr>
      <vt:lpstr>LILACS – Clasificación de documentos</vt:lpstr>
      <vt:lpstr>Clases de schema.org a utilizar</vt:lpstr>
      <vt:lpstr>LILACS-Campos de Datos </vt:lpstr>
      <vt:lpstr>LILACS-Campos de Datos </vt:lpstr>
      <vt:lpstr>LILACS-Campos de Datos </vt:lpstr>
      <vt:lpstr>LILACS – Campos mayor relevancia</vt:lpstr>
      <vt:lpstr>Schema.org – clases para LILACS</vt:lpstr>
      <vt:lpstr>Schema.org – clases para LILACS</vt:lpstr>
      <vt:lpstr>Datos enlazados</vt:lpstr>
    </vt:vector>
  </TitlesOfParts>
  <Company>Infomed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LILACS con schema.org</dc:title>
  <dc:creator>Yazna</dc:creator>
  <cp:lastModifiedBy>InfoMed</cp:lastModifiedBy>
  <cp:revision>89</cp:revision>
  <dcterms:created xsi:type="dcterms:W3CDTF">2016-02-11T14:07:08Z</dcterms:created>
  <dcterms:modified xsi:type="dcterms:W3CDTF">2017-01-25T22:43:14Z</dcterms:modified>
</cp:coreProperties>
</file>