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71" r:id="rId8"/>
    <p:sldId id="266" r:id="rId9"/>
    <p:sldId id="265" r:id="rId10"/>
    <p:sldId id="264" r:id="rId11"/>
    <p:sldId id="268" r:id="rId12"/>
    <p:sldId id="269" r:id="rId13"/>
    <p:sldId id="270" r:id="rId14"/>
    <p:sldId id="263" r:id="rId15"/>
    <p:sldId id="272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E26714"/>
    <a:srgbClr val="D1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78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76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7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5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88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0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4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5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0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1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23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9AE-596E-4FEA-AD88-F07207B730A7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55B8-1D57-40E0-B028-01F9AD816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18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cloudImage2017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hs.github.io/meshrdf/" TargetMode="External"/><Relationship Id="rId2" Type="http://schemas.openxmlformats.org/officeDocument/2006/relationships/hyperlink" Target="https://id.nlm.nih.gov/mes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nlm.nih.gov/online/me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>
                <a:solidFill>
                  <a:srgbClr val="C00000"/>
                </a:solidFill>
              </a:rPr>
              <a:t>Proyecto </a:t>
            </a:r>
            <a:br>
              <a:rPr lang="es-ES" sz="5400" dirty="0" smtClean="0">
                <a:solidFill>
                  <a:srgbClr val="C00000"/>
                </a:solidFill>
              </a:rPr>
            </a:br>
            <a:r>
              <a:rPr lang="es-ES" sz="5400" dirty="0" smtClean="0">
                <a:solidFill>
                  <a:srgbClr val="C00000"/>
                </a:solidFill>
              </a:rPr>
              <a:t>LILACS-Datos enlazados</a:t>
            </a:r>
            <a:endParaRPr lang="es-E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84236"/>
            <a:ext cx="9144000" cy="165576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100" dirty="0" smtClean="0">
                <a:solidFill>
                  <a:srgbClr val="C00000"/>
                </a:solidFill>
              </a:rPr>
              <a:t>Representación del </a:t>
            </a:r>
            <a:r>
              <a:rPr lang="es-ES" sz="4100" dirty="0" err="1" smtClean="0">
                <a:solidFill>
                  <a:srgbClr val="C00000"/>
                </a:solidFill>
              </a:rPr>
              <a:t>DeCS</a:t>
            </a:r>
            <a:r>
              <a:rPr lang="es-ES" sz="4100" dirty="0" smtClean="0">
                <a:solidFill>
                  <a:srgbClr val="C00000"/>
                </a:solidFill>
              </a:rPr>
              <a:t> con estándares de la web semántica, basado </a:t>
            </a:r>
            <a:r>
              <a:rPr lang="es-ES" sz="4100" smtClean="0">
                <a:solidFill>
                  <a:srgbClr val="C00000"/>
                </a:solidFill>
              </a:rPr>
              <a:t>en MeSH</a:t>
            </a:r>
            <a:r>
              <a:rPr lang="es-ES" sz="4100" dirty="0" smtClean="0">
                <a:solidFill>
                  <a:srgbClr val="C00000"/>
                </a:solidFill>
              </a:rPr>
              <a:t> RDF</a:t>
            </a:r>
          </a:p>
          <a:p>
            <a:pPr algn="r"/>
            <a:endParaRPr lang="es-ES" dirty="0"/>
          </a:p>
          <a:p>
            <a:pPr algn="r"/>
            <a:endParaRPr lang="es-ES" dirty="0" smtClean="0"/>
          </a:p>
          <a:p>
            <a:pPr algn="r"/>
            <a:r>
              <a:rPr lang="es-ES" sz="3400" dirty="0" err="1" smtClean="0"/>
              <a:t>Infomed</a:t>
            </a:r>
            <a:r>
              <a:rPr lang="es-ES" sz="3400" dirty="0" smtClean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2597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713306"/>
              </p:ext>
            </p:extLst>
          </p:nvPr>
        </p:nvGraphicFramePr>
        <p:xfrm>
          <a:off x="529477" y="1232764"/>
          <a:ext cx="1042012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0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{ "@id" :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/223",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TopicalDescriptor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allowableQualifier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[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qualifiers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/23", 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                  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qualifiers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/93",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                  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qualifiers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/534"],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annotation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[{"@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"en","@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"use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surgical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procedure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; use TRANSPLANTS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itself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"},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"es",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"use para procedimiento quirúrgico; use TRASPLANTES para el trasplante en si"},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"pt",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pt-B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para procedimento cirúrgico; use TRANSPLANTES para o transplante em si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"} ],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broaderDescriptor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/1834",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"D014180",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:[{"@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"es","@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"Trasplante" },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"pt","@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},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"en","@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Transplantation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} ],  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preferredConcept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concepts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/931",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preferredTerm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"http://decs.sld.cu/terms/38",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sameAs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/D014180",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seeAlso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[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/183",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/78",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/6377",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/4019",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/6027",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/188",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/9368",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/81" ],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treeNumber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"http://decs.sld.cu/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treenumbers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/E04.936"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}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85">
                <a:tc>
                  <a:txBody>
                    <a:bodyPr/>
                    <a:lstStyle/>
                    <a:p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ubtítulo 2"/>
          <p:cNvSpPr txBox="1">
            <a:spLocks/>
          </p:cNvSpPr>
          <p:nvPr/>
        </p:nvSpPr>
        <p:spPr>
          <a:xfrm>
            <a:off x="748146" y="421836"/>
            <a:ext cx="9144000" cy="8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100" dirty="0" smtClean="0">
                <a:solidFill>
                  <a:srgbClr val="C00000"/>
                </a:solidFill>
              </a:rPr>
              <a:t>Descriptor en </a:t>
            </a:r>
            <a:r>
              <a:rPr lang="es-ES" sz="4100" dirty="0" err="1" smtClean="0">
                <a:solidFill>
                  <a:srgbClr val="C00000"/>
                </a:solidFill>
              </a:rPr>
              <a:t>DeCS</a:t>
            </a:r>
            <a:r>
              <a:rPr lang="es-ES" sz="4100" dirty="0" smtClean="0">
                <a:solidFill>
                  <a:srgbClr val="C00000"/>
                </a:solidFill>
              </a:rPr>
              <a:t> RDF</a:t>
            </a:r>
            <a:endParaRPr lang="es-ES" sz="3400" dirty="0" smtClean="0"/>
          </a:p>
        </p:txBody>
      </p:sp>
    </p:spTree>
    <p:extLst>
      <p:ext uri="{BB962C8B-B14F-4D97-AF65-F5344CB8AC3E}">
        <p14:creationId xmlns:p14="http://schemas.microsoft.com/office/powerpoint/2010/main" val="2466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278285"/>
              </p:ext>
            </p:extLst>
          </p:nvPr>
        </p:nvGraphicFramePr>
        <p:xfrm>
          <a:off x="270639" y="1603299"/>
          <a:ext cx="528186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564">
                <a:tc>
                  <a:txBody>
                    <a:bodyPr/>
                    <a:lstStyle/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{"@id" : "http://lilacs.sld.cu/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documents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/123",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Article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 [{"@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":"Conceptos actuales de cirugía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experimental",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":"es"},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":"Actual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concepts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of experimental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surgery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","@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":"en"}],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":[{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"@</a:t>
                      </a:r>
                      <a:r>
                        <a:rPr lang="es-ES" sz="1600" b="0" dirty="0" err="1" smtClean="0">
                          <a:solidFill>
                            <a:srgbClr val="C00000"/>
                          </a:solidFill>
                        </a:rPr>
                        <a:t>id":"http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://decs.sld.cu/</a:t>
                      </a:r>
                      <a:r>
                        <a:rPr lang="es-ES" sz="1600" b="0" dirty="0" err="1" smtClean="0">
                          <a:solidFill>
                            <a:srgbClr val="C00000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/D014180"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":"Trasplante",                              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    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":"es"}},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…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],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955963" y="166255"/>
            <a:ext cx="10806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rgbClr val="C00000"/>
                </a:solidFill>
              </a:rPr>
              <a:t>LILACS - </a:t>
            </a:r>
            <a:r>
              <a:rPr lang="es-ES" sz="4400" dirty="0" err="1" smtClean="0">
                <a:solidFill>
                  <a:srgbClr val="C00000"/>
                </a:solidFill>
              </a:rPr>
              <a:t>DeCS</a:t>
            </a:r>
            <a:r>
              <a:rPr lang="es-ES" sz="4400" dirty="0" smtClean="0">
                <a:solidFill>
                  <a:srgbClr val="C00000"/>
                </a:solidFill>
              </a:rPr>
              <a:t> - </a:t>
            </a:r>
            <a:r>
              <a:rPr lang="es-ES" sz="4400" dirty="0" err="1" smtClean="0">
                <a:solidFill>
                  <a:srgbClr val="C00000"/>
                </a:solidFill>
              </a:rPr>
              <a:t>MeSH</a:t>
            </a:r>
            <a:endParaRPr lang="es-ES" sz="4400" dirty="0">
              <a:solidFill>
                <a:srgbClr val="C00000"/>
              </a:solidFill>
            </a:endParaRPr>
          </a:p>
        </p:txBody>
      </p:sp>
      <p:graphicFrame>
        <p:nvGraphicFramePr>
          <p:cNvPr id="13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851345"/>
              </p:ext>
            </p:extLst>
          </p:nvPr>
        </p:nvGraphicFramePr>
        <p:xfrm>
          <a:off x="7260115" y="1624613"/>
          <a:ext cx="426352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16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"@id" : "http://decs.sld.cu/</a:t>
                      </a:r>
                      <a:r>
                        <a:rPr lang="es-ES" sz="1600" b="0" dirty="0" err="1" smtClean="0">
                          <a:solidFill>
                            <a:srgbClr val="C00000"/>
                          </a:solidFill>
                        </a:rPr>
                        <a:t>descriptors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/223"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TopicalDescriptor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"D014180",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:[{"@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"es",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"Trasplante" },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"pt",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},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{"@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"en",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Transplantation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} ],   </a:t>
                      </a:r>
                    </a:p>
                    <a:p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"</a:t>
                      </a:r>
                      <a:r>
                        <a:rPr lang="es-ES" sz="1600" b="0" dirty="0" err="1" smtClean="0">
                          <a:solidFill>
                            <a:srgbClr val="C00000"/>
                          </a:solidFill>
                        </a:rPr>
                        <a:t>sameAs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":"http://id.nlm.nih.gov/</a:t>
                      </a:r>
                      <a:r>
                        <a:rPr lang="es-ES" sz="1600" b="0" dirty="0" err="1" smtClean="0">
                          <a:solidFill>
                            <a:srgbClr val="C00000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/D014180"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}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13">
                <a:tc>
                  <a:txBody>
                    <a:bodyPr/>
                    <a:lstStyle/>
                    <a:p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 flipV="1">
            <a:off x="4594033" y="1806763"/>
            <a:ext cx="2820319" cy="1344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749995"/>
              </p:ext>
            </p:extLst>
          </p:nvPr>
        </p:nvGraphicFramePr>
        <p:xfrm>
          <a:off x="1277957" y="4839710"/>
          <a:ext cx="42157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6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"@id" : "http://id.nlm.nih.gov/</a:t>
                      </a:r>
                      <a:r>
                        <a:rPr lang="es-ES" sz="1600" b="0" dirty="0" err="1" smtClean="0">
                          <a:solidFill>
                            <a:srgbClr val="C00000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rgbClr val="C00000"/>
                          </a:solidFill>
                        </a:rPr>
                        <a:t>/D014180"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TopicalDescriptor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"active" : "1",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"D014180",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{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"en",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Transplantation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71">
                <a:tc>
                  <a:txBody>
                    <a:bodyPr/>
                    <a:lstStyle/>
                    <a:p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 flipH="1">
            <a:off x="5398265" y="4054204"/>
            <a:ext cx="1850834" cy="870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71969" y="935696"/>
            <a:ext cx="11131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Los datos de estos 3 conjuntos de datos se pueden enlazar  </a:t>
            </a:r>
            <a:endParaRPr lang="es-ES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355074" y="1269703"/>
            <a:ext cx="183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LILACS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748396" y="123664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DeCS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795615" y="4489370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MeSH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955963" y="166255"/>
            <a:ext cx="10806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rgbClr val="C00000"/>
                </a:solidFill>
              </a:rPr>
              <a:t>LILACS - </a:t>
            </a:r>
            <a:r>
              <a:rPr lang="es-ES" sz="4400" dirty="0" err="1" smtClean="0">
                <a:solidFill>
                  <a:srgbClr val="C00000"/>
                </a:solidFill>
              </a:rPr>
              <a:t>DeCS</a:t>
            </a:r>
            <a:r>
              <a:rPr lang="es-ES" sz="4400" dirty="0" smtClean="0">
                <a:solidFill>
                  <a:srgbClr val="C00000"/>
                </a:solidFill>
              </a:rPr>
              <a:t> - </a:t>
            </a:r>
            <a:r>
              <a:rPr lang="es-ES" sz="4400" dirty="0" err="1" smtClean="0">
                <a:solidFill>
                  <a:srgbClr val="C00000"/>
                </a:solidFill>
              </a:rPr>
              <a:t>MeSH</a:t>
            </a:r>
            <a:endParaRPr lang="es-ES" sz="4400" dirty="0">
              <a:solidFill>
                <a:srgbClr val="C00000"/>
              </a:solidFill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8" y="1711905"/>
            <a:ext cx="3982400" cy="2260598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98976"/>
              </p:ext>
            </p:extLst>
          </p:nvPr>
        </p:nvGraphicFramePr>
        <p:xfrm>
          <a:off x="312728" y="1969190"/>
          <a:ext cx="802278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publica tus datos en la Web y bajo una licencia abierta</a:t>
                      </a:r>
                      <a:endParaRPr kumimoji="0" lang="es-ES" alt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publícalos como datos estructurados 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usa formatos no propietarios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usa </a:t>
                      </a:r>
                      <a:r>
                        <a:rPr kumimoji="0" lang="es-ES" alt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URIs</a:t>
                      </a:r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para denotar cosas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altLang="es-E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enlaza tus datos a otros datos para proveer contexto</a:t>
                      </a:r>
                      <a:endParaRPr lang="es-E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Rectángulo 25"/>
          <p:cNvSpPr/>
          <p:nvPr/>
        </p:nvSpPr>
        <p:spPr>
          <a:xfrm>
            <a:off x="557560" y="1140466"/>
            <a:ext cx="11131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Los datos de LILACS y </a:t>
            </a:r>
            <a:r>
              <a:rPr lang="es-ES" sz="2000" dirty="0" err="1" smtClean="0"/>
              <a:t>DeCS</a:t>
            </a:r>
            <a:r>
              <a:rPr lang="es-ES" sz="2000" dirty="0" smtClean="0"/>
              <a:t> logran las 5 </a:t>
            </a:r>
            <a:r>
              <a:rPr lang="es-ES" sz="2000" dirty="0"/>
              <a:t>estrellas para Datos </a:t>
            </a:r>
            <a:r>
              <a:rPr lang="es-ES" sz="2000" dirty="0" smtClean="0"/>
              <a:t>Abiertos del esquema de Tim </a:t>
            </a:r>
            <a:r>
              <a:rPr lang="es-ES" sz="2000" dirty="0" err="1" smtClean="0"/>
              <a:t>Berners</a:t>
            </a:r>
            <a:r>
              <a:rPr lang="es-ES" sz="2000" dirty="0" smtClean="0"/>
              <a:t>-Lee</a:t>
            </a:r>
            <a:endParaRPr lang="es-ES" sz="2000" dirty="0"/>
          </a:p>
        </p:txBody>
      </p:sp>
      <p:sp>
        <p:nvSpPr>
          <p:cNvPr id="27" name="Estrella de 5 puntas 26"/>
          <p:cNvSpPr/>
          <p:nvPr/>
        </p:nvSpPr>
        <p:spPr>
          <a:xfrm>
            <a:off x="1207314" y="2085320"/>
            <a:ext cx="180000" cy="180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Grupo 27"/>
          <p:cNvGrpSpPr/>
          <p:nvPr/>
        </p:nvGrpSpPr>
        <p:grpSpPr>
          <a:xfrm>
            <a:off x="990508" y="2483590"/>
            <a:ext cx="396806" cy="180000"/>
            <a:chOff x="891356" y="3081670"/>
            <a:chExt cx="396806" cy="180000"/>
          </a:xfrm>
        </p:grpSpPr>
        <p:sp>
          <p:nvSpPr>
            <p:cNvPr id="29" name="Estrella de 5 puntas 28"/>
            <p:cNvSpPr/>
            <p:nvPr/>
          </p:nvSpPr>
          <p:spPr>
            <a:xfrm>
              <a:off x="891356" y="3081670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strella de 5 puntas 29"/>
            <p:cNvSpPr/>
            <p:nvPr/>
          </p:nvSpPr>
          <p:spPr>
            <a:xfrm>
              <a:off x="1108162" y="3081670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57560" y="3236506"/>
            <a:ext cx="827788" cy="180000"/>
            <a:chOff x="458408" y="3458806"/>
            <a:chExt cx="827788" cy="180000"/>
          </a:xfrm>
        </p:grpSpPr>
        <p:sp>
          <p:nvSpPr>
            <p:cNvPr id="32" name="Estrella de 5 puntas 31"/>
            <p:cNvSpPr/>
            <p:nvPr/>
          </p:nvSpPr>
          <p:spPr>
            <a:xfrm>
              <a:off x="889390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strella de 5 puntas 32"/>
            <p:cNvSpPr/>
            <p:nvPr/>
          </p:nvSpPr>
          <p:spPr>
            <a:xfrm>
              <a:off x="1106196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strella de 5 puntas 33"/>
            <p:cNvSpPr/>
            <p:nvPr/>
          </p:nvSpPr>
          <p:spPr>
            <a:xfrm>
              <a:off x="458408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strella de 5 puntas 34"/>
            <p:cNvSpPr/>
            <p:nvPr/>
          </p:nvSpPr>
          <p:spPr>
            <a:xfrm>
              <a:off x="675214" y="3458806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74366" y="2851736"/>
            <a:ext cx="612948" cy="188312"/>
            <a:chOff x="675214" y="3462342"/>
            <a:chExt cx="612948" cy="188312"/>
          </a:xfrm>
        </p:grpSpPr>
        <p:sp>
          <p:nvSpPr>
            <p:cNvPr id="37" name="Estrella de 5 puntas 36"/>
            <p:cNvSpPr/>
            <p:nvPr/>
          </p:nvSpPr>
          <p:spPr>
            <a:xfrm>
              <a:off x="891356" y="347065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Estrella de 5 puntas 37"/>
            <p:cNvSpPr/>
            <p:nvPr/>
          </p:nvSpPr>
          <p:spPr>
            <a:xfrm>
              <a:off x="1108162" y="347065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Estrella de 5 puntas 38"/>
            <p:cNvSpPr/>
            <p:nvPr/>
          </p:nvSpPr>
          <p:spPr>
            <a:xfrm>
              <a:off x="675214" y="3462342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49943" y="3628730"/>
            <a:ext cx="1035405" cy="180000"/>
            <a:chOff x="250791" y="3838504"/>
            <a:chExt cx="1035405" cy="180000"/>
          </a:xfrm>
        </p:grpSpPr>
        <p:sp>
          <p:nvSpPr>
            <p:cNvPr id="41" name="Estrella de 5 puntas 40"/>
            <p:cNvSpPr/>
            <p:nvPr/>
          </p:nvSpPr>
          <p:spPr>
            <a:xfrm>
              <a:off x="889390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strella de 5 puntas 41"/>
            <p:cNvSpPr/>
            <p:nvPr/>
          </p:nvSpPr>
          <p:spPr>
            <a:xfrm>
              <a:off x="1106196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strella de 5 puntas 42"/>
            <p:cNvSpPr/>
            <p:nvPr/>
          </p:nvSpPr>
          <p:spPr>
            <a:xfrm>
              <a:off x="458408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strella de 5 puntas 43"/>
            <p:cNvSpPr/>
            <p:nvPr/>
          </p:nvSpPr>
          <p:spPr>
            <a:xfrm>
              <a:off x="675214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strella de 5 puntas 44"/>
            <p:cNvSpPr/>
            <p:nvPr/>
          </p:nvSpPr>
          <p:spPr>
            <a:xfrm>
              <a:off x="250791" y="3838504"/>
              <a:ext cx="180000" cy="1800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349943" y="4543571"/>
            <a:ext cx="11131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Tienen la posibilidad de ser incluidos en el mundo de los Datos Abiertos Enlazados, siendo </a:t>
            </a:r>
            <a:r>
              <a:rPr lang="es-ES" sz="2000" dirty="0" err="1" smtClean="0"/>
              <a:t>MeSH</a:t>
            </a:r>
            <a:r>
              <a:rPr lang="es-ES" sz="2000" dirty="0" smtClean="0"/>
              <a:t> la puerta de entrada.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851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064" y="337415"/>
            <a:ext cx="11554691" cy="1325563"/>
          </a:xfrm>
        </p:spPr>
        <p:txBody>
          <a:bodyPr>
            <a:normAutofit/>
          </a:bodyPr>
          <a:lstStyle/>
          <a:p>
            <a:r>
              <a:rPr lang="es-ES" dirty="0" err="1" smtClean="0">
                <a:solidFill>
                  <a:srgbClr val="C00000"/>
                </a:solidFill>
              </a:rPr>
              <a:t>MeSH</a:t>
            </a:r>
            <a:r>
              <a:rPr lang="es-ES" dirty="0" smtClean="0">
                <a:solidFill>
                  <a:srgbClr val="C00000"/>
                </a:solidFill>
              </a:rPr>
              <a:t> en la Nube de Datos Abiertos Enlazados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8925" y="5849957"/>
            <a:ext cx="4046815" cy="842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err="1" smtClean="0"/>
              <a:t>By</a:t>
            </a:r>
            <a:r>
              <a:rPr lang="es-ES" sz="1800" dirty="0" smtClean="0"/>
              <a:t> </a:t>
            </a:r>
            <a:r>
              <a:rPr lang="es-ES" sz="1800" dirty="0" err="1"/>
              <a:t>Andrejs</a:t>
            </a:r>
            <a:r>
              <a:rPr lang="es-ES" sz="1800" dirty="0"/>
              <a:t> </a:t>
            </a:r>
            <a:r>
              <a:rPr lang="es-ES" sz="1800" dirty="0" err="1"/>
              <a:t>Abele</a:t>
            </a:r>
            <a:r>
              <a:rPr lang="es-ES" sz="1800" dirty="0"/>
              <a:t>, John P. </a:t>
            </a:r>
            <a:r>
              <a:rPr lang="es-ES" sz="1800" dirty="0" err="1"/>
              <a:t>McCrae</a:t>
            </a:r>
            <a:r>
              <a:rPr lang="es-ES" sz="1800" dirty="0"/>
              <a:t>, Paul </a:t>
            </a:r>
            <a:r>
              <a:rPr lang="es-ES" sz="1800" dirty="0" err="1"/>
              <a:t>Buitelaar</a:t>
            </a:r>
            <a:r>
              <a:rPr lang="es-ES" sz="1800" dirty="0"/>
              <a:t>, </a:t>
            </a:r>
            <a:r>
              <a:rPr lang="es-ES" sz="1800" dirty="0" err="1"/>
              <a:t>Anja</a:t>
            </a:r>
            <a:r>
              <a:rPr lang="es-ES" sz="1800" dirty="0"/>
              <a:t> </a:t>
            </a:r>
            <a:r>
              <a:rPr lang="es-ES" sz="1800" dirty="0" err="1"/>
              <a:t>Jentzsch</a:t>
            </a:r>
            <a:r>
              <a:rPr lang="es-ES" sz="1800" dirty="0"/>
              <a:t> and Richard </a:t>
            </a:r>
            <a:r>
              <a:rPr lang="es-ES" sz="1800" dirty="0" err="1"/>
              <a:t>Cyganiak</a:t>
            </a:r>
            <a:r>
              <a:rPr lang="es-ES" sz="1800" dirty="0"/>
              <a:t>. http://lod-cloud.net/" </a:t>
            </a:r>
          </a:p>
        </p:txBody>
      </p:sp>
      <p:pic>
        <p:nvPicPr>
          <p:cNvPr id="5" name="Imagen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9697" y="1350009"/>
            <a:ext cx="5399937" cy="44999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942" y="1922276"/>
            <a:ext cx="5662309" cy="4595181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568588" y="3716161"/>
            <a:ext cx="1641513" cy="1291506"/>
          </a:xfrm>
          <a:prstGeom prst="ellipse">
            <a:avLst/>
          </a:prstGeom>
          <a:solidFill>
            <a:srgbClr val="D17173">
              <a:alpha val="2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 flipH="1" flipV="1">
            <a:off x="5195455" y="2133601"/>
            <a:ext cx="3810000" cy="17456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5001492" y="5007667"/>
            <a:ext cx="3624715" cy="12634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427018" y="5849957"/>
            <a:ext cx="498764" cy="421145"/>
          </a:xfrm>
          <a:prstGeom prst="ellipse">
            <a:avLst/>
          </a:prstGeom>
          <a:solidFill>
            <a:srgbClr val="D1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DeCS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21833" y="6130303"/>
            <a:ext cx="498764" cy="421145"/>
          </a:xfrm>
          <a:prstGeom prst="ellipse">
            <a:avLst/>
          </a:prstGeom>
          <a:solidFill>
            <a:srgbClr val="D17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LILACS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0" name="Conector recto 19"/>
          <p:cNvCxnSpPr>
            <a:stCxn id="17" idx="7"/>
          </p:cNvCxnSpPr>
          <p:nvPr/>
        </p:nvCxnSpPr>
        <p:spPr>
          <a:xfrm flipV="1">
            <a:off x="1852740" y="3599983"/>
            <a:ext cx="2317478" cy="231164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8" idx="6"/>
            <a:endCxn id="17" idx="3"/>
          </p:cNvCxnSpPr>
          <p:nvPr/>
        </p:nvCxnSpPr>
        <p:spPr>
          <a:xfrm flipV="1">
            <a:off x="1020597" y="6209427"/>
            <a:ext cx="479463" cy="13144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Migración del </a:t>
            </a:r>
            <a:r>
              <a:rPr lang="es-ES" dirty="0" err="1" smtClean="0">
                <a:solidFill>
                  <a:srgbClr val="C00000"/>
                </a:solidFill>
              </a:rPr>
              <a:t>DeCS</a:t>
            </a:r>
            <a:r>
              <a:rPr lang="es-ES" dirty="0" smtClean="0">
                <a:solidFill>
                  <a:srgbClr val="C00000"/>
                </a:solidFill>
              </a:rPr>
              <a:t> al nuevo modelo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Migrar los datos de </a:t>
            </a:r>
            <a:r>
              <a:rPr lang="es-ES" dirty="0" err="1" smtClean="0"/>
              <a:t>MeSH</a:t>
            </a:r>
            <a:r>
              <a:rPr lang="es-ES" dirty="0" smtClean="0"/>
              <a:t> RDF a </a:t>
            </a:r>
            <a:r>
              <a:rPr lang="es-ES" dirty="0" err="1" smtClean="0"/>
              <a:t>DeCS</a:t>
            </a:r>
            <a:r>
              <a:rPr lang="es-ES" dirty="0" smtClean="0"/>
              <a:t> RDF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dirty="0"/>
              <a:t>Convertir de N-Triples a </a:t>
            </a:r>
            <a:r>
              <a:rPr lang="es-ES" dirty="0" err="1" smtClean="0"/>
              <a:t>json-ld</a:t>
            </a:r>
            <a:endParaRPr lang="es-ES" dirty="0" smtClean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dirty="0"/>
              <a:t>Guardar en la BD </a:t>
            </a:r>
            <a:r>
              <a:rPr lang="es-ES" dirty="0" err="1"/>
              <a:t>MySQL</a:t>
            </a:r>
            <a:endParaRPr lang="es-E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dirty="0" smtClean="0"/>
              <a:t>Asignar </a:t>
            </a:r>
            <a:r>
              <a:rPr lang="es-ES" dirty="0" err="1" smtClean="0"/>
              <a:t>URIs</a:t>
            </a:r>
            <a:r>
              <a:rPr lang="es-ES" dirty="0" smtClean="0"/>
              <a:t> del </a:t>
            </a:r>
            <a:r>
              <a:rPr lang="es-ES" dirty="0" err="1" smtClean="0"/>
              <a:t>DeCS</a:t>
            </a:r>
            <a:r>
              <a:rPr lang="es-ES" dirty="0" smtClean="0"/>
              <a:t> (</a:t>
            </a:r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smtClean="0">
                <a:solidFill>
                  <a:srgbClr val="C00000"/>
                </a:solidFill>
              </a:rPr>
              <a:t>http://decs.sld.cu/descriptors/223</a:t>
            </a:r>
            <a:r>
              <a:rPr lang="es-ES" dirty="0" smtClean="0"/>
              <a:t>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dirty="0" smtClean="0"/>
              <a:t>Asignar </a:t>
            </a:r>
            <a:r>
              <a:rPr lang="es-ES" dirty="0" err="1" smtClean="0"/>
              <a:t>sameAs</a:t>
            </a:r>
            <a:r>
              <a:rPr lang="es-ES" dirty="0" smtClean="0"/>
              <a:t> con URI del </a:t>
            </a:r>
            <a:r>
              <a:rPr lang="es-ES" dirty="0" err="1" smtClean="0"/>
              <a:t>MeSH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Agregar las traducciones del </a:t>
            </a:r>
            <a:r>
              <a:rPr lang="es-ES" dirty="0" err="1" smtClean="0"/>
              <a:t>DeCS</a:t>
            </a:r>
            <a:endParaRPr lang="es-ES" dirty="0" smtClean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ES" dirty="0"/>
              <a:t>Encuestar al </a:t>
            </a:r>
            <a:r>
              <a:rPr lang="es-ES" dirty="0" err="1"/>
              <a:t>DeCS</a:t>
            </a:r>
            <a:r>
              <a:rPr lang="es-ES" dirty="0"/>
              <a:t> para obtener todos los campos traducidos </a:t>
            </a:r>
            <a:endParaRPr lang="es-ES" dirty="0" smtClean="0"/>
          </a:p>
          <a:p>
            <a:pPr lvl="1"/>
            <a:r>
              <a:rPr lang="es-ES" dirty="0" smtClean="0"/>
              <a:t>Agregar </a:t>
            </a:r>
            <a:r>
              <a:rPr lang="es-ES" dirty="0"/>
              <a:t>las traducciones a los datos </a:t>
            </a:r>
            <a:r>
              <a:rPr lang="es-ES" dirty="0" smtClean="0"/>
              <a:t>migrados del </a:t>
            </a:r>
            <a:r>
              <a:rPr lang="es-ES" dirty="0" err="1"/>
              <a:t>MeSH</a:t>
            </a:r>
            <a:r>
              <a:rPr lang="es-ES" dirty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Migrar categorías propias del </a:t>
            </a:r>
            <a:r>
              <a:rPr lang="es-ES" dirty="0" err="1" smtClean="0"/>
              <a:t>DeCS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Obtener todos los descriptores, calificadores y </a:t>
            </a:r>
            <a:r>
              <a:rPr lang="es-ES" dirty="0" err="1" smtClean="0"/>
              <a:t>src</a:t>
            </a:r>
            <a:r>
              <a:rPr lang="es-ES" dirty="0" smtClean="0"/>
              <a:t> de las categorías propias y migrar al nuevo modelo</a:t>
            </a:r>
          </a:p>
        </p:txBody>
      </p:sp>
    </p:spTree>
    <p:extLst>
      <p:ext uri="{BB962C8B-B14F-4D97-AF65-F5344CB8AC3E}">
        <p14:creationId xmlns:p14="http://schemas.microsoft.com/office/powerpoint/2010/main" val="521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Migración del </a:t>
            </a:r>
            <a:r>
              <a:rPr lang="es-ES" dirty="0" err="1">
                <a:solidFill>
                  <a:srgbClr val="C00000"/>
                </a:solidFill>
              </a:rPr>
              <a:t>DeCS</a:t>
            </a:r>
            <a:r>
              <a:rPr lang="es-ES" dirty="0">
                <a:solidFill>
                  <a:srgbClr val="C00000"/>
                </a:solidFill>
              </a:rPr>
              <a:t> al nuevo 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Para agregar las traducciones y migrar las categorías propias se utiliza el servicio de consulta del </a:t>
            </a:r>
            <a:r>
              <a:rPr lang="es-ES" dirty="0" err="1" smtClean="0"/>
              <a:t>DeCS</a:t>
            </a:r>
            <a:endParaRPr lang="es-ES" dirty="0"/>
          </a:p>
          <a:p>
            <a:r>
              <a:rPr lang="es-ES" dirty="0" smtClean="0"/>
              <a:t>Pero hemos detectado que:</a:t>
            </a:r>
          </a:p>
          <a:p>
            <a:pPr lvl="1"/>
            <a:r>
              <a:rPr lang="es-ES" dirty="0" smtClean="0"/>
              <a:t>solo </a:t>
            </a:r>
            <a:r>
              <a:rPr lang="es-ES" dirty="0"/>
              <a:t>se pueden recuperar </a:t>
            </a:r>
            <a:r>
              <a:rPr lang="es-ES" dirty="0" smtClean="0"/>
              <a:t>de manera exacta los descriptores. Los </a:t>
            </a:r>
            <a:r>
              <a:rPr lang="es-ES" dirty="0"/>
              <a:t>calificadores hay que recuperarlos palabra a palabra y de la lista de resultados seleccionar el calificador. Otras clases como </a:t>
            </a:r>
            <a:r>
              <a:rPr lang="es-ES" dirty="0" smtClean="0"/>
              <a:t>SRC, Concept</a:t>
            </a:r>
            <a:r>
              <a:rPr lang="es-ES" dirty="0"/>
              <a:t>, </a:t>
            </a:r>
            <a:r>
              <a:rPr lang="es-ES" dirty="0" err="1"/>
              <a:t>Term</a:t>
            </a:r>
            <a:r>
              <a:rPr lang="es-ES" dirty="0"/>
              <a:t>, no hay forma de recuperarlas </a:t>
            </a:r>
            <a:endParaRPr lang="es-ES" dirty="0" smtClean="0"/>
          </a:p>
          <a:p>
            <a:pPr lvl="1"/>
            <a:r>
              <a:rPr lang="es-ES" dirty="0" smtClean="0"/>
              <a:t>En el caso de calificadores y descriptores se pueden recuperar también por </a:t>
            </a:r>
            <a:r>
              <a:rPr lang="es-ES" dirty="0" err="1" smtClean="0"/>
              <a:t>tree_id</a:t>
            </a:r>
            <a:r>
              <a:rPr lang="es-ES" dirty="0" smtClean="0"/>
              <a:t> pero no siempre son iguales en </a:t>
            </a:r>
            <a:r>
              <a:rPr lang="es-ES" dirty="0" err="1" smtClean="0"/>
              <a:t>MeSH</a:t>
            </a:r>
            <a:r>
              <a:rPr lang="es-ES" dirty="0" smtClean="0"/>
              <a:t> y </a:t>
            </a:r>
            <a:r>
              <a:rPr lang="es-ES" dirty="0" err="1" smtClean="0"/>
              <a:t>DeCS</a:t>
            </a:r>
            <a:r>
              <a:rPr lang="es-ES" dirty="0" smtClean="0"/>
              <a:t> por </a:t>
            </a:r>
            <a:r>
              <a:rPr lang="es-ES" dirty="0" err="1" smtClean="0"/>
              <a:t>ej</a:t>
            </a:r>
            <a:r>
              <a:rPr lang="es-ES" dirty="0" smtClean="0"/>
              <a:t>:</a:t>
            </a:r>
          </a:p>
          <a:p>
            <a:pPr marL="457200" lvl="1" indent="0">
              <a:buNone/>
            </a:pPr>
            <a:r>
              <a:rPr lang="es-ES" dirty="0"/>
              <a:t>    Calificador: Orina (</a:t>
            </a:r>
            <a:r>
              <a:rPr lang="es-ES" dirty="0" smtClean="0"/>
              <a:t>Q000652) en </a:t>
            </a:r>
            <a:r>
              <a:rPr lang="es-ES" dirty="0" err="1" smtClean="0"/>
              <a:t>DeCS</a:t>
            </a:r>
            <a:r>
              <a:rPr lang="es-ES" dirty="0" smtClean="0"/>
              <a:t> Q05.040, Q50.040.070  y </a:t>
            </a:r>
          </a:p>
          <a:p>
            <a:pPr marL="45720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     en </a:t>
            </a:r>
            <a:r>
              <a:rPr lang="es-ES" dirty="0" err="1" smtClean="0"/>
              <a:t>MeSH</a:t>
            </a:r>
            <a:r>
              <a:rPr lang="es-ES" dirty="0" smtClean="0"/>
              <a:t> Y01.040</a:t>
            </a:r>
            <a:r>
              <a:rPr lang="es-ES" dirty="0"/>
              <a:t>, </a:t>
            </a:r>
            <a:r>
              <a:rPr lang="es-ES" dirty="0" smtClean="0"/>
              <a:t>Y10.040.070 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servicio no brinda todos los campos de texto </a:t>
            </a:r>
            <a:r>
              <a:rPr lang="es-ES" dirty="0" smtClean="0"/>
              <a:t>libre, solo: </a:t>
            </a:r>
            <a:r>
              <a:rPr lang="es-ES" dirty="0"/>
              <a:t>el nombre del descriptor o </a:t>
            </a:r>
            <a:r>
              <a:rPr lang="es-ES" dirty="0" smtClean="0"/>
              <a:t>calificador, </a:t>
            </a:r>
            <a:r>
              <a:rPr lang="es-ES" dirty="0" err="1"/>
              <a:t>annotation</a:t>
            </a:r>
            <a:r>
              <a:rPr lang="es-ES" dirty="0" smtClean="0"/>
              <a:t>,  </a:t>
            </a:r>
            <a:r>
              <a:rPr lang="es-ES" dirty="0" err="1" smtClean="0"/>
              <a:t>scope</a:t>
            </a:r>
            <a:r>
              <a:rPr lang="es-ES" dirty="0" smtClean="0"/>
              <a:t> note, </a:t>
            </a:r>
            <a:r>
              <a:rPr lang="es-ES" dirty="0" err="1" smtClean="0"/>
              <a:t>considerAlso</a:t>
            </a:r>
            <a:r>
              <a:rPr lang="es-ES" dirty="0" smtClean="0"/>
              <a:t>. Textos como </a:t>
            </a:r>
            <a:r>
              <a:rPr lang="es-ES" dirty="0" err="1" smtClean="0"/>
              <a:t>HistoryNote</a:t>
            </a:r>
            <a:r>
              <a:rPr lang="es-ES" dirty="0" smtClean="0"/>
              <a:t>, </a:t>
            </a:r>
            <a:r>
              <a:rPr lang="es-ES" dirty="0" err="1" smtClean="0"/>
              <a:t>OnlineNote</a:t>
            </a:r>
            <a:r>
              <a:rPr lang="es-ES" dirty="0" smtClean="0"/>
              <a:t>, </a:t>
            </a:r>
            <a:r>
              <a:rPr lang="es-ES" dirty="0" err="1" smtClean="0"/>
              <a:t>MeshNote</a:t>
            </a:r>
            <a:r>
              <a:rPr lang="es-ES" dirty="0"/>
              <a:t> </a:t>
            </a:r>
            <a:r>
              <a:rPr lang="es-ES" dirty="0" smtClean="0"/>
              <a:t>no se devuelven </a:t>
            </a:r>
          </a:p>
          <a:p>
            <a:pPr lvl="1"/>
            <a:r>
              <a:rPr lang="es-ES" dirty="0" smtClean="0"/>
              <a:t>Hay que llamar al servicio para cada idioma, no hay opción que devuelva los textos en los 3 idiomas a la vez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2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Próximos pasos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mejorar la recuperación de las traducciones y migrar las categorías propias del </a:t>
            </a:r>
            <a:r>
              <a:rPr lang="es-ES" dirty="0" err="1" smtClean="0"/>
              <a:t>DeCS</a:t>
            </a:r>
            <a:r>
              <a:rPr lang="es-ES" dirty="0" smtClean="0"/>
              <a:t> se debe valorar la posibilidad de que el servicio brinde:</a:t>
            </a:r>
          </a:p>
          <a:p>
            <a:pPr lvl="1"/>
            <a:r>
              <a:rPr lang="es-ES" dirty="0" smtClean="0"/>
              <a:t>todos los campos que se traducen</a:t>
            </a:r>
          </a:p>
          <a:p>
            <a:pPr lvl="1"/>
            <a:r>
              <a:rPr lang="es-ES" dirty="0"/>
              <a:t>e</a:t>
            </a:r>
            <a:r>
              <a:rPr lang="es-ES" dirty="0" smtClean="0"/>
              <a:t>n los 3 idiomas a la misma vez</a:t>
            </a:r>
          </a:p>
          <a:p>
            <a:pPr lvl="1"/>
            <a:r>
              <a:rPr lang="es-ES" dirty="0" smtClean="0"/>
              <a:t>Que se puedan recuperar de forma única no solo los descriptores, sino también calificadores, </a:t>
            </a:r>
            <a:r>
              <a:rPr lang="es-ES" dirty="0" err="1" smtClean="0"/>
              <a:t>src</a:t>
            </a:r>
            <a:r>
              <a:rPr lang="es-ES" dirty="0" smtClean="0"/>
              <a:t>, conceptos y términos. </a:t>
            </a:r>
            <a:r>
              <a:rPr lang="es-ES" dirty="0" smtClean="0"/>
              <a:t>A partir de su nombre en ingles o su identificador de </a:t>
            </a:r>
            <a:r>
              <a:rPr lang="es-ES" dirty="0" err="1" smtClean="0"/>
              <a:t>MeSH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86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LILACS - </a:t>
            </a:r>
            <a:r>
              <a:rPr lang="es-ES" dirty="0" err="1" smtClean="0">
                <a:solidFill>
                  <a:srgbClr val="C00000"/>
                </a:solidFill>
              </a:rPr>
              <a:t>DeCS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 err="1" smtClean="0"/>
              <a:t>DeCS</a:t>
            </a:r>
            <a:r>
              <a:rPr lang="es-ES" dirty="0" smtClean="0"/>
              <a:t> integra la metodología LILACS. Es un vocabulario controlado, estructurado y </a:t>
            </a:r>
            <a:r>
              <a:rPr lang="es-ES" dirty="0" err="1" smtClean="0"/>
              <a:t>trilíngue</a:t>
            </a:r>
            <a:r>
              <a:rPr lang="es-ES" dirty="0" smtClean="0"/>
              <a:t> en el área de la salud. Es utilizado para la descripción temática de los documentos, así como la posterior búsqueda y recuperación de los mismos en las bases de datos LILACS.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proyecto de publicación de LILACS como datos enlazados incluye entre sus tareas:</a:t>
            </a:r>
          </a:p>
          <a:p>
            <a:r>
              <a:rPr lang="es-ES" dirty="0" smtClean="0"/>
              <a:t>la representación del </a:t>
            </a:r>
            <a:r>
              <a:rPr lang="es-ES" dirty="0" err="1" smtClean="0"/>
              <a:t>DeCS</a:t>
            </a:r>
            <a:r>
              <a:rPr lang="es-ES" dirty="0" smtClean="0"/>
              <a:t> con los estándares de la Web semántica</a:t>
            </a:r>
          </a:p>
          <a:p>
            <a:r>
              <a:rPr lang="es-ES" dirty="0" smtClean="0"/>
              <a:t>su publicación como datos enlazados</a:t>
            </a:r>
          </a:p>
          <a:p>
            <a:r>
              <a:rPr lang="es-ES" dirty="0" smtClean="0"/>
              <a:t>Enlazar ambos conjuntos de datos: LILACS y </a:t>
            </a:r>
            <a:r>
              <a:rPr lang="es-ES" dirty="0" err="1" smtClean="0"/>
              <a:t>DeCS</a:t>
            </a:r>
            <a:r>
              <a:rPr lang="es-ES" dirty="0" smtClean="0"/>
              <a:t> mediante la relación entre los documentos LILACS y las </a:t>
            </a:r>
            <a:r>
              <a:rPr lang="es-ES" dirty="0" err="1" smtClean="0"/>
              <a:t>URIs</a:t>
            </a:r>
            <a:r>
              <a:rPr lang="es-ES" dirty="0" smtClean="0"/>
              <a:t> de sus descriptores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01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24219"/>
              </p:ext>
            </p:extLst>
          </p:nvPr>
        </p:nvGraphicFramePr>
        <p:xfrm>
          <a:off x="457927" y="1431706"/>
          <a:ext cx="6815709" cy="529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9603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{"@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 "http://lilacs.sld.cu/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ctx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context.jsonld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"@id" : "http://lilacs.sld.cu/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documents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/123", 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 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Article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 [{"@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":"Conceptos actuales de cirugía experimental",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  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":"es"}, 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 {"@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":"Actual 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concepts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of experimental 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surgery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", 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   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 : "en"}],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author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 {"@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id":"http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://lilacs.sld.cu/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persons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/38",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   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   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":"Guerra 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Valdés,R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"}, 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":[{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"@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id":"http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://decs.sld.cu/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descriptors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s-E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502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"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 {"@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 : "Cirugía","@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 : "es"}},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{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"@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id":"http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://decs.sld.cu/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descriptors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/223"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 {"@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 : "Trasplante","@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 : "es"}},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{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"@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id":"http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://decs.sld.cu/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descriptors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s-ES" sz="18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18 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"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                  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 {"@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 : "Animales","@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 : "es"}}],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</a:rPr>
                        <a:t>genre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":{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"@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id":"http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://decs.sld.cu/</a:t>
                      </a:r>
                      <a:r>
                        <a:rPr lang="es-ES" sz="1800" b="0" dirty="0" err="1" smtClean="0">
                          <a:solidFill>
                            <a:srgbClr val="C00000"/>
                          </a:solidFill>
                        </a:rPr>
                        <a:t>descriptors</a:t>
                      </a:r>
                      <a:r>
                        <a:rPr lang="es-ES" sz="1800" b="0" dirty="0" smtClean="0">
                          <a:solidFill>
                            <a:srgbClr val="C00000"/>
                          </a:solidFill>
                        </a:rPr>
                        <a:t>/1235"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</a:p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8615190" y="2222257"/>
            <a:ext cx="2926981" cy="319305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44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665641" y="2902947"/>
            <a:ext cx="4046400" cy="1404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665641" y="3457128"/>
            <a:ext cx="4046400" cy="1404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665641" y="4011309"/>
            <a:ext cx="4046400" cy="1404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5665641" y="4565490"/>
            <a:ext cx="4046400" cy="1404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LILACS                                                       </a:t>
            </a:r>
            <a:r>
              <a:rPr lang="es-ES" dirty="0" err="1" smtClean="0">
                <a:solidFill>
                  <a:srgbClr val="C00000"/>
                </a:solidFill>
              </a:rPr>
              <a:t>DeCS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</a:rPr>
              <a:t>DeCS</a:t>
            </a:r>
            <a:r>
              <a:rPr lang="es-ES" dirty="0" smtClean="0">
                <a:solidFill>
                  <a:srgbClr val="C00000"/>
                </a:solidFill>
              </a:rPr>
              <a:t> - </a:t>
            </a:r>
            <a:r>
              <a:rPr lang="es-ES" dirty="0" err="1" smtClean="0">
                <a:solidFill>
                  <a:srgbClr val="C00000"/>
                </a:solidFill>
              </a:rPr>
              <a:t>MeSH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DeCS</a:t>
            </a:r>
            <a:r>
              <a:rPr lang="es-ES" dirty="0"/>
              <a:t> se desarrolla a partir del </a:t>
            </a:r>
            <a:r>
              <a:rPr lang="es-ES" dirty="0" err="1"/>
              <a:t>MeSH</a:t>
            </a:r>
            <a:r>
              <a:rPr lang="es-ES" dirty="0"/>
              <a:t>, aportando la traducción de los términos en español y </a:t>
            </a:r>
            <a:r>
              <a:rPr lang="es-ES" dirty="0" smtClean="0"/>
              <a:t>portugués. </a:t>
            </a:r>
            <a:r>
              <a:rPr lang="es-ES" dirty="0"/>
              <a:t>Los términos están organizados en 16 categorías comunes </a:t>
            </a:r>
            <a:r>
              <a:rPr lang="es-ES" dirty="0" smtClean="0"/>
              <a:t>y </a:t>
            </a:r>
            <a:r>
              <a:rPr lang="es-ES" dirty="0"/>
              <a:t>en cuatro categorías únicamente del </a:t>
            </a:r>
            <a:r>
              <a:rPr lang="es-ES" dirty="0" err="1"/>
              <a:t>DeCS</a:t>
            </a:r>
            <a:r>
              <a:rPr lang="es-ES" dirty="0"/>
              <a:t>, que son: Ciencia y Salud,  Homeopatía, Salud Pública y Vigilancia Sanitaria</a:t>
            </a:r>
          </a:p>
          <a:p>
            <a:r>
              <a:rPr lang="es-ES" dirty="0" smtClean="0"/>
              <a:t>El </a:t>
            </a:r>
            <a:r>
              <a:rPr lang="es-ES" b="1" i="1" dirty="0" err="1" smtClean="0"/>
              <a:t>MeSH</a:t>
            </a:r>
            <a:r>
              <a:rPr lang="es-ES" dirty="0" smtClean="0"/>
              <a:t> cuenta actualmente con una versión </a:t>
            </a:r>
            <a:r>
              <a:rPr lang="es-ES" b="1" i="1" dirty="0" smtClean="0"/>
              <a:t>RDF </a:t>
            </a:r>
            <a:r>
              <a:rPr lang="es-ES" dirty="0"/>
              <a:t>para integrarse al proyecto de datos enlazados, </a:t>
            </a:r>
            <a:r>
              <a:rPr lang="es-ES" dirty="0" smtClean="0"/>
              <a:t>creada por un grupo de trabajo de la Biblioteca Médica Nacional de EU (NLM). </a:t>
            </a:r>
          </a:p>
          <a:p>
            <a:r>
              <a:rPr lang="es-ES" dirty="0"/>
              <a:t>Teniendo en cuenta que el </a:t>
            </a:r>
            <a:r>
              <a:rPr lang="es-ES" dirty="0" err="1"/>
              <a:t>DeCS</a:t>
            </a:r>
            <a:r>
              <a:rPr lang="es-ES" dirty="0"/>
              <a:t> es una </a:t>
            </a:r>
            <a:r>
              <a:rPr lang="es-ES" dirty="0" smtClean="0"/>
              <a:t>extensión </a:t>
            </a:r>
            <a:r>
              <a:rPr lang="es-ES" dirty="0"/>
              <a:t>del </a:t>
            </a:r>
            <a:r>
              <a:rPr lang="es-ES" dirty="0" err="1"/>
              <a:t>MeSH</a:t>
            </a:r>
            <a:r>
              <a:rPr lang="es-ES" dirty="0"/>
              <a:t> </a:t>
            </a:r>
            <a:r>
              <a:rPr lang="es-ES" dirty="0" smtClean="0"/>
              <a:t>se </a:t>
            </a:r>
            <a:r>
              <a:rPr lang="es-ES" dirty="0"/>
              <a:t>propone utilizar este mismo modelo de datos para el </a:t>
            </a:r>
            <a:r>
              <a:rPr lang="es-ES" dirty="0" err="1"/>
              <a:t>DeCS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7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</a:rPr>
              <a:t>MeSH</a:t>
            </a:r>
            <a:r>
              <a:rPr lang="es-ES" dirty="0" smtClean="0">
                <a:solidFill>
                  <a:srgbClr val="C00000"/>
                </a:solidFill>
              </a:rPr>
              <a:t> RDF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5613" cy="4685344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Se basa en un </a:t>
            </a:r>
            <a:r>
              <a:rPr lang="es-ES" b="1" i="1" dirty="0" smtClean="0"/>
              <a:t>vocabulario propio</a:t>
            </a:r>
            <a:r>
              <a:rPr lang="es-ES" dirty="0" smtClean="0"/>
              <a:t>, ya que </a:t>
            </a:r>
            <a:r>
              <a:rPr lang="es-ES" dirty="0"/>
              <a:t>la estructura de 3 niveles </a:t>
            </a:r>
            <a:r>
              <a:rPr lang="es-ES" dirty="0" smtClean="0"/>
              <a:t>del </a:t>
            </a:r>
            <a:r>
              <a:rPr lang="es-ES" dirty="0" err="1"/>
              <a:t>MeSH</a:t>
            </a:r>
            <a:r>
              <a:rPr lang="es-ES" dirty="0"/>
              <a:t> dificulta el mapeo de sus relaciones jerárquicas con </a:t>
            </a:r>
            <a:r>
              <a:rPr lang="es-ES" dirty="0" smtClean="0"/>
              <a:t>SKOS.</a:t>
            </a:r>
          </a:p>
          <a:p>
            <a:r>
              <a:rPr lang="es-ES" dirty="0"/>
              <a:t>Desde el sitio FTP de NLM, </a:t>
            </a:r>
            <a:r>
              <a:rPr lang="es-ES" b="1" i="1" dirty="0"/>
              <a:t>se </a:t>
            </a:r>
            <a:r>
              <a:rPr lang="es-ES" b="1" i="1" dirty="0" smtClean="0"/>
              <a:t>pueden </a:t>
            </a:r>
            <a:r>
              <a:rPr lang="es-ES" b="1" i="1" dirty="0"/>
              <a:t>descargar </a:t>
            </a:r>
            <a:r>
              <a:rPr lang="es-ES" b="1" i="1" dirty="0" smtClean="0"/>
              <a:t>todos los </a:t>
            </a:r>
            <a:r>
              <a:rPr lang="es-ES" b="1" i="1" dirty="0"/>
              <a:t>archivos RDF</a:t>
            </a:r>
            <a:r>
              <a:rPr lang="es-ES" dirty="0"/>
              <a:t>, los </a:t>
            </a:r>
            <a:r>
              <a:rPr lang="es-ES" dirty="0" smtClean="0"/>
              <a:t>XML </a:t>
            </a:r>
            <a:r>
              <a:rPr lang="es-ES" dirty="0"/>
              <a:t>originales utilizados para generar el RDF, las transformaciones XSLT y el vocabulario </a:t>
            </a:r>
            <a:r>
              <a:rPr lang="es-ES" dirty="0" err="1"/>
              <a:t>MeSH</a:t>
            </a:r>
            <a:r>
              <a:rPr lang="es-ES" dirty="0"/>
              <a:t> RDF. </a:t>
            </a:r>
            <a:r>
              <a:rPr lang="es-ES" dirty="0" smtClean="0"/>
              <a:t>Todos estos datos </a:t>
            </a:r>
            <a:r>
              <a:rPr lang="es-ES" dirty="0"/>
              <a:t>se ofrecen sin ninguna </a:t>
            </a:r>
            <a:r>
              <a:rPr lang="es-ES" dirty="0" smtClean="0"/>
              <a:t>restricción, para que puedan </a:t>
            </a:r>
            <a:r>
              <a:rPr lang="es-ES" dirty="0"/>
              <a:t>enlazarse a los datos </a:t>
            </a:r>
            <a:r>
              <a:rPr lang="es-ES" dirty="0" smtClean="0"/>
              <a:t>abiertos. </a:t>
            </a:r>
            <a:endParaRPr lang="es-ES" dirty="0"/>
          </a:p>
          <a:p>
            <a:r>
              <a:rPr lang="es-ES" dirty="0" err="1" smtClean="0"/>
              <a:t>MeSH</a:t>
            </a:r>
            <a:r>
              <a:rPr lang="es-ES" dirty="0" smtClean="0"/>
              <a:t> RDF </a:t>
            </a:r>
            <a:r>
              <a:rPr lang="es-ES" b="1" i="1" dirty="0" smtClean="0"/>
              <a:t>tiene </a:t>
            </a:r>
            <a:r>
              <a:rPr lang="es-ES" b="1" i="1" dirty="0"/>
              <a:t>capacidad </a:t>
            </a:r>
            <a:r>
              <a:rPr lang="es-ES" b="1" i="1" dirty="0" smtClean="0"/>
              <a:t>multilingüe</a:t>
            </a:r>
            <a:r>
              <a:rPr lang="es-ES" dirty="0" smtClean="0"/>
              <a:t>, todas las </a:t>
            </a:r>
            <a:r>
              <a:rPr lang="es-ES" dirty="0"/>
              <a:t>cadenas con valores literales</a:t>
            </a:r>
            <a:r>
              <a:rPr lang="es-ES" dirty="0" smtClean="0"/>
              <a:t> cuentan con etiquetas </a:t>
            </a:r>
            <a:r>
              <a:rPr lang="es-ES" dirty="0"/>
              <a:t>de </a:t>
            </a:r>
            <a:r>
              <a:rPr lang="es-ES" dirty="0" smtClean="0"/>
              <a:t>idioma (@</a:t>
            </a:r>
            <a:r>
              <a:rPr lang="es-ES" dirty="0" err="1" smtClean="0"/>
              <a:t>lenguaje:en</a:t>
            </a:r>
            <a:r>
              <a:rPr lang="es-ES" dirty="0" smtClean="0"/>
              <a:t>); y como “</a:t>
            </a:r>
            <a:r>
              <a:rPr lang="es-ES" dirty="0"/>
              <a:t>prueba de concepto” </a:t>
            </a:r>
            <a:r>
              <a:rPr lang="es-ES" dirty="0" smtClean="0"/>
              <a:t>el </a:t>
            </a:r>
            <a:r>
              <a:rPr lang="es-ES" dirty="0"/>
              <a:t>descriptor </a:t>
            </a:r>
            <a:r>
              <a:rPr lang="es-ES" dirty="0" smtClean="0"/>
              <a:t>Enfermedades </a:t>
            </a:r>
            <a:r>
              <a:rPr lang="es-ES" dirty="0"/>
              <a:t>del Sistema Nervioso Central </a:t>
            </a:r>
            <a:r>
              <a:rPr lang="es-ES" dirty="0" smtClean="0"/>
              <a:t>está en </a:t>
            </a:r>
            <a:r>
              <a:rPr lang="es-ES" dirty="0"/>
              <a:t>17 </a:t>
            </a:r>
            <a:r>
              <a:rPr lang="es-ES" dirty="0" smtClean="0"/>
              <a:t>idiomas. </a:t>
            </a:r>
            <a:r>
              <a:rPr lang="es-ES" dirty="0"/>
              <a:t>Las traducciones completas de </a:t>
            </a:r>
            <a:r>
              <a:rPr lang="es-ES" dirty="0" err="1"/>
              <a:t>MeSH</a:t>
            </a:r>
            <a:r>
              <a:rPr lang="es-ES" dirty="0"/>
              <a:t> no se pueden agregar </a:t>
            </a:r>
            <a:r>
              <a:rPr lang="es-ES" dirty="0" smtClean="0"/>
              <a:t>todavía por los </a:t>
            </a:r>
            <a:r>
              <a:rPr lang="es-ES" dirty="0"/>
              <a:t>acuerdos de licencia con los traductores extranjeros. </a:t>
            </a:r>
            <a:endParaRPr lang="es-ES" dirty="0" smtClean="0"/>
          </a:p>
          <a:p>
            <a:r>
              <a:rPr lang="es-ES" dirty="0" smtClean="0"/>
              <a:t>Sitio Web: </a:t>
            </a:r>
            <a:r>
              <a:rPr lang="es-ES" dirty="0" smtClean="0">
                <a:hlinkClick r:id="rId2"/>
              </a:rPr>
              <a:t>https://id.nlm.nih.gov/mesh/</a:t>
            </a:r>
            <a:r>
              <a:rPr lang="es-ES" dirty="0" smtClean="0"/>
              <a:t>, Documentación: </a:t>
            </a:r>
            <a:r>
              <a:rPr lang="en-US" dirty="0" smtClean="0">
                <a:hlinkClick r:id="rId3"/>
              </a:rPr>
              <a:t>http://hhs.github.io/meshrdf/</a:t>
            </a:r>
            <a:r>
              <a:rPr lang="en-US" dirty="0" smtClean="0"/>
              <a:t>, </a:t>
            </a:r>
            <a:r>
              <a:rPr lang="en-US" dirty="0" err="1" smtClean="0"/>
              <a:t>Descarga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ftp://ftp.nlm.nih.gov/online/mesh/</a:t>
            </a:r>
            <a:r>
              <a:rPr lang="en-US" dirty="0" smtClean="0"/>
              <a:t> 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5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Estructura del </a:t>
            </a:r>
            <a:r>
              <a:rPr lang="es-ES" dirty="0" err="1" smtClean="0">
                <a:solidFill>
                  <a:srgbClr val="C00000"/>
                </a:solidFill>
              </a:rPr>
              <a:t>MeSH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4268"/>
            <a:ext cx="10515600" cy="507644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Tiene 3 </a:t>
            </a:r>
            <a:r>
              <a:rPr lang="es-ES" dirty="0"/>
              <a:t>niveles</a:t>
            </a:r>
          </a:p>
          <a:p>
            <a:pPr marL="342900" indent="-342900">
              <a:buAutoNum type="arabicPeriod"/>
            </a:pPr>
            <a:r>
              <a:rPr lang="es-ES" dirty="0" smtClean="0"/>
              <a:t>Descriptor </a:t>
            </a:r>
            <a:r>
              <a:rPr lang="es-ES" sz="2600" dirty="0" smtClean="0"/>
              <a:t>/Calificador / Registro </a:t>
            </a:r>
            <a:r>
              <a:rPr lang="es-ES" sz="2600" dirty="0"/>
              <a:t>de Concepto suplementario</a:t>
            </a:r>
            <a:endParaRPr lang="es-ES" dirty="0"/>
          </a:p>
          <a:p>
            <a:pPr marL="800100" lvl="1" indent="-342900">
              <a:buFont typeface="+mj-lt"/>
              <a:buAutoNum type="arabicPeriod" startAt="2"/>
            </a:pPr>
            <a:r>
              <a:rPr lang="es-ES" sz="2600" dirty="0"/>
              <a:t>Concepto</a:t>
            </a:r>
          </a:p>
          <a:p>
            <a:pPr marL="1257300" lvl="2" indent="-342900">
              <a:buFont typeface="+mj-lt"/>
              <a:buAutoNum type="arabicPeriod" startAt="3"/>
            </a:pPr>
            <a:r>
              <a:rPr lang="es-ES" sz="2600" dirty="0" smtClean="0"/>
              <a:t>Término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2600" dirty="0"/>
              <a:t>Ejemplo</a:t>
            </a:r>
            <a:r>
              <a:rPr lang="es-ES" sz="2600" dirty="0" smtClean="0"/>
              <a:t>:</a:t>
            </a:r>
            <a:r>
              <a:rPr lang="es-ES" sz="2600" dirty="0"/>
              <a:t/>
            </a:r>
            <a:br>
              <a:rPr lang="es-ES" sz="2600" dirty="0"/>
            </a:br>
            <a:r>
              <a:rPr lang="es-ES" sz="2600" dirty="0" smtClean="0"/>
              <a:t>   Cardiomegalia [</a:t>
            </a:r>
            <a:r>
              <a:rPr lang="es-ES" sz="2600" dirty="0" smtClean="0">
                <a:solidFill>
                  <a:srgbClr val="C00000"/>
                </a:solidFill>
              </a:rPr>
              <a:t>Descriptor</a:t>
            </a:r>
            <a:r>
              <a:rPr lang="es-ES" sz="2600" dirty="0"/>
              <a:t>]</a:t>
            </a:r>
            <a:br>
              <a:rPr lang="es-ES" sz="2600" dirty="0"/>
            </a:br>
            <a:r>
              <a:rPr lang="es-ES" sz="2600" dirty="0"/>
              <a:t>   </a:t>
            </a:r>
            <a:r>
              <a:rPr lang="es-ES" sz="2600" dirty="0" smtClean="0"/>
              <a:t>   Cardiomegalia </a:t>
            </a:r>
            <a:r>
              <a:rPr lang="es-ES" sz="2600" dirty="0"/>
              <a:t>[</a:t>
            </a:r>
            <a:r>
              <a:rPr lang="es-ES" sz="2600" dirty="0">
                <a:solidFill>
                  <a:srgbClr val="E26714"/>
                </a:solidFill>
              </a:rPr>
              <a:t>Concepto</a:t>
            </a:r>
            <a:r>
              <a:rPr lang="es-ES" sz="2600" dirty="0"/>
              <a:t>, Preferido]</a:t>
            </a:r>
            <a:br>
              <a:rPr lang="es-ES" sz="2600" dirty="0"/>
            </a:br>
            <a:r>
              <a:rPr lang="es-ES" sz="2600" dirty="0"/>
              <a:t>      </a:t>
            </a:r>
            <a:r>
              <a:rPr lang="es-ES" sz="2600" dirty="0" smtClean="0"/>
              <a:t>   Cardiomegalia </a:t>
            </a:r>
            <a:r>
              <a:rPr lang="es-ES" sz="2600" dirty="0"/>
              <a:t>[</a:t>
            </a:r>
            <a:r>
              <a:rPr lang="es-ES" sz="2600" dirty="0">
                <a:solidFill>
                  <a:srgbClr val="E2AC00"/>
                </a:solidFill>
              </a:rPr>
              <a:t>Término</a:t>
            </a:r>
            <a:r>
              <a:rPr lang="es-ES" sz="2600" dirty="0"/>
              <a:t>, Preferido]</a:t>
            </a:r>
            <a:br>
              <a:rPr lang="es-ES" sz="2600" dirty="0"/>
            </a:br>
            <a:r>
              <a:rPr lang="es-ES" sz="2600" dirty="0"/>
              <a:t>      </a:t>
            </a:r>
            <a:r>
              <a:rPr lang="es-ES" sz="2600" dirty="0" smtClean="0"/>
              <a:t>   Corazón </a:t>
            </a:r>
            <a:r>
              <a:rPr lang="es-ES" sz="2600" dirty="0"/>
              <a:t>agrandado [</a:t>
            </a:r>
            <a:r>
              <a:rPr lang="es-ES" sz="2600" dirty="0">
                <a:solidFill>
                  <a:srgbClr val="E2AC00"/>
                </a:solidFill>
              </a:rPr>
              <a:t>Término</a:t>
            </a:r>
            <a:r>
              <a:rPr lang="es-ES" sz="2600" dirty="0"/>
              <a:t>]</a:t>
            </a:r>
            <a:br>
              <a:rPr lang="es-ES" sz="2600" dirty="0"/>
            </a:br>
            <a:r>
              <a:rPr lang="es-ES" sz="2600" dirty="0"/>
              <a:t>      </a:t>
            </a:r>
            <a:r>
              <a:rPr lang="es-ES" sz="2600" dirty="0" smtClean="0"/>
              <a:t>   Ampliación </a:t>
            </a:r>
            <a:r>
              <a:rPr lang="es-ES" sz="2600" dirty="0"/>
              <a:t>del corazón </a:t>
            </a:r>
            <a:r>
              <a:rPr lang="es-ES" sz="2600" dirty="0" smtClean="0"/>
              <a:t>[</a:t>
            </a:r>
            <a:r>
              <a:rPr lang="es-ES" sz="2600" dirty="0">
                <a:solidFill>
                  <a:srgbClr val="E2AC00"/>
                </a:solidFill>
              </a:rPr>
              <a:t>T</a:t>
            </a:r>
            <a:r>
              <a:rPr lang="es-ES" sz="2600" dirty="0" smtClean="0">
                <a:solidFill>
                  <a:srgbClr val="E2AC00"/>
                </a:solidFill>
              </a:rPr>
              <a:t>érmino</a:t>
            </a:r>
            <a:r>
              <a:rPr lang="es-ES" sz="2600" dirty="0"/>
              <a:t>]</a:t>
            </a:r>
            <a:br>
              <a:rPr lang="es-ES" sz="2600" dirty="0"/>
            </a:br>
            <a:r>
              <a:rPr lang="es-ES" sz="2600" dirty="0"/>
              <a:t>   </a:t>
            </a:r>
            <a:r>
              <a:rPr lang="es-ES" sz="2600" dirty="0" smtClean="0"/>
              <a:t>   Hipertrofia </a:t>
            </a:r>
            <a:r>
              <a:rPr lang="es-ES" sz="2600" dirty="0"/>
              <a:t>Cardiaca [</a:t>
            </a:r>
            <a:r>
              <a:rPr lang="es-ES" sz="2600" dirty="0">
                <a:solidFill>
                  <a:srgbClr val="E26714"/>
                </a:solidFill>
              </a:rPr>
              <a:t>Concepto</a:t>
            </a:r>
            <a:r>
              <a:rPr lang="es-ES" sz="2600" dirty="0"/>
              <a:t>, </a:t>
            </a:r>
            <a:r>
              <a:rPr lang="es-ES" sz="2600" dirty="0" err="1"/>
              <a:t>Narrower</a:t>
            </a:r>
            <a:r>
              <a:rPr lang="es-ES" sz="2600" dirty="0"/>
              <a:t>]</a:t>
            </a:r>
            <a:br>
              <a:rPr lang="es-ES" sz="2600" dirty="0"/>
            </a:br>
            <a:r>
              <a:rPr lang="es-ES" sz="2600" dirty="0"/>
              <a:t>     </a:t>
            </a:r>
            <a:r>
              <a:rPr lang="es-ES" sz="2600" dirty="0" smtClean="0"/>
              <a:t>    Hipertrofia </a:t>
            </a:r>
            <a:r>
              <a:rPr lang="es-ES" sz="2600" dirty="0"/>
              <a:t>Cardiaca [</a:t>
            </a:r>
            <a:r>
              <a:rPr lang="es-ES" sz="2600" dirty="0">
                <a:solidFill>
                  <a:srgbClr val="E2AC00"/>
                </a:solidFill>
              </a:rPr>
              <a:t>Término</a:t>
            </a:r>
            <a:r>
              <a:rPr lang="es-ES" sz="2600" dirty="0"/>
              <a:t>, Preferido]</a:t>
            </a:r>
            <a:br>
              <a:rPr lang="es-ES" sz="2600" dirty="0"/>
            </a:br>
            <a:r>
              <a:rPr lang="es-ES" sz="2600" dirty="0"/>
              <a:t>     </a:t>
            </a:r>
            <a:r>
              <a:rPr lang="es-ES" sz="2600" dirty="0" smtClean="0"/>
              <a:t>    Hipertrofia </a:t>
            </a:r>
            <a:r>
              <a:rPr lang="es-ES" sz="2600" dirty="0"/>
              <a:t>del Corazón [</a:t>
            </a:r>
            <a:r>
              <a:rPr lang="es-ES" sz="2600" dirty="0">
                <a:solidFill>
                  <a:srgbClr val="E2AC00"/>
                </a:solidFill>
              </a:rPr>
              <a:t>Término</a:t>
            </a:r>
            <a:r>
              <a:rPr lang="es-ES" sz="2600" dirty="0"/>
              <a:t>]</a:t>
            </a:r>
          </a:p>
          <a:p>
            <a:pPr marL="0" indent="0">
              <a:buNone/>
            </a:pP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1576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Vocabulario </a:t>
            </a:r>
            <a:r>
              <a:rPr lang="es-ES" dirty="0" err="1" smtClean="0">
                <a:solidFill>
                  <a:srgbClr val="C00000"/>
                </a:solidFill>
              </a:rPr>
              <a:t>MeSH</a:t>
            </a:r>
            <a:r>
              <a:rPr lang="es-ES" dirty="0" smtClean="0">
                <a:solidFill>
                  <a:srgbClr val="C00000"/>
                </a:solidFill>
              </a:rPr>
              <a:t> RDF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4268"/>
            <a:ext cx="10515600" cy="50764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Clases </a:t>
            </a:r>
          </a:p>
          <a:p>
            <a:r>
              <a:rPr lang="es-ES" dirty="0" err="1"/>
              <a:t>owl:Thing</a:t>
            </a:r>
            <a:endParaRPr lang="es-ES" dirty="0"/>
          </a:p>
          <a:p>
            <a:pPr lvl="1"/>
            <a:r>
              <a:rPr lang="es-ES" sz="2900" dirty="0" err="1" smtClean="0"/>
              <a:t>meshv:</a:t>
            </a:r>
            <a:r>
              <a:rPr lang="es-ES" sz="2900" dirty="0" err="1" smtClean="0">
                <a:solidFill>
                  <a:srgbClr val="C00000"/>
                </a:solidFill>
              </a:rPr>
              <a:t>Concept</a:t>
            </a:r>
            <a:endParaRPr lang="es-ES" sz="2900" dirty="0">
              <a:solidFill>
                <a:srgbClr val="C00000"/>
              </a:solidFill>
            </a:endParaRPr>
          </a:p>
          <a:p>
            <a:pPr lvl="1"/>
            <a:r>
              <a:rPr lang="es-ES" sz="2900" dirty="0" err="1" smtClean="0"/>
              <a:t>meshv:</a:t>
            </a:r>
            <a:r>
              <a:rPr lang="es-ES" sz="2900" dirty="0" err="1" smtClean="0">
                <a:solidFill>
                  <a:srgbClr val="C00000"/>
                </a:solidFill>
              </a:rPr>
              <a:t>Descriptor</a:t>
            </a:r>
            <a:endParaRPr lang="es-ES" sz="2900" dirty="0">
              <a:solidFill>
                <a:srgbClr val="C00000"/>
              </a:solidFill>
            </a:endParaRPr>
          </a:p>
          <a:p>
            <a:pPr lvl="2"/>
            <a:r>
              <a:rPr lang="es-ES" sz="2900" dirty="0" err="1"/>
              <a:t>meshv:CheckTag</a:t>
            </a:r>
            <a:endParaRPr lang="es-ES" sz="2900" dirty="0"/>
          </a:p>
          <a:p>
            <a:pPr lvl="2"/>
            <a:r>
              <a:rPr lang="es-ES" sz="2900" dirty="0" err="1"/>
              <a:t>meshv:GeographicalDescriptor</a:t>
            </a:r>
            <a:endParaRPr lang="es-ES" sz="2900" dirty="0"/>
          </a:p>
          <a:p>
            <a:pPr lvl="2"/>
            <a:r>
              <a:rPr lang="es-ES" sz="2900" dirty="0" err="1"/>
              <a:t>meshv:PublicationType</a:t>
            </a:r>
            <a:endParaRPr lang="es-ES" sz="2900" dirty="0"/>
          </a:p>
          <a:p>
            <a:pPr lvl="2"/>
            <a:r>
              <a:rPr lang="es-ES" sz="2900" dirty="0" err="1" smtClean="0"/>
              <a:t>meshv:TopicalDescriptor</a:t>
            </a:r>
            <a:endParaRPr lang="es-ES" sz="2900" dirty="0"/>
          </a:p>
          <a:p>
            <a:pPr lvl="1"/>
            <a:r>
              <a:rPr lang="es-ES" sz="2900" dirty="0" err="1"/>
              <a:t>meshv:</a:t>
            </a:r>
            <a:r>
              <a:rPr lang="es-ES" sz="2900" dirty="0" err="1">
                <a:solidFill>
                  <a:srgbClr val="C00000"/>
                </a:solidFill>
              </a:rPr>
              <a:t>DescriptorQualifierPair</a:t>
            </a:r>
            <a:endParaRPr lang="es-ES" sz="2900" dirty="0">
              <a:solidFill>
                <a:srgbClr val="C00000"/>
              </a:solidFill>
            </a:endParaRPr>
          </a:p>
          <a:p>
            <a:pPr lvl="2"/>
            <a:r>
              <a:rPr lang="es-ES" sz="2900" dirty="0" err="1"/>
              <a:t>meshv:AllowedDescriptorQualifierPair</a:t>
            </a:r>
            <a:endParaRPr lang="es-ES" sz="2900" dirty="0"/>
          </a:p>
          <a:p>
            <a:pPr lvl="2"/>
            <a:r>
              <a:rPr lang="es-ES" sz="2900" dirty="0" err="1"/>
              <a:t>meshv:DisallowedDescriptorQualifierPair</a:t>
            </a:r>
            <a:endParaRPr lang="es-ES" sz="2900" dirty="0"/>
          </a:p>
          <a:p>
            <a:pPr lvl="1"/>
            <a:r>
              <a:rPr lang="es-ES" sz="2900" dirty="0" err="1"/>
              <a:t>meshv:</a:t>
            </a:r>
            <a:r>
              <a:rPr lang="es-ES" sz="2900" dirty="0" err="1">
                <a:solidFill>
                  <a:srgbClr val="C00000"/>
                </a:solidFill>
              </a:rPr>
              <a:t>Qualifier</a:t>
            </a:r>
            <a:endParaRPr lang="es-ES" sz="2900" dirty="0">
              <a:solidFill>
                <a:srgbClr val="C00000"/>
              </a:solidFill>
            </a:endParaRPr>
          </a:p>
          <a:p>
            <a:pPr lvl="1"/>
            <a:r>
              <a:rPr lang="es-ES" sz="2900" dirty="0" err="1" smtClean="0"/>
              <a:t>meshv:</a:t>
            </a:r>
            <a:r>
              <a:rPr lang="es-ES" sz="2900" dirty="0" err="1" smtClean="0">
                <a:solidFill>
                  <a:srgbClr val="C00000"/>
                </a:solidFill>
              </a:rPr>
              <a:t>SupplementaryConceptRecord</a:t>
            </a:r>
            <a:endParaRPr lang="es-ES" sz="2900" dirty="0">
              <a:solidFill>
                <a:srgbClr val="C00000"/>
              </a:solidFill>
            </a:endParaRPr>
          </a:p>
          <a:p>
            <a:pPr lvl="2"/>
            <a:r>
              <a:rPr lang="es-ES" sz="2900" dirty="0" err="1"/>
              <a:t>meshv:SCR_Chemical</a:t>
            </a:r>
            <a:endParaRPr lang="es-ES" sz="2900" dirty="0"/>
          </a:p>
          <a:p>
            <a:pPr lvl="2"/>
            <a:r>
              <a:rPr lang="es-ES" sz="2900" dirty="0" err="1"/>
              <a:t>meshv:SCR_Disease</a:t>
            </a:r>
            <a:endParaRPr lang="es-ES" sz="2900" dirty="0"/>
          </a:p>
          <a:p>
            <a:pPr lvl="2"/>
            <a:r>
              <a:rPr lang="es-ES" sz="2900" dirty="0" err="1"/>
              <a:t>meshv:SCR_Protocol</a:t>
            </a:r>
            <a:endParaRPr lang="es-ES" sz="2900" dirty="0"/>
          </a:p>
          <a:p>
            <a:pPr lvl="1"/>
            <a:r>
              <a:rPr lang="es-ES" sz="2900" dirty="0" err="1"/>
              <a:t>meshv:</a:t>
            </a:r>
            <a:r>
              <a:rPr lang="es-ES" sz="2900" dirty="0" err="1">
                <a:solidFill>
                  <a:srgbClr val="C00000"/>
                </a:solidFill>
              </a:rPr>
              <a:t>Term</a:t>
            </a:r>
            <a:endParaRPr lang="es-ES" sz="2900" dirty="0">
              <a:solidFill>
                <a:srgbClr val="C00000"/>
              </a:solidFill>
            </a:endParaRPr>
          </a:p>
          <a:p>
            <a:pPr lvl="1"/>
            <a:r>
              <a:rPr lang="es-ES" sz="2900" dirty="0" err="1"/>
              <a:t>meshv:</a:t>
            </a:r>
            <a:r>
              <a:rPr lang="es-ES" sz="2900" dirty="0" err="1">
                <a:solidFill>
                  <a:srgbClr val="C00000"/>
                </a:solidFill>
              </a:rPr>
              <a:t>TreeNumber</a:t>
            </a:r>
            <a:endParaRPr lang="es-ES" sz="2900" dirty="0" smtClean="0">
              <a:solidFill>
                <a:srgbClr val="C00000"/>
              </a:solidFill>
            </a:endParaRP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4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3662"/>
            <a:ext cx="10515600" cy="1325563"/>
          </a:xfrm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Vocabulario </a:t>
            </a:r>
            <a:r>
              <a:rPr lang="es-ES" dirty="0" err="1" smtClean="0">
                <a:solidFill>
                  <a:srgbClr val="C00000"/>
                </a:solidFill>
              </a:rPr>
              <a:t>MeSH</a:t>
            </a:r>
            <a:r>
              <a:rPr lang="es-ES" dirty="0" smtClean="0">
                <a:solidFill>
                  <a:srgbClr val="C00000"/>
                </a:solidFill>
              </a:rPr>
              <a:t> RDF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8200" y="1669225"/>
            <a:ext cx="1828800" cy="4219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Descriptor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allowableQualifier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annotation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broaderDescriptor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considerAlso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dateCreated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dateEstablished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dateRevised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historyNote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nlmClassificationNumber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onlineNote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pharmacologicalAction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preferredConcept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preferredTerm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previousIndexing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publicMeSHNote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seeAlso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treeNumber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10144" y="1669225"/>
            <a:ext cx="1828800" cy="282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Qualifier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annotation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broaderQualifier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dateCreated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dateEstablished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dateRevised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historyNote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onlineNote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preferredTerm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treeNumber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366799" y="1669225"/>
            <a:ext cx="1533525" cy="2533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broaderConcept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casn1_label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identifier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narrowerConcept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preferredTerm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registryNumber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relatedConcept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relatedRegistryNumber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scopeNote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098327" y="1669225"/>
            <a:ext cx="1533525" cy="2092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abbreviation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altLabel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lexicalTag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prefLabel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sortVersion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thesaurusID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825921" y="5371992"/>
            <a:ext cx="1533525" cy="10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TreeNumber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parentTreeNumber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003373" y="5401654"/>
            <a:ext cx="1828800" cy="1123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Descriptor</a:t>
            </a:r>
            <a:r>
              <a:rPr lang="en-US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QualifierPair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hasDescriptor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hasQualifier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68547" y="1669225"/>
            <a:ext cx="2000250" cy="3447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SupplementaryConceptRecord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dateCreated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dateEstablished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dateRevised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identifier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indexerConsiderAlso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mappedTo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pharmacologicalAction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preferredConcept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preferredMappedTo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preferredTerm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previousIndexing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47474" y="5265863"/>
            <a:ext cx="2219325" cy="1276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DisallowedDescriptorQualifierPair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hasDescriptor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hasQualifier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lastActiveYear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useInstead</a:t>
            </a:r>
            <a:endParaRPr lang="es-E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26868"/>
              </p:ext>
            </p:extLst>
          </p:nvPr>
        </p:nvGraphicFramePr>
        <p:xfrm>
          <a:off x="139189" y="1188696"/>
          <a:ext cx="120528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{   "@id" :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/D014180",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vocab#TopicalDescriptor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vocab#active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"1",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allowableQualifier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[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/Q000523",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/Q000193",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/Q000941",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/Q000592",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/Q000451",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/Q000534",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/Q000295",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/Q000266",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 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/Q000639",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/Q000379" ],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annotation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{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"en", 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"use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surgical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procedure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; use TRANSPLANTS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specifics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itself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broaderDescriptor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/D013514",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dateCreated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"1999-01-01",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dateEstablished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"1966-01-01",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dateRevised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"2015-06-23",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"D014180",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label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{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"en", "@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Transplantation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},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preferredConcept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/M0021831",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preferredTerm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/T041543",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seeAlso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[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/D018183",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/D016378",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/D016377",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/D019520",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/D006650",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/D009368",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                   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/D014181" ],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    "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treeNumber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" : "http://id.nlm.nih.gov/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/E04.936"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1">
                <a:tc>
                  <a:txBody>
                    <a:bodyPr/>
                    <a:lstStyle/>
                    <a:p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ubtítulo 2"/>
          <p:cNvSpPr txBox="1">
            <a:spLocks/>
          </p:cNvSpPr>
          <p:nvPr/>
        </p:nvSpPr>
        <p:spPr>
          <a:xfrm>
            <a:off x="748146" y="421836"/>
            <a:ext cx="9144000" cy="8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100" dirty="0" smtClean="0">
                <a:solidFill>
                  <a:srgbClr val="C00000"/>
                </a:solidFill>
              </a:rPr>
              <a:t>Descriptor en </a:t>
            </a:r>
            <a:r>
              <a:rPr lang="es-ES" sz="4100" dirty="0" err="1" smtClean="0">
                <a:solidFill>
                  <a:srgbClr val="C00000"/>
                </a:solidFill>
              </a:rPr>
              <a:t>MeSH</a:t>
            </a:r>
            <a:r>
              <a:rPr lang="es-ES" sz="4100" dirty="0" smtClean="0">
                <a:solidFill>
                  <a:srgbClr val="C00000"/>
                </a:solidFill>
              </a:rPr>
              <a:t> RDF</a:t>
            </a:r>
            <a:endParaRPr lang="es-ES" sz="3400" dirty="0" smtClean="0"/>
          </a:p>
        </p:txBody>
      </p:sp>
    </p:spTree>
    <p:extLst>
      <p:ext uri="{BB962C8B-B14F-4D97-AF65-F5344CB8AC3E}">
        <p14:creationId xmlns:p14="http://schemas.microsoft.com/office/powerpoint/2010/main" val="40237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1914</Words>
  <Application>Microsoft Office PowerPoint</Application>
  <PresentationFormat>Panorámica</PresentationFormat>
  <Paragraphs>291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Tema de Office</vt:lpstr>
      <vt:lpstr>Proyecto  LILACS-Datos enlazados</vt:lpstr>
      <vt:lpstr>LILACS - DeCS</vt:lpstr>
      <vt:lpstr>LILACS                                                       DeCS</vt:lpstr>
      <vt:lpstr>DeCS - MeSH</vt:lpstr>
      <vt:lpstr>MeSH RDF</vt:lpstr>
      <vt:lpstr>Estructura del MeSH</vt:lpstr>
      <vt:lpstr>Vocabulario MeSH RDF</vt:lpstr>
      <vt:lpstr>Vocabulario MeSH RDF</vt:lpstr>
      <vt:lpstr>Presentación de PowerPoint</vt:lpstr>
      <vt:lpstr>Presentación de PowerPoint</vt:lpstr>
      <vt:lpstr>Presentación de PowerPoint</vt:lpstr>
      <vt:lpstr>Presentación de PowerPoint</vt:lpstr>
      <vt:lpstr>MeSH en la Nube de Datos Abiertos Enlazados</vt:lpstr>
      <vt:lpstr>Migración del DeCS al nuevo modelo</vt:lpstr>
      <vt:lpstr>Migración del DeCS al nuevo modelo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DECS - RDF</dc:title>
  <dc:creator>InfoMed</dc:creator>
  <cp:lastModifiedBy>Yazna</cp:lastModifiedBy>
  <cp:revision>144</cp:revision>
  <dcterms:created xsi:type="dcterms:W3CDTF">2017-05-30T16:32:07Z</dcterms:created>
  <dcterms:modified xsi:type="dcterms:W3CDTF">2017-09-15T20:44:18Z</dcterms:modified>
</cp:coreProperties>
</file>