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90" r:id="rId10"/>
    <p:sldId id="286" r:id="rId11"/>
    <p:sldId id="287" r:id="rId12"/>
    <p:sldId id="288" r:id="rId13"/>
    <p:sldId id="289" r:id="rId14"/>
    <p:sldId id="257" r:id="rId15"/>
    <p:sldId id="258" r:id="rId16"/>
    <p:sldId id="259" r:id="rId17"/>
    <p:sldId id="260" r:id="rId18"/>
    <p:sldId id="261" r:id="rId19"/>
    <p:sldId id="262" r:id="rId20"/>
    <p:sldId id="264" r:id="rId21"/>
    <p:sldId id="265" r:id="rId22"/>
    <p:sldId id="267" r:id="rId23"/>
    <p:sldId id="268" r:id="rId24"/>
    <p:sldId id="269" r:id="rId25"/>
    <p:sldId id="274" r:id="rId26"/>
    <p:sldId id="275" r:id="rId27"/>
    <p:sldId id="278" r:id="rId28"/>
    <p:sldId id="276" r:id="rId29"/>
    <p:sldId id="277" r:id="rId30"/>
    <p:sldId id="266" r:id="rId31"/>
    <p:sldId id="291" r:id="rId32"/>
    <p:sldId id="273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7A2E-A9BD-4E00-A4D8-BEB66A2FF4BF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6C5-C9EF-4B9E-A442-07FA2C9A49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1F34-87E6-46A0-88B8-07B480556EB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6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34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9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50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4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2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7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31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2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65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01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C98C-73CA-4707-8DDB-085D691E9DAC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D33C-C430-43BB-B9AE-E5AAE46E7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63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iapideejemplo.com/clientes/%7bid%7d" TargetMode="External"/><Relationship Id="rId2" Type="http://schemas.openxmlformats.org/officeDocument/2006/relationships/hyperlink" Target="http://miapideejemplo.com/client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end2.com/es/vip3.php?u=1an8fT05H4VPsfcV%2BplDo4y7cCRSF0tdhw%3D%3D&amp;b=29" TargetMode="External"/><Relationship Id="rId13" Type="http://schemas.openxmlformats.org/officeDocument/2006/relationships/hyperlink" Target="https://zend2.com/es/vip3.php?u=1an8fT05H4VPsfcV%2Bpl5r4C5VBg%3D&amp;b=29" TargetMode="External"/><Relationship Id="rId3" Type="http://schemas.openxmlformats.org/officeDocument/2006/relationships/hyperlink" Target="https://zend2.com/es/vip3.php?u=1an8fT05H4VPsfcV%2BplfnKE%3D&amp;b=29" TargetMode="External"/><Relationship Id="rId7" Type="http://schemas.openxmlformats.org/officeDocument/2006/relationships/hyperlink" Target="https://zend2.com/es/vip3.php?u=1an8fT05H4VPsfcV%2Bpljo4y7cA%3D%3D&amp;b=29" TargetMode="External"/><Relationship Id="rId12" Type="http://schemas.openxmlformats.org/officeDocument/2006/relationships/hyperlink" Target="https://zend2.com/es/vip3.php?u=1an8fT05H4VPsfcV%2BplLrZm1egU%3D&amp;b=29" TargetMode="External"/><Relationship Id="rId2" Type="http://schemas.openxmlformats.org/officeDocument/2006/relationships/hyperlink" Target="https://zend2.com/es/vip3.php?u=1an8fT05H4VPsfcV%2Bplrqom1YQJfE09Sp9SnOA%3D%3D&amp;b=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d2.com/es/vip3.php?u=1an8fT05H4VPsfcV%2Bpluq56/ZwJACUdRnQ%3D%3D&amp;b=29" TargetMode="External"/><Relationship Id="rId11" Type="http://schemas.openxmlformats.org/officeDocument/2006/relationships/hyperlink" Target="https://zend2.com/es/vip3.php?u=1an8fT05H4VPsfcV%2Bpl6oZm5ex9ZHEJ/kNm%2BMnI%3D&amp;b=29" TargetMode="External"/><Relationship Id="rId5" Type="http://schemas.openxmlformats.org/officeDocument/2006/relationships/hyperlink" Target="https://zend2.com/es/vip3.php?u=1an8fT05H4VPsfcV%2Bpleq5Wo&amp;b=29" TargetMode="External"/><Relationship Id="rId10" Type="http://schemas.openxmlformats.org/officeDocument/2006/relationships/hyperlink" Target="https://zend2.com/es/vip3.php?u=1an8fT05H4VPsfcV%2Bplkr4C5&amp;b=29" TargetMode="External"/><Relationship Id="rId4" Type="http://schemas.openxmlformats.org/officeDocument/2006/relationships/hyperlink" Target="https://zend2.com/es/vip3.php?u=1an8fT05H4VPsfcV%2Bplropm5ZwVRCUtwksCy&amp;b=29" TargetMode="External"/><Relationship Id="rId9" Type="http://schemas.openxmlformats.org/officeDocument/2006/relationships/hyperlink" Target="https://zend2.com/es/vip3.php?u=1an8fT05H4VPsfcV%2Bplnr4SyUAVEFFpHvMuHPHs5&amp;b=29" TargetMode="External"/><Relationship Id="rId14" Type="http://schemas.openxmlformats.org/officeDocument/2006/relationships/hyperlink" Target="https://zend2.com/es/vip3.php?u=1an8fT05H4VPsfcV%2Bpl/vIE%3D&amp;b=2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</a:t>
            </a:r>
            <a:br>
              <a:rPr lang="es-ES" dirty="0" smtClean="0"/>
            </a:br>
            <a:r>
              <a:rPr lang="es-ES" dirty="0" smtClean="0"/>
              <a:t>LILACS-Web Semántica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1887" y="4935987"/>
            <a:ext cx="9144000" cy="1655762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5929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/>
              <a:t>SKOS </a:t>
            </a:r>
            <a:r>
              <a:rPr lang="es-ES" sz="2400" dirty="0"/>
              <a:t>(Simple </a:t>
            </a:r>
            <a:r>
              <a:rPr lang="es-ES" sz="2400" dirty="0" err="1"/>
              <a:t>Knowledge</a:t>
            </a:r>
            <a:r>
              <a:rPr lang="es-ES" sz="2400" dirty="0"/>
              <a:t> </a:t>
            </a:r>
            <a:r>
              <a:rPr lang="es-ES" sz="2400" dirty="0" err="1"/>
              <a:t>Organization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)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Es un </a:t>
            </a:r>
            <a:r>
              <a:rPr lang="es-ES" sz="2400" dirty="0"/>
              <a:t>vocabulario </a:t>
            </a:r>
            <a:r>
              <a:rPr lang="es-ES" sz="2400" dirty="0" smtClean="0"/>
              <a:t>RDF para representar la </a:t>
            </a:r>
            <a:r>
              <a:rPr lang="es-ES" sz="2400" dirty="0"/>
              <a:t>estructura </a:t>
            </a:r>
            <a:r>
              <a:rPr lang="es-ES" sz="2400" dirty="0" smtClean="0"/>
              <a:t>y </a:t>
            </a:r>
            <a:r>
              <a:rPr lang="es-ES" sz="2400" dirty="0"/>
              <a:t>el contenido de </a:t>
            </a:r>
            <a:r>
              <a:rPr lang="es-ES" sz="2400" dirty="0" smtClean="0"/>
              <a:t>Sistemas de Organización del Conocimiento (KOS) como: </a:t>
            </a:r>
            <a:r>
              <a:rPr lang="es-ES" sz="2400" dirty="0"/>
              <a:t>taxonomías, </a:t>
            </a:r>
            <a:r>
              <a:rPr lang="es-ES" sz="2400" dirty="0" smtClean="0"/>
              <a:t>tesauros, listas de encabezamientos </a:t>
            </a:r>
            <a:r>
              <a:rPr lang="es-ES" sz="2400" dirty="0"/>
              <a:t>de materia, </a:t>
            </a:r>
            <a:r>
              <a:rPr lang="es-ES" sz="2400" dirty="0" smtClean="0"/>
              <a:t>esquemas </a:t>
            </a:r>
            <a:r>
              <a:rPr lang="es-ES" sz="2400" dirty="0"/>
              <a:t>de </a:t>
            </a:r>
            <a:r>
              <a:rPr lang="es-ES" sz="2400" dirty="0" smtClean="0"/>
              <a:t>clasificación y </a:t>
            </a:r>
            <a:r>
              <a:rPr lang="es-ES" sz="2400" dirty="0"/>
              <a:t>cualquier tipo de vocabulario controlado.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Algunos términos: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25986"/>
              </p:ext>
            </p:extLst>
          </p:nvPr>
        </p:nvGraphicFramePr>
        <p:xfrm>
          <a:off x="1129030" y="4256723"/>
          <a:ext cx="8128000" cy="1920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smtClean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prefLabel</a:t>
                      </a:r>
                      <a:endParaRPr lang="es-E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broader</a:t>
                      </a:r>
                      <a:endParaRPr lang="es-E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narrower</a:t>
                      </a:r>
                      <a:endParaRPr lang="es-E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s-E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ConceptScheme</a:t>
                      </a:r>
                      <a:endParaRPr lang="es-E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inScheme</a:t>
                      </a:r>
                      <a:r>
                        <a:rPr lang="es-E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hasTopConcept</a:t>
                      </a:r>
                      <a:endParaRPr lang="es-E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2000" b="0" dirty="0" err="1" smtClean="0">
                          <a:solidFill>
                            <a:schemeClr val="tx1"/>
                          </a:solidFill>
                        </a:rPr>
                        <a:t>closeMatch</a:t>
                      </a:r>
                      <a:endParaRPr lang="es-E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5929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JSON-LD </a:t>
            </a:r>
            <a:r>
              <a:rPr lang="es-ES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875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 de Web Semántica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DBpedia</a:t>
            </a:r>
            <a:r>
              <a:rPr lang="es-ES" dirty="0"/>
              <a:t> </a:t>
            </a:r>
            <a:r>
              <a:rPr lang="es-ES" dirty="0" smtClean="0"/>
              <a:t>proyecto </a:t>
            </a:r>
            <a:r>
              <a:rPr lang="es-ES" dirty="0"/>
              <a:t>para la extracción de datos de Wikipedia para proponer una versión Web semántica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FOAF</a:t>
            </a:r>
            <a:r>
              <a:rPr lang="es-ES" dirty="0" smtClean="0"/>
              <a:t>: </a:t>
            </a:r>
            <a:r>
              <a:rPr lang="es-ES" dirty="0"/>
              <a:t>ontología legible para las máquinas que describe a las personas, sus actividades y sus relaciones con otras personas y objetos. </a:t>
            </a:r>
            <a:r>
              <a:rPr lang="es-ES" dirty="0" smtClean="0"/>
              <a:t>Utiliza RDF y OWL.</a:t>
            </a:r>
          </a:p>
          <a:p>
            <a:r>
              <a:rPr lang="es-ES" b="1" dirty="0" smtClean="0"/>
              <a:t>schema.org</a:t>
            </a:r>
            <a:r>
              <a:rPr lang="es-ES" dirty="0" smtClean="0"/>
              <a:t>: </a:t>
            </a:r>
            <a:r>
              <a:rPr lang="es-ES" dirty="0"/>
              <a:t>Desarrollado por Google, </a:t>
            </a:r>
            <a:r>
              <a:rPr lang="es-ES" dirty="0" err="1" smtClean="0"/>
              <a:t>Yahoo</a:t>
            </a:r>
            <a:r>
              <a:rPr lang="es-ES" dirty="0" smtClean="0"/>
              <a:t>, Bing y </a:t>
            </a:r>
            <a:r>
              <a:rPr lang="es-ES" dirty="0" err="1" smtClean="0"/>
              <a:t>Yandex</a:t>
            </a:r>
            <a:r>
              <a:rPr lang="es-ES" dirty="0" smtClean="0"/>
              <a:t>, </a:t>
            </a:r>
            <a:r>
              <a:rPr lang="es-ES" dirty="0"/>
              <a:t>se considera como el primer soporte de la visión de la Web Semántica</a:t>
            </a:r>
            <a:r>
              <a:rPr lang="es-ES" dirty="0" smtClean="0"/>
              <a:t>. Ontología </a:t>
            </a:r>
            <a:r>
              <a:rPr lang="es-ES" dirty="0"/>
              <a:t>que cubre los aspectos generales de vida diaria, con los elementos básicos de muchos dominios específicos.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En el dominio bibliográfico</a:t>
            </a:r>
          </a:p>
          <a:p>
            <a:r>
              <a:rPr lang="es-ES" b="1" dirty="0" smtClean="0"/>
              <a:t>DPLA</a:t>
            </a:r>
            <a:r>
              <a:rPr lang="es-ES" dirty="0"/>
              <a:t>: Digital </a:t>
            </a:r>
            <a:r>
              <a:rPr lang="es-ES" dirty="0" err="1"/>
              <a:t>Public</a:t>
            </a:r>
            <a:r>
              <a:rPr lang="es-ES" dirty="0"/>
              <a:t> Library of </a:t>
            </a:r>
            <a:r>
              <a:rPr lang="es-ES" dirty="0" err="1" smtClean="0"/>
              <a:t>America</a:t>
            </a:r>
            <a:endParaRPr lang="es-ES" dirty="0" smtClean="0"/>
          </a:p>
          <a:p>
            <a:r>
              <a:rPr lang="es-ES" b="1" dirty="0" smtClean="0"/>
              <a:t>OCLC-</a:t>
            </a:r>
            <a:r>
              <a:rPr lang="es-ES" b="1" dirty="0" err="1" smtClean="0"/>
              <a:t>WorldCat</a:t>
            </a:r>
            <a:r>
              <a:rPr lang="es-ES" dirty="0" smtClean="0"/>
              <a:t>: Catálogo mundial gestionado por OCLC (</a:t>
            </a:r>
            <a:r>
              <a:rPr lang="es-ES" dirty="0"/>
              <a:t>Online </a:t>
            </a:r>
            <a:r>
              <a:rPr lang="es-ES" dirty="0" err="1"/>
              <a:t>Computer</a:t>
            </a:r>
            <a:r>
              <a:rPr lang="es-ES" dirty="0"/>
              <a:t> Library Center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91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63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Crear el nuevo modelo de datos de LILACS basado en los estándares de la Web Semántica; para publicar sus datos como </a:t>
            </a:r>
            <a:r>
              <a:rPr lang="es-ES" dirty="0"/>
              <a:t>datos </a:t>
            </a:r>
            <a:r>
              <a:rPr lang="es-ES" dirty="0" smtClean="0"/>
              <a:t>estructurados, dotados de contenido semántico, de forma que puedan ser </a:t>
            </a:r>
            <a:r>
              <a:rPr lang="es-ES" dirty="0"/>
              <a:t>recolectados y procesados por aplicaciones, </a:t>
            </a:r>
            <a:r>
              <a:rPr lang="es-ES" dirty="0" smtClean="0"/>
              <a:t>así como para crear </a:t>
            </a:r>
            <a:r>
              <a:rPr lang="es-ES" dirty="0"/>
              <a:t>sitios que incluyan la capa semántica.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2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ES" dirty="0" smtClean="0"/>
              <a:t>  Representar </a:t>
            </a:r>
            <a:r>
              <a:rPr lang="es-ES" dirty="0"/>
              <a:t>el modelo de datos LILACS usando </a:t>
            </a:r>
            <a:r>
              <a:rPr lang="es-ES" dirty="0" smtClean="0"/>
              <a:t>RDF </a:t>
            </a:r>
            <a:r>
              <a:rPr lang="es-ES" dirty="0"/>
              <a:t>y serializar RDF con  JSON-LD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ES" dirty="0" smtClean="0"/>
              <a:t> Diseño </a:t>
            </a:r>
            <a:r>
              <a:rPr lang="es-ES" dirty="0"/>
              <a:t>e implementación de la BD del sistema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 Migración </a:t>
            </a:r>
            <a:r>
              <a:rPr lang="es-ES" dirty="0"/>
              <a:t>de las BD de ISIS a la nueva estructura </a:t>
            </a:r>
            <a:r>
              <a:rPr lang="es-ES" dirty="0" err="1" smtClean="0"/>
              <a:t>MySql</a:t>
            </a:r>
            <a:r>
              <a:rPr lang="es-ES" dirty="0" smtClean="0"/>
              <a:t> 5.7 con campos JSON</a:t>
            </a:r>
          </a:p>
          <a:p>
            <a:r>
              <a:rPr lang="es-ES" dirty="0" smtClean="0"/>
              <a:t> Convertir </a:t>
            </a:r>
            <a:r>
              <a:rPr lang="es-ES" dirty="0" err="1" smtClean="0"/>
              <a:t>DeCS</a:t>
            </a:r>
            <a:r>
              <a:rPr lang="es-ES" dirty="0" smtClean="0"/>
              <a:t> </a:t>
            </a:r>
            <a:r>
              <a:rPr lang="es-ES" dirty="0"/>
              <a:t>(tesauro Descriptores en Ciencias de la Salud) en SKOS </a:t>
            </a:r>
            <a:r>
              <a:rPr lang="es-ES" dirty="0" smtClean="0"/>
              <a:t>(</a:t>
            </a:r>
            <a:r>
              <a:rPr lang="es-ES" dirty="0"/>
              <a:t>Sistema Simple de Organización de </a:t>
            </a:r>
            <a:r>
              <a:rPr lang="es-ES" dirty="0" smtClean="0"/>
              <a:t>Conocimientos-tesauro </a:t>
            </a:r>
            <a:r>
              <a:rPr lang="es-ES" dirty="0"/>
              <a:t>en RDF) </a:t>
            </a:r>
          </a:p>
          <a:p>
            <a:r>
              <a:rPr lang="es-ES" dirty="0" smtClean="0"/>
              <a:t> Aplicación </a:t>
            </a:r>
            <a:r>
              <a:rPr lang="es-ES" dirty="0"/>
              <a:t>servidor </a:t>
            </a:r>
            <a:r>
              <a:rPr lang="es-ES" dirty="0" smtClean="0"/>
              <a:t>para </a:t>
            </a:r>
            <a:r>
              <a:rPr lang="es-ES" dirty="0"/>
              <a:t>exponer los documentos bibliográficos migrados  </a:t>
            </a:r>
          </a:p>
          <a:p>
            <a:r>
              <a:rPr lang="es-ES" dirty="0" smtClean="0"/>
              <a:t> Aplicación </a:t>
            </a:r>
            <a:r>
              <a:rPr lang="es-ES" dirty="0"/>
              <a:t>cliente (</a:t>
            </a:r>
            <a:r>
              <a:rPr lang="es-ES" dirty="0" err="1"/>
              <a:t>lildbi</a:t>
            </a:r>
            <a:r>
              <a:rPr lang="es-ES" dirty="0"/>
              <a:t> web) para administrar y realizar </a:t>
            </a:r>
            <a:r>
              <a:rPr lang="es-ES" dirty="0" smtClean="0"/>
              <a:t>búsquedas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63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Definición del nuevo modelo de datos de LILACS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 smtClean="0"/>
              <a:t>Entidades y relaciones entre ellas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El documento es la entidad principal de LILACS; a partir de su descripción bibliográfica se pueden reconocer otras entidades como son: personas, </a:t>
            </a:r>
            <a:r>
              <a:rPr lang="es-ES" dirty="0" smtClean="0"/>
              <a:t>instituciones, </a:t>
            </a:r>
            <a:r>
              <a:rPr lang="es-ES" dirty="0"/>
              <a:t>eventos.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Relaciones entre las entidades: </a:t>
            </a:r>
            <a:endParaRPr lang="es-ES" dirty="0"/>
          </a:p>
          <a:p>
            <a:pPr marL="857250" lvl="2" indent="0">
              <a:buNone/>
            </a:pPr>
            <a:r>
              <a:rPr lang="es-ES" dirty="0"/>
              <a:t>Documento-autor (documento-persona o </a:t>
            </a:r>
          </a:p>
          <a:p>
            <a:pPr marL="857250" lvl="2" indent="0">
              <a:buNone/>
            </a:pPr>
            <a:r>
              <a:rPr lang="es-ES" dirty="0"/>
              <a:t>		            documento- </a:t>
            </a:r>
            <a:r>
              <a:rPr lang="es-ES" dirty="0" smtClean="0"/>
              <a:t>institución),</a:t>
            </a:r>
            <a:endParaRPr lang="es-ES" dirty="0"/>
          </a:p>
          <a:p>
            <a:pPr marL="857250" lvl="2" indent="0">
              <a:buNone/>
            </a:pPr>
            <a:r>
              <a:rPr lang="es-ES" dirty="0"/>
              <a:t>Documento-localización física (documento- institución)</a:t>
            </a:r>
          </a:p>
          <a:p>
            <a:pPr marL="857250" lvl="2" indent="0">
              <a:buNone/>
            </a:pPr>
            <a:r>
              <a:rPr lang="es-ES" dirty="0"/>
              <a:t>Autor-afiliación (persona- institución) </a:t>
            </a:r>
          </a:p>
          <a:p>
            <a:pPr marL="857250" lvl="2" indent="0">
              <a:buNone/>
            </a:pPr>
            <a:r>
              <a:rPr lang="es-ES" dirty="0"/>
              <a:t>Documento publicado en una serie (documento-documento)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8 Elipse"/>
          <p:cNvSpPr/>
          <p:nvPr/>
        </p:nvSpPr>
        <p:spPr>
          <a:xfrm>
            <a:off x="7328310" y="5588852"/>
            <a:ext cx="1451071" cy="664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 en LILACS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834179" y="159008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1400" dirty="0"/>
          </a:p>
          <a:p>
            <a:pPr>
              <a:buNone/>
            </a:pPr>
            <a:endParaRPr lang="es-ES" sz="1400" dirty="0"/>
          </a:p>
        </p:txBody>
      </p:sp>
      <p:grpSp>
        <p:nvGrpSpPr>
          <p:cNvPr id="5" name="Grupo 4"/>
          <p:cNvGrpSpPr/>
          <p:nvPr/>
        </p:nvGrpSpPr>
        <p:grpSpPr>
          <a:xfrm>
            <a:off x="2002188" y="1159836"/>
            <a:ext cx="8614378" cy="4305722"/>
            <a:chOff x="682116" y="1195162"/>
            <a:chExt cx="8614378" cy="4305722"/>
          </a:xfrm>
        </p:grpSpPr>
        <p:sp>
          <p:nvSpPr>
            <p:cNvPr id="6" name="50 Elipse"/>
            <p:cNvSpPr/>
            <p:nvPr/>
          </p:nvSpPr>
          <p:spPr>
            <a:xfrm>
              <a:off x="682116" y="2358465"/>
              <a:ext cx="1451071" cy="66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400"/>
            </a:p>
          </p:txBody>
        </p:sp>
        <p:sp>
          <p:nvSpPr>
            <p:cNvPr id="7" name="4 Elipse"/>
            <p:cNvSpPr/>
            <p:nvPr/>
          </p:nvSpPr>
          <p:spPr>
            <a:xfrm>
              <a:off x="3746488" y="3272076"/>
              <a:ext cx="1873713" cy="1166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400"/>
            </a:p>
          </p:txBody>
        </p:sp>
        <p:sp>
          <p:nvSpPr>
            <p:cNvPr id="8" name="5 CuadroTexto"/>
            <p:cNvSpPr txBox="1"/>
            <p:nvPr/>
          </p:nvSpPr>
          <p:spPr>
            <a:xfrm>
              <a:off x="4046509" y="3585405"/>
              <a:ext cx="1338366" cy="421148"/>
            </a:xfrm>
            <a:prstGeom prst="rect">
              <a:avLst/>
            </a:prstGeom>
            <a:noFill/>
            <a:ln w="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Documento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6 Elipse"/>
            <p:cNvSpPr/>
            <p:nvPr/>
          </p:nvSpPr>
          <p:spPr>
            <a:xfrm>
              <a:off x="5392356" y="1195162"/>
              <a:ext cx="1451071" cy="66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400"/>
            </a:p>
          </p:txBody>
        </p:sp>
        <p:sp>
          <p:nvSpPr>
            <p:cNvPr id="10" name="8 Elipse"/>
            <p:cNvSpPr/>
            <p:nvPr/>
          </p:nvSpPr>
          <p:spPr>
            <a:xfrm>
              <a:off x="7817247" y="2444173"/>
              <a:ext cx="1451071" cy="66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400"/>
            </a:p>
          </p:txBody>
        </p:sp>
        <p:sp>
          <p:nvSpPr>
            <p:cNvPr id="11" name="9 CuadroTexto"/>
            <p:cNvSpPr txBox="1"/>
            <p:nvPr/>
          </p:nvSpPr>
          <p:spPr>
            <a:xfrm>
              <a:off x="5462797" y="1324748"/>
              <a:ext cx="1338366" cy="404952"/>
            </a:xfrm>
            <a:prstGeom prst="rect">
              <a:avLst/>
            </a:prstGeom>
            <a:noFill/>
            <a:ln w="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>
                  <a:solidFill>
                    <a:schemeClr val="bg1"/>
                  </a:solidFill>
                </a:rPr>
                <a:t>Persona</a:t>
              </a:r>
            </a:p>
          </p:txBody>
        </p:sp>
        <p:sp>
          <p:nvSpPr>
            <p:cNvPr id="12" name="10 Elipse"/>
            <p:cNvSpPr/>
            <p:nvPr/>
          </p:nvSpPr>
          <p:spPr>
            <a:xfrm>
              <a:off x="2171112" y="4836763"/>
              <a:ext cx="1451071" cy="6641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400"/>
            </a:p>
          </p:txBody>
        </p:sp>
        <p:sp>
          <p:nvSpPr>
            <p:cNvPr id="13" name="11 CuadroTexto"/>
            <p:cNvSpPr txBox="1"/>
            <p:nvPr/>
          </p:nvSpPr>
          <p:spPr>
            <a:xfrm>
              <a:off x="2132519" y="4956344"/>
              <a:ext cx="1338366" cy="404952"/>
            </a:xfrm>
            <a:prstGeom prst="rect">
              <a:avLst/>
            </a:prstGeom>
            <a:noFill/>
            <a:ln w="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Nota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15 Conector recto de flecha"/>
            <p:cNvCxnSpPr>
              <a:stCxn id="7" idx="7"/>
              <a:endCxn id="9" idx="4"/>
            </p:cNvCxnSpPr>
            <p:nvPr/>
          </p:nvCxnSpPr>
          <p:spPr>
            <a:xfrm flipV="1">
              <a:off x="5345802" y="1859283"/>
              <a:ext cx="772090" cy="1583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21 Conector recto de flecha"/>
            <p:cNvCxnSpPr>
              <a:stCxn id="7" idx="6"/>
              <a:endCxn id="10" idx="4"/>
            </p:cNvCxnSpPr>
            <p:nvPr/>
          </p:nvCxnSpPr>
          <p:spPr>
            <a:xfrm flipV="1">
              <a:off x="5620201" y="3108294"/>
              <a:ext cx="2922582" cy="7469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33 Conector recto de flecha"/>
            <p:cNvCxnSpPr>
              <a:stCxn id="7" idx="3"/>
              <a:endCxn id="12" idx="0"/>
            </p:cNvCxnSpPr>
            <p:nvPr/>
          </p:nvCxnSpPr>
          <p:spPr>
            <a:xfrm flipH="1">
              <a:off x="2896648" y="4267542"/>
              <a:ext cx="1124239" cy="5692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37 CuadroTexto"/>
            <p:cNvSpPr txBox="1"/>
            <p:nvPr/>
          </p:nvSpPr>
          <p:spPr>
            <a:xfrm>
              <a:off x="5096229" y="2129261"/>
              <a:ext cx="1571638" cy="711032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/>
                <a:t>Creado </a:t>
              </a:r>
              <a:r>
                <a:rPr lang="es-ES" sz="1400" dirty="0" smtClean="0"/>
                <a:t>por</a:t>
              </a:r>
            </a:p>
            <a:p>
              <a:r>
                <a:rPr lang="es-ES" sz="1400" dirty="0" smtClean="0"/>
                <a:t>Trata </a:t>
              </a:r>
              <a:r>
                <a:rPr lang="es-ES" sz="1400" dirty="0"/>
                <a:t>de </a:t>
              </a:r>
              <a:endParaRPr lang="es-ES" sz="1400" dirty="0" smtClean="0"/>
            </a:p>
            <a:p>
              <a:r>
                <a:rPr lang="es-ES" sz="1400" dirty="0" smtClean="0"/>
                <a:t>Orientador-Tesis</a:t>
              </a:r>
              <a:endParaRPr lang="es-ES" sz="1400" dirty="0"/>
            </a:p>
          </p:txBody>
        </p:sp>
        <p:sp>
          <p:nvSpPr>
            <p:cNvPr id="20" name="38 CuadroTexto"/>
            <p:cNvSpPr txBox="1"/>
            <p:nvPr/>
          </p:nvSpPr>
          <p:spPr>
            <a:xfrm>
              <a:off x="6538153" y="2960829"/>
              <a:ext cx="1230543" cy="1160462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18000" tIns="18000" rIns="18000" bIns="1800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/>
                <a:t>Creado por</a:t>
              </a:r>
            </a:p>
            <a:p>
              <a:r>
                <a:rPr lang="es-ES" sz="1400" dirty="0"/>
                <a:t>Publicado por</a:t>
              </a:r>
            </a:p>
            <a:p>
              <a:r>
                <a:rPr lang="es-ES" sz="1400" dirty="0" smtClean="0"/>
                <a:t>Ingresado por</a:t>
              </a:r>
            </a:p>
            <a:p>
              <a:r>
                <a:rPr lang="es-ES" sz="1400" dirty="0" smtClean="0"/>
                <a:t>Localizado </a:t>
              </a:r>
              <a:r>
                <a:rPr lang="es-ES" sz="1400" dirty="0"/>
                <a:t>en</a:t>
              </a:r>
            </a:p>
            <a:p>
              <a:r>
                <a:rPr lang="es-ES" sz="1400" dirty="0"/>
                <a:t>Trata de</a:t>
              </a:r>
            </a:p>
            <a:p>
              <a:endParaRPr lang="es-ES" sz="1400" dirty="0"/>
            </a:p>
            <a:p>
              <a:endParaRPr lang="es-ES" sz="1400" dirty="0"/>
            </a:p>
            <a:p>
              <a:endParaRPr lang="es-ES" sz="1400" dirty="0"/>
            </a:p>
          </p:txBody>
        </p:sp>
        <p:sp>
          <p:nvSpPr>
            <p:cNvPr id="21" name="7 CuadroTexto"/>
            <p:cNvSpPr txBox="1"/>
            <p:nvPr/>
          </p:nvSpPr>
          <p:spPr>
            <a:xfrm>
              <a:off x="7958128" y="2622351"/>
              <a:ext cx="1338366" cy="340160"/>
            </a:xfrm>
            <a:prstGeom prst="rect">
              <a:avLst/>
            </a:prstGeom>
            <a:noFill/>
            <a:ln w="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Institución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44 CuadroTexto"/>
            <p:cNvSpPr txBox="1"/>
            <p:nvPr/>
          </p:nvSpPr>
          <p:spPr>
            <a:xfrm>
              <a:off x="808909" y="2510555"/>
              <a:ext cx="1338366" cy="404952"/>
            </a:xfrm>
            <a:prstGeom prst="rect">
              <a:avLst/>
            </a:prstGeom>
            <a:noFill/>
            <a:ln w="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Lugar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56 Conector recto de flecha"/>
            <p:cNvCxnSpPr>
              <a:stCxn id="6" idx="6"/>
              <a:endCxn id="7" idx="1"/>
            </p:cNvCxnSpPr>
            <p:nvPr/>
          </p:nvCxnSpPr>
          <p:spPr>
            <a:xfrm>
              <a:off x="2133187" y="2690526"/>
              <a:ext cx="1887700" cy="75234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8 CuadroTexto"/>
            <p:cNvSpPr txBox="1"/>
            <p:nvPr/>
          </p:nvSpPr>
          <p:spPr>
            <a:xfrm>
              <a:off x="3654473" y="4620076"/>
              <a:ext cx="845284" cy="24368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18000" tIns="18000" rIns="18000" bIns="1800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/>
                <a:t>Apunta a </a:t>
              </a:r>
            </a:p>
          </p:txBody>
        </p:sp>
        <p:sp>
          <p:nvSpPr>
            <p:cNvPr id="27" name="35 CuadroTexto"/>
            <p:cNvSpPr txBox="1"/>
            <p:nvPr/>
          </p:nvSpPr>
          <p:spPr>
            <a:xfrm>
              <a:off x="2702713" y="2690526"/>
              <a:ext cx="1119307" cy="26044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/>
                <a:t>Publicado </a:t>
              </a:r>
              <a:r>
                <a:rPr lang="es-ES" sz="1400" dirty="0" smtClean="0"/>
                <a:t>en</a:t>
              </a:r>
              <a:endParaRPr lang="es-ES" sz="1400" dirty="0"/>
            </a:p>
          </p:txBody>
        </p:sp>
        <p:sp>
          <p:nvSpPr>
            <p:cNvPr id="28" name="58 CuadroTexto"/>
            <p:cNvSpPr txBox="1"/>
            <p:nvPr/>
          </p:nvSpPr>
          <p:spPr>
            <a:xfrm>
              <a:off x="5480778" y="4558348"/>
              <a:ext cx="885378" cy="2309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18000" tIns="18000" rIns="18000" bIns="1800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/>
                <a:t>Referente a </a:t>
              </a:r>
              <a:endParaRPr lang="es-ES" sz="1400" dirty="0"/>
            </a:p>
          </p:txBody>
        </p:sp>
      </p:grpSp>
      <p:sp>
        <p:nvSpPr>
          <p:cNvPr id="29" name="8 Elipse"/>
          <p:cNvSpPr/>
          <p:nvPr/>
        </p:nvSpPr>
        <p:spPr>
          <a:xfrm>
            <a:off x="7515515" y="4699161"/>
            <a:ext cx="1324916" cy="664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30" name="7 CuadroTexto"/>
          <p:cNvSpPr txBox="1"/>
          <p:nvPr/>
        </p:nvSpPr>
        <p:spPr>
          <a:xfrm>
            <a:off x="7441015" y="5773358"/>
            <a:ext cx="1338366" cy="340160"/>
          </a:xfrm>
          <a:prstGeom prst="rect">
            <a:avLst/>
          </a:prstGeom>
          <a:noFill/>
          <a:ln w="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Evento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31" name="Conector recto de flecha 30"/>
          <p:cNvCxnSpPr>
            <a:stCxn id="7" idx="5"/>
            <a:endCxn id="29" idx="0"/>
          </p:cNvCxnSpPr>
          <p:nvPr/>
        </p:nvCxnSpPr>
        <p:spPr>
          <a:xfrm>
            <a:off x="6665874" y="4232216"/>
            <a:ext cx="1512099" cy="46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58 CuadroTexto"/>
          <p:cNvSpPr txBox="1"/>
          <p:nvPr/>
        </p:nvSpPr>
        <p:spPr>
          <a:xfrm>
            <a:off x="6148588" y="5350922"/>
            <a:ext cx="1172359" cy="4373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8000" tIns="18000" rIns="18000" bIns="1800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/>
              <a:t>Presentado en </a:t>
            </a:r>
            <a:endParaRPr lang="es-ES" sz="1400" dirty="0"/>
          </a:p>
        </p:txBody>
      </p:sp>
      <p:sp>
        <p:nvSpPr>
          <p:cNvPr id="34" name="7 CuadroTexto"/>
          <p:cNvSpPr txBox="1"/>
          <p:nvPr/>
        </p:nvSpPr>
        <p:spPr>
          <a:xfrm>
            <a:off x="7541613" y="4834652"/>
            <a:ext cx="1338366" cy="340160"/>
          </a:xfrm>
          <a:prstGeom prst="rect">
            <a:avLst/>
          </a:prstGeom>
          <a:noFill/>
          <a:ln w="0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Proyecto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35" name="Conector recto de flecha 34"/>
          <p:cNvCxnSpPr>
            <a:stCxn id="7" idx="4"/>
            <a:endCxn id="33" idx="1"/>
          </p:cNvCxnSpPr>
          <p:nvPr/>
        </p:nvCxnSpPr>
        <p:spPr>
          <a:xfrm>
            <a:off x="6003417" y="4403011"/>
            <a:ext cx="1537397" cy="128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6"/>
            <a:endCxn id="10" idx="0"/>
          </p:cNvCxnSpPr>
          <p:nvPr/>
        </p:nvCxnSpPr>
        <p:spPr>
          <a:xfrm>
            <a:off x="8163499" y="1491897"/>
            <a:ext cx="1699356" cy="91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8492141" y="1937285"/>
            <a:ext cx="1571638" cy="275551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Afiliación</a:t>
            </a:r>
            <a:endParaRPr lang="es-ES" sz="1400" dirty="0"/>
          </a:p>
        </p:txBody>
      </p:sp>
      <p:cxnSp>
        <p:nvCxnSpPr>
          <p:cNvPr id="40" name="Conector recto de flecha 39"/>
          <p:cNvCxnSpPr>
            <a:stCxn id="30" idx="3"/>
            <a:endCxn id="10" idx="5"/>
          </p:cNvCxnSpPr>
          <p:nvPr/>
        </p:nvCxnSpPr>
        <p:spPr>
          <a:xfrm flipV="1">
            <a:off x="8779381" y="2975710"/>
            <a:ext cx="1596505" cy="296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37 CuadroTexto"/>
          <p:cNvSpPr txBox="1"/>
          <p:nvPr/>
        </p:nvSpPr>
        <p:spPr>
          <a:xfrm>
            <a:off x="8956258" y="3860942"/>
            <a:ext cx="1571638" cy="275551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Patrocinado por</a:t>
            </a:r>
            <a:endParaRPr lang="es-ES" sz="1400" dirty="0"/>
          </a:p>
        </p:txBody>
      </p:sp>
      <p:cxnSp>
        <p:nvCxnSpPr>
          <p:cNvPr id="47" name="Conector recto de flecha 46"/>
          <p:cNvCxnSpPr>
            <a:stCxn id="10" idx="5"/>
            <a:endCxn id="29" idx="7"/>
          </p:cNvCxnSpPr>
          <p:nvPr/>
        </p:nvCxnSpPr>
        <p:spPr>
          <a:xfrm flipH="1">
            <a:off x="8646402" y="2975710"/>
            <a:ext cx="1729484" cy="1820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9" idx="2"/>
            <a:endCxn id="6" idx="7"/>
          </p:cNvCxnSpPr>
          <p:nvPr/>
        </p:nvCxnSpPr>
        <p:spPr>
          <a:xfrm flipH="1">
            <a:off x="3240755" y="1491897"/>
            <a:ext cx="3471673" cy="92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5 CuadroTexto"/>
          <p:cNvSpPr txBox="1"/>
          <p:nvPr/>
        </p:nvSpPr>
        <p:spPr>
          <a:xfrm>
            <a:off x="3106643" y="1637725"/>
            <a:ext cx="1785950" cy="4868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País</a:t>
            </a:r>
          </a:p>
          <a:p>
            <a:r>
              <a:rPr lang="es-ES" sz="1400" dirty="0" smtClean="0"/>
              <a:t>Ciudad</a:t>
            </a:r>
          </a:p>
        </p:txBody>
      </p:sp>
      <p:cxnSp>
        <p:nvCxnSpPr>
          <p:cNvPr id="78" name="Conector recto 77"/>
          <p:cNvCxnSpPr>
            <a:stCxn id="33" idx="3"/>
          </p:cNvCxnSpPr>
          <p:nvPr/>
        </p:nvCxnSpPr>
        <p:spPr>
          <a:xfrm flipH="1">
            <a:off x="2744188" y="6155715"/>
            <a:ext cx="4796626" cy="7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 flipH="1" flipV="1">
            <a:off x="2744188" y="2997582"/>
            <a:ext cx="1227" cy="321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35 CuadroTexto"/>
          <p:cNvSpPr txBox="1"/>
          <p:nvPr/>
        </p:nvSpPr>
        <p:spPr>
          <a:xfrm>
            <a:off x="1419711" y="2936902"/>
            <a:ext cx="1131136" cy="4868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Realizado </a:t>
            </a:r>
            <a:r>
              <a:rPr lang="es-ES" sz="1400" dirty="0"/>
              <a:t>en 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30680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Entidades: sus propiedades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119738"/>
              </p:ext>
            </p:extLst>
          </p:nvPr>
        </p:nvGraphicFramePr>
        <p:xfrm>
          <a:off x="838200" y="1825625"/>
          <a:ext cx="1668332" cy="249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83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Persona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Afiliación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País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Ciudad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Grado de responsabilidad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44200"/>
              </p:ext>
            </p:extLst>
          </p:nvPr>
        </p:nvGraphicFramePr>
        <p:xfrm>
          <a:off x="2903668" y="1814867"/>
          <a:ext cx="1668332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83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Institución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Código (centro)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Grado de responsabilidad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3388"/>
              </p:ext>
            </p:extLst>
          </p:nvPr>
        </p:nvGraphicFramePr>
        <p:xfrm>
          <a:off x="4788047" y="1795145"/>
          <a:ext cx="2570183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701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Institución patrocinadora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Fecha normalizada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Ciudad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País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48044"/>
              </p:ext>
            </p:extLst>
          </p:nvPr>
        </p:nvGraphicFramePr>
        <p:xfrm>
          <a:off x="7619101" y="1796938"/>
          <a:ext cx="257018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701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Proyecto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Institución patrocinadora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781483"/>
              </p:ext>
            </p:extLst>
          </p:nvPr>
        </p:nvGraphicFramePr>
        <p:xfrm>
          <a:off x="2924287" y="4828802"/>
          <a:ext cx="166833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83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Lugar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País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Ciudad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469786"/>
              </p:ext>
            </p:extLst>
          </p:nvPr>
        </p:nvGraphicFramePr>
        <p:xfrm>
          <a:off x="7645998" y="4835973"/>
          <a:ext cx="166833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833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Nota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1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Entidades: sus propiedades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96255"/>
              </p:ext>
            </p:extLst>
          </p:nvPr>
        </p:nvGraphicFramePr>
        <p:xfrm>
          <a:off x="838200" y="1408155"/>
          <a:ext cx="3357282" cy="472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57282"/>
              </a:tblGrid>
              <a:tr h="194734">
                <a:tc>
                  <a:txBody>
                    <a:bodyPr/>
                    <a:lstStyle/>
                    <a:p>
                      <a:r>
                        <a:rPr lang="es-ES" dirty="0" smtClean="0"/>
                        <a:t>Documento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Código del Centro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Identificador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Literatura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Nivel de tratamiento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Autor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Título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Resumen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Palabras clave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Asunto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Localización física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Url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Idioma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37291"/>
              </p:ext>
            </p:extLst>
          </p:nvPr>
        </p:nvGraphicFramePr>
        <p:xfrm>
          <a:off x="6541546" y="1366917"/>
          <a:ext cx="3463066" cy="4531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63066"/>
              </a:tblGrid>
              <a:tr h="194734">
                <a:tc>
                  <a:txBody>
                    <a:bodyPr/>
                    <a:lstStyle/>
                    <a:p>
                      <a:r>
                        <a:rPr lang="es-ES" dirty="0" smtClean="0"/>
                        <a:t>Documento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Tipo de publicación</a:t>
                      </a:r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Datos de publicación</a:t>
                      </a:r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Editora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Edición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ISSN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ISBN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Evento en que</a:t>
                      </a:r>
                      <a:r>
                        <a:rPr lang="es-ES" baseline="0" dirty="0" smtClean="0"/>
                        <a:t> se presenta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Proyecto al que hace referencia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Notas</a:t>
                      </a:r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 de niveles superiores (serie, colección,…)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Páginas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 Ontologías para representar LILACS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138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Una ontología define formalmente un conjunto común de términos </a:t>
            </a:r>
            <a:r>
              <a:rPr lang="es-ES" dirty="0" smtClean="0"/>
              <a:t>utilizados </a:t>
            </a:r>
            <a:r>
              <a:rPr lang="es-ES" dirty="0"/>
              <a:t>para describir y representar un </a:t>
            </a:r>
            <a:r>
              <a:rPr lang="es-ES" dirty="0" smtClean="0"/>
              <a:t>dominio (o área del conocimiento). Define clases</a:t>
            </a:r>
            <a:r>
              <a:rPr lang="es-ES" dirty="0"/>
              <a:t>, subclases, propiedades y relaciones entre clases y </a:t>
            </a:r>
            <a:r>
              <a:rPr lang="es-ES" dirty="0" smtClean="0"/>
              <a:t>propiedades. La </a:t>
            </a:r>
            <a:r>
              <a:rPr lang="es-ES" dirty="0"/>
              <a:t>ontología codifica el conocimiento de un dominio de forma tal que pueda ser comprendido por una máquina. </a:t>
            </a:r>
            <a:endParaRPr lang="es-ES" dirty="0" smtClean="0"/>
          </a:p>
          <a:p>
            <a:r>
              <a:rPr lang="es-ES" dirty="0" smtClean="0"/>
              <a:t>Schema.org se selecciona como base </a:t>
            </a:r>
            <a:r>
              <a:rPr lang="es-ES" dirty="0"/>
              <a:t>para  representar LILACS  en el nuevo modelo de datos, ya que es uno de los espacios de nombre mas </a:t>
            </a:r>
            <a:r>
              <a:rPr lang="es-ES" dirty="0" smtClean="0"/>
              <a:t>generales, incluye casi todas la entidades de LILACS. </a:t>
            </a:r>
          </a:p>
          <a:p>
            <a:r>
              <a:rPr lang="es-ES" dirty="0" smtClean="0"/>
              <a:t>Se crea la ontología lilacs </a:t>
            </a:r>
            <a:r>
              <a:rPr lang="es-ES" dirty="0"/>
              <a:t>para representar clases y propiedades específicas de </a:t>
            </a:r>
            <a:r>
              <a:rPr lang="es-ES" dirty="0" smtClean="0"/>
              <a:t>LILACS, </a:t>
            </a:r>
            <a:r>
              <a:rPr lang="es-ES" dirty="0"/>
              <a:t>que no pueden ser representadas con </a:t>
            </a:r>
            <a:r>
              <a:rPr lang="es-ES" dirty="0" smtClean="0"/>
              <a:t>schema.org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Web actual – Web Semántica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2433" y="1664832"/>
            <a:ext cx="9714154" cy="4882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Web actual es una colección de documentos, cuya información es solo legible para las personas. </a:t>
            </a:r>
          </a:p>
          <a:p>
            <a:pPr marL="0" indent="0">
              <a:buNone/>
            </a:pPr>
            <a:r>
              <a:rPr lang="es-ES" dirty="0"/>
              <a:t>El objetivo de la Web Semántica es que la Web se convierta en una base de conocimiento, para que las máquinas comprendan el significado (semántica) de la información en la Web y realicen automáticamente y a gran escala tareas que, de otro modo, serían manuales.</a:t>
            </a:r>
          </a:p>
        </p:txBody>
      </p:sp>
    </p:spTree>
    <p:extLst>
      <p:ext uri="{BB962C8B-B14F-4D97-AF65-F5344CB8AC3E}">
        <p14:creationId xmlns:p14="http://schemas.microsoft.com/office/powerpoint/2010/main" val="4134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Espacio de nombres schema.org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199" y="1738017"/>
            <a:ext cx="10640209" cy="4582101"/>
          </a:xfrm>
        </p:spPr>
        <p:txBody>
          <a:bodyPr>
            <a:normAutofit/>
          </a:bodyPr>
          <a:lstStyle/>
          <a:p>
            <a:r>
              <a:rPr lang="es-ES" sz="2400" dirty="0"/>
              <a:t>Es un espacio de nombres creado conjuntamente por Google, </a:t>
            </a:r>
            <a:r>
              <a:rPr lang="es-ES" sz="2400" dirty="0" smtClean="0"/>
              <a:t>Bing, </a:t>
            </a:r>
            <a:r>
              <a:rPr lang="es-ES" sz="2400" dirty="0" err="1" smtClean="0"/>
              <a:t>Yahoo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dirty="0" err="1"/>
              <a:t>Yandex</a:t>
            </a:r>
            <a:r>
              <a:rPr lang="es-ES" sz="2400" dirty="0" smtClean="0"/>
              <a:t>.</a:t>
            </a:r>
            <a:endParaRPr lang="es-ES" sz="2400" dirty="0"/>
          </a:p>
          <a:p>
            <a:r>
              <a:rPr lang="es-ES" sz="2400" dirty="0" smtClean="0"/>
              <a:t>Es </a:t>
            </a:r>
            <a:r>
              <a:rPr lang="es-ES" sz="2400" dirty="0"/>
              <a:t>una ontología que cubre los aspectos generales de vida </a:t>
            </a:r>
            <a:r>
              <a:rPr lang="es-ES" sz="2400" dirty="0" smtClean="0"/>
              <a:t>diaria, con los </a:t>
            </a:r>
            <a:r>
              <a:rPr lang="es-ES" sz="2400" dirty="0"/>
              <a:t>elementos básicos de muchos dominios específicos. Se nutre y va  incorporando otras ontologías gradualmente. Actualmente tiene mas de  600 clases</a:t>
            </a:r>
            <a:r>
              <a:rPr lang="es-ES" sz="2400" dirty="0" smtClean="0"/>
              <a:t>.</a:t>
            </a:r>
            <a:endParaRPr lang="es-ES" sz="2400" dirty="0"/>
          </a:p>
          <a:p>
            <a:r>
              <a:rPr lang="es-ES" sz="2400" dirty="0" smtClean="0"/>
              <a:t>Schema.org puede </a:t>
            </a:r>
            <a:r>
              <a:rPr lang="es-ES" sz="2400" dirty="0"/>
              <a:t>entenderse como una solución centralizada, tanto para creadores de </a:t>
            </a:r>
            <a:r>
              <a:rPr lang="es-ES" sz="2400" dirty="0" smtClean="0"/>
              <a:t>contenido Web como para los buscadores. Al apoyarse sobre un mismo vocabulario los buscadores podrán entender las páginas de forma más eficiente, ofreciendo resultados de mayor calidad.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089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entre entidades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94338"/>
              </p:ext>
            </p:extLst>
          </p:nvPr>
        </p:nvGraphicFramePr>
        <p:xfrm>
          <a:off x="1913666" y="1970386"/>
          <a:ext cx="8128000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LILACS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SHEMA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Documento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CreativeWork</a:t>
                      </a:r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Persona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Person</a:t>
                      </a:r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Institución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Organization</a:t>
                      </a:r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Evento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Event</a:t>
                      </a:r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Proyecto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Lugar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Place</a:t>
                      </a:r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Nota</a:t>
                      </a:r>
                      <a:endParaRPr lang="es-ES" sz="24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Relación entre entidades (propiedades)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566984"/>
              </p:ext>
            </p:extLst>
          </p:nvPr>
        </p:nvGraphicFramePr>
        <p:xfrm>
          <a:off x="838200" y="1825625"/>
          <a:ext cx="4458982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7424"/>
                <a:gridCol w="2661558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Persona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Person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Afiliación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affilliation.name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País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address.addressCountry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Ciudad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address.addressLocality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40687"/>
              </p:ext>
            </p:extLst>
          </p:nvPr>
        </p:nvGraphicFramePr>
        <p:xfrm>
          <a:off x="5818991" y="1841294"/>
          <a:ext cx="5534809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91324"/>
                <a:gridCol w="344348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Institución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Organization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Código BIREME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memberOf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Categoría*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additionalType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Datos*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members</a:t>
                      </a:r>
                      <a:r>
                        <a:rPr lang="es-ES" dirty="0" smtClean="0"/>
                        <a:t> (</a:t>
                      </a:r>
                      <a:r>
                        <a:rPr lang="es-ES" dirty="0" err="1" smtClean="0"/>
                        <a:t>name</a:t>
                      </a:r>
                      <a:r>
                        <a:rPr lang="es-ES" dirty="0" smtClean="0"/>
                        <a:t>, </a:t>
                      </a:r>
                      <a:r>
                        <a:rPr lang="es-ES" dirty="0" err="1" smtClean="0"/>
                        <a:t>jobTitle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address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Contacto*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email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telephone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sameAs</a:t>
                      </a:r>
                      <a:r>
                        <a:rPr lang="es-ES" dirty="0" smtClean="0"/>
                        <a:t> (sitio web institucional)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contactPoint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884433" y="6024282"/>
            <a:ext cx="55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- datos de centros cooperantes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04222" y="4639288"/>
            <a:ext cx="4839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Algunos grados de responsabilidad de los autores del documento existen en </a:t>
            </a:r>
            <a:r>
              <a:rPr lang="es-ES" dirty="0" err="1" smtClean="0"/>
              <a:t>schema</a:t>
            </a:r>
            <a:r>
              <a:rPr lang="es-ES" dirty="0" smtClean="0"/>
              <a:t> como propiedad de </a:t>
            </a:r>
            <a:r>
              <a:rPr lang="es-ES" dirty="0" err="1" smtClean="0"/>
              <a:t>CreativeWork</a:t>
            </a:r>
            <a:r>
              <a:rPr lang="es-ES" dirty="0" smtClean="0"/>
              <a:t>, por ejemplo: </a:t>
            </a:r>
            <a:r>
              <a:rPr lang="es-ES" dirty="0" err="1" smtClean="0"/>
              <a:t>author</a:t>
            </a:r>
            <a:r>
              <a:rPr lang="es-ES" dirty="0" smtClean="0"/>
              <a:t>, </a:t>
            </a:r>
            <a:r>
              <a:rPr lang="es-ES" dirty="0" err="1" smtClean="0"/>
              <a:t>creator</a:t>
            </a:r>
            <a:r>
              <a:rPr lang="es-ES" dirty="0" smtClean="0"/>
              <a:t>, editor, </a:t>
            </a:r>
            <a:r>
              <a:rPr lang="es-ES" dirty="0" err="1" smtClean="0"/>
              <a:t>translator</a:t>
            </a:r>
            <a:r>
              <a:rPr lang="es-ES" dirty="0" smtClean="0"/>
              <a:t>, </a:t>
            </a:r>
            <a:r>
              <a:rPr lang="es-ES" dirty="0" err="1" smtClean="0"/>
              <a:t>illustrator</a:t>
            </a:r>
            <a:r>
              <a:rPr lang="es-ES" dirty="0"/>
              <a:t>, </a:t>
            </a:r>
            <a:r>
              <a:rPr lang="es-ES" dirty="0" err="1"/>
              <a:t>copyrightHolder</a:t>
            </a:r>
            <a:r>
              <a:rPr lang="es-ES" dirty="0" smtClean="0"/>
              <a:t>, </a:t>
            </a:r>
            <a:r>
              <a:rPr lang="es-ES" dirty="0" err="1" smtClean="0"/>
              <a:t>contributor</a:t>
            </a:r>
            <a:r>
              <a:rPr lang="es-ES" dirty="0" smtClean="0"/>
              <a:t>. Este último puede utilizarse para otros grados de responsabilidad.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entidades (propiedades)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09469"/>
              </p:ext>
            </p:extLst>
          </p:nvPr>
        </p:nvGraphicFramePr>
        <p:xfrm>
          <a:off x="958325" y="1690688"/>
          <a:ext cx="4915350" cy="3134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15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Evento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Event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Institución patrocinadora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attendee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startDate</a:t>
                      </a:r>
                      <a:r>
                        <a:rPr lang="es-ES" dirty="0" smtClean="0"/>
                        <a:t>, endDate, </a:t>
                      </a:r>
                      <a:r>
                        <a:rPr lang="es-ES" dirty="0" err="1" smtClean="0"/>
                        <a:t>duration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Fecha normalizada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startDate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Ciudad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location.addressLocality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País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location.addressCountry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111568"/>
              </p:ext>
            </p:extLst>
          </p:nvPr>
        </p:nvGraphicFramePr>
        <p:xfrm>
          <a:off x="6229575" y="1690688"/>
          <a:ext cx="435595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0021"/>
                <a:gridCol w="306592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Lugar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Place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País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address.addressCountry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Ciudad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address.addressLocality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Dirección*</a:t>
                      </a:r>
                      <a:endParaRPr lang="es-E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address.streetAddress</a:t>
                      </a:r>
                      <a:endParaRPr lang="es-E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8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entidades (propiedades)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5811"/>
              </p:ext>
            </p:extLst>
          </p:nvPr>
        </p:nvGraphicFramePr>
        <p:xfrm>
          <a:off x="838200" y="1408155"/>
          <a:ext cx="5186082" cy="508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49245"/>
                <a:gridCol w="2936837"/>
              </a:tblGrid>
              <a:tr h="194734">
                <a:tc>
                  <a:txBody>
                    <a:bodyPr/>
                    <a:lstStyle/>
                    <a:p>
                      <a:r>
                        <a:rPr lang="es-ES" dirty="0" smtClean="0"/>
                        <a:t>Documento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CreativeWork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Código del Centro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provider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Identificador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Literatura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dirty="0" smtClean="0"/>
                        <a:t>@</a:t>
                      </a:r>
                      <a:r>
                        <a:rPr lang="es-ES" dirty="0" err="1" smtClean="0"/>
                        <a:t>type</a:t>
                      </a:r>
                      <a:r>
                        <a:rPr lang="es-ES" dirty="0" smtClean="0"/>
                        <a:t>: subclases</a:t>
                      </a:r>
                      <a:r>
                        <a:rPr lang="es-ES" baseline="0" dirty="0" smtClean="0"/>
                        <a:t> de CreativeWork como Book, </a:t>
                      </a:r>
                      <a:r>
                        <a:rPr lang="es-ES" baseline="0" dirty="0" err="1" smtClean="0"/>
                        <a:t>Periodical</a:t>
                      </a:r>
                      <a:r>
                        <a:rPr lang="es-ES" baseline="0" dirty="0" smtClean="0"/>
                        <a:t>, Thesis, </a:t>
                      </a:r>
                      <a:r>
                        <a:rPr lang="es-ES" baseline="0" dirty="0" err="1" smtClean="0"/>
                        <a:t>Article</a:t>
                      </a:r>
                      <a:r>
                        <a:rPr lang="es-ES" baseline="0" dirty="0" smtClean="0"/>
                        <a:t>, </a:t>
                      </a:r>
                      <a:r>
                        <a:rPr lang="es-ES" baseline="0" dirty="0" err="1" smtClean="0"/>
                        <a:t>Chapter</a:t>
                      </a:r>
                      <a:r>
                        <a:rPr lang="es-ES" baseline="0" dirty="0" smtClean="0"/>
                        <a:t>, …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Nivel de tratamiento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Autor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author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Título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name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Resumen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description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Palabras clave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keywords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Asunto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about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Localización física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Url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url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Idioma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inLanguage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4284"/>
              </p:ext>
            </p:extLst>
          </p:nvPr>
        </p:nvGraphicFramePr>
        <p:xfrm>
          <a:off x="6541546" y="1366917"/>
          <a:ext cx="5170842" cy="5161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46960"/>
                <a:gridCol w="2823882"/>
              </a:tblGrid>
              <a:tr h="194734">
                <a:tc>
                  <a:txBody>
                    <a:bodyPr/>
                    <a:lstStyle/>
                    <a:p>
                      <a:r>
                        <a:rPr lang="es-ES" dirty="0" smtClean="0"/>
                        <a:t>Documento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CreativeWork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Tipo de publicación</a:t>
                      </a:r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genre</a:t>
                      </a:r>
                      <a:endParaRPr lang="es-ES" dirty="0" smtClean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Datos de publicación</a:t>
                      </a:r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publication</a:t>
                      </a:r>
                      <a:endParaRPr lang="es-ES" dirty="0" smtClean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Editora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publisher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Edición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bookEdition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ISSN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issn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ISBN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isbn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Evento en que</a:t>
                      </a:r>
                      <a:r>
                        <a:rPr lang="es-ES" baseline="0" dirty="0" smtClean="0"/>
                        <a:t> se presenta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recordedAt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Proyecto al que hace referencia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Notas</a:t>
                      </a:r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 de niveles superiores (serie, colección,…)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isPartOf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Páginas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pagination</a:t>
                      </a:r>
                      <a:r>
                        <a:rPr lang="es-ES" dirty="0" smtClean="0"/>
                        <a:t>, </a:t>
                      </a:r>
                      <a:r>
                        <a:rPr lang="es-ES" dirty="0" err="1" smtClean="0"/>
                        <a:t>numberOfPages</a:t>
                      </a:r>
                      <a:endParaRPr lang="es-ES" dirty="0"/>
                    </a:p>
                  </a:txBody>
                  <a:tcPr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Subclases de </a:t>
            </a:r>
            <a:r>
              <a:rPr lang="es-ES" dirty="0" err="1" smtClean="0"/>
              <a:t>CreativeWork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AudioObject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VideoObject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BookSeries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Periodical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PublicationVolume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PublicationIssue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7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lasificación de documentos LILACS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52674"/>
              </p:ext>
            </p:extLst>
          </p:nvPr>
        </p:nvGraphicFramePr>
        <p:xfrm>
          <a:off x="1354269" y="1690688"/>
          <a:ext cx="81280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613"/>
                <a:gridCol w="437238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Tipo de Literatura (v5)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     Nivel de Tratamiento (v6)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M: Monografía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m: monográfico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T: Tesis   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am: analítico de monografía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N: No Convencional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colección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mc: monográfico de colección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amc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analítico monográfico de colección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MS: Serie Monográfica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ms: monográfico de serie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TS: Tesis</a:t>
                      </a:r>
                      <a:r>
                        <a:rPr lang="es-ES" baseline="0" dirty="0" smtClean="0"/>
                        <a:t> en una Serie Monográfica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ams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analítico monográfico de serie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S: Serie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as: analítico de serie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s: serie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Documento LILACS </a:t>
            </a:r>
            <a:r>
              <a:rPr lang="es-ES" dirty="0" smtClean="0">
                <a:sym typeface="Wingdings" panose="05000000000000000000" pitchFamily="2" charset="2"/>
              </a:rPr>
              <a:t>  </a:t>
            </a:r>
            <a:r>
              <a:rPr lang="es-ES" dirty="0" err="1" smtClean="0">
                <a:sym typeface="Wingdings" panose="05000000000000000000" pitchFamily="2" charset="2"/>
              </a:rPr>
              <a:t>CreativeWork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86748"/>
              </p:ext>
            </p:extLst>
          </p:nvPr>
        </p:nvGraphicFramePr>
        <p:xfrm>
          <a:off x="692671" y="1510797"/>
          <a:ext cx="10495281" cy="479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647"/>
                <a:gridCol w="4289611"/>
                <a:gridCol w="355002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Tipo de Literatura (v5)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     Nivel de Tratamiento (v6)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CreativeWork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dirty="0" smtClean="0"/>
                        <a:t>M: Monografía</a:t>
                      </a: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m: monográfico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am: analítico de monografía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 colección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mc: monográfico de colección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PublicationVolume</a:t>
                      </a:r>
                      <a:endParaRPr lang="es-E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Book?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amc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analítico monográfico de colección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T: Tesis   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m: monográfico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Thesis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am: analítico de monografía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N: No Convencional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m: monográfico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Textual: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Article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CreativeWork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textual: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AudioObject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VideoObject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ImageObject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am: analítico de monografía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Textual: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Article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CreativeWork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textual: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AudioObject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VideoObject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ImageObject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Map</a:t>
                      </a:r>
                      <a:endParaRPr lang="es-E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3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Documento LILACS </a:t>
            </a:r>
            <a:r>
              <a:rPr lang="es-ES" dirty="0" smtClean="0">
                <a:sym typeface="Wingdings" panose="05000000000000000000" pitchFamily="2" charset="2"/>
              </a:rPr>
              <a:t> </a:t>
            </a:r>
            <a:r>
              <a:rPr lang="es-ES" dirty="0" err="1" smtClean="0">
                <a:sym typeface="Wingdings" panose="05000000000000000000" pitchFamily="2" charset="2"/>
              </a:rPr>
              <a:t>CreativeWork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84538"/>
              </p:ext>
            </p:extLst>
          </p:nvPr>
        </p:nvGraphicFramePr>
        <p:xfrm>
          <a:off x="692671" y="1820078"/>
          <a:ext cx="10495281" cy="351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3905"/>
                <a:gridCol w="4101353"/>
                <a:gridCol w="355002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Tipo de Literatura (v5)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dirty="0" smtClean="0">
                          <a:solidFill>
                            <a:schemeClr val="bg1"/>
                          </a:solidFill>
                        </a:rPr>
                        <a:t>     Nivel de Tratamiento (v6)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dirty="0" err="1" smtClean="0">
                          <a:solidFill>
                            <a:schemeClr val="bg1"/>
                          </a:solidFill>
                        </a:rPr>
                        <a:t>CreativeWork</a:t>
                      </a:r>
                      <a:endParaRPr lang="es-E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dirty="0" smtClean="0"/>
                        <a:t>MS: Serie Monográfica</a:t>
                      </a: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ms: monográfico de serie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marR="0" indent="-11493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PublicationVolume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marR="0" indent="-11493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ams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analítico monográfico de serie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marR="0" indent="-11493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s: serie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Periodical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BookSeries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dirty="0" smtClean="0"/>
                        <a:t>TS: Tesis</a:t>
                      </a:r>
                      <a:r>
                        <a:rPr lang="es-ES" baseline="0" dirty="0" smtClean="0"/>
                        <a:t> en una Serie Monográfica</a:t>
                      </a: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am: monográfico 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serie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Thesis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marR="0" indent="-11493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ams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analítico monográfico de serie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marR="0" indent="-11493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s: serie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Periodical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BookSeries</a:t>
                      </a: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dirty="0" smtClean="0"/>
                        <a:t>S: Serie</a:t>
                      </a: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as: analítico de serie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s: serie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39750" indent="-1149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Periodical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70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 smtClean="0">
                <a:sym typeface="Wingdings" panose="05000000000000000000" pitchFamily="2" charset="2"/>
              </a:rPr>
              <a:t>CreativeWork</a:t>
            </a:r>
            <a:r>
              <a:rPr lang="es-ES" sz="4000" dirty="0" smtClean="0">
                <a:sym typeface="Wingdings" panose="05000000000000000000" pitchFamily="2" charset="2"/>
              </a:rPr>
              <a:t>  </a:t>
            </a:r>
            <a:r>
              <a:rPr lang="es-ES" sz="4000" dirty="0" smtClean="0"/>
              <a:t>Documento LILACS</a:t>
            </a:r>
            <a:endParaRPr lang="es-ES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219694"/>
              </p:ext>
            </p:extLst>
          </p:nvPr>
        </p:nvGraphicFramePr>
        <p:xfrm>
          <a:off x="838200" y="1543238"/>
          <a:ext cx="10515600" cy="5262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31141"/>
                <a:gridCol w="3724835"/>
                <a:gridCol w="415962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CreativeWork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</a:t>
                      </a:r>
                      <a:r>
                        <a:rPr lang="es-ES" baseline="0" dirty="0" smtClean="0"/>
                        <a:t> de literatura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Nivel de tratamiento</a:t>
                      </a:r>
                      <a:endParaRPr lang="es-ES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smtClean="0"/>
                        <a:t>Book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Monografía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monográfico </a:t>
                      </a:r>
                      <a:endParaRPr lang="es-E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smtClean="0"/>
                        <a:t>Thesis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Tesis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monográfico 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Tesis en</a:t>
                      </a:r>
                      <a:r>
                        <a:rPr lang="es-ES" baseline="0" dirty="0" smtClean="0"/>
                        <a:t> una Serie Monográfica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monográfico de serie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Chapter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Monografía, Tesis 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analítico de monografía</a:t>
                      </a:r>
                      <a:endParaRPr lang="es-E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Monografía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analítico monográfico de colección</a:t>
                      </a:r>
                      <a:endParaRPr lang="es-ES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Serie Monográfica,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Tesis en una Serie Monográfica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analítico monográfico de serie</a:t>
                      </a:r>
                      <a:endParaRPr lang="es-ES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Collection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Monografía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colección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Periodical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Serie,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Serie Monográfica,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Tesis en una Serie Monográfica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PublicationVolume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Monografía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monográfico de colección</a:t>
                      </a:r>
                      <a:endParaRPr lang="es-ES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Serie Monográfica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monográfico de serie</a:t>
                      </a:r>
                      <a:endParaRPr lang="es-ES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ES" dirty="0" err="1" smtClean="0"/>
                        <a:t>Article</a:t>
                      </a:r>
                      <a:endParaRPr lang="es-E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Serie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analítico de serie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0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Web actual     –     Web Semántica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5029754" y="3124509"/>
            <a:ext cx="1534630" cy="378167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170162" y="1321855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51837" y="1321855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147332" y="2675468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20598" y="2675468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154242" y="5545788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47332" y="5545790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0599" y="5545791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147332" y="4041560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158747" y="4054541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170162" y="4054541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174066" y="2675468"/>
            <a:ext cx="554138" cy="736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800" dirty="0" smtClean="0">
                <a:solidFill>
                  <a:srgbClr val="FF0000"/>
                </a:solidFill>
              </a:rPr>
              <a:t>Documento</a:t>
            </a:r>
            <a:endParaRPr lang="es-ES" sz="800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534850" y="1965123"/>
            <a:ext cx="617212" cy="738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701470" y="1965123"/>
            <a:ext cx="604638" cy="710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6" idx="2"/>
          </p:cNvCxnSpPr>
          <p:nvPr/>
        </p:nvCxnSpPr>
        <p:spPr>
          <a:xfrm>
            <a:off x="2428906" y="2058783"/>
            <a:ext cx="4527" cy="61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616249" y="1965123"/>
            <a:ext cx="549408" cy="710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7" idx="2"/>
          </p:cNvCxnSpPr>
          <p:nvPr/>
        </p:nvCxnSpPr>
        <p:spPr>
          <a:xfrm flipH="1">
            <a:off x="4447230" y="2058783"/>
            <a:ext cx="1" cy="1937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674736" y="3412396"/>
            <a:ext cx="474848" cy="642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9" idx="2"/>
          </p:cNvCxnSpPr>
          <p:nvPr/>
        </p:nvCxnSpPr>
        <p:spPr>
          <a:xfrm>
            <a:off x="1397668" y="3412396"/>
            <a:ext cx="9460" cy="2133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656715" y="4778488"/>
            <a:ext cx="490616" cy="767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3" idx="2"/>
          </p:cNvCxnSpPr>
          <p:nvPr/>
        </p:nvCxnSpPr>
        <p:spPr>
          <a:xfrm>
            <a:off x="2424401" y="4778488"/>
            <a:ext cx="6768" cy="767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2701470" y="4670241"/>
            <a:ext cx="472595" cy="875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3451134" y="3412396"/>
            <a:ext cx="0" cy="58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728203" y="3412396"/>
            <a:ext cx="437453" cy="629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1584183" y="2080082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223911" y="2169591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173765" y="2764224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811121" y="2066879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3723474" y="3517703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3226323" y="3499837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722492" y="3589032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102577" y="4236358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61674" y="4904833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2215812" y="4962129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726719" y="4904562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3669861" y="2092073"/>
            <a:ext cx="554138" cy="373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href</a:t>
            </a:r>
            <a:endParaRPr lang="es-ES" sz="1400" dirty="0"/>
          </a:p>
        </p:txBody>
      </p:sp>
      <p:grpSp>
        <p:nvGrpSpPr>
          <p:cNvPr id="119" name="Grupo 118"/>
          <p:cNvGrpSpPr/>
          <p:nvPr/>
        </p:nvGrpSpPr>
        <p:grpSpPr>
          <a:xfrm>
            <a:off x="6872218" y="1248492"/>
            <a:ext cx="4172652" cy="4875981"/>
            <a:chOff x="7756845" y="1516382"/>
            <a:chExt cx="4172652" cy="4106417"/>
          </a:xfrm>
        </p:grpSpPr>
        <p:cxnSp>
          <p:nvCxnSpPr>
            <p:cNvPr id="92" name="Conector recto de flecha 91"/>
            <p:cNvCxnSpPr>
              <a:stCxn id="61" idx="3"/>
              <a:endCxn id="65" idx="0"/>
            </p:cNvCxnSpPr>
            <p:nvPr/>
          </p:nvCxnSpPr>
          <p:spPr>
            <a:xfrm flipH="1">
              <a:off x="8254836" y="1884059"/>
              <a:ext cx="868967" cy="838098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/>
            <p:cNvCxnSpPr>
              <a:stCxn id="65" idx="5"/>
              <a:endCxn id="66" idx="1"/>
            </p:cNvCxnSpPr>
            <p:nvPr/>
          </p:nvCxnSpPr>
          <p:spPr>
            <a:xfrm>
              <a:off x="8606969" y="3084230"/>
              <a:ext cx="450151" cy="842184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>
              <a:stCxn id="66" idx="3"/>
              <a:endCxn id="64" idx="7"/>
            </p:cNvCxnSpPr>
            <p:nvPr/>
          </p:nvCxnSpPr>
          <p:spPr>
            <a:xfrm flipH="1">
              <a:off x="8609883" y="4226365"/>
              <a:ext cx="447237" cy="103436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stCxn id="66" idx="4"/>
              <a:endCxn id="143" idx="0"/>
            </p:cNvCxnSpPr>
            <p:nvPr/>
          </p:nvCxnSpPr>
          <p:spPr>
            <a:xfrm flipH="1">
              <a:off x="9371455" y="4288487"/>
              <a:ext cx="38093" cy="884428"/>
            </a:xfrm>
            <a:prstGeom prst="straightConnector1">
              <a:avLst/>
            </a:prstGeom>
            <a:ln w="222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>
              <a:stCxn id="66" idx="6"/>
              <a:endCxn id="72" idx="0"/>
            </p:cNvCxnSpPr>
            <p:nvPr/>
          </p:nvCxnSpPr>
          <p:spPr>
            <a:xfrm>
              <a:off x="9907955" y="4076390"/>
              <a:ext cx="704886" cy="1122214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stCxn id="61" idx="4"/>
              <a:endCxn id="68" idx="0"/>
            </p:cNvCxnSpPr>
            <p:nvPr/>
          </p:nvCxnSpPr>
          <p:spPr>
            <a:xfrm flipH="1">
              <a:off x="9371456" y="1946181"/>
              <a:ext cx="33641" cy="752399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>
              <a:stCxn id="61" idx="5"/>
            </p:cNvCxnSpPr>
            <p:nvPr/>
          </p:nvCxnSpPr>
          <p:spPr>
            <a:xfrm>
              <a:off x="9686390" y="1884060"/>
              <a:ext cx="670509" cy="883706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/>
            <p:cNvCxnSpPr>
              <a:stCxn id="67" idx="3"/>
            </p:cNvCxnSpPr>
            <p:nvPr/>
          </p:nvCxnSpPr>
          <p:spPr>
            <a:xfrm flipH="1">
              <a:off x="10674301" y="1878455"/>
              <a:ext cx="381896" cy="852834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/>
            <p:cNvCxnSpPr>
              <a:endCxn id="71" idx="0"/>
            </p:cNvCxnSpPr>
            <p:nvPr/>
          </p:nvCxnSpPr>
          <p:spPr>
            <a:xfrm>
              <a:off x="11486944" y="1948345"/>
              <a:ext cx="35368" cy="1975649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>
              <a:stCxn id="65" idx="4"/>
              <a:endCxn id="64" idx="0"/>
            </p:cNvCxnSpPr>
            <p:nvPr/>
          </p:nvCxnSpPr>
          <p:spPr>
            <a:xfrm>
              <a:off x="8254836" y="3146352"/>
              <a:ext cx="9950" cy="2052252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>
              <a:stCxn id="70" idx="4"/>
              <a:endCxn id="69" idx="0"/>
            </p:cNvCxnSpPr>
            <p:nvPr/>
          </p:nvCxnSpPr>
          <p:spPr>
            <a:xfrm>
              <a:off x="10494823" y="3146350"/>
              <a:ext cx="12583" cy="769177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/>
            <p:cNvCxnSpPr>
              <a:stCxn id="70" idx="5"/>
            </p:cNvCxnSpPr>
            <p:nvPr/>
          </p:nvCxnSpPr>
          <p:spPr>
            <a:xfrm>
              <a:off x="10791253" y="3084228"/>
              <a:ext cx="562547" cy="88047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9007287" y="1521987"/>
              <a:ext cx="795619" cy="424195"/>
            </a:xfrm>
            <a:prstGeom prst="ellipse">
              <a:avLst/>
            </a:prstGeom>
            <a:solidFill>
              <a:srgbClr val="A789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Libro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7776745" y="5198604"/>
              <a:ext cx="976082" cy="42419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Institución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7756845" y="2722157"/>
              <a:ext cx="995982" cy="42419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Institución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8911140" y="3864292"/>
              <a:ext cx="996815" cy="42419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Institución</a:t>
              </a:r>
            </a:p>
          </p:txBody>
        </p:sp>
        <p:sp>
          <p:nvSpPr>
            <p:cNvPr id="67" name="Elipse 66"/>
            <p:cNvSpPr/>
            <p:nvPr/>
          </p:nvSpPr>
          <p:spPr>
            <a:xfrm>
              <a:off x="10914039" y="1516382"/>
              <a:ext cx="970716" cy="42419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Institución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8943859" y="2698580"/>
              <a:ext cx="855193" cy="4241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10038517" y="3915528"/>
              <a:ext cx="937778" cy="4241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10075607" y="2722156"/>
              <a:ext cx="838432" cy="4241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</a:t>
              </a:r>
            </a:p>
          </p:txBody>
        </p:sp>
        <p:sp>
          <p:nvSpPr>
            <p:cNvPr id="71" name="Elipse 70"/>
            <p:cNvSpPr/>
            <p:nvPr/>
          </p:nvSpPr>
          <p:spPr>
            <a:xfrm>
              <a:off x="11124502" y="3923994"/>
              <a:ext cx="795619" cy="42419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Lugar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10215031" y="5198604"/>
              <a:ext cx="795619" cy="42419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Lugar</a:t>
              </a:r>
              <a:endPara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8049584" y="2148661"/>
              <a:ext cx="957703" cy="181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Localizado en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8432288" y="3418597"/>
              <a:ext cx="1095714" cy="1519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Departamento de 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8351247" y="4508577"/>
              <a:ext cx="828000" cy="170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Miembro de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7776744" y="4019219"/>
              <a:ext cx="957703" cy="181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Miembro de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8931135" y="2395810"/>
              <a:ext cx="864000" cy="1811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</a:rPr>
                <a:t>Ilustrado </a:t>
              </a:r>
              <a:r>
                <a:rPr lang="es-ES" sz="1200" dirty="0" smtClean="0">
                  <a:solidFill>
                    <a:schemeClr val="tx1"/>
                  </a:solidFill>
                </a:rPr>
                <a:t>por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10577448" y="2116172"/>
              <a:ext cx="810393" cy="168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Miembros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9621840" y="2135327"/>
              <a:ext cx="848031" cy="1855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Escrito por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142709" y="3538211"/>
              <a:ext cx="748034" cy="223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Colega de 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1105072" y="2767766"/>
              <a:ext cx="824425" cy="2217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Ubicado en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10035850" y="4822756"/>
              <a:ext cx="824425" cy="2217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Ubicado en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10632650" y="3247156"/>
              <a:ext cx="756000" cy="2217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Vive en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8914294" y="4799428"/>
              <a:ext cx="864000" cy="221733"/>
            </a:xfrm>
            <a:prstGeom prst="rect">
              <a:avLst/>
            </a:prstGeom>
            <a:solidFill>
              <a:srgbClr val="E6D6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Tema de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Elipse 142"/>
          <p:cNvSpPr/>
          <p:nvPr/>
        </p:nvSpPr>
        <p:spPr>
          <a:xfrm>
            <a:off x="8089018" y="5590279"/>
            <a:ext cx="795619" cy="503691"/>
          </a:xfrm>
          <a:prstGeom prst="ellipse">
            <a:avLst/>
          </a:prstGeom>
          <a:solidFill>
            <a:srgbClr val="A78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Libro</a:t>
            </a: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Ontología lilacs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38199" y="1738017"/>
            <a:ext cx="10640209" cy="458210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La ontología lilacs se crea para representar campos específicos de LILACS para los que no se encontró uno equivalente en schema.org</a:t>
            </a:r>
          </a:p>
          <a:p>
            <a:r>
              <a:rPr lang="es-ES" sz="2400" dirty="0" smtClean="0"/>
              <a:t>Se utiliza OWL como lenguaje para describir la ontología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3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RESTful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RESTful</a:t>
            </a:r>
            <a:r>
              <a:rPr lang="es-ES" dirty="0"/>
              <a:t> se </a:t>
            </a:r>
            <a:r>
              <a:rPr lang="es-ES" dirty="0" smtClean="0"/>
              <a:t>utiliza </a:t>
            </a:r>
            <a:r>
              <a:rPr lang="es-ES" dirty="0"/>
              <a:t>para referirse a los servicios web que ejecutan la arquitectura REST</a:t>
            </a:r>
            <a:r>
              <a:rPr lang="es-ES" dirty="0" smtClean="0"/>
              <a:t>.</a:t>
            </a:r>
          </a:p>
          <a:p>
            <a:r>
              <a:rPr lang="es-ES" b="1" dirty="0"/>
              <a:t>REST</a:t>
            </a:r>
            <a:r>
              <a:rPr lang="es-ES" dirty="0"/>
              <a:t> (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Transfer-Transferencia de Estado Representacional) </a:t>
            </a:r>
            <a:r>
              <a:rPr lang="es-ES" dirty="0" smtClean="0"/>
              <a:t>define </a:t>
            </a:r>
            <a:r>
              <a:rPr lang="es-ES" dirty="0"/>
              <a:t>un </a:t>
            </a:r>
            <a:r>
              <a:rPr lang="es-ES" dirty="0" smtClean="0"/>
              <a:t>grupo </a:t>
            </a:r>
            <a:r>
              <a:rPr lang="es-ES" dirty="0"/>
              <a:t>de principios arquitectónicos </a:t>
            </a:r>
            <a:r>
              <a:rPr lang="es-ES" dirty="0" smtClean="0"/>
              <a:t>para el diseño de </a:t>
            </a:r>
            <a:r>
              <a:rPr lang="es-ES" dirty="0"/>
              <a:t>servicios </a:t>
            </a:r>
            <a:r>
              <a:rPr lang="es-ES" dirty="0" smtClean="0"/>
              <a:t>web:</a:t>
            </a:r>
          </a:p>
          <a:p>
            <a:pPr lvl="1"/>
            <a:r>
              <a:rPr lang="es-ES" b="1" dirty="0" smtClean="0"/>
              <a:t>Interfaz uniforme</a:t>
            </a:r>
            <a:r>
              <a:rPr lang="es-ES" dirty="0" smtClean="0"/>
              <a:t>:</a:t>
            </a:r>
            <a:endParaRPr lang="es-ES" sz="2200" dirty="0" smtClean="0"/>
          </a:p>
          <a:p>
            <a:pPr lvl="2"/>
            <a:r>
              <a:rPr lang="es-ES" dirty="0" smtClean="0"/>
              <a:t>Orientada a recursos</a:t>
            </a:r>
            <a:r>
              <a:rPr lang="es-ES" dirty="0"/>
              <a:t>, que son accesibles por identificadores (</a:t>
            </a:r>
            <a:r>
              <a:rPr lang="es-ES" dirty="0" err="1"/>
              <a:t>URIs</a:t>
            </a:r>
            <a:r>
              <a:rPr lang="es-ES" dirty="0"/>
              <a:t>). Sobre </a:t>
            </a:r>
            <a:r>
              <a:rPr lang="es-ES" dirty="0" smtClean="0"/>
              <a:t>esos </a:t>
            </a:r>
            <a:r>
              <a:rPr lang="es-ES" dirty="0"/>
              <a:t>recursos </a:t>
            </a:r>
            <a:r>
              <a:rPr lang="es-ES" dirty="0" smtClean="0"/>
              <a:t>se realizan acciones a </a:t>
            </a:r>
            <a:r>
              <a:rPr lang="es-ES" dirty="0"/>
              <a:t>través de verbos </a:t>
            </a:r>
            <a:r>
              <a:rPr lang="es-ES" dirty="0" smtClean="0"/>
              <a:t>HTTP (GET,POST,PUT,DELETE).</a:t>
            </a:r>
          </a:p>
          <a:p>
            <a:pPr marL="914400" lvl="2" indent="0">
              <a:buNone/>
            </a:pPr>
            <a:r>
              <a:rPr lang="es-ES" dirty="0" smtClean="0"/>
              <a:t>GET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miapideejemplo.com/clientes</a:t>
            </a:r>
            <a:endParaRPr lang="es-ES" dirty="0" smtClean="0"/>
          </a:p>
          <a:p>
            <a:pPr marL="914400" lvl="2" indent="0">
              <a:buNone/>
            </a:pPr>
            <a:r>
              <a:rPr lang="es-ES" dirty="0" smtClean="0"/>
              <a:t>DELETE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miapideejemplo.com/clientes/{id}</a:t>
            </a:r>
            <a:endParaRPr lang="es-ES" dirty="0" smtClean="0"/>
          </a:p>
          <a:p>
            <a:pPr lvl="1"/>
            <a:r>
              <a:rPr lang="es-ES" b="1" dirty="0"/>
              <a:t>Sin estado</a:t>
            </a:r>
            <a:r>
              <a:rPr lang="es-ES" dirty="0"/>
              <a:t>: </a:t>
            </a:r>
            <a:r>
              <a:rPr lang="es-ES" sz="2200" dirty="0"/>
              <a:t>entre dos llamadas </a:t>
            </a:r>
            <a:r>
              <a:rPr lang="es-ES" sz="2200" dirty="0" smtClean="0"/>
              <a:t>cualesquiera </a:t>
            </a:r>
            <a:r>
              <a:rPr lang="es-ES" sz="2200" dirty="0"/>
              <a:t>el servicio pierde todos sus </a:t>
            </a:r>
            <a:r>
              <a:rPr lang="es-ES" sz="2200" dirty="0" smtClean="0"/>
              <a:t>datos, los </a:t>
            </a:r>
            <a:r>
              <a:rPr lang="es-ES" sz="2200" dirty="0"/>
              <a:t>clientes </a:t>
            </a:r>
            <a:r>
              <a:rPr lang="es-ES" sz="2200" dirty="0" smtClean="0"/>
              <a:t>deben enviar </a:t>
            </a:r>
            <a:r>
              <a:rPr lang="es-ES" sz="2200" dirty="0"/>
              <a:t>peticiones completas e </a:t>
            </a:r>
            <a:r>
              <a:rPr lang="es-ES" sz="2200" dirty="0" smtClean="0"/>
              <a:t>independientes con todos </a:t>
            </a:r>
            <a:r>
              <a:rPr lang="es-ES" sz="2200" dirty="0"/>
              <a:t>los datos necesarios para cumplir el </a:t>
            </a:r>
            <a:r>
              <a:rPr lang="es-ES" sz="2200" dirty="0" smtClean="0"/>
              <a:t>pedido. </a:t>
            </a:r>
          </a:p>
          <a:p>
            <a:pPr lvl="1"/>
            <a:r>
              <a:rPr lang="es-ES" b="1" dirty="0" err="1" smtClean="0"/>
              <a:t>Cacheable</a:t>
            </a:r>
            <a:r>
              <a:rPr lang="es-ES" dirty="0" smtClean="0"/>
              <a:t>: </a:t>
            </a:r>
            <a:r>
              <a:rPr lang="es-ES" dirty="0"/>
              <a:t>Permitir que las respuestas sean </a:t>
            </a:r>
            <a:r>
              <a:rPr lang="es-ES" dirty="0" err="1"/>
              <a:t>cacheables</a:t>
            </a:r>
            <a:r>
              <a:rPr lang="es-ES" dirty="0"/>
              <a:t> mediante un sistema de caché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Cliente-Servidor</a:t>
            </a:r>
            <a:endParaRPr lang="es-ES" dirty="0"/>
          </a:p>
          <a:p>
            <a:pPr lvl="1"/>
            <a:r>
              <a:rPr lang="es-ES" b="1" dirty="0" smtClean="0"/>
              <a:t>Sistema de capas</a:t>
            </a:r>
            <a:r>
              <a:rPr lang="es-ES" dirty="0" smtClean="0"/>
              <a:t>: </a:t>
            </a:r>
            <a:r>
              <a:rPr lang="es-ES" dirty="0"/>
              <a:t>El servidor debe ser un sistema capaz de ser escalado y dividido en capas</a:t>
            </a:r>
          </a:p>
        </p:txBody>
      </p:sp>
    </p:spTree>
    <p:extLst>
      <p:ext uri="{BB962C8B-B14F-4D97-AF65-F5344CB8AC3E}">
        <p14:creationId xmlns:p14="http://schemas.microsoft.com/office/powerpoint/2010/main" val="25282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Context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Documento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construir la Web Semántica?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7210" y="1366221"/>
            <a:ext cx="11007090" cy="4810742"/>
          </a:xfrm>
        </p:spPr>
        <p:txBody>
          <a:bodyPr/>
          <a:lstStyle/>
          <a:p>
            <a:r>
              <a:rPr lang="es-ES" dirty="0" smtClean="0"/>
              <a:t>Aplicando sus tecnologías y estándares, definidos por la W3C:</a:t>
            </a:r>
          </a:p>
          <a:p>
            <a:pPr lvl="1"/>
            <a:r>
              <a:rPr lang="es-ES" b="1" dirty="0" smtClean="0"/>
              <a:t>RDF</a:t>
            </a:r>
            <a:r>
              <a:rPr lang="es-ES" dirty="0" smtClean="0"/>
              <a:t>: </a:t>
            </a:r>
            <a:r>
              <a:rPr lang="es-ES" dirty="0"/>
              <a:t>Método </a:t>
            </a:r>
            <a:r>
              <a:rPr lang="es-ES" dirty="0" smtClean="0"/>
              <a:t>para </a:t>
            </a:r>
            <a:r>
              <a:rPr lang="es-ES" dirty="0"/>
              <a:t>descomponer conocimiento en piezas pequeñas </a:t>
            </a:r>
            <a:endParaRPr lang="es-ES" dirty="0" smtClean="0"/>
          </a:p>
          <a:p>
            <a:pPr lvl="1"/>
            <a:r>
              <a:rPr lang="es-ES" b="1" dirty="0" smtClean="0"/>
              <a:t>Ontología</a:t>
            </a:r>
            <a:r>
              <a:rPr lang="es-ES" dirty="0" smtClean="0"/>
              <a:t>: </a:t>
            </a:r>
            <a:r>
              <a:rPr lang="es-ES" dirty="0"/>
              <a:t>define los términos para describir y representar un dominio </a:t>
            </a:r>
            <a:r>
              <a:rPr lang="es-ES" dirty="0" smtClean="0"/>
              <a:t>específico</a:t>
            </a:r>
          </a:p>
          <a:p>
            <a:pPr lvl="1"/>
            <a:r>
              <a:rPr lang="es-ES" b="1" dirty="0" smtClean="0"/>
              <a:t>RDFS y OWL</a:t>
            </a:r>
            <a:r>
              <a:rPr lang="es-ES" dirty="0" smtClean="0"/>
              <a:t>: Lenguajes para definir ontologías </a:t>
            </a:r>
          </a:p>
          <a:p>
            <a:pPr lvl="1"/>
            <a:r>
              <a:rPr lang="es-ES" b="1" dirty="0" smtClean="0"/>
              <a:t>URI</a:t>
            </a:r>
            <a:r>
              <a:rPr lang="es-ES" dirty="0" smtClean="0"/>
              <a:t>: para definir un recurso de forma global, para que sea único en la web </a:t>
            </a:r>
          </a:p>
          <a:p>
            <a:pPr lvl="1"/>
            <a:r>
              <a:rPr lang="es-ES" b="1" dirty="0" smtClean="0"/>
              <a:t>SKOS</a:t>
            </a:r>
            <a:r>
              <a:rPr lang="es-ES" dirty="0" smtClean="0"/>
              <a:t>: vocabulario para representar los vocabularios controlados</a:t>
            </a:r>
          </a:p>
          <a:p>
            <a:pPr lvl="1"/>
            <a:r>
              <a:rPr lang="es-ES" b="1" dirty="0" smtClean="0"/>
              <a:t>JSON-LD</a:t>
            </a:r>
            <a:r>
              <a:rPr lang="es-ES" dirty="0" smtClean="0"/>
              <a:t>, RDF/XML, N3, </a:t>
            </a:r>
            <a:r>
              <a:rPr lang="es-ES" dirty="0" err="1" smtClean="0"/>
              <a:t>Turtle</a:t>
            </a:r>
            <a:r>
              <a:rPr lang="es-ES" dirty="0" smtClean="0"/>
              <a:t>: formas de </a:t>
            </a:r>
            <a:r>
              <a:rPr lang="es-ES" dirty="0" err="1" smtClean="0"/>
              <a:t>serialización</a:t>
            </a:r>
            <a:r>
              <a:rPr lang="es-ES" dirty="0" smtClean="0"/>
              <a:t> de RDF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92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513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628501"/>
            <a:ext cx="10715513" cy="5162263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RDF </a:t>
            </a:r>
            <a:r>
              <a:rPr lang="es-ES" dirty="0" smtClean="0"/>
              <a:t>(</a:t>
            </a:r>
            <a:r>
              <a:rPr lang="es-ES" dirty="0" err="1" smtClean="0"/>
              <a:t>Resource</a:t>
            </a:r>
            <a:r>
              <a:rPr lang="es-ES" dirty="0" smtClean="0"/>
              <a:t> </a:t>
            </a:r>
            <a:r>
              <a:rPr lang="es-ES" dirty="0" err="1" smtClean="0"/>
              <a:t>Description</a:t>
            </a:r>
            <a:r>
              <a:rPr lang="es-ES" dirty="0" smtClean="0"/>
              <a:t> Framework o Marco de descripción de recursos) </a:t>
            </a:r>
          </a:p>
          <a:p>
            <a:pPr marL="0" indent="0">
              <a:buNone/>
            </a:pPr>
            <a:r>
              <a:rPr lang="es-ES" sz="2400" dirty="0" smtClean="0"/>
              <a:t>Método general </a:t>
            </a:r>
            <a:r>
              <a:rPr lang="es-ES" sz="2400" dirty="0"/>
              <a:t>y flexible </a:t>
            </a:r>
            <a:r>
              <a:rPr lang="es-ES" sz="2400" dirty="0" smtClean="0"/>
              <a:t> </a:t>
            </a:r>
            <a:r>
              <a:rPr lang="es-ES" sz="2400" dirty="0"/>
              <a:t>para descomponer conocimiento en piezas </a:t>
            </a:r>
            <a:r>
              <a:rPr lang="es-ES" sz="2400" dirty="0" smtClean="0"/>
              <a:t>pequeñas (triples de conocimiento):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 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lvl="0" indent="0">
              <a:buNone/>
            </a:pPr>
            <a:endParaRPr lang="es-ES" sz="2200" dirty="0" smtClean="0"/>
          </a:p>
          <a:p>
            <a:pPr marL="0" lvl="0" indent="0">
              <a:spcBef>
                <a:spcPts val="1800"/>
              </a:spcBef>
              <a:buNone/>
            </a:pPr>
            <a:r>
              <a:rPr lang="es-ES" sz="2400" dirty="0" smtClean="0"/>
              <a:t>Los </a:t>
            </a:r>
            <a:r>
              <a:rPr lang="es-ES" sz="2400" dirty="0"/>
              <a:t>sujetos, predicados y objetos son </a:t>
            </a:r>
            <a:r>
              <a:rPr lang="es-ES" sz="2400" i="1" dirty="0"/>
              <a:t>nombres</a:t>
            </a:r>
            <a:r>
              <a:rPr lang="es-ES" sz="2400" dirty="0"/>
              <a:t> dados </a:t>
            </a:r>
            <a:r>
              <a:rPr lang="es-ES" sz="2400" dirty="0" smtClean="0"/>
              <a:t>a las entidades del </a:t>
            </a:r>
            <a:r>
              <a:rPr lang="es-ES" sz="2400" dirty="0"/>
              <a:t>mundo real</a:t>
            </a:r>
            <a:r>
              <a:rPr lang="es-ES" sz="2400" dirty="0" smtClean="0"/>
              <a:t>. 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s-ES" sz="2400" dirty="0" smtClean="0"/>
              <a:t>Los sujetos y objetos son recursos (clases, entidades), mientras los predicados son las relaciones entre ellos.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s-ES" sz="2400" dirty="0"/>
              <a:t>Los </a:t>
            </a:r>
            <a:r>
              <a:rPr lang="es-ES" sz="2400" i="1" dirty="0"/>
              <a:t>nombres </a:t>
            </a:r>
            <a:r>
              <a:rPr lang="es-ES" sz="2400" dirty="0"/>
              <a:t>en las declaraciones RDF deben ser globales (únicos en la web) y estar identificados por una URI (</a:t>
            </a:r>
            <a:r>
              <a:rPr lang="es-ES" sz="2400" dirty="0" err="1"/>
              <a:t>Uniform</a:t>
            </a:r>
            <a:r>
              <a:rPr lang="es-ES" sz="2400" dirty="0"/>
              <a:t> </a:t>
            </a:r>
            <a:r>
              <a:rPr lang="es-ES" sz="2400" dirty="0" err="1"/>
              <a:t>Resource</a:t>
            </a:r>
            <a:r>
              <a:rPr lang="es-ES" sz="2400" dirty="0"/>
              <a:t> </a:t>
            </a:r>
            <a:r>
              <a:rPr lang="es-ES" sz="2400" dirty="0" err="1"/>
              <a:t>Identifier</a:t>
            </a:r>
            <a:r>
              <a:rPr lang="es-ES" sz="2400" dirty="0"/>
              <a:t>).</a:t>
            </a:r>
            <a:endParaRPr lang="es-ES" sz="2000" dirty="0"/>
          </a:p>
        </p:txBody>
      </p:sp>
      <p:sp>
        <p:nvSpPr>
          <p:cNvPr id="7" name="Elipse 6"/>
          <p:cNvSpPr/>
          <p:nvPr/>
        </p:nvSpPr>
        <p:spPr>
          <a:xfrm>
            <a:off x="4230441" y="2848077"/>
            <a:ext cx="1420010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Sujeto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7" idx="6"/>
            <a:endCxn id="10" idx="2"/>
          </p:cNvCxnSpPr>
          <p:nvPr/>
        </p:nvCxnSpPr>
        <p:spPr>
          <a:xfrm>
            <a:off x="5650451" y="3063230"/>
            <a:ext cx="1420010" cy="107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7070461" y="2858835"/>
            <a:ext cx="1420010" cy="43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Objeto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95679" y="2748133"/>
            <a:ext cx="157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Predicado</a:t>
            </a:r>
            <a:endParaRPr lang="es-ES" dirty="0"/>
          </a:p>
        </p:txBody>
      </p:sp>
      <p:sp>
        <p:nvSpPr>
          <p:cNvPr id="13" name="Elipse 12"/>
          <p:cNvSpPr/>
          <p:nvPr/>
        </p:nvSpPr>
        <p:spPr>
          <a:xfrm>
            <a:off x="4230441" y="3567499"/>
            <a:ext cx="1420010" cy="430306"/>
          </a:xfrm>
          <a:prstGeom prst="ellipse">
            <a:avLst/>
          </a:prstGeom>
          <a:solidFill>
            <a:srgbClr val="A78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Libro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13" idx="6"/>
            <a:endCxn id="15" idx="2"/>
          </p:cNvCxnSpPr>
          <p:nvPr/>
        </p:nvCxnSpPr>
        <p:spPr>
          <a:xfrm>
            <a:off x="5650451" y="3782652"/>
            <a:ext cx="14200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7070461" y="3578257"/>
            <a:ext cx="1420010" cy="430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Persona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795679" y="3492122"/>
            <a:ext cx="15706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b="1" dirty="0" smtClean="0">
                <a:ln/>
                <a:solidFill>
                  <a:schemeClr val="accent2"/>
                </a:solidFill>
              </a:rPr>
              <a:t>Escrito por</a:t>
            </a:r>
            <a:endParaRPr lang="es-ES" b="1" dirty="0">
              <a:ln/>
              <a:solidFill>
                <a:schemeClr val="accent2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4230441" y="4212958"/>
            <a:ext cx="1420010" cy="430306"/>
          </a:xfrm>
          <a:prstGeom prst="ellipse">
            <a:avLst/>
          </a:prstGeom>
          <a:solidFill>
            <a:srgbClr val="A78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Libro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>
            <a:stCxn id="18" idx="6"/>
            <a:endCxn id="20" idx="2"/>
          </p:cNvCxnSpPr>
          <p:nvPr/>
        </p:nvCxnSpPr>
        <p:spPr>
          <a:xfrm>
            <a:off x="5650451" y="4428111"/>
            <a:ext cx="1420010" cy="10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070461" y="4223716"/>
            <a:ext cx="1420010" cy="4303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Institución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50451" y="4132501"/>
            <a:ext cx="157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Localizado en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513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2940" y="1557227"/>
            <a:ext cx="10984229" cy="5135373"/>
          </a:xfrm>
        </p:spPr>
        <p:txBody>
          <a:bodyPr>
            <a:normAutofit fontScale="77500" lnSpcReduction="20000"/>
          </a:bodyPr>
          <a:lstStyle/>
          <a:p>
            <a:r>
              <a:rPr lang="es-ES" sz="2400" b="1" dirty="0" smtClean="0"/>
              <a:t>Ontología: </a:t>
            </a:r>
            <a:r>
              <a:rPr lang="es-ES" sz="2400" dirty="0" smtClean="0"/>
              <a:t>define </a:t>
            </a:r>
            <a:r>
              <a:rPr lang="es-ES" sz="2400" dirty="0"/>
              <a:t>los términos </a:t>
            </a:r>
            <a:r>
              <a:rPr lang="es-ES" sz="2400" dirty="0" smtClean="0"/>
              <a:t>para </a:t>
            </a:r>
            <a:r>
              <a:rPr lang="es-ES" sz="2400" dirty="0"/>
              <a:t>describir y representar un </a:t>
            </a:r>
            <a:r>
              <a:rPr lang="es-ES" sz="2400" dirty="0" smtClean="0"/>
              <a:t>dominio o área del </a:t>
            </a:r>
            <a:r>
              <a:rPr lang="es-ES" sz="2400" dirty="0"/>
              <a:t>conocimiento específico</a:t>
            </a:r>
            <a:r>
              <a:rPr lang="es-ES" sz="2400" dirty="0" smtClean="0"/>
              <a:t>. Se describen </a:t>
            </a:r>
            <a:r>
              <a:rPr lang="es-ES" sz="2400" i="1" dirty="0" smtClean="0"/>
              <a:t>clases, propiedades y las relaciones </a:t>
            </a:r>
            <a:r>
              <a:rPr lang="es-ES" sz="2400" dirty="0" smtClean="0"/>
              <a:t>entre ellas. </a:t>
            </a:r>
            <a:r>
              <a:rPr lang="es-ES" sz="2400" dirty="0"/>
              <a:t>La relación entre clases se expresa mediante jerarquía y también con las propiedades.</a:t>
            </a:r>
          </a:p>
          <a:p>
            <a:pPr marL="0" indent="0">
              <a:buNone/>
            </a:pPr>
            <a:endParaRPr lang="es-ES" sz="2400" dirty="0" smtClean="0"/>
          </a:p>
          <a:p>
            <a:r>
              <a:rPr lang="es-ES" sz="2000" dirty="0" err="1" smtClean="0">
                <a:solidFill>
                  <a:srgbClr val="C00000"/>
                </a:solidFill>
              </a:rPr>
              <a:t>Thing</a:t>
            </a:r>
            <a:endParaRPr lang="es-ES" sz="2000" dirty="0" smtClean="0">
              <a:solidFill>
                <a:srgbClr val="C00000"/>
              </a:solidFill>
            </a:endParaRPr>
          </a:p>
          <a:p>
            <a:pPr lvl="1"/>
            <a:r>
              <a:rPr lang="es-ES" sz="2000" dirty="0" err="1" smtClean="0">
                <a:solidFill>
                  <a:srgbClr val="C00000"/>
                </a:solidFill>
              </a:rPr>
              <a:t>CreativeWork</a:t>
            </a:r>
            <a:endParaRPr lang="es-ES" sz="2000" dirty="0" smtClean="0">
              <a:solidFill>
                <a:srgbClr val="C00000"/>
              </a:solidFill>
            </a:endParaRPr>
          </a:p>
          <a:p>
            <a:pPr lvl="2"/>
            <a:r>
              <a:rPr lang="es-ES" dirty="0" err="1" smtClean="0">
                <a:solidFill>
                  <a:srgbClr val="C00000"/>
                </a:solidFill>
              </a:rPr>
              <a:t>Article</a:t>
            </a:r>
            <a:endParaRPr lang="es-ES" dirty="0" smtClean="0">
              <a:solidFill>
                <a:srgbClr val="C00000"/>
              </a:solidFill>
            </a:endParaRPr>
          </a:p>
          <a:p>
            <a:pPr lvl="3"/>
            <a:r>
              <a:rPr lang="es-ES" sz="2000" dirty="0" err="1" smtClean="0">
                <a:solidFill>
                  <a:srgbClr val="C00000"/>
                </a:solidFill>
              </a:rPr>
              <a:t>NewsArticle</a:t>
            </a:r>
            <a:endParaRPr lang="es-ES" sz="2000" dirty="0" smtClean="0">
              <a:solidFill>
                <a:srgbClr val="C00000"/>
              </a:solidFill>
            </a:endParaRPr>
          </a:p>
          <a:p>
            <a:pPr lvl="3"/>
            <a:r>
              <a:rPr lang="es-ES" sz="2000" dirty="0" err="1" smtClean="0">
                <a:solidFill>
                  <a:srgbClr val="C00000"/>
                </a:solidFill>
              </a:rPr>
              <a:t>Report</a:t>
            </a:r>
            <a:endParaRPr lang="es-ES" sz="2000" dirty="0" smtClean="0">
              <a:solidFill>
                <a:srgbClr val="C00000"/>
              </a:solidFill>
            </a:endParaRPr>
          </a:p>
          <a:p>
            <a:pPr lvl="3"/>
            <a:r>
              <a:rPr lang="es-ES" sz="2000" dirty="0" err="1" smtClean="0">
                <a:solidFill>
                  <a:srgbClr val="C00000"/>
                </a:solidFill>
              </a:rPr>
              <a:t>ScholaryArticle</a:t>
            </a:r>
            <a:endParaRPr lang="es-ES" sz="2000" dirty="0" smtClean="0">
              <a:solidFill>
                <a:srgbClr val="C00000"/>
              </a:solidFill>
            </a:endParaRPr>
          </a:p>
          <a:p>
            <a:pPr lvl="3"/>
            <a:r>
              <a:rPr lang="es-ES" sz="2000" dirty="0" err="1" smtClean="0">
                <a:solidFill>
                  <a:srgbClr val="C00000"/>
                </a:solidFill>
              </a:rPr>
              <a:t>TechArticle</a:t>
            </a:r>
            <a:endParaRPr lang="es-ES" sz="2000" dirty="0" smtClean="0">
              <a:solidFill>
                <a:srgbClr val="C00000"/>
              </a:solidFill>
            </a:endParaRPr>
          </a:p>
          <a:p>
            <a:pPr lvl="2"/>
            <a:r>
              <a:rPr lang="es-ES" dirty="0" smtClean="0">
                <a:solidFill>
                  <a:srgbClr val="C00000"/>
                </a:solidFill>
              </a:rPr>
              <a:t>Blog</a:t>
            </a:r>
          </a:p>
          <a:p>
            <a:pPr lvl="2"/>
            <a:r>
              <a:rPr lang="es-ES" dirty="0" smtClean="0">
                <a:solidFill>
                  <a:srgbClr val="C00000"/>
                </a:solidFill>
              </a:rPr>
              <a:t>Book</a:t>
            </a:r>
          </a:p>
          <a:p>
            <a:pPr lvl="2"/>
            <a:r>
              <a:rPr lang="es-ES" dirty="0" smtClean="0">
                <a:solidFill>
                  <a:srgbClr val="C00000"/>
                </a:solidFill>
              </a:rPr>
              <a:t>Clip</a:t>
            </a:r>
          </a:p>
          <a:p>
            <a:pPr lvl="2"/>
            <a:r>
              <a:rPr lang="es-ES" dirty="0" err="1" smtClean="0">
                <a:solidFill>
                  <a:srgbClr val="C00000"/>
                </a:solidFill>
              </a:rPr>
              <a:t>Comment</a:t>
            </a:r>
            <a:endParaRPr lang="es-ES" dirty="0" smtClean="0">
              <a:solidFill>
                <a:srgbClr val="C00000"/>
              </a:solidFill>
            </a:endParaRP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2400" dirty="0" smtClean="0"/>
              <a:t>Ofrece </a:t>
            </a:r>
            <a:r>
              <a:rPr lang="es-ES" sz="2400" dirty="0"/>
              <a:t>los </a:t>
            </a:r>
            <a:r>
              <a:rPr lang="es-ES" sz="2400" i="1" dirty="0"/>
              <a:t>nombres</a:t>
            </a:r>
            <a:r>
              <a:rPr lang="es-ES" sz="2400" dirty="0"/>
              <a:t> a utilizar en los documentos de RDF en el dominio, dando un modo de codificar el conocimiento que las máquinas pueden entender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09275"/>
              </p:ext>
            </p:extLst>
          </p:nvPr>
        </p:nvGraphicFramePr>
        <p:xfrm>
          <a:off x="4528965" y="2484764"/>
          <a:ext cx="702474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637"/>
                <a:gridCol w="1200150"/>
                <a:gridCol w="4251960"/>
              </a:tblGrid>
              <a:tr h="154029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Property</a:t>
                      </a:r>
                      <a:endParaRPr lang="es-E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es-E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07145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 dirty="0" err="1">
                          <a:effectLst/>
                          <a:hlinkClick r:id="rId2"/>
                        </a:rPr>
                        <a:t>additionalType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3"/>
                        </a:rPr>
                        <a:t>URL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An additional type for the </a:t>
                      </a:r>
                      <a:r>
                        <a:rPr lang="en-US" sz="1600" u="none" strike="noStrike" dirty="0" smtClean="0">
                          <a:effectLst/>
                        </a:rPr>
                        <a:t>item…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5079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4"/>
                        </a:rPr>
                        <a:t>alternateName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5"/>
                        </a:rPr>
                        <a:t>Text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An alias for the item.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5079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 dirty="0" err="1">
                          <a:effectLst/>
                          <a:hlinkClick r:id="rId6"/>
                        </a:rPr>
                        <a:t>description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5"/>
                        </a:rPr>
                        <a:t>Text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 short description of the item.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0158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7"/>
                        </a:rPr>
                        <a:t>image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 dirty="0">
                          <a:effectLst/>
                          <a:hlinkClick r:id="rId3"/>
                        </a:rPr>
                        <a:t>URL  </a:t>
                      </a:r>
                      <a:r>
                        <a:rPr lang="es-ES" sz="1600" u="sng" strike="noStrike" dirty="0" err="1">
                          <a:effectLst/>
                          <a:hlinkClick r:id="rId3"/>
                        </a:rPr>
                        <a:t>or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s-ES" sz="1600" u="sng" strike="noStrike" dirty="0" err="1">
                          <a:effectLst/>
                          <a:hlinkClick r:id="rId8"/>
                        </a:rPr>
                        <a:t>ImageObject</a:t>
                      </a:r>
                      <a:r>
                        <a:rPr lang="es-ES" sz="1600" u="sng" strike="noStrike" dirty="0">
                          <a:effectLst/>
                          <a:hlinkClick r:id="rId8"/>
                        </a:rPr>
                        <a:t> 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An image of the item.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 dirty="0" err="1">
                          <a:effectLst/>
                          <a:hlinkClick r:id="rId9"/>
                        </a:rPr>
                        <a:t>mainEntityOfPage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 dirty="0">
                          <a:effectLst/>
                          <a:hlinkClick r:id="rId3"/>
                        </a:rPr>
                        <a:t>URL  </a:t>
                      </a:r>
                      <a:r>
                        <a:rPr lang="es-ES" sz="1600" u="sng" strike="noStrike" dirty="0" err="1">
                          <a:effectLst/>
                          <a:hlinkClick r:id="rId3"/>
                        </a:rPr>
                        <a:t>or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s-ES" sz="1600" u="sng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CreativeWork</a:t>
                      </a:r>
                      <a:endParaRPr lang="es-ES" sz="1600" b="0" i="0" u="sng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Indicates a page (or other </a:t>
                      </a:r>
                      <a:r>
                        <a:rPr lang="en-US" sz="1600" u="none" strike="noStrike" dirty="0" err="1">
                          <a:effectLst/>
                        </a:rPr>
                        <a:t>CreativeWork</a:t>
                      </a:r>
                      <a:r>
                        <a:rPr lang="en-US" sz="1600" u="none" strike="noStrike" dirty="0">
                          <a:effectLst/>
                        </a:rPr>
                        <a:t>) for which this thing is the main entity </a:t>
                      </a:r>
                      <a:r>
                        <a:rPr lang="en-US" sz="1600" u="none" strike="noStrike" dirty="0" smtClean="0">
                          <a:effectLst/>
                        </a:rPr>
                        <a:t>described</a:t>
                      </a:r>
                      <a:endParaRPr lang="es-ES" sz="1600" b="0" i="0" u="sng" strike="noStrike" dirty="0" smtClean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5079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10"/>
                        </a:rPr>
                        <a:t>name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5"/>
                        </a:rPr>
                        <a:t>Text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The name of the item.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11"/>
                        </a:rPr>
                        <a:t>potentialAction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12"/>
                        </a:rPr>
                        <a:t>Action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A </a:t>
                      </a:r>
                      <a:r>
                        <a:rPr lang="en-US" sz="1600" u="none" strike="noStrike" dirty="0">
                          <a:effectLst/>
                        </a:rPr>
                        <a:t>potential </a:t>
                      </a:r>
                      <a:r>
                        <a:rPr lang="en-US" sz="1600" u="none" strike="noStrike" dirty="0" smtClean="0">
                          <a:effectLst/>
                        </a:rPr>
                        <a:t>Action in </a:t>
                      </a:r>
                      <a:r>
                        <a:rPr lang="en-US" sz="1600" u="none" strike="noStrike" dirty="0">
                          <a:effectLst/>
                        </a:rPr>
                        <a:t>which </a:t>
                      </a:r>
                      <a:r>
                        <a:rPr lang="en-US" sz="1600" u="none" strike="noStrike" dirty="0" smtClean="0">
                          <a:effectLst/>
                        </a:rPr>
                        <a:t>would </a:t>
                      </a:r>
                      <a:r>
                        <a:rPr lang="en-US" sz="1600" u="none" strike="noStrike" dirty="0">
                          <a:effectLst/>
                        </a:rPr>
                        <a:t>play an 'object' role.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204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13"/>
                        </a:rPr>
                        <a:t>sameAs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3"/>
                        </a:rPr>
                        <a:t>URL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URL of a reference Web page that unambiguously indicates the item's identity.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5079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 dirty="0" err="1">
                          <a:effectLst/>
                          <a:hlinkClick r:id="rId14"/>
                        </a:rPr>
                        <a:t>url</a:t>
                      </a:r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sng" strike="noStrike">
                          <a:effectLst/>
                          <a:hlinkClick r:id="rId3"/>
                        </a:rPr>
                        <a:t>URL </a:t>
                      </a:r>
                      <a:endParaRPr lang="es-ES" sz="16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u="none" strike="noStrike" dirty="0">
                          <a:effectLst/>
                        </a:rPr>
                        <a:t>URL of </a:t>
                      </a:r>
                      <a:r>
                        <a:rPr lang="es-ES" sz="1600" u="none" strike="noStrike" dirty="0" err="1">
                          <a:effectLst/>
                        </a:rPr>
                        <a:t>the</a:t>
                      </a:r>
                      <a:r>
                        <a:rPr lang="es-ES" sz="1600" u="none" strike="noStrike" dirty="0">
                          <a:effectLst/>
                        </a:rPr>
                        <a:t> </a:t>
                      </a:r>
                      <a:r>
                        <a:rPr lang="es-ES" sz="1600" u="none" strike="noStrike" dirty="0" err="1">
                          <a:effectLst/>
                        </a:rPr>
                        <a:t>item</a:t>
                      </a:r>
                      <a:r>
                        <a:rPr lang="es-ES" sz="1600" u="none" strike="noStrike" dirty="0">
                          <a:effectLst/>
                        </a:rPr>
                        <a:t>.</a:t>
                      </a:r>
                      <a:endParaRPr lang="es-E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Conector angular 8"/>
          <p:cNvCxnSpPr/>
          <p:nvPr/>
        </p:nvCxnSpPr>
        <p:spPr>
          <a:xfrm>
            <a:off x="1657764" y="2674482"/>
            <a:ext cx="2777490" cy="114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513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34367"/>
            <a:ext cx="10543391" cy="4933663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Lenguajes para definir ontologías</a:t>
            </a:r>
            <a:r>
              <a:rPr lang="es-ES" sz="24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/>
              <a:t> </a:t>
            </a:r>
            <a:r>
              <a:rPr lang="es-ES" sz="2000" b="1" dirty="0" smtClean="0"/>
              <a:t>  RDFS </a:t>
            </a:r>
            <a:r>
              <a:rPr lang="es-ES" sz="2000" dirty="0" smtClean="0"/>
              <a:t>(</a:t>
            </a:r>
            <a:r>
              <a:rPr lang="es-ES" sz="2000" dirty="0" err="1" smtClean="0"/>
              <a:t>Resource</a:t>
            </a:r>
            <a:r>
              <a:rPr lang="es-ES" sz="2000" dirty="0" smtClean="0"/>
              <a:t> </a:t>
            </a:r>
            <a:r>
              <a:rPr lang="es-ES" sz="2000" dirty="0" err="1" smtClean="0"/>
              <a:t>Description</a:t>
            </a:r>
            <a:r>
              <a:rPr lang="es-ES" sz="2000" dirty="0" smtClean="0"/>
              <a:t> Framework </a:t>
            </a:r>
            <a:r>
              <a:rPr lang="es-ES" sz="2000" dirty="0" err="1" smtClean="0"/>
              <a:t>Schema</a:t>
            </a:r>
            <a:r>
              <a:rPr lang="es-ES" sz="2000" dirty="0" smtClean="0"/>
              <a:t>), </a:t>
            </a:r>
            <a:endParaRPr lang="es-E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 smtClean="0"/>
              <a:t>   OWL </a:t>
            </a:r>
            <a:r>
              <a:rPr lang="es-ES" sz="2000" dirty="0" smtClean="0"/>
              <a:t>(Web </a:t>
            </a:r>
            <a:r>
              <a:rPr lang="es-ES" sz="2000" dirty="0" err="1" smtClean="0"/>
              <a:t>Ontology</a:t>
            </a:r>
            <a:r>
              <a:rPr lang="es-ES" sz="2000" dirty="0" smtClean="0"/>
              <a:t>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)</a:t>
            </a:r>
          </a:p>
          <a:p>
            <a:pPr marL="457200" lvl="1" indent="0">
              <a:buNone/>
            </a:pPr>
            <a:r>
              <a:rPr lang="es-ES" sz="2000" dirty="0" smtClean="0"/>
              <a:t>Colección </a:t>
            </a:r>
            <a:r>
              <a:rPr lang="es-ES" sz="2000" dirty="0"/>
              <a:t>de términos que permiten definir clases, propiedades y sus relaciones en un dominio de aplicación específico. 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000" dirty="0"/>
              <a:t> OWL = RDFS + Nuevas construcciones para mejorar la </a:t>
            </a:r>
            <a:r>
              <a:rPr lang="es-ES" sz="2000" dirty="0" smtClean="0"/>
              <a:t>expresividad</a:t>
            </a:r>
          </a:p>
          <a:p>
            <a:pPr marL="457200" lvl="1" indent="0">
              <a:buNone/>
            </a:pPr>
            <a:r>
              <a:rPr lang="es-ES" sz="2000" dirty="0" smtClean="0"/>
              <a:t>=&gt; OWL es el más empleado en </a:t>
            </a:r>
            <a:r>
              <a:rPr lang="es-ES" sz="2000" dirty="0"/>
              <a:t>el desarrollo de </a:t>
            </a:r>
            <a:r>
              <a:rPr lang="es-ES" sz="2000" dirty="0" smtClean="0"/>
              <a:t>ontologías</a:t>
            </a:r>
          </a:p>
          <a:p>
            <a:pPr marL="0" indent="0">
              <a:buNone/>
            </a:pPr>
            <a:endParaRPr lang="es-ES" sz="2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2022"/>
              </p:ext>
            </p:extLst>
          </p:nvPr>
        </p:nvGraphicFramePr>
        <p:xfrm>
          <a:off x="937350" y="4466052"/>
          <a:ext cx="8415969" cy="1376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57080"/>
                <a:gridCol w="6258889"/>
              </a:tblGrid>
              <a:tr h="331091">
                <a:tc>
                  <a:txBody>
                    <a:bodyPr/>
                    <a:lstStyle/>
                    <a:p>
                      <a:r>
                        <a:rPr lang="es-ES" dirty="0" smtClean="0"/>
                        <a:t>Lenguaje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Términos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RDFS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class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subclassof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property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domain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range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OWL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thing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class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objectproperty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datatypeproperty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restriction</a:t>
                      </a:r>
                      <a:r>
                        <a:rPr lang="es-ES" sz="1800" dirty="0" smtClean="0"/>
                        <a:t>, </a:t>
                      </a:r>
                      <a:r>
                        <a:rPr lang="es-ES" sz="1800" dirty="0" err="1" smtClean="0"/>
                        <a:t>unionof</a:t>
                      </a:r>
                      <a:r>
                        <a:rPr lang="es-ES" sz="1800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513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29689"/>
              </p:ext>
            </p:extLst>
          </p:nvPr>
        </p:nvGraphicFramePr>
        <p:xfrm>
          <a:off x="674369" y="1553383"/>
          <a:ext cx="11374196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098"/>
                <a:gridCol w="568709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600" i="0" dirty="0" smtClean="0">
                          <a:solidFill>
                            <a:schemeClr val="tx1"/>
                          </a:solidFill>
                        </a:rPr>
                        <a:t>Ontología schema.org</a:t>
                      </a:r>
                      <a:endParaRPr lang="es-ES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R w="12700" cmpd="sng">
                      <a:noFill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owl:class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rdf:about</a:t>
                      </a:r>
                      <a:r>
                        <a:rPr lang="es-ES" sz="1600" dirty="0" smtClean="0"/>
                        <a:t>="http://schema.org/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Book</a:t>
                      </a:r>
                      <a:r>
                        <a:rPr lang="es-ES" sz="1600" dirty="0" smtClean="0"/>
                        <a:t>"&gt;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s-ES" sz="1600" dirty="0" smtClean="0"/>
                        <a:t>   &lt;</a:t>
                      </a:r>
                      <a:r>
                        <a:rPr lang="es-ES" sz="1600" dirty="0" err="1" smtClean="0"/>
                        <a:t>rdfs:label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xml:lang</a:t>
                      </a:r>
                      <a:r>
                        <a:rPr lang="es-ES" sz="1600" dirty="0" smtClean="0"/>
                        <a:t>="en"&gt;Book&lt;/</a:t>
                      </a:r>
                      <a:r>
                        <a:rPr lang="es-ES" sz="1600" dirty="0" err="1" smtClean="0"/>
                        <a:t>rdfs:label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s-ES" sz="1600" dirty="0" smtClean="0"/>
                        <a:t>   &lt;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rdfs:subclassof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400" dirty="0" err="1" smtClean="0"/>
                        <a:t>rdf:resource</a:t>
                      </a:r>
                      <a:r>
                        <a:rPr lang="es-ES" sz="1400" dirty="0" smtClean="0"/>
                        <a:t>=</a:t>
                      </a:r>
                      <a:r>
                        <a:rPr lang="es-ES" sz="1600" dirty="0" smtClean="0"/>
                        <a:t>"http://schema.org/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CreativeWork</a:t>
                      </a:r>
                      <a:r>
                        <a:rPr lang="es-ES" sz="1600" dirty="0" smtClean="0"/>
                        <a:t>"&gt;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s-ES" sz="1600" smtClean="0"/>
                        <a:t>   &lt;</a:t>
                      </a:r>
                      <a:r>
                        <a:rPr lang="es-ES" sz="1600" dirty="0" err="1" smtClean="0"/>
                        <a:t>rdfs:comment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xml:lang</a:t>
                      </a:r>
                      <a:r>
                        <a:rPr lang="es-ES" sz="1600" dirty="0" smtClean="0"/>
                        <a:t>="en"&gt;A </a:t>
                      </a:r>
                      <a:r>
                        <a:rPr lang="es-ES" sz="1600" dirty="0" err="1" smtClean="0"/>
                        <a:t>book</a:t>
                      </a:r>
                      <a:r>
                        <a:rPr lang="es-ES" sz="1600" dirty="0" smtClean="0"/>
                        <a:t>.&lt;/</a:t>
                      </a:r>
                      <a:r>
                        <a:rPr lang="es-ES" sz="1600" dirty="0" err="1" smtClean="0"/>
                        <a:t>rdfs:comment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s-ES" sz="1600" dirty="0" smtClean="0"/>
                        <a:t> &lt;/</a:t>
                      </a:r>
                      <a:r>
                        <a:rPr lang="es-ES" sz="1600" dirty="0" err="1" smtClean="0"/>
                        <a:t>rdfs:subclassof</a:t>
                      </a:r>
                      <a:r>
                        <a:rPr lang="es-ES" sz="1600" dirty="0" smtClean="0"/>
                        <a:t>&gt;&lt;/</a:t>
                      </a:r>
                      <a:r>
                        <a:rPr lang="es-ES" sz="1600" dirty="0" err="1" smtClean="0"/>
                        <a:t>owl:class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endParaRPr lang="es-ES" sz="16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owl:objectproperty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rdf:about</a:t>
                      </a:r>
                      <a:r>
                        <a:rPr lang="es-ES" sz="1600" dirty="0" smtClean="0"/>
                        <a:t>="http://schema.org/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illustrator</a:t>
                      </a:r>
                      <a:r>
                        <a:rPr lang="es-ES" sz="1600" dirty="0" smtClean="0"/>
                        <a:t>"&gt;</a:t>
                      </a:r>
                    </a:p>
                    <a:p>
                      <a:r>
                        <a:rPr lang="es-ES" sz="1600" baseline="0" dirty="0" smtClean="0"/>
                        <a:t>    </a:t>
                      </a:r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/>
                        <a:t>rdfs:label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xml:lang</a:t>
                      </a:r>
                      <a:r>
                        <a:rPr lang="es-ES" sz="1600" dirty="0" smtClean="0"/>
                        <a:t>="en"&gt;</a:t>
                      </a:r>
                      <a:r>
                        <a:rPr lang="es-ES" sz="1600" dirty="0" err="1" smtClean="0"/>
                        <a:t>illustrator</a:t>
                      </a:r>
                      <a:r>
                        <a:rPr lang="es-ES" sz="1600" dirty="0" smtClean="0"/>
                        <a:t>&lt;/</a:t>
                      </a:r>
                      <a:r>
                        <a:rPr lang="es-ES" sz="1600" dirty="0" err="1" smtClean="0"/>
                        <a:t>rdfs:label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baseline="0" dirty="0" smtClean="0"/>
                        <a:t>    </a:t>
                      </a:r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rdfs:range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baseline="0" dirty="0" smtClean="0"/>
                        <a:t>        </a:t>
                      </a:r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owl:class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dirty="0" smtClean="0"/>
                        <a:t>          &lt;</a:t>
                      </a:r>
                      <a:r>
                        <a:rPr lang="es-ES" sz="1600" dirty="0" err="1" smtClean="0"/>
                        <a:t>rdf:description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rdf:about</a:t>
                      </a:r>
                      <a:r>
                        <a:rPr lang="es-ES" sz="1600" dirty="0" smtClean="0"/>
                        <a:t>="http://schema.org/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Person</a:t>
                      </a:r>
                      <a:r>
                        <a:rPr lang="es-ES" sz="1600" dirty="0" smtClean="0"/>
                        <a:t>"&gt;</a:t>
                      </a:r>
                    </a:p>
                    <a:p>
                      <a:r>
                        <a:rPr lang="es-ES" sz="1600" baseline="0" dirty="0" smtClean="0"/>
                        <a:t>          </a:t>
                      </a:r>
                      <a:r>
                        <a:rPr lang="es-ES" sz="1600" dirty="0" smtClean="0"/>
                        <a:t>&lt;/</a:t>
                      </a:r>
                      <a:r>
                        <a:rPr lang="es-ES" sz="1600" dirty="0" err="1" smtClean="0"/>
                        <a:t>rdf:description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baseline="0" dirty="0" smtClean="0"/>
                        <a:t>        </a:t>
                      </a:r>
                      <a:r>
                        <a:rPr lang="es-ES" sz="1600" dirty="0" smtClean="0"/>
                        <a:t>&lt;/</a:t>
                      </a:r>
                      <a:r>
                        <a:rPr lang="es-ES" sz="1600" dirty="0" err="1" smtClean="0"/>
                        <a:t>owl:class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dirty="0" smtClean="0"/>
                        <a:t>     &lt;/</a:t>
                      </a:r>
                      <a:r>
                        <a:rPr lang="es-ES" sz="1600" dirty="0" err="1" smtClean="0"/>
                        <a:t>rdfs:range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baseline="0" dirty="0" smtClean="0"/>
                        <a:t>     </a:t>
                      </a:r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>
                          <a:solidFill>
                            <a:srgbClr val="FF0000"/>
                          </a:solidFill>
                        </a:rPr>
                        <a:t>rdfs:domain</a:t>
                      </a:r>
                      <a:r>
                        <a:rPr lang="es-ES" sz="1600" dirty="0" smtClean="0">
                          <a:solidFill>
                            <a:schemeClr val="dk1"/>
                          </a:solidFill>
                        </a:rPr>
                        <a:t>&gt;</a:t>
                      </a:r>
                    </a:p>
                    <a:p>
                      <a:r>
                        <a:rPr lang="es-ES" sz="1600" baseline="0" dirty="0" smtClean="0">
                          <a:solidFill>
                            <a:schemeClr val="dk1"/>
                          </a:solidFill>
                        </a:rPr>
                        <a:t>        </a:t>
                      </a:r>
                      <a:r>
                        <a:rPr lang="es-ES" sz="1600" dirty="0" smtClean="0"/>
                        <a:t>&lt;</a:t>
                      </a:r>
                      <a:r>
                        <a:rPr lang="es-ES" sz="1600" dirty="0" err="1" smtClean="0"/>
                        <a:t>owl:class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dirty="0" smtClean="0"/>
                        <a:t>          &lt;</a:t>
                      </a:r>
                      <a:r>
                        <a:rPr lang="es-ES" sz="1400" dirty="0" err="1" smtClean="0"/>
                        <a:t>rdf:description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err="1" smtClean="0"/>
                        <a:t>rdf:about</a:t>
                      </a:r>
                      <a:r>
                        <a:rPr lang="es-ES" sz="1600" dirty="0" smtClean="0"/>
                        <a:t>="http://schema.org/</a:t>
                      </a:r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Book</a:t>
                      </a:r>
                      <a:r>
                        <a:rPr lang="es-ES" sz="1600" dirty="0" smtClean="0"/>
                        <a:t>"&gt;</a:t>
                      </a:r>
                    </a:p>
                    <a:p>
                      <a:r>
                        <a:rPr lang="es-ES" sz="1600" baseline="0" dirty="0" smtClean="0"/>
                        <a:t>          </a:t>
                      </a:r>
                      <a:r>
                        <a:rPr lang="es-ES" sz="1600" dirty="0" smtClean="0"/>
                        <a:t>&lt;/</a:t>
                      </a:r>
                      <a:r>
                        <a:rPr lang="es-ES" sz="1600" dirty="0" err="1" smtClean="0"/>
                        <a:t>rdf:description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baseline="0" dirty="0" smtClean="0"/>
                        <a:t>        </a:t>
                      </a:r>
                      <a:r>
                        <a:rPr lang="es-ES" sz="1600" dirty="0" smtClean="0"/>
                        <a:t>&lt;/</a:t>
                      </a:r>
                      <a:r>
                        <a:rPr lang="es-ES" sz="1600" dirty="0" err="1" smtClean="0"/>
                        <a:t>owl:class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dirty="0" smtClean="0"/>
                        <a:t>     &lt;/</a:t>
                      </a:r>
                      <a:r>
                        <a:rPr lang="es-ES" sz="1600" dirty="0" err="1" smtClean="0"/>
                        <a:t>rdfs:domain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r>
                        <a:rPr lang="es-ES" sz="1600" dirty="0" smtClean="0"/>
                        <a:t>&lt;/</a:t>
                      </a:r>
                      <a:r>
                        <a:rPr lang="es-ES" sz="1600" dirty="0" err="1" smtClean="0"/>
                        <a:t>owl:objectproperty</a:t>
                      </a:r>
                      <a:r>
                        <a:rPr lang="es-ES" sz="1600" dirty="0" smtClean="0"/>
                        <a:t>&gt;</a:t>
                      </a:r>
                    </a:p>
                    <a:p>
                      <a:endParaRPr lang="es-ES" sz="1600" dirty="0"/>
                    </a:p>
                  </a:txBody>
                  <a:tcPr marL="0" marR="0" marT="0" marB="0">
                    <a:lnT w="38100" cmpd="sng">
                      <a:noFill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513" cy="1325563"/>
          </a:xfrm>
        </p:spPr>
        <p:txBody>
          <a:bodyPr/>
          <a:lstStyle/>
          <a:p>
            <a:r>
              <a:rPr lang="es-ES" dirty="0"/>
              <a:t>Tecnologías y estándares de la Web Semántica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199" y="1534367"/>
            <a:ext cx="10543391" cy="4933663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URI</a:t>
            </a:r>
            <a:r>
              <a:rPr lang="es-ES" sz="2400" dirty="0" smtClean="0"/>
              <a:t>: se utilizan para definir los nombres en RDF de forma global, sin ambigüedades:</a:t>
            </a:r>
          </a:p>
          <a:p>
            <a:pPr lvl="1"/>
            <a:r>
              <a:rPr lang="es-ES" dirty="0" smtClean="0"/>
              <a:t>http://schema.org/Book</a:t>
            </a:r>
          </a:p>
          <a:p>
            <a:pPr lvl="1"/>
            <a:r>
              <a:rPr lang="es-ES" dirty="0"/>
              <a:t>http://</a:t>
            </a:r>
            <a:r>
              <a:rPr lang="es-ES" dirty="0" smtClean="0"/>
              <a:t>schema.org/Person</a:t>
            </a:r>
          </a:p>
          <a:p>
            <a:pPr lvl="1"/>
            <a:r>
              <a:rPr lang="es-ES" altLang="es-ES" dirty="0"/>
              <a:t>http://</a:t>
            </a:r>
            <a:r>
              <a:rPr lang="es-ES" altLang="es-ES" dirty="0" smtClean="0"/>
              <a:t>xmlns.com/foaf/0.1/Person</a:t>
            </a:r>
          </a:p>
          <a:p>
            <a:pPr marL="457200" lvl="1" indent="0">
              <a:buNone/>
            </a:pPr>
            <a:endParaRPr lang="es-ES" sz="2400" dirty="0" smtClean="0"/>
          </a:p>
          <a:p>
            <a:pPr marL="457200" lvl="1" indent="0">
              <a:buNone/>
            </a:pPr>
            <a:r>
              <a:rPr lang="es-ES" sz="2400" dirty="0" smtClean="0"/>
              <a:t>O en forma abreviada</a:t>
            </a:r>
          </a:p>
          <a:p>
            <a:pPr lvl="1"/>
            <a:r>
              <a:rPr lang="es-ES" sz="2400" dirty="0" err="1" smtClean="0"/>
              <a:t>schema:Book</a:t>
            </a:r>
            <a:endParaRPr lang="es-ES" sz="2400" dirty="0" smtClean="0"/>
          </a:p>
          <a:p>
            <a:pPr lvl="1"/>
            <a:r>
              <a:rPr lang="es-ES" dirty="0" err="1" smtClean="0"/>
              <a:t>schema:Person</a:t>
            </a:r>
            <a:endParaRPr lang="es-ES" dirty="0" smtClean="0"/>
          </a:p>
          <a:p>
            <a:pPr lvl="1"/>
            <a:r>
              <a:rPr lang="es-ES" sz="2400" dirty="0" err="1" smtClean="0"/>
              <a:t>foaf:Person</a:t>
            </a:r>
            <a:endParaRPr lang="es-ES" sz="2400" dirty="0" smtClean="0"/>
          </a:p>
          <a:p>
            <a:pPr marL="457200" lvl="1" indent="0">
              <a:buNone/>
            </a:pPr>
            <a:endParaRPr lang="es-E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/>
              <a:t> </a:t>
            </a:r>
            <a:r>
              <a:rPr lang="es-ES" sz="2000" b="1" dirty="0" smtClean="0"/>
              <a:t>  </a:t>
            </a:r>
            <a:endParaRPr lang="es-ES" sz="2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57889"/>
            <a:ext cx="2135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2233</Words>
  <Application>Microsoft Office PowerPoint</Application>
  <PresentationFormat>Panorámica</PresentationFormat>
  <Paragraphs>554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Tema de Office</vt:lpstr>
      <vt:lpstr>Proyecto  LILACS-Web Semántica</vt:lpstr>
      <vt:lpstr>Web actual – Web Semántica</vt:lpstr>
      <vt:lpstr>Web actual     –     Web Semántica</vt:lpstr>
      <vt:lpstr>¿Cómo construir la Web Semántica?</vt:lpstr>
      <vt:lpstr>Tecnologías y estándares de la Web Semántica</vt:lpstr>
      <vt:lpstr>Tecnologías y estándares de la Web Semántica</vt:lpstr>
      <vt:lpstr>Tecnologías y estándares de la Web Semántica</vt:lpstr>
      <vt:lpstr>Tecnologías y estándares de la Web Semántica</vt:lpstr>
      <vt:lpstr>Tecnologías y estándares de la Web Semántica</vt:lpstr>
      <vt:lpstr>Tecnologías y estándares de la Web Semántica</vt:lpstr>
      <vt:lpstr>Tecnologías y estándares de la Web Semántica</vt:lpstr>
      <vt:lpstr>Proyectos de Web Semántica</vt:lpstr>
      <vt:lpstr>Objetivo del Proyecto</vt:lpstr>
      <vt:lpstr>Tareas</vt:lpstr>
      <vt:lpstr>Definición del nuevo modelo de datos de LILACS</vt:lpstr>
      <vt:lpstr>Entidades en LILACS</vt:lpstr>
      <vt:lpstr>Entidades: sus propiedades</vt:lpstr>
      <vt:lpstr>Entidades: sus propiedades</vt:lpstr>
      <vt:lpstr>Selección de Ontologías para representar LILACS</vt:lpstr>
      <vt:lpstr>Espacio de nombres schema.org</vt:lpstr>
      <vt:lpstr>Relación entre entidades</vt:lpstr>
      <vt:lpstr>Relación entre entidades (propiedades)</vt:lpstr>
      <vt:lpstr>Relación entre entidades (propiedades)</vt:lpstr>
      <vt:lpstr>Relación entre entidades (propiedades)</vt:lpstr>
      <vt:lpstr>Subclases de CreativeWork</vt:lpstr>
      <vt:lpstr>Clasificación de documentos LILACS</vt:lpstr>
      <vt:lpstr>Documento LILACS   CreativeWork</vt:lpstr>
      <vt:lpstr>Documento LILACS  CreativeWork</vt:lpstr>
      <vt:lpstr>CreativeWork  Documento LILACS</vt:lpstr>
      <vt:lpstr>Ontología lilacs</vt:lpstr>
      <vt:lpstr>Web Service RESTful</vt:lpstr>
      <vt:lpstr>Context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LILACS-Web Semántica</dc:title>
  <dc:creator>InfoMed</dc:creator>
  <cp:lastModifiedBy>InfoMed</cp:lastModifiedBy>
  <cp:revision>96</cp:revision>
  <dcterms:created xsi:type="dcterms:W3CDTF">2017-01-24T23:05:16Z</dcterms:created>
  <dcterms:modified xsi:type="dcterms:W3CDTF">2017-04-03T18:56:39Z</dcterms:modified>
</cp:coreProperties>
</file>