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4" r:id="rId9"/>
    <p:sldId id="264" r:id="rId10"/>
    <p:sldId id="265" r:id="rId11"/>
    <p:sldId id="266" r:id="rId12"/>
    <p:sldId id="271" r:id="rId13"/>
    <p:sldId id="275" r:id="rId14"/>
    <p:sldId id="277" r:id="rId15"/>
    <p:sldId id="276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C89C9-DD7F-9F46-8ADE-94A3BF0EFE2A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8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4ECE-5396-E047-9B46-ECB57A58323F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86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B4D6-AEDC-3A49-9DCA-542BBD8ECA5D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16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E3DB7-342D-594C-A04B-25949FE43267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7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498C4-91A8-1F40-8989-FBB848C12D19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5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AA688-D525-F74F-BF5F-766A663788B9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1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C8ECA-7D5E-7D4B-AF84-F8E5B22C6266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654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A9B6-F444-FC48-B79A-6FBDACDD2E6D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19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EED8-7CAB-8544-8A1F-6C7965B98C27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66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9DB0-AB2A-C94A-988B-B40B728B8E02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48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56331-BB29-C049-ACAE-FE44B403F2A3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76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173128B-F0D7-0E4C-BD55-DFBFF7B1BC6B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chemeClr val="bg2"/>
                </a:solidFill>
                <a:cs typeface="+mj-cs"/>
              </a:rPr>
              <a:t>Eina de Govern del bus SOA (eGOS)</a:t>
            </a:r>
          </a:p>
        </p:txBody>
      </p:sp>
      <p:sp>
        <p:nvSpPr>
          <p:cNvPr id="13315" name="CuadroTexto 4"/>
          <p:cNvSpPr txBox="1">
            <a:spLocks noChangeArrowheads="1"/>
          </p:cNvSpPr>
          <p:nvPr/>
        </p:nvSpPr>
        <p:spPr bwMode="auto">
          <a:xfrm>
            <a:off x="5003800" y="4365625"/>
            <a:ext cx="337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/>
              <a:t>Amb la col·laboració d’UPCNet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ca-ES" dirty="0" smtClean="0"/>
          </a:p>
          <a:p>
            <a:pPr eaLnBrk="1" hangingPunct="1">
              <a:defRPr/>
            </a:pPr>
            <a:r>
              <a:rPr lang="ca-ES" dirty="0" smtClean="0"/>
              <a:t>Catàleg, maqueta i sistema de comentaris</a:t>
            </a:r>
          </a:p>
          <a:p>
            <a:pPr eaLnBrk="1" hangingPunct="1">
              <a:defRPr/>
            </a:pPr>
            <a:r>
              <a:rPr lang="ca-ES" dirty="0" smtClean="0">
                <a:solidFill>
                  <a:srgbClr val="000000"/>
                </a:solidFill>
              </a:rPr>
              <a:t>BackEnd</a:t>
            </a:r>
          </a:p>
          <a:p>
            <a:pPr eaLnBrk="1" hangingPunct="1">
              <a:defRPr/>
            </a:pPr>
            <a:r>
              <a:rPr lang="ca-ES" dirty="0" smtClean="0">
                <a:solidFill>
                  <a:srgbClr val="000000"/>
                </a:solidFill>
              </a:rPr>
              <a:t>Qualitat del codi</a:t>
            </a:r>
          </a:p>
        </p:txBody>
      </p:sp>
      <p:sp>
        <p:nvSpPr>
          <p:cNvPr id="21506" name="CuadroTexto 3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a-ES" sz="3200" dirty="0" smtClean="0">
                <a:solidFill>
                  <a:srgbClr val="000000"/>
                </a:solidFill>
              </a:rPr>
              <a:t>2. Implementació i eines utilitzades</a:t>
            </a:r>
            <a:endParaRPr lang="ca-E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a-ES" dirty="0"/>
              <a:t>Catàleg, maqueta i sistema de comentaris</a:t>
            </a:r>
          </a:p>
        </p:txBody>
      </p:sp>
      <p:pic>
        <p:nvPicPr>
          <p:cNvPr id="22530" name="Imagen 4" descr="Captura de pantalla 2015-06-01 a las 10.5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3527425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Imagen 5" descr="Captura de pantalla 2015-06-01 a las 10.40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557338"/>
            <a:ext cx="4708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a-ES" dirty="0"/>
              <a:t>Catàleg, maqueta i sistema de comentaris</a:t>
            </a:r>
            <a:endParaRPr lang="es-ES" dirty="0"/>
          </a:p>
        </p:txBody>
      </p:sp>
      <p:sp>
        <p:nvSpPr>
          <p:cNvPr id="23554" name="CuadroTexto 2"/>
          <p:cNvSpPr txBox="1">
            <a:spLocks noChangeArrowheads="1"/>
          </p:cNvSpPr>
          <p:nvPr/>
        </p:nvSpPr>
        <p:spPr bwMode="auto">
          <a:xfrm>
            <a:off x="5832475" y="8620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s-ES" sz="1800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755650" y="1412875"/>
          <a:ext cx="6840538" cy="143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439863"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91437" marR="91437" marT="45711" marB="4571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ca-ES" sz="1800" noProof="0" dirty="0" smtClean="0">
                          <a:solidFill>
                            <a:srgbClr val="000000"/>
                          </a:solidFill>
                        </a:rPr>
                        <a:t>Motor de Plantilles de Java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ca-ES" sz="1800" noProof="0" dirty="0" smtClean="0">
                          <a:solidFill>
                            <a:srgbClr val="000000"/>
                          </a:solidFill>
                        </a:rPr>
                        <a:t>Molta facilitat</a:t>
                      </a: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 per fer plantilles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Poca dependència amb l’API Servlet.</a:t>
                      </a: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 anchor="ctr">
                    <a:noFill/>
                  </a:tcPr>
                </a:tc>
              </a:tr>
            </a:tbl>
          </a:graphicData>
        </a:graphic>
      </p:graphicFrame>
      <p:pic>
        <p:nvPicPr>
          <p:cNvPr id="23563" name="Imagen 9" descr="thymeleaflogo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Imagen 10" descr="Captura de pantalla 2015-06-22 a las 20.0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85883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CuadroTexto 2"/>
          <p:cNvSpPr txBox="1">
            <a:spLocks noChangeArrowheads="1"/>
          </p:cNvSpPr>
          <p:nvPr/>
        </p:nvSpPr>
        <p:spPr bwMode="auto">
          <a:xfrm>
            <a:off x="755650" y="4941888"/>
            <a:ext cx="6769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ES" sz="2800"/>
              <a:t>Bootstrap</a:t>
            </a:r>
          </a:p>
          <a:p>
            <a:pPr eaLnBrk="1" hangingPunct="1">
              <a:buFont typeface="Arial" charset="0"/>
              <a:buChar char="•"/>
            </a:pPr>
            <a:r>
              <a:rPr lang="es-ES" sz="2800"/>
              <a:t>jQuery</a:t>
            </a:r>
          </a:p>
        </p:txBody>
      </p:sp>
      <p:sp>
        <p:nvSpPr>
          <p:cNvPr id="23566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BackEnd (1)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650" y="1268413"/>
          <a:ext cx="6840538" cy="461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440165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000000"/>
                          </a:solidFill>
                        </a:rPr>
                        <a:t>Spring Boot</a:t>
                      </a:r>
                    </a:p>
                    <a:p>
                      <a:pPr algn="ctr"/>
                      <a:endParaRPr lang="es-E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Facilitat</a:t>
                      </a: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 per muntar l’esquelet.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Seleccionar les eines que necessitem.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Thymeleaf, Maven, JPA (Hibernate), Security, aplicació Web.</a:t>
                      </a:r>
                      <a:endParaRPr lang="ca-ES" sz="1800" b="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 anchor="ctr">
                    <a:noFill/>
                  </a:tcPr>
                </a:tc>
              </a:tr>
              <a:tr h="173770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Facilitat per muntar querys i recórrer el model de dades.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Querys predefinides</a:t>
                      </a: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 anchor="ctr">
                    <a:noFill/>
                  </a:tcPr>
                </a:tc>
              </a:tr>
              <a:tr h="1440165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Maven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noProof="0" dirty="0" smtClean="0">
                          <a:solidFill>
                            <a:srgbClr val="000000"/>
                          </a:solidFill>
                        </a:rPr>
                        <a:t>Facilitat per mantenir les llibreries de l’aplicació</a:t>
                      </a: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21" marB="45721" anchor="ctr">
                    <a:noFill/>
                  </a:tcPr>
                </a:tc>
              </a:tr>
            </a:tbl>
          </a:graphicData>
        </a:graphic>
      </p:graphicFrame>
      <p:pic>
        <p:nvPicPr>
          <p:cNvPr id="24592" name="Imagen 2" descr="spring-boot-projec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111283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Imagen 4" descr="Hibern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8638"/>
            <a:ext cx="9779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Imagen 6" descr="maventxt_logo_200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1679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5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BackEnd (2)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650" y="1268413"/>
          <a:ext cx="6840538" cy="173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73831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Spring Framework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37" marB="45737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Inversió de Control (principi de Hollywood).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Model</a:t>
                      </a: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 Vista Controlador</a:t>
                      </a:r>
                      <a:endParaRPr lang="ca-ES" sz="1800" b="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37" marB="45737" anchor="ctr">
                    <a:noFill/>
                  </a:tcPr>
                </a:tc>
              </a:tr>
            </a:tbl>
          </a:graphicData>
        </a:graphic>
      </p:graphicFrame>
      <p:pic>
        <p:nvPicPr>
          <p:cNvPr id="25610" name="Imagen 3" descr="sp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1600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74850" y="4060825"/>
            <a:ext cx="5200650" cy="369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000000"/>
                </a:solidFill>
              </a:rPr>
              <a:t>[FOTO EXPLICATIVA INVERSIÓ DE CONTROL]</a:t>
            </a:r>
          </a:p>
        </p:txBody>
      </p:sp>
      <p:sp>
        <p:nvSpPr>
          <p:cNvPr id="25612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BackEnd (3)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650" y="1268413"/>
          <a:ext cx="6840538" cy="143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43986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Project Lombock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Solució al codi Boilerplate</a:t>
                      </a:r>
                      <a:endParaRPr lang="ca-ES" sz="1800" b="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 anchor="ctr">
                    <a:noFill/>
                  </a:tcPr>
                </a:tc>
              </a:tr>
            </a:tbl>
          </a:graphicData>
        </a:graphic>
      </p:graphicFrame>
      <p:pic>
        <p:nvPicPr>
          <p:cNvPr id="26634" name="Imagen 4" descr="lomb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151923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Imagen 8" descr="Captura de pantalla 2015-06-25 a las 21.49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71389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BackEnd (4)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650" y="1268413"/>
          <a:ext cx="68405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463675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Spring Security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31" marB="4573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Mòdul d’Spring</a:t>
                      </a: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 per configurar la seguretat.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SHA-256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3 nivells de seguretat per la integritat de les dades</a:t>
                      </a:r>
                    </a:p>
                  </a:txBody>
                  <a:tcPr marL="91437" marR="91437" marT="45731" marB="45731" anchor="ctr">
                    <a:noFill/>
                  </a:tcPr>
                </a:tc>
              </a:tr>
            </a:tbl>
          </a:graphicData>
        </a:graphic>
      </p:graphicFrame>
      <p:sp>
        <p:nvSpPr>
          <p:cNvPr id="27658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  <p:pic>
        <p:nvPicPr>
          <p:cNvPr id="27659" name="Imagen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0438"/>
            <a:ext cx="67691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Imagen 2" descr="Spring-Securit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13382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Qualitat del codi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650" y="1268413"/>
          <a:ext cx="6840538" cy="43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81"/>
                <a:gridCol w="4536357"/>
              </a:tblGrid>
              <a:tr h="143986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rgbClr val="000000"/>
                          </a:solidFill>
                        </a:rPr>
                        <a:t>Tests unitaris</a:t>
                      </a:r>
                    </a:p>
                    <a:p>
                      <a:pPr algn="ctr"/>
                      <a:endParaRPr lang="es-E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="0" noProof="0" dirty="0" smtClean="0">
                          <a:solidFill>
                            <a:srgbClr val="000000"/>
                          </a:solidFill>
                        </a:rPr>
                        <a:t>PARLAR</a:t>
                      </a:r>
                      <a:r>
                        <a:rPr lang="ca-ES" sz="1800" b="0" baseline="0" noProof="0" dirty="0" smtClean="0">
                          <a:solidFill>
                            <a:srgbClr val="000000"/>
                          </a:solidFill>
                        </a:rPr>
                        <a:t> DELS </a:t>
                      </a:r>
                      <a:r>
                        <a:rPr lang="ca-ES" sz="1800" b="0" baseline="0" noProof="0" smtClean="0">
                          <a:solidFill>
                            <a:srgbClr val="000000"/>
                          </a:solidFill>
                        </a:rPr>
                        <a:t>TESTS REALITZATS</a:t>
                      </a:r>
                      <a:endParaRPr lang="ca-ES" sz="1800" b="0" baseline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 anchor="ctr">
                    <a:solidFill>
                      <a:srgbClr val="FFFF00"/>
                    </a:solidFill>
                  </a:tcPr>
                </a:tc>
              </a:tr>
              <a:tr h="143986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Jenkins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Integració</a:t>
                      </a:r>
                      <a:endParaRPr lang="ca-ES" sz="1800" noProof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 anchor="ctr">
                    <a:noFill/>
                  </a:tcPr>
                </a:tc>
              </a:tr>
              <a:tr h="143986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>
                          <a:solidFill>
                            <a:srgbClr val="000000"/>
                          </a:solidFill>
                        </a:rPr>
                        <a:t>SonarQube</a:t>
                      </a:r>
                    </a:p>
                    <a:p>
                      <a:pPr algn="ctr"/>
                      <a:endParaRPr lang="es-ES" sz="1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noProof="0" dirty="0" smtClean="0">
                          <a:solidFill>
                            <a:srgbClr val="000000"/>
                          </a:solidFill>
                        </a:rPr>
                        <a:t>Mètriques</a:t>
                      </a:r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ca-ES" sz="1800" noProof="0" dirty="0" smtClean="0">
                          <a:solidFill>
                            <a:srgbClr val="000000"/>
                          </a:solidFill>
                        </a:rPr>
                        <a:t>Deute</a:t>
                      </a:r>
                      <a:r>
                        <a:rPr lang="ca-ES" sz="1800" baseline="0" noProof="0" dirty="0" smtClean="0">
                          <a:solidFill>
                            <a:srgbClr val="000000"/>
                          </a:solidFill>
                        </a:rPr>
                        <a:t> tècnic</a:t>
                      </a:r>
                      <a:endParaRPr lang="ca-ES" sz="180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91437" marR="91437" marT="45711" marB="45711" anchor="ctr">
                    <a:noFill/>
                  </a:tcPr>
                </a:tc>
              </a:tr>
            </a:tbl>
          </a:graphicData>
        </a:graphic>
      </p:graphicFrame>
      <p:sp>
        <p:nvSpPr>
          <p:cNvPr id="28688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475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2. IMPLEMENTACIÓ I EINES UTILITZADES</a:t>
            </a:r>
          </a:p>
        </p:txBody>
      </p:sp>
      <p:pic>
        <p:nvPicPr>
          <p:cNvPr id="28689" name="Imagen 3" descr="juni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1625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Imagen 7" descr="jenk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4128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Imagen 9" descr="SQ-logo-b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15970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a-ES" dirty="0" smtClean="0"/>
              <a:t>Conclusions i millores</a:t>
            </a:r>
            <a:endParaRPr lang="ca-ES" dirty="0"/>
          </a:p>
        </p:txBody>
      </p:sp>
      <p:sp>
        <p:nvSpPr>
          <p:cNvPr id="29698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349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ca-ES" sz="1800">
                <a:solidFill>
                  <a:srgbClr val="808080"/>
                </a:solidFill>
              </a:rPr>
              <a:t>3. CONCLUSIONS I MILLORES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2189163"/>
          </a:xfrm>
        </p:spPr>
        <p:txBody>
          <a:bodyPr/>
          <a:lstStyle/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ca-ES" dirty="0" smtClean="0">
                <a:latin typeface="Arial" charset="0"/>
                <a:ea typeface="ＭＳ Ｐゴシック" charset="0"/>
              </a:rPr>
              <a:t>Conclusions del Projecte</a:t>
            </a:r>
          </a:p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ca-ES" dirty="0" smtClean="0">
                <a:latin typeface="Arial" charset="0"/>
                <a:ea typeface="ＭＳ Ｐゴシック" charset="0"/>
              </a:rPr>
              <a:t>Propostes de millores a l’aplicació</a:t>
            </a:r>
            <a:endParaRPr lang="ca-E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a-ES" dirty="0" smtClean="0"/>
              <a:t>Preguntes</a:t>
            </a:r>
            <a:endParaRPr lang="ca-ES" dirty="0"/>
          </a:p>
        </p:txBody>
      </p:sp>
      <p:sp>
        <p:nvSpPr>
          <p:cNvPr id="30722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ca-ES" sz="1800">
                <a:solidFill>
                  <a:srgbClr val="808080"/>
                </a:solidFill>
              </a:rPr>
              <a:t>4. PREGUNTES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chemeClr val="bg2"/>
                </a:solidFill>
                <a:cs typeface="+mj-cs"/>
              </a:rPr>
              <a:t>Empresa col·laboradora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s-ES" dirty="0" smtClean="0">
                <a:cs typeface="+mn-cs"/>
              </a:rPr>
              <a:t>UPCNet</a:t>
            </a:r>
          </a:p>
        </p:txBody>
      </p:sp>
      <p:pic>
        <p:nvPicPr>
          <p:cNvPr id="14339" name="Imagen 1" descr="Logo-UPCne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852738"/>
            <a:ext cx="3992562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CuadroTexto 5"/>
          <p:cNvSpPr txBox="1">
            <a:spLocks noChangeArrowheads="1"/>
          </p:cNvSpPr>
          <p:nvPr/>
        </p:nvSpPr>
        <p:spPr bwMode="auto">
          <a:xfrm>
            <a:off x="250825" y="6381750"/>
            <a:ext cx="351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EMPRESA COL·LABORADORA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rgbClr val="000000"/>
                </a:solidFill>
                <a:cs typeface="+mj-cs"/>
              </a:rPr>
              <a:t>Índex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2189163"/>
          </a:xfrm>
        </p:spPr>
        <p:txBody>
          <a:bodyPr/>
          <a:lstStyle/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s-ES" dirty="0" smtClean="0">
                <a:latin typeface="Arial" charset="0"/>
                <a:ea typeface="ＭＳ Ｐゴシック" charset="0"/>
              </a:rPr>
              <a:t>Objectiu i requisits</a:t>
            </a:r>
          </a:p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s-ES" dirty="0" smtClean="0">
                <a:latin typeface="Arial" charset="0"/>
                <a:ea typeface="ＭＳ Ｐゴシック" charset="0"/>
              </a:rPr>
              <a:t>Eines utilitzades i implementació</a:t>
            </a:r>
            <a:endParaRPr lang="es-ES" dirty="0">
              <a:latin typeface="Arial" charset="0"/>
              <a:ea typeface="ＭＳ Ｐゴシック" charset="0"/>
            </a:endParaRPr>
          </a:p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s-ES" dirty="0" smtClean="0">
                <a:latin typeface="Arial" charset="0"/>
                <a:ea typeface="ＭＳ Ｐゴシック" charset="0"/>
              </a:rPr>
              <a:t>Conclusions i </a:t>
            </a:r>
            <a:r>
              <a:rPr lang="es-ES" dirty="0" err="1" smtClean="0">
                <a:latin typeface="Arial" charset="0"/>
                <a:ea typeface="ＭＳ Ｐゴシック" charset="0"/>
              </a:rPr>
              <a:t>millores</a:t>
            </a:r>
            <a:endParaRPr lang="es-ES" dirty="0" smtClean="0">
              <a:latin typeface="Arial" charset="0"/>
              <a:ea typeface="ＭＳ Ｐゴシック" charset="0"/>
            </a:endParaRPr>
          </a:p>
          <a:p>
            <a:pPr marL="742950" indent="-742950" eaLnBrk="1" hangingPunct="1">
              <a:lnSpc>
                <a:spcPct val="120000"/>
              </a:lnSpc>
              <a:buFontTx/>
              <a:buAutoNum type="arabicPeriod"/>
              <a:defRPr/>
            </a:pPr>
            <a:r>
              <a:rPr lang="es-ES" dirty="0" smtClean="0">
                <a:latin typeface="Arial" charset="0"/>
                <a:ea typeface="ＭＳ Ｐゴシック" charset="0"/>
              </a:rPr>
              <a:t>Preguntes</a:t>
            </a:r>
            <a:endParaRPr lang="es-E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uadroTexto 5"/>
          <p:cNvSpPr txBox="1">
            <a:spLocks noChangeArrowheads="1"/>
          </p:cNvSpPr>
          <p:nvPr/>
        </p:nvSpPr>
        <p:spPr bwMode="auto">
          <a:xfrm>
            <a:off x="250825" y="638175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ÍNDEX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rgbClr val="000000"/>
                </a:solidFill>
                <a:cs typeface="+mj-cs"/>
              </a:rPr>
              <a:t>1.Objectiu i requisits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 dirty="0" smtClean="0">
                <a:cs typeface="+mn-cs"/>
              </a:rPr>
              <a:t>Estat de l’art</a:t>
            </a:r>
          </a:p>
          <a:p>
            <a:pPr eaLnBrk="1" hangingPunct="1">
              <a:defRPr/>
            </a:pPr>
            <a:r>
              <a:rPr lang="es-ES" sz="4000" dirty="0" smtClean="0">
                <a:cs typeface="+mn-cs"/>
              </a:rPr>
              <a:t>Objectiu de l’aplicació</a:t>
            </a:r>
          </a:p>
          <a:p>
            <a:pPr eaLnBrk="1" hangingPunct="1">
              <a:defRPr/>
            </a:pPr>
            <a:r>
              <a:rPr lang="es-ES" sz="4000" dirty="0" smtClean="0">
                <a:cs typeface="+mn-cs"/>
              </a:rPr>
              <a:t>Planificació temporal</a:t>
            </a:r>
          </a:p>
        </p:txBody>
      </p:sp>
      <p:sp>
        <p:nvSpPr>
          <p:cNvPr id="16387" name="CuadroTexto 5"/>
          <p:cNvSpPr txBox="1">
            <a:spLocks noChangeArrowheads="1"/>
          </p:cNvSpPr>
          <p:nvPr/>
        </p:nvSpPr>
        <p:spPr bwMode="auto">
          <a:xfrm>
            <a:off x="250825" y="638175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1. OBJECTIU I REQUISITS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43926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rgbClr val="000000"/>
                </a:solidFill>
                <a:cs typeface="+mj-cs"/>
              </a:rPr>
              <a:t>Estat de l’art</a:t>
            </a:r>
          </a:p>
        </p:txBody>
      </p:sp>
      <p:sp>
        <p:nvSpPr>
          <p:cNvPr id="17410" name="CuadroTexto 5"/>
          <p:cNvSpPr txBox="1">
            <a:spLocks noChangeArrowheads="1"/>
          </p:cNvSpPr>
          <p:nvPr/>
        </p:nvSpPr>
        <p:spPr bwMode="auto">
          <a:xfrm>
            <a:off x="250825" y="638175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1. OBJECTIU I REQUISITS</a:t>
            </a:r>
          </a:p>
        </p:txBody>
      </p:sp>
      <p:sp>
        <p:nvSpPr>
          <p:cNvPr id="17411" name="CuadroTexto 6"/>
          <p:cNvSpPr txBox="1">
            <a:spLocks noChangeArrowheads="1"/>
          </p:cNvSpPr>
          <p:nvPr/>
        </p:nvSpPr>
        <p:spPr bwMode="auto">
          <a:xfrm>
            <a:off x="-941388" y="57070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s-ES" sz="1800"/>
          </a:p>
        </p:txBody>
      </p:sp>
      <p:pic>
        <p:nvPicPr>
          <p:cNvPr id="17412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73238"/>
            <a:ext cx="3529013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0000"/>
                </a:solidFill>
              </a:rPr>
              <a:t>Objectiu</a:t>
            </a:r>
            <a:r>
              <a:rPr lang="es-ES" sz="4000" dirty="0" smtClean="0">
                <a:solidFill>
                  <a:srgbClr val="000000"/>
                </a:solidFill>
              </a:rPr>
              <a:t> final de l’aplicació (1)</a:t>
            </a:r>
            <a:endParaRPr lang="es-ES" sz="4000" dirty="0">
              <a:solidFill>
                <a:srgbClr val="000000"/>
              </a:solidFill>
            </a:endParaRPr>
          </a:p>
        </p:txBody>
      </p:sp>
      <p:pic>
        <p:nvPicPr>
          <p:cNvPr id="18434" name="Imagen 4" descr="Captura de pantalla 2015-06-01 a las 10.40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59055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1. OBJECTIU I REQUISITS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0000"/>
                </a:solidFill>
              </a:rPr>
              <a:t>Objectiu</a:t>
            </a:r>
            <a:r>
              <a:rPr lang="es-ES" sz="4000" dirty="0" smtClean="0">
                <a:solidFill>
                  <a:srgbClr val="000000"/>
                </a:solidFill>
              </a:rPr>
              <a:t> final de l’aplicació (2)</a:t>
            </a:r>
            <a:endParaRPr lang="es-ES" sz="4000" dirty="0">
              <a:solidFill>
                <a:srgbClr val="000000"/>
              </a:solidFill>
            </a:endParaRPr>
          </a:p>
        </p:txBody>
      </p:sp>
      <p:sp>
        <p:nvSpPr>
          <p:cNvPr id="19458" name="CuadroTexto 7"/>
          <p:cNvSpPr txBox="1">
            <a:spLocks noChangeArrowheads="1"/>
          </p:cNvSpPr>
          <p:nvPr/>
        </p:nvSpPr>
        <p:spPr bwMode="auto">
          <a:xfrm>
            <a:off x="250825" y="638175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1. OBJECTIU I REQUISITS</a:t>
            </a:r>
          </a:p>
        </p:txBody>
      </p:sp>
      <p:pic>
        <p:nvPicPr>
          <p:cNvPr id="19459" name="Imagen 2" descr="Captura de pantalla 2015-06-22 a las 19.10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37274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Imagen 3" descr="Captura de pantalla 2015-06-22 a las 19.10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5862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ca-ES" dirty="0" smtClean="0"/>
              <a:t>Objectiu final de l’aplicació (3)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ca-ES" sz="3600" dirty="0" smtClean="0"/>
          </a:p>
          <a:p>
            <a:pPr>
              <a:defRPr/>
            </a:pPr>
            <a:r>
              <a:rPr lang="ca-ES" sz="3600" dirty="0" smtClean="0"/>
              <a:t>Sistema de comentaris</a:t>
            </a:r>
          </a:p>
          <a:p>
            <a:pPr>
              <a:defRPr/>
            </a:pPr>
            <a:r>
              <a:rPr lang="ca-ES" sz="3600" dirty="0" smtClean="0"/>
              <a:t>Noves versions del servei</a:t>
            </a:r>
          </a:p>
          <a:p>
            <a:pPr>
              <a:defRPr/>
            </a:pPr>
            <a:r>
              <a:rPr lang="ca-ES" sz="3600" dirty="0" smtClean="0"/>
              <a:t>Tests unitaris i SonarQube</a:t>
            </a:r>
            <a:endParaRPr lang="ca-E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solidFill>
                  <a:srgbClr val="000000"/>
                </a:solidFill>
              </a:rPr>
              <a:t>Planificació temporal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0482" name="CuadroTexto 3"/>
          <p:cNvSpPr txBox="1">
            <a:spLocks noChangeArrowheads="1"/>
          </p:cNvSpPr>
          <p:nvPr/>
        </p:nvSpPr>
        <p:spPr bwMode="auto">
          <a:xfrm>
            <a:off x="250825" y="638175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>
                <a:solidFill>
                  <a:srgbClr val="808080"/>
                </a:solidFill>
              </a:rPr>
              <a:t>1. OBJECTIU I REQUISITS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4190"/>
          <a:stretch>
            <a:fillRect/>
          </a:stretch>
        </p:blipFill>
        <p:spPr>
          <a:xfrm>
            <a:off x="468313" y="1557338"/>
            <a:ext cx="7713662" cy="4241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352</Words>
  <Application>Microsoft Macintosh PowerPoint</Application>
  <PresentationFormat>Presentación en pantalla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ＭＳ Ｐゴシック</vt:lpstr>
      <vt:lpstr>Calibri</vt:lpstr>
      <vt:lpstr>Diseño predeterminado</vt:lpstr>
      <vt:lpstr>Eina de Govern del bus SOA (eGOS)</vt:lpstr>
      <vt:lpstr>Empresa col·laboradora</vt:lpstr>
      <vt:lpstr>Índex</vt:lpstr>
      <vt:lpstr>1.Objectiu i requisits</vt:lpstr>
      <vt:lpstr>Estat de l’art</vt:lpstr>
      <vt:lpstr>Objectiu final de l’aplicació (1)</vt:lpstr>
      <vt:lpstr>Objectiu final de l’aplicació (2)</vt:lpstr>
      <vt:lpstr>Objectiu final de l’aplicació (3)</vt:lpstr>
      <vt:lpstr>Planificació temporal</vt:lpstr>
      <vt:lpstr>2. Implementació i eines utilitzades</vt:lpstr>
      <vt:lpstr>Catàleg, maqueta i sistema de comentaris</vt:lpstr>
      <vt:lpstr>Catàleg, maqueta i sistema de comentaris</vt:lpstr>
      <vt:lpstr>BackEnd (1)</vt:lpstr>
      <vt:lpstr>BackEnd (2)</vt:lpstr>
      <vt:lpstr>BackEnd (3)</vt:lpstr>
      <vt:lpstr>BackEnd (4)</vt:lpstr>
      <vt:lpstr>Qualitat del codi</vt:lpstr>
      <vt:lpstr>Conclusions i millores</vt:lpstr>
      <vt:lpstr>Preguntes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Victor Saavedra Martinez</cp:lastModifiedBy>
  <cp:revision>39</cp:revision>
  <dcterms:created xsi:type="dcterms:W3CDTF">2008-10-29T01:30:19Z</dcterms:created>
  <dcterms:modified xsi:type="dcterms:W3CDTF">2015-07-01T21:23:31Z</dcterms:modified>
</cp:coreProperties>
</file>