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70" r:id="rId4"/>
    <p:sldId id="274" r:id="rId5"/>
    <p:sldId id="258" r:id="rId6"/>
    <p:sldId id="260" r:id="rId7"/>
    <p:sldId id="259" r:id="rId8"/>
    <p:sldId id="261" r:id="rId9"/>
    <p:sldId id="262" r:id="rId10"/>
    <p:sldId id="263" r:id="rId11"/>
    <p:sldId id="264" r:id="rId12"/>
    <p:sldId id="265" r:id="rId13"/>
    <p:sldId id="266" r:id="rId14"/>
    <p:sldId id="267" r:id="rId15"/>
    <p:sldId id="275" r:id="rId16"/>
    <p:sldId id="292" r:id="rId17"/>
    <p:sldId id="295" r:id="rId18"/>
    <p:sldId id="294" r:id="rId19"/>
    <p:sldId id="296" r:id="rId20"/>
    <p:sldId id="297" r:id="rId21"/>
    <p:sldId id="298" r:id="rId22"/>
    <p:sldId id="299" r:id="rId23"/>
    <p:sldId id="300" r:id="rId24"/>
    <p:sldId id="301" r:id="rId25"/>
    <p:sldId id="302" r:id="rId26"/>
    <p:sldId id="303" r:id="rId27"/>
    <p:sldId id="293" r:id="rId28"/>
    <p:sldId id="284" r:id="rId29"/>
    <p:sldId id="286" r:id="rId30"/>
    <p:sldId id="287" r:id="rId31"/>
    <p:sldId id="288" r:id="rId32"/>
    <p:sldId id="304" r:id="rId33"/>
    <p:sldId id="283" r:id="rId34"/>
    <p:sldId id="289"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67" d="100"/>
          <a:sy n="67" d="100"/>
        </p:scale>
        <p:origin x="8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5" name="4 Marcador de pie de página"/>
          <p:cNvSpPr>
            <a:spLocks noGrp="1"/>
          </p:cNvSpPr>
          <p:nvPr>
            <p:ph type="ftr" sz="quarter" idx="11"/>
          </p:nvPr>
        </p:nvSpPr>
        <p:spPr/>
        <p:txBody>
          <a:bodyPr/>
          <a:lstStyle>
            <a:lvl1pPr>
              <a:defRPr/>
            </a:lvl1pPr>
          </a:lstStyle>
          <a:p>
            <a:endParaRPr lang="es-CL"/>
          </a:p>
        </p:txBody>
      </p:sp>
      <p:sp>
        <p:nvSpPr>
          <p:cNvPr id="6"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6060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5" name="4 Marcador de pie de página"/>
          <p:cNvSpPr>
            <a:spLocks noGrp="1"/>
          </p:cNvSpPr>
          <p:nvPr>
            <p:ph type="ftr" sz="quarter" idx="11"/>
          </p:nvPr>
        </p:nvSpPr>
        <p:spPr/>
        <p:txBody>
          <a:bodyPr/>
          <a:lstStyle>
            <a:lvl1pPr>
              <a:defRPr/>
            </a:lvl1pPr>
          </a:lstStyle>
          <a:p>
            <a:endParaRPr lang="es-CL"/>
          </a:p>
        </p:txBody>
      </p:sp>
      <p:sp>
        <p:nvSpPr>
          <p:cNvPr id="6"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306575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5" name="4 Marcador de pie de página"/>
          <p:cNvSpPr>
            <a:spLocks noGrp="1"/>
          </p:cNvSpPr>
          <p:nvPr>
            <p:ph type="ftr" sz="quarter" idx="11"/>
          </p:nvPr>
        </p:nvSpPr>
        <p:spPr/>
        <p:txBody>
          <a:bodyPr/>
          <a:lstStyle>
            <a:lvl1pPr>
              <a:defRPr/>
            </a:lvl1pPr>
          </a:lstStyle>
          <a:p>
            <a:endParaRPr lang="es-CL"/>
          </a:p>
        </p:txBody>
      </p:sp>
      <p:sp>
        <p:nvSpPr>
          <p:cNvPr id="6"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49952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5" name="4 Marcador de pie de página"/>
          <p:cNvSpPr>
            <a:spLocks noGrp="1"/>
          </p:cNvSpPr>
          <p:nvPr>
            <p:ph type="ftr" sz="quarter" idx="11"/>
          </p:nvPr>
        </p:nvSpPr>
        <p:spPr/>
        <p:txBody>
          <a:bodyPr/>
          <a:lstStyle>
            <a:lvl1pPr>
              <a:defRPr/>
            </a:lvl1pPr>
          </a:lstStyle>
          <a:p>
            <a:endParaRPr lang="es-CL"/>
          </a:p>
        </p:txBody>
      </p:sp>
      <p:sp>
        <p:nvSpPr>
          <p:cNvPr id="6"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428763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5" name="4 Marcador de pie de página"/>
          <p:cNvSpPr>
            <a:spLocks noGrp="1"/>
          </p:cNvSpPr>
          <p:nvPr>
            <p:ph type="ftr" sz="quarter" idx="11"/>
          </p:nvPr>
        </p:nvSpPr>
        <p:spPr/>
        <p:txBody>
          <a:bodyPr/>
          <a:lstStyle>
            <a:lvl1pPr>
              <a:defRPr/>
            </a:lvl1pPr>
          </a:lstStyle>
          <a:p>
            <a:endParaRPr lang="es-CL"/>
          </a:p>
        </p:txBody>
      </p:sp>
      <p:sp>
        <p:nvSpPr>
          <p:cNvPr id="6"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227764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6" name="4 Marcador de pie de página"/>
          <p:cNvSpPr>
            <a:spLocks noGrp="1"/>
          </p:cNvSpPr>
          <p:nvPr>
            <p:ph type="ftr" sz="quarter" idx="11"/>
          </p:nvPr>
        </p:nvSpPr>
        <p:spPr/>
        <p:txBody>
          <a:bodyPr/>
          <a:lstStyle>
            <a:lvl1pPr>
              <a:defRPr/>
            </a:lvl1pPr>
          </a:lstStyle>
          <a:p>
            <a:endParaRPr lang="es-CL"/>
          </a:p>
        </p:txBody>
      </p:sp>
      <p:sp>
        <p:nvSpPr>
          <p:cNvPr id="7"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381504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8" name="4 Marcador de pie de página"/>
          <p:cNvSpPr>
            <a:spLocks noGrp="1"/>
          </p:cNvSpPr>
          <p:nvPr>
            <p:ph type="ftr" sz="quarter" idx="11"/>
          </p:nvPr>
        </p:nvSpPr>
        <p:spPr/>
        <p:txBody>
          <a:bodyPr/>
          <a:lstStyle>
            <a:lvl1pPr>
              <a:defRPr/>
            </a:lvl1pPr>
          </a:lstStyle>
          <a:p>
            <a:endParaRPr lang="es-CL"/>
          </a:p>
        </p:txBody>
      </p:sp>
      <p:sp>
        <p:nvSpPr>
          <p:cNvPr id="9"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177034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4" name="4 Marcador de pie de página"/>
          <p:cNvSpPr>
            <a:spLocks noGrp="1"/>
          </p:cNvSpPr>
          <p:nvPr>
            <p:ph type="ftr" sz="quarter" idx="11"/>
          </p:nvPr>
        </p:nvSpPr>
        <p:spPr/>
        <p:txBody>
          <a:bodyPr/>
          <a:lstStyle>
            <a:lvl1pPr>
              <a:defRPr/>
            </a:lvl1pPr>
          </a:lstStyle>
          <a:p>
            <a:endParaRPr lang="es-CL"/>
          </a:p>
        </p:txBody>
      </p:sp>
      <p:sp>
        <p:nvSpPr>
          <p:cNvPr id="5"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356801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3" name="4 Marcador de pie de página"/>
          <p:cNvSpPr>
            <a:spLocks noGrp="1"/>
          </p:cNvSpPr>
          <p:nvPr>
            <p:ph type="ftr" sz="quarter" idx="11"/>
          </p:nvPr>
        </p:nvSpPr>
        <p:spPr/>
        <p:txBody>
          <a:bodyPr/>
          <a:lstStyle>
            <a:lvl1pPr>
              <a:defRPr/>
            </a:lvl1pPr>
          </a:lstStyle>
          <a:p>
            <a:endParaRPr lang="es-CL"/>
          </a:p>
        </p:txBody>
      </p:sp>
      <p:sp>
        <p:nvSpPr>
          <p:cNvPr id="4"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261383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6" name="4 Marcador de pie de página"/>
          <p:cNvSpPr>
            <a:spLocks noGrp="1"/>
          </p:cNvSpPr>
          <p:nvPr>
            <p:ph type="ftr" sz="quarter" idx="11"/>
          </p:nvPr>
        </p:nvSpPr>
        <p:spPr/>
        <p:txBody>
          <a:bodyPr/>
          <a:lstStyle>
            <a:lvl1pPr>
              <a:defRPr/>
            </a:lvl1pPr>
          </a:lstStyle>
          <a:p>
            <a:endParaRPr lang="es-CL"/>
          </a:p>
        </p:txBody>
      </p:sp>
      <p:sp>
        <p:nvSpPr>
          <p:cNvPr id="7"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400290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CL" noProof="0" dirty="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3 Marcador de fecha"/>
          <p:cNvSpPr>
            <a:spLocks noGrp="1"/>
          </p:cNvSpPr>
          <p:nvPr>
            <p:ph type="dt" sz="half" idx="10"/>
          </p:nvPr>
        </p:nvSpPr>
        <p:spPr/>
        <p:txBody>
          <a:bodyPr/>
          <a:lstStyle>
            <a:lvl1pPr>
              <a:defRPr/>
            </a:lvl1pPr>
          </a:lstStyle>
          <a:p>
            <a:fld id="{00E52052-DD8E-4F0F-8F4E-36D1A673105F}" type="datetimeFigureOut">
              <a:rPr lang="es-CL" smtClean="0"/>
              <a:t>11-04-2024</a:t>
            </a:fld>
            <a:endParaRPr lang="es-CL"/>
          </a:p>
        </p:txBody>
      </p:sp>
      <p:sp>
        <p:nvSpPr>
          <p:cNvPr id="6" name="4 Marcador de pie de página"/>
          <p:cNvSpPr>
            <a:spLocks noGrp="1"/>
          </p:cNvSpPr>
          <p:nvPr>
            <p:ph type="ftr" sz="quarter" idx="11"/>
          </p:nvPr>
        </p:nvSpPr>
        <p:spPr/>
        <p:txBody>
          <a:bodyPr/>
          <a:lstStyle>
            <a:lvl1pPr>
              <a:defRPr/>
            </a:lvl1pPr>
          </a:lstStyle>
          <a:p>
            <a:endParaRPr lang="es-CL"/>
          </a:p>
        </p:txBody>
      </p:sp>
      <p:sp>
        <p:nvSpPr>
          <p:cNvPr id="7" name="5 Marcador de número de diapositiva"/>
          <p:cNvSpPr>
            <a:spLocks noGrp="1"/>
          </p:cNvSpPr>
          <p:nvPr>
            <p:ph type="sldNum" sz="quarter" idx="12"/>
          </p:nvPr>
        </p:nvSpPr>
        <p:spPr/>
        <p:txBody>
          <a:bodyPr/>
          <a:lstStyle>
            <a:lvl1pPr>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235912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L"/>
              <a:t>Haga clic para modificar el estilo de título del patrón</a:t>
            </a:r>
            <a:endParaRPr lang="es-CL" altLang="es-CL"/>
          </a:p>
        </p:txBody>
      </p:sp>
      <p:sp>
        <p:nvSpPr>
          <p:cNvPr id="1027" name="2 Marcador de texto"/>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L"/>
              <a:t>Haga clic para modificar el estilo de texto del patrón</a:t>
            </a:r>
          </a:p>
          <a:p>
            <a:pPr lvl="1"/>
            <a:r>
              <a:rPr lang="es-ES" altLang="es-CL"/>
              <a:t>Segundo nivel</a:t>
            </a:r>
          </a:p>
          <a:p>
            <a:pPr lvl="2"/>
            <a:r>
              <a:rPr lang="es-ES" altLang="es-CL"/>
              <a:t>Tercer nivel</a:t>
            </a:r>
          </a:p>
          <a:p>
            <a:pPr lvl="3"/>
            <a:r>
              <a:rPr lang="es-ES" altLang="es-CL"/>
              <a:t>Cuarto nivel</a:t>
            </a:r>
          </a:p>
          <a:p>
            <a:pPr lvl="4"/>
            <a:r>
              <a:rPr lang="es-ES" altLang="es-CL"/>
              <a:t>Quinto nivel</a:t>
            </a:r>
            <a:endParaRPr lang="es-CL" altLang="es-CL"/>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fld id="{00E52052-DD8E-4F0F-8F4E-36D1A673105F}" type="datetimeFigureOut">
              <a:rPr lang="es-CL" smtClean="0"/>
              <a:t>11-04-2024</a:t>
            </a:fld>
            <a:endParaRPr lang="es-CL"/>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schemeClr val="tx1">
                    <a:tint val="75000"/>
                  </a:schemeClr>
                </a:solidFill>
                <a:latin typeface="+mn-lt"/>
              </a:defRPr>
            </a:lvl1pPr>
          </a:lstStyle>
          <a:p>
            <a:endParaRPr lang="es-CL"/>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fld id="{085CD74E-4C11-46F6-93D7-3AF45EE46C6A}" type="slidenum">
              <a:rPr lang="es-CL" smtClean="0"/>
              <a:t>‹Nº›</a:t>
            </a:fld>
            <a:endParaRPr lang="es-CL"/>
          </a:p>
        </p:txBody>
      </p:sp>
    </p:spTree>
    <p:extLst>
      <p:ext uri="{BB962C8B-B14F-4D97-AF65-F5344CB8AC3E}">
        <p14:creationId xmlns:p14="http://schemas.microsoft.com/office/powerpoint/2010/main" val="2708596846"/>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FDE86AC-FA3B-40C1-A2E9-9A50B89486E4}"/>
              </a:ext>
            </a:extLst>
          </p:cNvPr>
          <p:cNvSpPr>
            <a:spLocks noGrp="1"/>
          </p:cNvSpPr>
          <p:nvPr>
            <p:ph type="title"/>
          </p:nvPr>
        </p:nvSpPr>
        <p:spPr>
          <a:xfrm>
            <a:off x="914400" y="4033373"/>
            <a:ext cx="10363200" cy="1362075"/>
          </a:xfrm>
        </p:spPr>
        <p:txBody>
          <a:bodyPr wrap="square" anchor="t">
            <a:normAutofit/>
          </a:bodyPr>
          <a:lstStyle/>
          <a:p>
            <a:pPr algn="ctr">
              <a:lnSpc>
                <a:spcPct val="90000"/>
              </a:lnSpc>
            </a:pPr>
            <a:r>
              <a:rPr lang="en-US" sz="1800" b="0" dirty="0">
                <a:latin typeface="+mn-lt"/>
              </a:rPr>
              <a:t>Faculty of Engineering</a:t>
            </a:r>
            <a:br>
              <a:rPr lang="en-US" sz="1800" b="0" dirty="0">
                <a:latin typeface="+mn-lt"/>
              </a:rPr>
            </a:br>
            <a:r>
              <a:rPr lang="en-US" sz="1800" b="0" dirty="0">
                <a:latin typeface="+mn-lt"/>
              </a:rPr>
              <a:t>Computer Civil Engineering</a:t>
            </a:r>
            <a:br>
              <a:rPr lang="en-US" sz="1800" b="0" dirty="0">
                <a:latin typeface="+mn-lt"/>
              </a:rPr>
            </a:br>
            <a:br>
              <a:rPr lang="en-US" sz="1800" b="0" dirty="0">
                <a:latin typeface="+mn-lt"/>
              </a:rPr>
            </a:br>
            <a:r>
              <a:rPr lang="en-US" sz="1800" b="0" dirty="0">
                <a:latin typeface="+mn-lt"/>
              </a:rPr>
              <a:t>Student: Víctor Salazar</a:t>
            </a:r>
            <a:br>
              <a:rPr lang="en-US" sz="1800" b="0" dirty="0">
                <a:latin typeface="+mn-lt"/>
              </a:rPr>
            </a:br>
            <a:r>
              <a:rPr lang="en-US" sz="1800" b="0" dirty="0">
                <a:latin typeface="+mn-lt"/>
              </a:rPr>
              <a:t>Advisor: Dr. Gustavo </a:t>
            </a:r>
            <a:r>
              <a:rPr lang="en-US" sz="1800" b="0" dirty="0" err="1">
                <a:latin typeface="+mn-lt"/>
              </a:rPr>
              <a:t>Gatica</a:t>
            </a:r>
            <a:endParaRPr lang="es-CL" sz="1800" b="0" dirty="0">
              <a:latin typeface="+mn-lt"/>
            </a:endParaRPr>
          </a:p>
        </p:txBody>
      </p:sp>
      <p:sp>
        <p:nvSpPr>
          <p:cNvPr id="21" name="Título 1">
            <a:extLst>
              <a:ext uri="{FF2B5EF4-FFF2-40B4-BE49-F238E27FC236}">
                <a16:creationId xmlns:a16="http://schemas.microsoft.com/office/drawing/2014/main" id="{C9CC49DB-1194-4EBF-BC3F-AC6D65FEE847}"/>
              </a:ext>
            </a:extLst>
          </p:cNvPr>
          <p:cNvSpPr txBox="1">
            <a:spLocks/>
          </p:cNvSpPr>
          <p:nvPr/>
        </p:nvSpPr>
        <p:spPr bwMode="auto">
          <a:xfrm>
            <a:off x="1256506" y="1317063"/>
            <a:ext cx="9678988" cy="2489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spcBef>
                <a:spcPct val="0"/>
              </a:spcBef>
              <a:spcAft>
                <a:spcPct val="0"/>
              </a:spcAft>
              <a:defRPr sz="4000" b="1" kern="1200" cap="all">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algn="ctr" defTabSz="914400"/>
            <a:r>
              <a:rPr lang="en-US" dirty="0"/>
              <a:t>2-phase algorithm using clustering and tabu search for solving the Multi-Trip Vehicle Routing Problem (MTVRP)</a:t>
            </a:r>
            <a:endParaRPr lang="es-CL" dirty="0">
              <a:solidFill>
                <a:schemeClr val="tx2"/>
              </a:solidFill>
            </a:endParaRPr>
          </a:p>
        </p:txBody>
      </p:sp>
    </p:spTree>
    <p:extLst>
      <p:ext uri="{BB962C8B-B14F-4D97-AF65-F5344CB8AC3E}">
        <p14:creationId xmlns:p14="http://schemas.microsoft.com/office/powerpoint/2010/main" val="2022626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FA32724-5D66-46A4-A57C-3A748F7EFCFA}"/>
              </a:ext>
            </a:extLst>
          </p:cNvPr>
          <p:cNvSpPr>
            <a:spLocks noGrp="1"/>
          </p:cNvSpPr>
          <p:nvPr>
            <p:ph type="title"/>
          </p:nvPr>
        </p:nvSpPr>
        <p:spPr>
          <a:xfrm>
            <a:off x="1715293" y="838200"/>
            <a:ext cx="8761413" cy="706964"/>
          </a:xfrm>
        </p:spPr>
        <p:txBody>
          <a:bodyPr/>
          <a:lstStyle/>
          <a:p>
            <a:pPr algn="ctr"/>
            <a:r>
              <a:rPr lang="es-CL" dirty="0" err="1"/>
              <a:t>Mathematical</a:t>
            </a:r>
            <a:r>
              <a:rPr lang="es-CL" dirty="0"/>
              <a:t> </a:t>
            </a:r>
            <a:r>
              <a:rPr lang="es-CL" dirty="0" err="1"/>
              <a:t>Model</a:t>
            </a:r>
            <a:endParaRPr lang="es-CL"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306E024-718B-49F4-BDC3-228FE336182E}"/>
                  </a:ext>
                </a:extLst>
              </p:cNvPr>
              <p:cNvSpPr>
                <a:spLocks noGrp="1"/>
              </p:cNvSpPr>
              <p:nvPr>
                <p:ph idx="1"/>
              </p:nvPr>
            </p:nvSpPr>
            <p:spPr>
              <a:xfrm>
                <a:off x="1154954" y="2014776"/>
                <a:ext cx="9955632" cy="3416300"/>
              </a:xfrm>
            </p:spPr>
            <p:txBody>
              <a:bodyPr/>
              <a:lstStyle/>
              <a:p>
                <a:r>
                  <a:rPr lang="es-CL" sz="2000" i="1" dirty="0"/>
                  <a:t>Variables</a:t>
                </a:r>
              </a:p>
              <a:p>
                <a:endParaRPr lang="es-CL" sz="2000" i="1" dirty="0"/>
              </a:p>
              <a:p>
                <a:pPr lvl="1"/>
                <a14:m>
                  <m:oMath xmlns:m="http://schemas.openxmlformats.org/officeDocument/2006/math">
                    <m:sSubSup>
                      <m:sSubSupPr>
                        <m:ctrlPr>
                          <a:rPr lang="es-CL" sz="2000" i="1">
                            <a:latin typeface="Cambria Math" panose="02040503050406030204" pitchFamily="18" charset="0"/>
                          </a:rPr>
                        </m:ctrlPr>
                      </m:sSubSupPr>
                      <m:e>
                        <m:r>
                          <a:rPr lang="es-CL" sz="2000" i="1">
                            <a:latin typeface="Cambria Math" panose="02040503050406030204" pitchFamily="18" charset="0"/>
                          </a:rPr>
                          <m:t>𝑥</m:t>
                        </m:r>
                      </m:e>
                      <m:sub>
                        <m:r>
                          <a:rPr lang="es-CL" sz="2000" i="1">
                            <a:latin typeface="Cambria Math" panose="02040503050406030204" pitchFamily="18" charset="0"/>
                          </a:rPr>
                          <m:t>𝑖𝑗</m:t>
                        </m:r>
                      </m:sub>
                      <m:sup>
                        <m:r>
                          <a:rPr lang="es-CL" sz="2000" i="1">
                            <a:latin typeface="Cambria Math" panose="02040503050406030204" pitchFamily="18" charset="0"/>
                          </a:rPr>
                          <m:t>𝑣𝑟</m:t>
                        </m:r>
                      </m:sup>
                    </m:sSubSup>
                    <m:r>
                      <a:rPr lang="es-CL" sz="2000" i="1">
                        <a:latin typeface="Cambria Math" panose="02040503050406030204" pitchFamily="18" charset="0"/>
                      </a:rPr>
                      <m:t>=</m:t>
                    </m:r>
                    <m:d>
                      <m:dPr>
                        <m:begChr m:val="{"/>
                        <m:endChr m:val=""/>
                        <m:ctrlPr>
                          <a:rPr lang="es-CL" sz="2000" i="1">
                            <a:latin typeface="Cambria Math" panose="02040503050406030204" pitchFamily="18" charset="0"/>
                          </a:rPr>
                        </m:ctrlPr>
                      </m:dPr>
                      <m:e>
                        <m:eqArr>
                          <m:eqArrPr>
                            <m:ctrlPr>
                              <a:rPr lang="es-CL" sz="2000" i="1">
                                <a:latin typeface="Cambria Math" panose="02040503050406030204" pitchFamily="18" charset="0"/>
                              </a:rPr>
                            </m:ctrlPr>
                          </m:eqArrPr>
                          <m:e>
                            <m:r>
                              <a:rPr lang="es-CL" sz="2000" b="0" i="1" smtClean="0">
                                <a:latin typeface="Cambria Math" panose="02040503050406030204" pitchFamily="18" charset="0"/>
                              </a:rPr>
                              <m:t>1 </m:t>
                            </m:r>
                            <m:r>
                              <a:rPr lang="en-US" sz="2000" i="1">
                                <a:latin typeface="Cambria Math" panose="02040503050406030204" pitchFamily="18" charset="0"/>
                              </a:rPr>
                              <m:t>𝑖𝑓</m:t>
                            </m:r>
                            <m:r>
                              <a:rPr lang="en-US" sz="2000" i="1">
                                <a:latin typeface="Cambria Math" panose="02040503050406030204" pitchFamily="18" charset="0"/>
                              </a:rPr>
                              <m:t> </m:t>
                            </m:r>
                            <m:r>
                              <a:rPr lang="en-US" sz="2000" i="1">
                                <a:latin typeface="Cambria Math" panose="02040503050406030204" pitchFamily="18" charset="0"/>
                              </a:rPr>
                              <m:t>𝑡𝑟𝑎𝑣𝑒𝑙</m:t>
                            </m:r>
                            <m:r>
                              <a:rPr lang="en-US" sz="2000" i="1">
                                <a:latin typeface="Cambria Math" panose="02040503050406030204" pitchFamily="18" charset="0"/>
                              </a:rPr>
                              <m:t> </m:t>
                            </m:r>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𝑡h𝑒</m:t>
                            </m:r>
                            <m:r>
                              <a:rPr lang="en-US" sz="2000" i="1">
                                <a:latin typeface="Cambria Math" panose="02040503050406030204" pitchFamily="18" charset="0"/>
                              </a:rPr>
                              <m:t> </m:t>
                            </m:r>
                            <m:r>
                              <a:rPr lang="en-US" sz="2000" i="1">
                                <a:latin typeface="Cambria Math" panose="02040503050406030204" pitchFamily="18" charset="0"/>
                              </a:rPr>
                              <m:t>𝑣𝑒h𝑖𝑐𝑙𝑒</m:t>
                            </m:r>
                            <m:r>
                              <a:rPr lang="en-US" sz="2000" i="1">
                                <a:latin typeface="Cambria Math" panose="02040503050406030204" pitchFamily="18" charset="0"/>
                              </a:rPr>
                              <m:t> </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r>
                              <a:rPr lang="en-US" sz="2000" i="1">
                                <a:latin typeface="Cambria Math" panose="02040503050406030204" pitchFamily="18" charset="0"/>
                              </a:rPr>
                              <m:t> </m:t>
                            </m:r>
                            <m:r>
                              <a:rPr lang="en-US" sz="2000" i="1">
                                <a:latin typeface="Cambria Math" panose="02040503050406030204" pitchFamily="18" charset="0"/>
                              </a:rPr>
                              <m:t>𝑡𝑟𝑎𝑣𝑒𝑙𝑠</m:t>
                            </m:r>
                            <m:r>
                              <a:rPr lang="en-US" sz="2000" i="1">
                                <a:latin typeface="Cambria Math" panose="02040503050406030204" pitchFamily="18" charset="0"/>
                              </a:rPr>
                              <m:t> </m:t>
                            </m:r>
                            <m:r>
                              <a:rPr lang="en-US" sz="2000" i="1">
                                <a:latin typeface="Cambria Math" panose="02040503050406030204" pitchFamily="18" charset="0"/>
                              </a:rPr>
                              <m:t>𝑡h𝑟𝑜𝑢𝑔h</m:t>
                            </m:r>
                            <m:r>
                              <a:rPr lang="en-US" sz="2000" i="1">
                                <a:latin typeface="Cambria Math" panose="02040503050406030204" pitchFamily="18" charset="0"/>
                              </a:rPr>
                              <m:t> </m:t>
                            </m:r>
                            <m:r>
                              <a:rPr lang="en-US" sz="2000" i="1">
                                <a:latin typeface="Cambria Math" panose="02040503050406030204" pitchFamily="18" charset="0"/>
                              </a:rPr>
                              <m:t>𝑡h𝑒</m:t>
                            </m:r>
                            <m:r>
                              <a:rPr lang="en-US" sz="2000" i="1">
                                <a:latin typeface="Cambria Math" panose="02040503050406030204" pitchFamily="18" charset="0"/>
                              </a:rPr>
                              <m:t> </m:t>
                            </m:r>
                            <m:r>
                              <a:rPr lang="en-US" sz="2000" i="1">
                                <a:latin typeface="Cambria Math" panose="02040503050406030204" pitchFamily="18" charset="0"/>
                              </a:rPr>
                              <m:t>𝑎𝑟𝑐</m:t>
                            </m:r>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𝐴</m:t>
                            </m:r>
                          </m:e>
                          <m:e>
                            <m:r>
                              <a:rPr lang="es-CL" sz="2000" i="1" smtClean="0">
                                <a:latin typeface="Cambria Math" panose="02040503050406030204" pitchFamily="18" charset="0"/>
                              </a:rPr>
                              <m:t>0 </m:t>
                            </m:r>
                            <m:r>
                              <a:rPr lang="es-CL" sz="2000" b="0" i="1" smtClean="0">
                                <a:latin typeface="Cambria Math" panose="02040503050406030204" pitchFamily="18" charset="0"/>
                              </a:rPr>
                              <m:t>𝑜𝑡h𝑒𝑟𝑤𝑖𝑠𝑒</m:t>
                            </m:r>
                            <m:r>
                              <a:rPr lang="es-CL" sz="2000" b="0" i="1" smtClean="0">
                                <a:latin typeface="Cambria Math" panose="02040503050406030204" pitchFamily="18" charset="0"/>
                              </a:rPr>
                              <m:t>                                                                               </m:t>
                            </m:r>
                            <m:r>
                              <a:rPr lang="es-CL" sz="2000" i="1">
                                <a:latin typeface="Cambria Math" panose="02040503050406030204" pitchFamily="18" charset="0"/>
                              </a:rPr>
                              <m:t>                                       </m:t>
                            </m:r>
                          </m:e>
                        </m:eqArr>
                      </m:e>
                    </m:d>
                  </m:oMath>
                </a14:m>
                <a:endParaRPr lang="es-CL" sz="2000" dirty="0"/>
              </a:p>
              <a:p>
                <a:pPr marL="0" indent="0">
                  <a:buNone/>
                </a:pPr>
                <a:r>
                  <a:rPr lang="es-CL" i="1" dirty="0"/>
                  <a:t> </a:t>
                </a:r>
                <a:endParaRPr lang="es-CL" dirty="0"/>
              </a:p>
              <a:p>
                <a:pPr lvl="1"/>
                <a14:m>
                  <m:oMath xmlns:m="http://schemas.openxmlformats.org/officeDocument/2006/math">
                    <m:sSubSup>
                      <m:sSubSupPr>
                        <m:ctrlPr>
                          <a:rPr lang="es-CL" sz="2000" i="1">
                            <a:latin typeface="Cambria Math" panose="02040503050406030204" pitchFamily="18" charset="0"/>
                          </a:rPr>
                        </m:ctrlPr>
                      </m:sSubSupPr>
                      <m:e>
                        <m:r>
                          <a:rPr lang="es-CL" sz="2000" i="1">
                            <a:latin typeface="Cambria Math" panose="02040503050406030204" pitchFamily="18" charset="0"/>
                          </a:rPr>
                          <m:t>𝑦</m:t>
                        </m:r>
                      </m:e>
                      <m:sub>
                        <m:r>
                          <a:rPr lang="es-CL" sz="2000" i="1">
                            <a:latin typeface="Cambria Math" panose="02040503050406030204" pitchFamily="18" charset="0"/>
                          </a:rPr>
                          <m:t>𝑖</m:t>
                        </m:r>
                      </m:sub>
                      <m:sup>
                        <m:r>
                          <a:rPr lang="es-CL" sz="2000" i="1">
                            <a:latin typeface="Cambria Math" panose="02040503050406030204" pitchFamily="18" charset="0"/>
                          </a:rPr>
                          <m:t>𝑣𝑟</m:t>
                        </m:r>
                      </m:sup>
                    </m:sSubSup>
                    <m:r>
                      <a:rPr lang="es-CL" sz="2000" i="1">
                        <a:latin typeface="Cambria Math" panose="02040503050406030204" pitchFamily="18" charset="0"/>
                      </a:rPr>
                      <m:t>=</m:t>
                    </m:r>
                    <m:d>
                      <m:dPr>
                        <m:begChr m:val="{"/>
                        <m:endChr m:val=""/>
                        <m:ctrlPr>
                          <a:rPr lang="es-CL" sz="2000" i="1">
                            <a:latin typeface="Cambria Math" panose="02040503050406030204" pitchFamily="18" charset="0"/>
                          </a:rPr>
                        </m:ctrlPr>
                      </m:dPr>
                      <m:e>
                        <m:eqArr>
                          <m:eqArrPr>
                            <m:ctrlPr>
                              <a:rPr lang="es-CL" sz="2000" i="1">
                                <a:latin typeface="Cambria Math" panose="02040503050406030204" pitchFamily="18" charset="0"/>
                              </a:rPr>
                            </m:ctrlPr>
                          </m:eqArrPr>
                          <m:e>
                            <m:r>
                              <a:rPr lang="en-US" sz="2000" i="1">
                                <a:latin typeface="Cambria Math" panose="02040503050406030204" pitchFamily="18" charset="0"/>
                              </a:rPr>
                              <m:t>1 </m:t>
                            </m:r>
                            <m:r>
                              <a:rPr lang="en-US" sz="2000" i="1">
                                <a:latin typeface="Cambria Math" panose="02040503050406030204" pitchFamily="18" charset="0"/>
                              </a:rPr>
                              <m:t>𝑖𝑓</m:t>
                            </m:r>
                            <m:r>
                              <a:rPr lang="en-US" sz="2000" i="1">
                                <a:latin typeface="Cambria Math" panose="02040503050406030204" pitchFamily="18" charset="0"/>
                              </a:rPr>
                              <m:t> </m:t>
                            </m:r>
                            <m:r>
                              <a:rPr lang="en-US" sz="2000" i="1">
                                <a:latin typeface="Cambria Math" panose="02040503050406030204" pitchFamily="18" charset="0"/>
                              </a:rPr>
                              <m:t>𝑡𝑟𝑖𝑝</m:t>
                            </m:r>
                            <m:r>
                              <a:rPr lang="en-US" sz="2000" i="1">
                                <a:latin typeface="Cambria Math" panose="02040503050406030204" pitchFamily="18" charset="0"/>
                              </a:rPr>
                              <m:t> </m:t>
                            </m:r>
                            <m:r>
                              <a:rPr lang="en-US" sz="2000" i="1">
                                <a:latin typeface="Cambria Math" panose="02040503050406030204" pitchFamily="18" charset="0"/>
                              </a:rPr>
                              <m:t>𝑟</m:t>
                            </m:r>
                            <m:r>
                              <a:rPr lang="en-US" sz="2000" i="1">
                                <a:latin typeface="Cambria Math" panose="02040503050406030204" pitchFamily="18" charset="0"/>
                              </a:rPr>
                              <m:t> ∈ </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𝑡h𝑒</m:t>
                            </m:r>
                            <m:r>
                              <a:rPr lang="en-US" sz="2000" i="1">
                                <a:latin typeface="Cambria Math" panose="02040503050406030204" pitchFamily="18" charset="0"/>
                              </a:rPr>
                              <m:t> </m:t>
                            </m:r>
                            <m:r>
                              <a:rPr lang="en-US" sz="2000" i="1">
                                <a:latin typeface="Cambria Math" panose="02040503050406030204" pitchFamily="18" charset="0"/>
                              </a:rPr>
                              <m:t>𝑣𝑒h𝑖𝑐𝑙𝑒</m:t>
                            </m:r>
                            <m:r>
                              <a:rPr lang="en-US" sz="2000" i="1">
                                <a:latin typeface="Cambria Math" panose="02040503050406030204" pitchFamily="18" charset="0"/>
                              </a:rPr>
                              <m:t> </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r>
                              <a:rPr lang="en-US" sz="2000" i="1">
                                <a:latin typeface="Cambria Math" panose="02040503050406030204" pitchFamily="18" charset="0"/>
                              </a:rPr>
                              <m:t> </m:t>
                            </m:r>
                            <m:r>
                              <a:rPr lang="en-US" sz="2000" i="1">
                                <a:latin typeface="Cambria Math" panose="02040503050406030204" pitchFamily="18" charset="0"/>
                              </a:rPr>
                              <m:t>𝑣𝑖𝑠𝑖𝑡𝑠</m:t>
                            </m:r>
                            <m:r>
                              <a:rPr lang="en-US" sz="2000" i="1">
                                <a:latin typeface="Cambria Math" panose="02040503050406030204" pitchFamily="18" charset="0"/>
                              </a:rPr>
                              <m:t> </m:t>
                            </m:r>
                            <m:r>
                              <a:rPr lang="en-US" sz="2000" i="1">
                                <a:latin typeface="Cambria Math" panose="02040503050406030204" pitchFamily="18" charset="0"/>
                              </a:rPr>
                              <m:t>𝑣𝑒𝑟𝑡𝑒𝑥</m:t>
                            </m:r>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 ∈ </m:t>
                            </m:r>
                            <m:r>
                              <a:rPr lang="en-US" sz="2000" i="1">
                                <a:latin typeface="Cambria Math" panose="02040503050406030204" pitchFamily="18" charset="0"/>
                              </a:rPr>
                              <m:t>𝑁</m:t>
                            </m:r>
                          </m:e>
                          <m:e>
                            <m:r>
                              <a:rPr lang="es-CL" sz="2000" i="1">
                                <a:latin typeface="Cambria Math" panose="02040503050406030204" pitchFamily="18" charset="0"/>
                              </a:rPr>
                              <m:t>0 </m:t>
                            </m:r>
                            <m:r>
                              <a:rPr lang="es-CL" sz="2000" b="0" i="1" smtClean="0">
                                <a:latin typeface="Cambria Math" panose="02040503050406030204" pitchFamily="18" charset="0"/>
                              </a:rPr>
                              <m:t>𝑜𝑡h𝑒𝑟𝑤𝑖𝑠𝑒</m:t>
                            </m:r>
                            <m:r>
                              <a:rPr lang="es-CL" sz="2000" i="1">
                                <a:latin typeface="Cambria Math" panose="02040503050406030204" pitchFamily="18" charset="0"/>
                              </a:rPr>
                              <m:t>                                                                                        </m:t>
                            </m:r>
                          </m:e>
                        </m:eqArr>
                      </m:e>
                    </m:d>
                  </m:oMath>
                </a14:m>
                <a:endParaRPr lang="es-CL" sz="2000" dirty="0"/>
              </a:p>
              <a:p>
                <a:pPr marL="457200" lvl="1" indent="0">
                  <a:buNone/>
                </a:pPr>
                <a:endParaRPr lang="es-CL" i="1" dirty="0"/>
              </a:p>
              <a:p>
                <a:pPr marL="457200" lvl="1" indent="0">
                  <a:buNone/>
                </a:pPr>
                <a14:m>
                  <m:oMathPara xmlns:m="http://schemas.openxmlformats.org/officeDocument/2006/math">
                    <m:oMathParaPr>
                      <m:jc m:val="centerGroup"/>
                    </m:oMathParaPr>
                    <m:oMath xmlns:m="http://schemas.openxmlformats.org/officeDocument/2006/math">
                      <m:r>
                        <m:rPr>
                          <m:sty m:val="p"/>
                        </m:rPr>
                        <a:rPr lang="es-CL" sz="2000" b="0" i="0" smtClean="0">
                          <a:latin typeface="Cambria Math" panose="02040503050406030204" pitchFamily="18" charset="0"/>
                        </a:rPr>
                        <m:t>Where</m:t>
                      </m:r>
                      <m:r>
                        <a:rPr lang="es-CL" sz="2000" i="1">
                          <a:latin typeface="Cambria Math" panose="02040503050406030204" pitchFamily="18" charset="0"/>
                        </a:rPr>
                        <m:t> </m:t>
                      </m:r>
                      <m:r>
                        <a:rPr lang="es-CL" sz="2000" i="1">
                          <a:latin typeface="Cambria Math" panose="02040503050406030204" pitchFamily="18" charset="0"/>
                        </a:rPr>
                        <m:t>𝑅</m:t>
                      </m:r>
                      <m:r>
                        <a:rPr lang="es-CL" sz="2000" i="1">
                          <a:latin typeface="Cambria Math" panose="02040503050406030204" pitchFamily="18" charset="0"/>
                        </a:rPr>
                        <m:t> = { 0 ,  ...  , </m:t>
                      </m:r>
                      <m:r>
                        <a:rPr lang="es-CL" sz="2000" i="1">
                          <a:latin typeface="Cambria Math" panose="02040503050406030204" pitchFamily="18" charset="0"/>
                        </a:rPr>
                        <m:t>𝑁</m:t>
                      </m:r>
                      <m:r>
                        <a:rPr lang="es-CL" sz="2000" i="1">
                          <a:latin typeface="Cambria Math" panose="02040503050406030204" pitchFamily="18" charset="0"/>
                        </a:rPr>
                        <m:t>−1 }</m:t>
                      </m:r>
                    </m:oMath>
                  </m:oMathPara>
                </a14:m>
                <a:endParaRPr lang="es-CL" sz="2000" dirty="0"/>
              </a:p>
            </p:txBody>
          </p:sp>
        </mc:Choice>
        <mc:Fallback xmlns="">
          <p:sp>
            <p:nvSpPr>
              <p:cNvPr id="3" name="Marcador de contenido 2">
                <a:extLst>
                  <a:ext uri="{FF2B5EF4-FFF2-40B4-BE49-F238E27FC236}">
                    <a16:creationId xmlns:a16="http://schemas.microsoft.com/office/drawing/2014/main" id="{D306E024-718B-49F4-BDC3-228FE336182E}"/>
                  </a:ext>
                </a:extLst>
              </p:cNvPr>
              <p:cNvSpPr>
                <a:spLocks noGrp="1" noRot="1" noChangeAspect="1" noMove="1" noResize="1" noEditPoints="1" noAdjustHandles="1" noChangeArrowheads="1" noChangeShapeType="1" noTextEdit="1"/>
              </p:cNvSpPr>
              <p:nvPr>
                <p:ph idx="1"/>
              </p:nvPr>
            </p:nvSpPr>
            <p:spPr>
              <a:xfrm>
                <a:off x="1154954" y="2014776"/>
                <a:ext cx="9955632" cy="3416300"/>
              </a:xfrm>
              <a:blipFill>
                <a:blip r:embed="rId2"/>
                <a:stretch>
                  <a:fillRect l="-551" t="-1071" b="-13036"/>
                </a:stretch>
              </a:blipFill>
            </p:spPr>
            <p:txBody>
              <a:bodyPr/>
              <a:lstStyle/>
              <a:p>
                <a:r>
                  <a:rPr lang="es-CL">
                    <a:noFill/>
                  </a:rPr>
                  <a:t> </a:t>
                </a:r>
              </a:p>
            </p:txBody>
          </p:sp>
        </mc:Fallback>
      </mc:AlternateContent>
    </p:spTree>
    <p:extLst>
      <p:ext uri="{BB962C8B-B14F-4D97-AF65-F5344CB8AC3E}">
        <p14:creationId xmlns:p14="http://schemas.microsoft.com/office/powerpoint/2010/main" val="327895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CD889E5-C01B-4F06-9E9B-94AB46D47D2D}"/>
                  </a:ext>
                </a:extLst>
              </p:cNvPr>
              <p:cNvSpPr txBox="1"/>
              <p:nvPr/>
            </p:nvSpPr>
            <p:spPr>
              <a:xfrm>
                <a:off x="6095999" y="3892175"/>
                <a:ext cx="3522246" cy="8389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𝑚𝑖𝑛</m:t>
                      </m:r>
                      <m:nary>
                        <m:naryPr>
                          <m:chr m:val="∑"/>
                          <m:ctrlPr>
                            <a:rPr lang="es-CL" i="1" smtClean="0">
                              <a:latin typeface="Cambria Math" panose="02040503050406030204" pitchFamily="18" charset="0"/>
                            </a:rPr>
                          </m:ctrlPr>
                        </m:naryPr>
                        <m:sub>
                          <m:r>
                            <a:rPr lang="es-CL" i="1">
                              <a:latin typeface="Cambria Math" panose="02040503050406030204" pitchFamily="18" charset="0"/>
                            </a:rPr>
                            <m:t>(</m:t>
                          </m:r>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𝑗</m:t>
                          </m:r>
                          <m:r>
                            <a:rPr lang="es-CL" i="1">
                              <a:latin typeface="Cambria Math" panose="02040503050406030204" pitchFamily="18" charset="0"/>
                            </a:rPr>
                            <m:t>) ∈ </m:t>
                          </m:r>
                          <m:r>
                            <a:rPr lang="es-CL" i="1">
                              <a:latin typeface="Cambria Math" panose="02040503050406030204" pitchFamily="18" charset="0"/>
                            </a:rPr>
                            <m:t>𝐴</m:t>
                          </m:r>
                        </m:sub>
                        <m:sup/>
                        <m:e>
                          <m:sSub>
                            <m:sSubPr>
                              <m:ctrlPr>
                                <a:rPr lang="es-CL" i="1">
                                  <a:latin typeface="Cambria Math" panose="02040503050406030204" pitchFamily="18" charset="0"/>
                                </a:rPr>
                              </m:ctrlPr>
                            </m:sSubPr>
                            <m:e>
                              <m:r>
                                <a:rPr lang="es-CL" i="1">
                                  <a:latin typeface="Cambria Math" panose="02040503050406030204" pitchFamily="18" charset="0"/>
                                </a:rPr>
                                <m:t>𝑇</m:t>
                              </m:r>
                            </m:e>
                            <m:sub>
                              <m:r>
                                <a:rPr lang="es-CL" i="1">
                                  <a:latin typeface="Cambria Math" panose="02040503050406030204" pitchFamily="18" charset="0"/>
                                </a:rPr>
                                <m:t>𝑖𝑗</m:t>
                              </m:r>
                            </m:sub>
                          </m:sSub>
                        </m:e>
                      </m:nary>
                      <m:nary>
                        <m:naryPr>
                          <m:chr m:val="∑"/>
                          <m:ctrlPr>
                            <a:rPr lang="es-CL" i="1" smtClean="0">
                              <a:latin typeface="Cambria Math" panose="02040503050406030204" pitchFamily="18" charset="0"/>
                            </a:rPr>
                          </m:ctrlPr>
                        </m:naryPr>
                        <m:sub>
                          <m:r>
                            <m:rPr>
                              <m:brk m:alnAt="15"/>
                            </m:rPr>
                            <a:rPr lang="es-CL" b="0" i="1" smtClean="0">
                              <a:latin typeface="Cambria Math" panose="02040503050406030204" pitchFamily="18" charset="0"/>
                            </a:rPr>
                            <m:t>𝑣</m:t>
                          </m:r>
                          <m:r>
                            <a:rPr lang="es-CL" b="0" i="1" smtClean="0">
                              <a:latin typeface="Cambria Math" panose="02040503050406030204" pitchFamily="18" charset="0"/>
                            </a:rPr>
                            <m:t> </m:t>
                          </m:r>
                          <m:r>
                            <a:rPr lang="es-CL" i="1">
                              <a:latin typeface="Cambria Math" panose="02040503050406030204" pitchFamily="18" charset="0"/>
                            </a:rPr>
                            <m:t>∈</m:t>
                          </m:r>
                          <m:r>
                            <a:rPr lang="es-CL" b="0" i="1" smtClean="0">
                              <a:latin typeface="Cambria Math" panose="02040503050406030204" pitchFamily="18" charset="0"/>
                            </a:rPr>
                            <m:t> </m:t>
                          </m:r>
                          <m:r>
                            <a:rPr lang="es-CL" b="0" i="1" smtClean="0">
                              <a:latin typeface="Cambria Math" panose="02040503050406030204" pitchFamily="18" charset="0"/>
                            </a:rPr>
                            <m:t>𝑉</m:t>
                          </m:r>
                        </m:sub>
                        <m:sup/>
                        <m:e>
                          <m:nary>
                            <m:naryPr>
                              <m:chr m:val="∑"/>
                              <m:ctrlPr>
                                <a:rPr lang="es-CL" i="1">
                                  <a:latin typeface="Cambria Math" panose="02040503050406030204" pitchFamily="18" charset="0"/>
                                </a:rPr>
                              </m:ctrlPr>
                            </m:naryPr>
                            <m:sub>
                              <m:r>
                                <m:rPr>
                                  <m:brk m:alnAt="15"/>
                                </m:rPr>
                                <a:rPr lang="es-CL" b="0" i="1" smtClean="0">
                                  <a:latin typeface="Cambria Math" panose="02040503050406030204" pitchFamily="18" charset="0"/>
                                </a:rPr>
                                <m:t>𝑟</m:t>
                              </m:r>
                              <m:r>
                                <a:rPr lang="es-CL" i="1">
                                  <a:latin typeface="Cambria Math" panose="02040503050406030204" pitchFamily="18" charset="0"/>
                                </a:rPr>
                                <m:t> ∈</m:t>
                              </m:r>
                              <m:r>
                                <a:rPr lang="es-CL" b="0" i="1" smtClean="0">
                                  <a:latin typeface="Cambria Math" panose="02040503050406030204" pitchFamily="18" charset="0"/>
                                </a:rPr>
                                <m:t> </m:t>
                              </m:r>
                              <m:r>
                                <a:rPr lang="es-CL" b="0" i="1" smtClean="0">
                                  <a:latin typeface="Cambria Math" panose="02040503050406030204" pitchFamily="18" charset="0"/>
                                </a:rPr>
                                <m:t>𝑅</m:t>
                              </m:r>
                            </m:sub>
                            <m:sup/>
                            <m:e>
                              <m:sSubSup>
                                <m:sSubSupPr>
                                  <m:ctrlPr>
                                    <a:rPr lang="es-CL" i="1">
                                      <a:latin typeface="Cambria Math" panose="02040503050406030204" pitchFamily="18" charset="0"/>
                                    </a:rPr>
                                  </m:ctrlPr>
                                </m:sSubSupPr>
                                <m:e>
                                  <m:r>
                                    <a:rPr lang="es-CL" i="1">
                                      <a:latin typeface="Cambria Math" panose="02040503050406030204" pitchFamily="18" charset="0"/>
                                    </a:rPr>
                                    <m:t>𝑥</m:t>
                                  </m:r>
                                </m:e>
                                <m:sub>
                                  <m:r>
                                    <a:rPr lang="es-CL" i="1">
                                      <a:latin typeface="Cambria Math" panose="02040503050406030204" pitchFamily="18" charset="0"/>
                                    </a:rPr>
                                    <m:t>𝑖𝑗</m:t>
                                  </m:r>
                                </m:sub>
                                <m:sup>
                                  <m:r>
                                    <a:rPr lang="es-CL" i="1">
                                      <a:latin typeface="Cambria Math" panose="02040503050406030204" pitchFamily="18" charset="0"/>
                                    </a:rPr>
                                    <m:t>𝑣𝑟</m:t>
                                  </m:r>
                                </m:sup>
                              </m:sSubSup>
                            </m:e>
                          </m:nary>
                        </m:e>
                      </m:nary>
                      <m:r>
                        <a:rPr lang="es-CL" b="0" i="1" smtClean="0">
                          <a:latin typeface="Cambria Math" panose="02040503050406030204" pitchFamily="18" charset="0"/>
                        </a:rPr>
                        <m:t>          (1)</m:t>
                      </m:r>
                    </m:oMath>
                  </m:oMathPara>
                </a14:m>
                <a:endParaRPr lang="es-CL" dirty="0"/>
              </a:p>
            </p:txBody>
          </p:sp>
        </mc:Choice>
        <mc:Fallback xmlns="">
          <p:sp>
            <p:nvSpPr>
              <p:cNvPr id="4" name="CuadroTexto 3">
                <a:extLst>
                  <a:ext uri="{FF2B5EF4-FFF2-40B4-BE49-F238E27FC236}">
                    <a16:creationId xmlns:a16="http://schemas.microsoft.com/office/drawing/2014/main" id="{ECD889E5-C01B-4F06-9E9B-94AB46D47D2D}"/>
                  </a:ext>
                </a:extLst>
              </p:cNvPr>
              <p:cNvSpPr txBox="1">
                <a:spLocks noRot="1" noChangeAspect="1" noMove="1" noResize="1" noEditPoints="1" noAdjustHandles="1" noChangeArrowheads="1" noChangeShapeType="1" noTextEdit="1"/>
              </p:cNvSpPr>
              <p:nvPr/>
            </p:nvSpPr>
            <p:spPr>
              <a:xfrm>
                <a:off x="6095999" y="3892175"/>
                <a:ext cx="3522246" cy="838948"/>
              </a:xfrm>
              <a:prstGeom prst="rect">
                <a:avLst/>
              </a:prstGeom>
              <a:blipFill>
                <a:blip r:embed="rId2"/>
                <a:stretch>
                  <a:fillRect/>
                </a:stretch>
              </a:blipFill>
            </p:spPr>
            <p:txBody>
              <a:bodyPr/>
              <a:lstStyle/>
              <a:p>
                <a:r>
                  <a:rPr lang="es-CL">
                    <a:noFill/>
                  </a:rPr>
                  <a:t> </a:t>
                </a:r>
              </a:p>
            </p:txBody>
          </p:sp>
        </mc:Fallback>
      </mc:AlternateContent>
      <p:sp>
        <p:nvSpPr>
          <p:cNvPr id="8" name="Título 1">
            <a:extLst>
              <a:ext uri="{FF2B5EF4-FFF2-40B4-BE49-F238E27FC236}">
                <a16:creationId xmlns:a16="http://schemas.microsoft.com/office/drawing/2014/main" id="{AAD51131-8179-446F-9AF4-2BA99E674CA7}"/>
              </a:ext>
            </a:extLst>
          </p:cNvPr>
          <p:cNvSpPr>
            <a:spLocks noGrp="1"/>
          </p:cNvSpPr>
          <p:nvPr>
            <p:ph type="title"/>
          </p:nvPr>
        </p:nvSpPr>
        <p:spPr>
          <a:xfrm>
            <a:off x="1715293" y="838200"/>
            <a:ext cx="8761413" cy="706964"/>
          </a:xfrm>
        </p:spPr>
        <p:txBody>
          <a:bodyPr/>
          <a:lstStyle/>
          <a:p>
            <a:pPr algn="ctr"/>
            <a:r>
              <a:rPr lang="es-CL" dirty="0" err="1"/>
              <a:t>Mathematical</a:t>
            </a:r>
            <a:r>
              <a:rPr lang="es-CL" dirty="0"/>
              <a:t> </a:t>
            </a:r>
            <a:r>
              <a:rPr lang="es-CL" dirty="0" err="1"/>
              <a:t>Model</a:t>
            </a:r>
            <a:endParaRPr lang="es-CL" dirty="0"/>
          </a:p>
        </p:txBody>
      </p:sp>
      <p:sp>
        <p:nvSpPr>
          <p:cNvPr id="6" name="Marcador de contenido 5">
            <a:extLst>
              <a:ext uri="{FF2B5EF4-FFF2-40B4-BE49-F238E27FC236}">
                <a16:creationId xmlns:a16="http://schemas.microsoft.com/office/drawing/2014/main" id="{7118CEF5-16A3-4D38-AD52-FD9DAD3B2ABA}"/>
              </a:ext>
            </a:extLst>
          </p:cNvPr>
          <p:cNvSpPr>
            <a:spLocks noGrp="1"/>
          </p:cNvSpPr>
          <p:nvPr>
            <p:ph idx="1"/>
          </p:nvPr>
        </p:nvSpPr>
        <p:spPr>
          <a:xfrm>
            <a:off x="609600" y="1974128"/>
            <a:ext cx="10972800" cy="3836095"/>
          </a:xfrm>
        </p:spPr>
        <p:txBody>
          <a:bodyPr/>
          <a:lstStyle/>
          <a:p>
            <a:r>
              <a:rPr lang="es-CL" dirty="0" err="1"/>
              <a:t>Objective</a:t>
            </a:r>
            <a:r>
              <a:rPr lang="es-CL" dirty="0"/>
              <a:t> </a:t>
            </a:r>
            <a:r>
              <a:rPr lang="es-CL" dirty="0" err="1"/>
              <a:t>Function</a:t>
            </a:r>
            <a:endParaRPr lang="es-CL" dirty="0"/>
          </a:p>
          <a:p>
            <a:pPr marL="0" indent="0">
              <a:buNone/>
            </a:pPr>
            <a:endParaRPr lang="es-CL" dirty="0"/>
          </a:p>
          <a:p>
            <a:pPr marL="0" indent="0">
              <a:buNone/>
            </a:pPr>
            <a:endParaRPr lang="es-CL" dirty="0"/>
          </a:p>
          <a:p>
            <a:pPr marL="0" indent="0">
              <a:buNone/>
            </a:pPr>
            <a:r>
              <a:rPr lang="en-US" sz="3000" dirty="0"/>
              <a:t>Minimizing total </a:t>
            </a:r>
          </a:p>
          <a:p>
            <a:pPr marL="0" indent="0">
              <a:buNone/>
            </a:pPr>
            <a:r>
              <a:rPr lang="en-US" sz="3000" dirty="0"/>
              <a:t>vehicle travel time</a:t>
            </a:r>
            <a:endParaRPr lang="es-CL" sz="3000" dirty="0"/>
          </a:p>
        </p:txBody>
      </p:sp>
    </p:spTree>
    <p:extLst>
      <p:ext uri="{BB962C8B-B14F-4D97-AF65-F5344CB8AC3E}">
        <p14:creationId xmlns:p14="http://schemas.microsoft.com/office/powerpoint/2010/main" val="48517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CD889E5-C01B-4F06-9E9B-94AB46D47D2D}"/>
                  </a:ext>
                </a:extLst>
              </p:cNvPr>
              <p:cNvSpPr txBox="1"/>
              <p:nvPr/>
            </p:nvSpPr>
            <p:spPr>
              <a:xfrm>
                <a:off x="6517712" y="2917073"/>
                <a:ext cx="3812326" cy="803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L" i="1" smtClean="0">
                              <a:latin typeface="Cambria Math" panose="02040503050406030204" pitchFamily="18" charset="0"/>
                            </a:rPr>
                          </m:ctrlPr>
                        </m:naryPr>
                        <m:sub>
                          <m:r>
                            <m:rPr>
                              <m:brk m:alnAt="23"/>
                            </m:rPr>
                            <a:rPr lang="es-CL" b="0" i="1" smtClean="0">
                              <a:latin typeface="Cambria Math" panose="02040503050406030204" pitchFamily="18" charset="0"/>
                            </a:rPr>
                            <m:t>𝑣</m:t>
                          </m:r>
                          <m:r>
                            <a:rPr lang="es-CL" i="1">
                              <a:latin typeface="Cambria Math" panose="02040503050406030204" pitchFamily="18" charset="0"/>
                            </a:rPr>
                            <m:t> ∈</m:t>
                          </m:r>
                          <m:r>
                            <a:rPr lang="es-CL" b="0" i="1" smtClean="0">
                              <a:latin typeface="Cambria Math" panose="02040503050406030204" pitchFamily="18" charset="0"/>
                            </a:rPr>
                            <m:t> </m:t>
                          </m:r>
                          <m:r>
                            <a:rPr lang="es-CL" b="0" i="1" smtClean="0">
                              <a:latin typeface="Cambria Math" panose="02040503050406030204" pitchFamily="18" charset="0"/>
                            </a:rPr>
                            <m:t>𝑉</m:t>
                          </m:r>
                        </m:sub>
                        <m:sup/>
                        <m:e>
                          <m:nary>
                            <m:naryPr>
                              <m:chr m:val="∑"/>
                              <m:ctrlPr>
                                <a:rPr lang="es-CL" i="1">
                                  <a:latin typeface="Cambria Math" panose="02040503050406030204" pitchFamily="18" charset="0"/>
                                </a:rPr>
                              </m:ctrlPr>
                            </m:naryPr>
                            <m:sub>
                              <m:r>
                                <m:rPr>
                                  <m:brk m:alnAt="15"/>
                                </m:rPr>
                                <a:rPr lang="es-CL" b="0" i="1" smtClean="0">
                                  <a:latin typeface="Cambria Math" panose="02040503050406030204" pitchFamily="18" charset="0"/>
                                </a:rPr>
                                <m:t>𝑟</m:t>
                              </m:r>
                              <m:r>
                                <a:rPr lang="es-CL" i="1">
                                  <a:latin typeface="Cambria Math" panose="02040503050406030204" pitchFamily="18" charset="0"/>
                                </a:rPr>
                                <m:t> ∈</m:t>
                              </m:r>
                              <m:r>
                                <a:rPr lang="es-CL" b="0" i="1" smtClean="0">
                                  <a:latin typeface="Cambria Math" panose="02040503050406030204" pitchFamily="18" charset="0"/>
                                </a:rPr>
                                <m:t> </m:t>
                              </m:r>
                              <m:r>
                                <a:rPr lang="es-CL" b="0" i="1" smtClean="0">
                                  <a:latin typeface="Cambria Math" panose="02040503050406030204" pitchFamily="18" charset="0"/>
                                </a:rPr>
                                <m:t>𝑅</m:t>
                              </m:r>
                            </m:sub>
                            <m:sup/>
                            <m:e>
                              <m:sSubSup>
                                <m:sSubSupPr>
                                  <m:ctrlPr>
                                    <a:rPr lang="es-CL" i="1">
                                      <a:latin typeface="Cambria Math" panose="02040503050406030204" pitchFamily="18" charset="0"/>
                                    </a:rPr>
                                  </m:ctrlPr>
                                </m:sSubSupPr>
                                <m:e>
                                  <m:r>
                                    <a:rPr lang="es-CL">
                                      <a:latin typeface="Cambria Math" panose="02040503050406030204" pitchFamily="18" charset="0"/>
                                    </a:rPr>
                                    <m:t>𝑦</m:t>
                                  </m:r>
                                </m:e>
                                <m:sub>
                                  <m:r>
                                    <a:rPr lang="es-CL">
                                      <a:latin typeface="Cambria Math" panose="02040503050406030204" pitchFamily="18" charset="0"/>
                                    </a:rPr>
                                    <m:t>𝑖</m:t>
                                  </m:r>
                                </m:sub>
                                <m:sup>
                                  <m:r>
                                    <a:rPr lang="es-CL">
                                      <a:latin typeface="Cambria Math" panose="02040503050406030204" pitchFamily="18" charset="0"/>
                                    </a:rPr>
                                    <m:t>𝑣𝑟</m:t>
                                  </m:r>
                                </m:sup>
                              </m:sSubSup>
                            </m:e>
                          </m:nary>
                        </m:e>
                      </m:nary>
                      <m:r>
                        <a:rPr lang="es-CL" b="0" i="1" smtClean="0">
                          <a:latin typeface="Cambria Math" panose="02040503050406030204" pitchFamily="18" charset="0"/>
                        </a:rPr>
                        <m:t>=</m:t>
                      </m:r>
                      <m:r>
                        <a:rPr lang="es-CL" b="0" i="0" smtClean="0">
                          <a:latin typeface="Cambria Math" panose="02040503050406030204" pitchFamily="18" charset="0"/>
                        </a:rPr>
                        <m:t>1 </m:t>
                      </m:r>
                      <m:r>
                        <a:rPr lang="es-CL">
                          <a:latin typeface="Cambria Math" panose="02040503050406030204" pitchFamily="18" charset="0"/>
                        </a:rPr>
                        <m:t>∀ </m:t>
                      </m:r>
                      <m:r>
                        <a:rPr lang="es-CL">
                          <a:latin typeface="Cambria Math" panose="02040503050406030204" pitchFamily="18" charset="0"/>
                        </a:rPr>
                        <m:t>𝑖</m:t>
                      </m:r>
                      <m:r>
                        <a:rPr lang="es-CL">
                          <a:latin typeface="Cambria Math" panose="02040503050406030204" pitchFamily="18" charset="0"/>
                        </a:rPr>
                        <m:t> ∈ </m:t>
                      </m:r>
                      <m:r>
                        <a:rPr lang="es-CL">
                          <a:latin typeface="Cambria Math" panose="02040503050406030204" pitchFamily="18" charset="0"/>
                        </a:rPr>
                        <m:t>𝑁</m:t>
                      </m:r>
                      <m:r>
                        <a:rPr lang="es-CL">
                          <a:latin typeface="Cambria Math" panose="02040503050406030204" pitchFamily="18" charset="0"/>
                        </a:rPr>
                        <m:t> \ </m:t>
                      </m:r>
                      <m:d>
                        <m:dPr>
                          <m:begChr m:val="{"/>
                          <m:endChr m:val="}"/>
                          <m:ctrlPr>
                            <a:rPr lang="es-CL" i="1">
                              <a:latin typeface="Cambria Math" panose="02040503050406030204" pitchFamily="18" charset="0"/>
                            </a:rPr>
                          </m:ctrlPr>
                        </m:dPr>
                        <m:e>
                          <m:r>
                            <a:rPr lang="es-CL">
                              <a:latin typeface="Cambria Math" panose="02040503050406030204" pitchFamily="18" charset="0"/>
                            </a:rPr>
                            <m:t>0</m:t>
                          </m:r>
                        </m:e>
                      </m:d>
                      <m:r>
                        <a:rPr lang="es-CL" b="0" i="1" smtClean="0">
                          <a:latin typeface="Cambria Math" panose="02040503050406030204" pitchFamily="18" charset="0"/>
                        </a:rPr>
                        <m:t>        (2)</m:t>
                      </m:r>
                    </m:oMath>
                  </m:oMathPara>
                </a14:m>
                <a:endParaRPr lang="es-CL" dirty="0"/>
              </a:p>
            </p:txBody>
          </p:sp>
        </mc:Choice>
        <mc:Fallback xmlns="">
          <p:sp>
            <p:nvSpPr>
              <p:cNvPr id="4" name="CuadroTexto 3">
                <a:extLst>
                  <a:ext uri="{FF2B5EF4-FFF2-40B4-BE49-F238E27FC236}">
                    <a16:creationId xmlns:a16="http://schemas.microsoft.com/office/drawing/2014/main" id="{ECD889E5-C01B-4F06-9E9B-94AB46D47D2D}"/>
                  </a:ext>
                </a:extLst>
              </p:cNvPr>
              <p:cNvSpPr txBox="1">
                <a:spLocks noRot="1" noChangeAspect="1" noMove="1" noResize="1" noEditPoints="1" noAdjustHandles="1" noChangeArrowheads="1" noChangeShapeType="1" noTextEdit="1"/>
              </p:cNvSpPr>
              <p:nvPr/>
            </p:nvSpPr>
            <p:spPr>
              <a:xfrm>
                <a:off x="6517712" y="2917073"/>
                <a:ext cx="3812326" cy="803361"/>
              </a:xfrm>
              <a:prstGeom prst="rect">
                <a:avLst/>
              </a:prstGeom>
              <a:blipFill>
                <a:blip r:embed="rId2"/>
                <a:stretch>
                  <a:fillRect/>
                </a:stretch>
              </a:blipFill>
            </p:spPr>
            <p:txBody>
              <a:bodyPr/>
              <a:lstStyle/>
              <a:p>
                <a:r>
                  <a:rPr lang="es-CL">
                    <a:noFill/>
                  </a:rPr>
                  <a:t> </a:t>
                </a:r>
              </a:p>
            </p:txBody>
          </p:sp>
        </mc:Fallback>
      </mc:AlternateContent>
      <p:sp>
        <p:nvSpPr>
          <p:cNvPr id="8" name="Título 1">
            <a:extLst>
              <a:ext uri="{FF2B5EF4-FFF2-40B4-BE49-F238E27FC236}">
                <a16:creationId xmlns:a16="http://schemas.microsoft.com/office/drawing/2014/main" id="{AAD51131-8179-446F-9AF4-2BA99E674CA7}"/>
              </a:ext>
            </a:extLst>
          </p:cNvPr>
          <p:cNvSpPr>
            <a:spLocks noGrp="1"/>
          </p:cNvSpPr>
          <p:nvPr>
            <p:ph type="title"/>
          </p:nvPr>
        </p:nvSpPr>
        <p:spPr>
          <a:xfrm>
            <a:off x="1715293" y="838200"/>
            <a:ext cx="8761413" cy="706964"/>
          </a:xfrm>
        </p:spPr>
        <p:txBody>
          <a:bodyPr/>
          <a:lstStyle/>
          <a:p>
            <a:pPr algn="ctr"/>
            <a:r>
              <a:rPr lang="es-CL" dirty="0" err="1"/>
              <a:t>Mathematical</a:t>
            </a:r>
            <a:r>
              <a:rPr lang="es-CL" dirty="0"/>
              <a:t> </a:t>
            </a:r>
            <a:r>
              <a:rPr lang="es-CL" dirty="0" err="1"/>
              <a:t>Model</a:t>
            </a:r>
            <a:endParaRPr lang="es-CL" dirty="0"/>
          </a:p>
        </p:txBody>
      </p:sp>
      <p:sp>
        <p:nvSpPr>
          <p:cNvPr id="6" name="Marcador de contenido 5">
            <a:extLst>
              <a:ext uri="{FF2B5EF4-FFF2-40B4-BE49-F238E27FC236}">
                <a16:creationId xmlns:a16="http://schemas.microsoft.com/office/drawing/2014/main" id="{7118CEF5-16A3-4D38-AD52-FD9DAD3B2ABA}"/>
              </a:ext>
            </a:extLst>
          </p:cNvPr>
          <p:cNvSpPr>
            <a:spLocks noGrp="1"/>
          </p:cNvSpPr>
          <p:nvPr>
            <p:ph idx="1"/>
          </p:nvPr>
        </p:nvSpPr>
        <p:spPr>
          <a:xfrm>
            <a:off x="1104850" y="1989724"/>
            <a:ext cx="4569440" cy="2401228"/>
          </a:xfrm>
        </p:spPr>
        <p:txBody>
          <a:bodyPr/>
          <a:lstStyle/>
          <a:p>
            <a:r>
              <a:rPr lang="es-CL" dirty="0" err="1"/>
              <a:t>Subject</a:t>
            </a:r>
            <a:r>
              <a:rPr lang="es-CL" dirty="0"/>
              <a:t> </a:t>
            </a:r>
            <a:r>
              <a:rPr lang="es-CL" dirty="0" err="1"/>
              <a:t>to</a:t>
            </a:r>
            <a:endParaRPr lang="es-CL" dirty="0"/>
          </a:p>
          <a:p>
            <a:pPr marL="0" indent="0">
              <a:buNone/>
            </a:pPr>
            <a:endParaRPr lang="es-CL" dirty="0"/>
          </a:p>
          <a:p>
            <a:pPr marL="0" indent="0">
              <a:buNone/>
            </a:pPr>
            <a:r>
              <a:rPr lang="en-US" sz="2000" dirty="0"/>
              <a:t>Each node is visited only 1 time</a:t>
            </a:r>
            <a:endParaRPr lang="es-CL" sz="2000" dirty="0"/>
          </a:p>
          <a:p>
            <a:pPr marL="0" indent="0">
              <a:buNone/>
            </a:pPr>
            <a:endParaRPr lang="es-CL" sz="2000" dirty="0"/>
          </a:p>
          <a:p>
            <a:pPr marL="0" indent="0">
              <a:buNone/>
            </a:pPr>
            <a:endParaRPr lang="es-CL" sz="2000" dirty="0"/>
          </a:p>
          <a:p>
            <a:pPr marL="0" indent="0">
              <a:buNone/>
            </a:pPr>
            <a:r>
              <a:rPr lang="en-US" sz="2000" dirty="0"/>
              <a:t>Each node has only one input and one output, except for the depot.</a:t>
            </a:r>
            <a:endParaRPr lang="es-CL" sz="2000"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AB3BA3A-B3B1-4B65-8F21-7F499D3DF606}"/>
                  </a:ext>
                </a:extLst>
              </p:cNvPr>
              <p:cNvSpPr txBox="1"/>
              <p:nvPr/>
            </p:nvSpPr>
            <p:spPr>
              <a:xfrm>
                <a:off x="6517712" y="4390952"/>
                <a:ext cx="5252912" cy="8345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L" i="1" smtClean="0">
                              <a:latin typeface="Cambria Math" panose="02040503050406030204" pitchFamily="18" charset="0"/>
                            </a:rPr>
                          </m:ctrlPr>
                        </m:naryPr>
                        <m:sub>
                          <m:r>
                            <m:rPr>
                              <m:brk m:alnAt="15"/>
                            </m:rPr>
                            <a:rPr lang="es-CL" b="0" i="1" smtClean="0">
                              <a:latin typeface="Cambria Math" panose="02040503050406030204" pitchFamily="18" charset="0"/>
                            </a:rPr>
                            <m:t>𝑗</m:t>
                          </m:r>
                          <m:r>
                            <a:rPr lang="es-CL" i="1">
                              <a:latin typeface="Cambria Math" panose="02040503050406030204" pitchFamily="18" charset="0"/>
                            </a:rPr>
                            <m:t> ∈</m:t>
                          </m:r>
                          <m:r>
                            <a:rPr lang="es-CL" b="0" i="1" smtClean="0">
                              <a:latin typeface="Cambria Math" panose="02040503050406030204" pitchFamily="18" charset="0"/>
                            </a:rPr>
                            <m:t> </m:t>
                          </m:r>
                          <m:r>
                            <a:rPr lang="es-CL" b="0" i="1" smtClean="0">
                              <a:latin typeface="Cambria Math" panose="02040503050406030204" pitchFamily="18" charset="0"/>
                            </a:rPr>
                            <m:t>𝑁</m:t>
                          </m:r>
                        </m:sub>
                        <m:sup/>
                        <m:e>
                          <m:sSubSup>
                            <m:sSubSupPr>
                              <m:ctrlPr>
                                <a:rPr lang="es-CL" i="1">
                                  <a:latin typeface="Cambria Math" panose="02040503050406030204" pitchFamily="18" charset="0"/>
                                </a:rPr>
                              </m:ctrlPr>
                            </m:sSubSupPr>
                            <m:e>
                              <m:r>
                                <a:rPr lang="es-CL">
                                  <a:latin typeface="Cambria Math" panose="02040503050406030204" pitchFamily="18" charset="0"/>
                                </a:rPr>
                                <m:t>𝑥</m:t>
                              </m:r>
                            </m:e>
                            <m:sub>
                              <m:r>
                                <a:rPr lang="es-CL">
                                  <a:latin typeface="Cambria Math" panose="02040503050406030204" pitchFamily="18" charset="0"/>
                                </a:rPr>
                                <m:t>𝑖𝑗</m:t>
                              </m:r>
                            </m:sub>
                            <m:sup>
                              <m:r>
                                <a:rPr lang="es-CL">
                                  <a:latin typeface="Cambria Math" panose="02040503050406030204" pitchFamily="18" charset="0"/>
                                </a:rPr>
                                <m:t>𝑣𝑟</m:t>
                              </m:r>
                            </m:sup>
                          </m:sSubSup>
                        </m:e>
                      </m:nary>
                      <m:r>
                        <a:rPr lang="es-CL" b="0" i="1" smtClean="0">
                          <a:latin typeface="Cambria Math" panose="02040503050406030204" pitchFamily="18" charset="0"/>
                        </a:rPr>
                        <m:t>=</m:t>
                      </m:r>
                      <m:nary>
                        <m:naryPr>
                          <m:chr m:val="∑"/>
                          <m:ctrlPr>
                            <a:rPr lang="es-CL" i="1">
                              <a:latin typeface="Cambria Math" panose="02040503050406030204" pitchFamily="18" charset="0"/>
                            </a:rPr>
                          </m:ctrlPr>
                        </m:naryPr>
                        <m:sub>
                          <m:r>
                            <m:rPr>
                              <m:brk m:alnAt="15"/>
                            </m:rPr>
                            <a:rPr lang="es-CL" i="1">
                              <a:latin typeface="Cambria Math" panose="02040503050406030204" pitchFamily="18" charset="0"/>
                            </a:rPr>
                            <m:t>𝑗</m:t>
                          </m:r>
                          <m:r>
                            <a:rPr lang="es-CL" i="1">
                              <a:latin typeface="Cambria Math" panose="02040503050406030204" pitchFamily="18" charset="0"/>
                            </a:rPr>
                            <m:t> ∈ </m:t>
                          </m:r>
                          <m:r>
                            <a:rPr lang="es-CL" i="1">
                              <a:latin typeface="Cambria Math" panose="02040503050406030204" pitchFamily="18" charset="0"/>
                            </a:rPr>
                            <m:t>𝑁</m:t>
                          </m:r>
                        </m:sub>
                        <m:sup/>
                        <m:e>
                          <m:sSubSup>
                            <m:sSubSupPr>
                              <m:ctrlPr>
                                <a:rPr lang="es-CL" i="1">
                                  <a:latin typeface="Cambria Math" panose="02040503050406030204" pitchFamily="18" charset="0"/>
                                </a:rPr>
                              </m:ctrlPr>
                            </m:sSubSupPr>
                            <m:e>
                              <m:r>
                                <a:rPr lang="es-CL">
                                  <a:latin typeface="Cambria Math" panose="02040503050406030204" pitchFamily="18" charset="0"/>
                                </a:rPr>
                                <m:t>𝑥</m:t>
                              </m:r>
                            </m:e>
                            <m:sub>
                              <m:r>
                                <a:rPr lang="es-CL" b="0" i="1" smtClean="0">
                                  <a:latin typeface="Cambria Math" panose="02040503050406030204" pitchFamily="18" charset="0"/>
                                </a:rPr>
                                <m:t>𝑗𝑖</m:t>
                              </m:r>
                            </m:sub>
                            <m:sup>
                              <m:r>
                                <a:rPr lang="es-CL">
                                  <a:latin typeface="Cambria Math" panose="02040503050406030204" pitchFamily="18" charset="0"/>
                                </a:rPr>
                                <m:t>𝑣𝑟</m:t>
                              </m:r>
                            </m:sup>
                          </m:sSubSup>
                        </m:e>
                      </m:nary>
                      <m:r>
                        <a:rPr lang="es-CL" b="0" i="0" smtClean="0">
                          <a:latin typeface="Cambria Math" panose="02040503050406030204" pitchFamily="18" charset="0"/>
                        </a:rPr>
                        <m:t>=</m:t>
                      </m:r>
                      <m:sSubSup>
                        <m:sSubSupPr>
                          <m:ctrlPr>
                            <a:rPr lang="es-CL" i="1">
                              <a:latin typeface="Cambria Math" panose="02040503050406030204" pitchFamily="18" charset="0"/>
                            </a:rPr>
                          </m:ctrlPr>
                        </m:sSubSupPr>
                        <m:e>
                          <m:r>
                            <a:rPr lang="es-CL">
                              <a:latin typeface="Cambria Math" panose="02040503050406030204" pitchFamily="18" charset="0"/>
                            </a:rPr>
                            <m:t>𝑦</m:t>
                          </m:r>
                        </m:e>
                        <m:sub>
                          <m:r>
                            <a:rPr lang="es-CL">
                              <a:latin typeface="Cambria Math" panose="02040503050406030204" pitchFamily="18" charset="0"/>
                            </a:rPr>
                            <m:t>𝑖</m:t>
                          </m:r>
                        </m:sub>
                        <m:sup>
                          <m:r>
                            <a:rPr lang="es-CL">
                              <a:latin typeface="Cambria Math" panose="02040503050406030204" pitchFamily="18" charset="0"/>
                            </a:rPr>
                            <m:t>𝑣𝑟</m:t>
                          </m:r>
                        </m:sup>
                      </m:sSubSup>
                      <m:r>
                        <a:rPr lang="es-CL">
                          <a:latin typeface="Cambria Math" panose="02040503050406030204" pitchFamily="18" charset="0"/>
                        </a:rPr>
                        <m:t>    </m:t>
                      </m:r>
                      <m:r>
                        <a:rPr lang="en-US">
                          <a:latin typeface="Cambria Math" panose="02040503050406030204" pitchFamily="18" charset="0"/>
                        </a:rPr>
                        <m:t>∀ </m:t>
                      </m:r>
                      <m:r>
                        <a:rPr lang="es-CL">
                          <a:latin typeface="Cambria Math" panose="02040503050406030204" pitchFamily="18" charset="0"/>
                        </a:rPr>
                        <m:t>𝑖</m:t>
                      </m:r>
                      <m:r>
                        <a:rPr lang="en-US">
                          <a:latin typeface="Cambria Math" panose="02040503050406030204" pitchFamily="18" charset="0"/>
                        </a:rPr>
                        <m:t>∈</m:t>
                      </m:r>
                      <m:r>
                        <a:rPr lang="es-CL">
                          <a:latin typeface="Cambria Math" panose="02040503050406030204" pitchFamily="18" charset="0"/>
                        </a:rPr>
                        <m:t>𝑁</m:t>
                      </m:r>
                      <m:r>
                        <a:rPr lang="es-CL">
                          <a:latin typeface="Cambria Math" panose="02040503050406030204" pitchFamily="18" charset="0"/>
                        </a:rPr>
                        <m:t>, </m:t>
                      </m:r>
                      <m:r>
                        <a:rPr lang="es-CL">
                          <a:latin typeface="Cambria Math" panose="02040503050406030204" pitchFamily="18" charset="0"/>
                        </a:rPr>
                        <m:t>𝑣</m:t>
                      </m:r>
                      <m:r>
                        <a:rPr lang="en-US">
                          <a:latin typeface="Cambria Math" panose="02040503050406030204" pitchFamily="18" charset="0"/>
                        </a:rPr>
                        <m:t>∈</m:t>
                      </m:r>
                      <m:r>
                        <a:rPr lang="es-CL">
                          <a:latin typeface="Cambria Math" panose="02040503050406030204" pitchFamily="18" charset="0"/>
                        </a:rPr>
                        <m:t>𝑉</m:t>
                      </m:r>
                      <m:r>
                        <a:rPr lang="es-CL">
                          <a:latin typeface="Cambria Math" panose="02040503050406030204" pitchFamily="18" charset="0"/>
                        </a:rPr>
                        <m:t>, </m:t>
                      </m:r>
                      <m:r>
                        <a:rPr lang="es-CL">
                          <a:latin typeface="Cambria Math" panose="02040503050406030204" pitchFamily="18" charset="0"/>
                        </a:rPr>
                        <m:t>𝑟</m:t>
                      </m:r>
                      <m:r>
                        <a:rPr lang="en-US">
                          <a:latin typeface="Cambria Math" panose="02040503050406030204" pitchFamily="18" charset="0"/>
                        </a:rPr>
                        <m:t>∈</m:t>
                      </m:r>
                      <m:r>
                        <a:rPr lang="es-CL">
                          <a:latin typeface="Cambria Math" panose="02040503050406030204" pitchFamily="18" charset="0"/>
                        </a:rPr>
                        <m:t>𝑅</m:t>
                      </m:r>
                      <m:r>
                        <a:rPr lang="es-CL" b="0" i="0" smtClean="0">
                          <a:latin typeface="Cambria Math" panose="02040503050406030204" pitchFamily="18" charset="0"/>
                        </a:rPr>
                        <m:t>    (3)</m:t>
                      </m:r>
                    </m:oMath>
                  </m:oMathPara>
                </a14:m>
                <a:endParaRPr lang="es-CL" dirty="0"/>
              </a:p>
            </p:txBody>
          </p:sp>
        </mc:Choice>
        <mc:Fallback xmlns="">
          <p:sp>
            <p:nvSpPr>
              <p:cNvPr id="7" name="CuadroTexto 6">
                <a:extLst>
                  <a:ext uri="{FF2B5EF4-FFF2-40B4-BE49-F238E27FC236}">
                    <a16:creationId xmlns:a16="http://schemas.microsoft.com/office/drawing/2014/main" id="{7AB3BA3A-B3B1-4B65-8F21-7F499D3DF606}"/>
                  </a:ext>
                </a:extLst>
              </p:cNvPr>
              <p:cNvSpPr txBox="1">
                <a:spLocks noRot="1" noChangeAspect="1" noMove="1" noResize="1" noEditPoints="1" noAdjustHandles="1" noChangeArrowheads="1" noChangeShapeType="1" noTextEdit="1"/>
              </p:cNvSpPr>
              <p:nvPr/>
            </p:nvSpPr>
            <p:spPr>
              <a:xfrm>
                <a:off x="6517712" y="4390952"/>
                <a:ext cx="5252912" cy="834587"/>
              </a:xfrm>
              <a:prstGeom prst="rect">
                <a:avLst/>
              </a:prstGeom>
              <a:blipFill>
                <a:blip r:embed="rId3"/>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261010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CD889E5-C01B-4F06-9E9B-94AB46D47D2D}"/>
                  </a:ext>
                </a:extLst>
              </p:cNvPr>
              <p:cNvSpPr txBox="1"/>
              <p:nvPr/>
            </p:nvSpPr>
            <p:spPr>
              <a:xfrm>
                <a:off x="6245881" y="2720601"/>
                <a:ext cx="4230825" cy="7083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es-CL" i="1" smtClean="0">
                              <a:latin typeface="Cambria Math" panose="02040503050406030204" pitchFamily="18" charset="0"/>
                            </a:rPr>
                          </m:ctrlPr>
                        </m:naryPr>
                        <m:sub>
                          <m:r>
                            <a:rPr lang="es-CL" i="1">
                              <a:latin typeface="Cambria Math" panose="02040503050406030204" pitchFamily="18" charset="0"/>
                            </a:rPr>
                            <m:t>𝑖</m:t>
                          </m:r>
                          <m:r>
                            <a:rPr lang="es-CL" i="1">
                              <a:latin typeface="Cambria Math" panose="02040503050406030204" pitchFamily="18" charset="0"/>
                            </a:rPr>
                            <m:t> ∈ </m:t>
                          </m:r>
                          <m:r>
                            <a:rPr lang="es-CL" i="1">
                              <a:latin typeface="Cambria Math" panose="02040503050406030204" pitchFamily="18" charset="0"/>
                            </a:rPr>
                            <m:t>𝑁</m:t>
                          </m:r>
                          <m:r>
                            <a:rPr lang="es-CL" i="1">
                              <a:latin typeface="Cambria Math" panose="02040503050406030204" pitchFamily="18" charset="0"/>
                            </a:rPr>
                            <m:t> \ {0}</m:t>
                          </m:r>
                        </m:sub>
                        <m:sup/>
                        <m:e>
                          <m:sSubSup>
                            <m:sSubSupPr>
                              <m:ctrlPr>
                                <a:rPr lang="es-CL" i="1">
                                  <a:latin typeface="Cambria Math" panose="02040503050406030204" pitchFamily="18" charset="0"/>
                                </a:rPr>
                              </m:ctrlPr>
                            </m:sSubSupPr>
                            <m:e>
                              <m:sSub>
                                <m:sSubPr>
                                  <m:ctrlPr>
                                    <a:rPr lang="es-CL" i="1">
                                      <a:latin typeface="Cambria Math" panose="02040503050406030204" pitchFamily="18" charset="0"/>
                                    </a:rPr>
                                  </m:ctrlPr>
                                </m:sSubPr>
                                <m:e>
                                  <m:r>
                                    <a:rPr lang="es-CL" i="1">
                                      <a:latin typeface="Cambria Math" panose="02040503050406030204" pitchFamily="18" charset="0"/>
                                    </a:rPr>
                                    <m:t>𝑄</m:t>
                                  </m:r>
                                </m:e>
                                <m:sub>
                                  <m:r>
                                    <a:rPr lang="es-CL" i="1">
                                      <a:latin typeface="Cambria Math" panose="02040503050406030204" pitchFamily="18" charset="0"/>
                                    </a:rPr>
                                    <m:t>𝑖</m:t>
                                  </m:r>
                                </m:sub>
                              </m:sSub>
                              <m:r>
                                <a:rPr lang="es-CL" i="1">
                                  <a:latin typeface="Cambria Math" panose="02040503050406030204" pitchFamily="18" charset="0"/>
                                </a:rPr>
                                <m:t>𝑦</m:t>
                              </m:r>
                            </m:e>
                            <m:sub>
                              <m:r>
                                <a:rPr lang="es-CL" i="1">
                                  <a:latin typeface="Cambria Math" panose="02040503050406030204" pitchFamily="18" charset="0"/>
                                </a:rPr>
                                <m:t>𝑖</m:t>
                              </m:r>
                            </m:sub>
                            <m:sup>
                              <m:r>
                                <a:rPr lang="es-CL" i="1">
                                  <a:latin typeface="Cambria Math" panose="02040503050406030204" pitchFamily="18" charset="0"/>
                                </a:rPr>
                                <m:t>𝑣𝑟</m:t>
                              </m:r>
                            </m:sup>
                          </m:sSubSup>
                          <m:r>
                            <a:rPr lang="es-CL" i="1">
                              <a:latin typeface="Cambria Math" panose="02040503050406030204" pitchFamily="18" charset="0"/>
                            </a:rPr>
                            <m:t> </m:t>
                          </m:r>
                          <m:r>
                            <a:rPr lang="en-US">
                              <a:latin typeface="Cambria Math" panose="02040503050406030204" pitchFamily="18" charset="0"/>
                            </a:rPr>
                            <m:t>≤</m:t>
                          </m:r>
                          <m:r>
                            <a:rPr lang="es-CL">
                              <a:latin typeface="Cambria Math" panose="02040503050406030204" pitchFamily="18" charset="0"/>
                            </a:rPr>
                            <m:t> </m:t>
                          </m:r>
                          <m:r>
                            <m:rPr>
                              <m:sty m:val="p"/>
                            </m:rPr>
                            <a:rPr lang="es-CL">
                              <a:latin typeface="Cambria Math" panose="02040503050406030204" pitchFamily="18" charset="0"/>
                            </a:rPr>
                            <m:t>Q</m:t>
                          </m:r>
                          <m:r>
                            <a:rPr lang="es-CL">
                              <a:latin typeface="Cambria Math" panose="02040503050406030204" pitchFamily="18" charset="0"/>
                            </a:rPr>
                            <m:t>             ∀ </m:t>
                          </m:r>
                          <m:r>
                            <a:rPr lang="es-CL" i="1">
                              <a:latin typeface="Cambria Math" panose="02040503050406030204" pitchFamily="18" charset="0"/>
                            </a:rPr>
                            <m:t>𝑣</m:t>
                          </m:r>
                          <m:r>
                            <a:rPr lang="en-US">
                              <a:latin typeface="Cambria Math" panose="02040503050406030204" pitchFamily="18" charset="0"/>
                            </a:rPr>
                            <m:t>∈ </m:t>
                          </m:r>
                          <m:r>
                            <a:rPr lang="es-CL" i="1">
                              <a:latin typeface="Cambria Math" panose="02040503050406030204" pitchFamily="18" charset="0"/>
                            </a:rPr>
                            <m:t>𝑉</m:t>
                          </m:r>
                          <m:r>
                            <a:rPr lang="es-CL" i="1">
                              <a:latin typeface="Cambria Math" panose="02040503050406030204" pitchFamily="18" charset="0"/>
                            </a:rPr>
                            <m:t>, </m:t>
                          </m:r>
                          <m:r>
                            <a:rPr lang="es-CL" i="1">
                              <a:latin typeface="Cambria Math" panose="02040503050406030204" pitchFamily="18" charset="0"/>
                            </a:rPr>
                            <m:t>𝑟</m:t>
                          </m:r>
                          <m:r>
                            <a:rPr lang="es-CL" i="1">
                              <a:latin typeface="Cambria Math" panose="02040503050406030204" pitchFamily="18" charset="0"/>
                            </a:rPr>
                            <m:t> </m:t>
                          </m:r>
                          <m:r>
                            <a:rPr lang="en-US">
                              <a:latin typeface="Cambria Math" panose="02040503050406030204" pitchFamily="18" charset="0"/>
                            </a:rPr>
                            <m:t>∈ </m:t>
                          </m:r>
                          <m:r>
                            <a:rPr lang="es-CL" i="1">
                              <a:latin typeface="Cambria Math" panose="02040503050406030204" pitchFamily="18" charset="0"/>
                            </a:rPr>
                            <m:t>𝑅</m:t>
                          </m:r>
                        </m:e>
                      </m:nary>
                      <m:r>
                        <a:rPr lang="es-CL" b="0" i="1" smtClean="0">
                          <a:latin typeface="Cambria Math" panose="02040503050406030204" pitchFamily="18" charset="0"/>
                        </a:rPr>
                        <m:t>   (4)</m:t>
                      </m:r>
                    </m:oMath>
                  </m:oMathPara>
                </a14:m>
                <a:endParaRPr lang="es-CL" dirty="0"/>
              </a:p>
            </p:txBody>
          </p:sp>
        </mc:Choice>
        <mc:Fallback xmlns="">
          <p:sp>
            <p:nvSpPr>
              <p:cNvPr id="4" name="CuadroTexto 3">
                <a:extLst>
                  <a:ext uri="{FF2B5EF4-FFF2-40B4-BE49-F238E27FC236}">
                    <a16:creationId xmlns:a16="http://schemas.microsoft.com/office/drawing/2014/main" id="{ECD889E5-C01B-4F06-9E9B-94AB46D47D2D}"/>
                  </a:ext>
                </a:extLst>
              </p:cNvPr>
              <p:cNvSpPr txBox="1">
                <a:spLocks noRot="1" noChangeAspect="1" noMove="1" noResize="1" noEditPoints="1" noAdjustHandles="1" noChangeArrowheads="1" noChangeShapeType="1" noTextEdit="1"/>
              </p:cNvSpPr>
              <p:nvPr/>
            </p:nvSpPr>
            <p:spPr>
              <a:xfrm>
                <a:off x="6245881" y="2720601"/>
                <a:ext cx="4230825" cy="708399"/>
              </a:xfrm>
              <a:prstGeom prst="rect">
                <a:avLst/>
              </a:prstGeom>
              <a:blipFill>
                <a:blip r:embed="rId2"/>
                <a:stretch>
                  <a:fillRect r="-7205"/>
                </a:stretch>
              </a:blipFill>
            </p:spPr>
            <p:txBody>
              <a:bodyPr/>
              <a:lstStyle/>
              <a:p>
                <a:r>
                  <a:rPr lang="es-CL">
                    <a:noFill/>
                  </a:rPr>
                  <a:t> </a:t>
                </a:r>
              </a:p>
            </p:txBody>
          </p:sp>
        </mc:Fallback>
      </mc:AlternateContent>
      <p:sp>
        <p:nvSpPr>
          <p:cNvPr id="8" name="Título 1">
            <a:extLst>
              <a:ext uri="{FF2B5EF4-FFF2-40B4-BE49-F238E27FC236}">
                <a16:creationId xmlns:a16="http://schemas.microsoft.com/office/drawing/2014/main" id="{AAD51131-8179-446F-9AF4-2BA99E674CA7}"/>
              </a:ext>
            </a:extLst>
          </p:cNvPr>
          <p:cNvSpPr>
            <a:spLocks noGrp="1"/>
          </p:cNvSpPr>
          <p:nvPr>
            <p:ph type="title"/>
          </p:nvPr>
        </p:nvSpPr>
        <p:spPr>
          <a:xfrm>
            <a:off x="1715293" y="838200"/>
            <a:ext cx="8761413" cy="706964"/>
          </a:xfrm>
        </p:spPr>
        <p:txBody>
          <a:bodyPr/>
          <a:lstStyle/>
          <a:p>
            <a:pPr algn="ctr"/>
            <a:r>
              <a:rPr lang="es-CL" dirty="0" err="1"/>
              <a:t>Mathematical</a:t>
            </a:r>
            <a:r>
              <a:rPr lang="es-CL" dirty="0"/>
              <a:t> </a:t>
            </a:r>
            <a:r>
              <a:rPr lang="es-CL" dirty="0" err="1"/>
              <a:t>Model</a:t>
            </a:r>
            <a:endParaRPr lang="es-CL" dirty="0"/>
          </a:p>
        </p:txBody>
      </p:sp>
      <p:sp>
        <p:nvSpPr>
          <p:cNvPr id="6" name="Marcador de contenido 5">
            <a:extLst>
              <a:ext uri="{FF2B5EF4-FFF2-40B4-BE49-F238E27FC236}">
                <a16:creationId xmlns:a16="http://schemas.microsoft.com/office/drawing/2014/main" id="{7118CEF5-16A3-4D38-AD52-FD9DAD3B2ABA}"/>
              </a:ext>
            </a:extLst>
          </p:cNvPr>
          <p:cNvSpPr>
            <a:spLocks noGrp="1"/>
          </p:cNvSpPr>
          <p:nvPr>
            <p:ph idx="1"/>
          </p:nvPr>
        </p:nvSpPr>
        <p:spPr>
          <a:xfrm>
            <a:off x="576197" y="1844071"/>
            <a:ext cx="5812077" cy="477325"/>
          </a:xfrm>
        </p:spPr>
        <p:txBody>
          <a:bodyPr/>
          <a:lstStyle/>
          <a:p>
            <a:r>
              <a:rPr lang="es-CL" dirty="0" err="1"/>
              <a:t>Subject</a:t>
            </a:r>
            <a:r>
              <a:rPr lang="es-CL" dirty="0"/>
              <a:t> </a:t>
            </a:r>
            <a:r>
              <a:rPr lang="es-CL" dirty="0" err="1"/>
              <a:t>to</a:t>
            </a:r>
            <a:endParaRPr lang="es-CL" dirty="0"/>
          </a:p>
          <a:p>
            <a:pPr marL="0" indent="0">
              <a:buNone/>
            </a:pPr>
            <a:endParaRPr lang="es-CL" sz="2000" dirty="0"/>
          </a:p>
          <a:p>
            <a:pPr marL="0" indent="0">
              <a:buNone/>
            </a:pPr>
            <a:r>
              <a:rPr lang="en-US" sz="2000" dirty="0"/>
              <a:t>The capacity of customers to be visited by a vehicle on a trip cannot exceed the capacity of the vehicle.</a:t>
            </a:r>
          </a:p>
          <a:p>
            <a:pPr marL="0" indent="0">
              <a:buNone/>
            </a:pPr>
            <a:endParaRPr lang="es-CL" sz="2000" dirty="0"/>
          </a:p>
          <a:p>
            <a:pPr marL="0" indent="0">
              <a:buNone/>
            </a:pPr>
            <a:r>
              <a:rPr lang="en-US" sz="2000" dirty="0"/>
              <a:t>For each subset of S nodes, there must </a:t>
            </a:r>
          </a:p>
          <a:p>
            <a:pPr marL="0" indent="0">
              <a:buNone/>
            </a:pPr>
            <a:r>
              <a:rPr lang="en-US" sz="2000" dirty="0"/>
              <a:t>be a route of |S|-1 or fewer nodes </a:t>
            </a:r>
          </a:p>
          <a:p>
            <a:pPr marL="0" indent="0">
              <a:buNone/>
            </a:pPr>
            <a:r>
              <a:rPr lang="en-US" sz="2000" dirty="0"/>
              <a:t>to avoid sub-routes.</a:t>
            </a:r>
          </a:p>
          <a:p>
            <a:pPr marL="0" indent="0">
              <a:buNone/>
            </a:pPr>
            <a:endParaRPr lang="es-CL" sz="2000" dirty="0"/>
          </a:p>
          <a:p>
            <a:pPr marL="0" indent="0">
              <a:buNone/>
            </a:pPr>
            <a:r>
              <a:rPr lang="en-US" sz="2000" dirty="0"/>
              <a:t>The total travel time of a vehicle may not exceed the established maximum time.</a:t>
            </a:r>
            <a:endParaRPr lang="es-CL" sz="2000"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AB3BA3A-B3B1-4B65-8F21-7F499D3DF606}"/>
                  </a:ext>
                </a:extLst>
              </p:cNvPr>
              <p:cNvSpPr txBox="1"/>
              <p:nvPr/>
            </p:nvSpPr>
            <p:spPr>
              <a:xfrm>
                <a:off x="5546336" y="4016738"/>
                <a:ext cx="6343660" cy="707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es-CL" i="1" smtClean="0">
                              <a:latin typeface="Cambria Math" panose="02040503050406030204" pitchFamily="18" charset="0"/>
                            </a:rPr>
                          </m:ctrlPr>
                        </m:naryPr>
                        <m:sub>
                          <m:r>
                            <a:rPr lang="es-CL" i="1">
                              <a:latin typeface="Cambria Math" panose="02040503050406030204" pitchFamily="18" charset="0"/>
                            </a:rPr>
                            <m:t>𝑖</m:t>
                          </m:r>
                          <m:r>
                            <a:rPr lang="es-CL" i="1">
                              <a:latin typeface="Cambria Math" panose="02040503050406030204" pitchFamily="18" charset="0"/>
                            </a:rPr>
                            <m:t> ∈ </m:t>
                          </m:r>
                          <m:r>
                            <a:rPr lang="es-CL" i="1">
                              <a:latin typeface="Cambria Math" panose="02040503050406030204" pitchFamily="18" charset="0"/>
                            </a:rPr>
                            <m:t>𝑆</m:t>
                          </m:r>
                        </m:sub>
                        <m:sup/>
                        <m:e>
                          <m:nary>
                            <m:naryPr>
                              <m:chr m:val="∑"/>
                              <m:limLoc m:val="undOvr"/>
                              <m:supHide m:val="on"/>
                              <m:ctrlPr>
                                <a:rPr lang="es-CL" i="1">
                                  <a:latin typeface="Cambria Math" panose="02040503050406030204" pitchFamily="18" charset="0"/>
                                </a:rPr>
                              </m:ctrlPr>
                            </m:naryPr>
                            <m:sub>
                              <m:r>
                                <a:rPr lang="es-CL" i="1">
                                  <a:latin typeface="Cambria Math" panose="02040503050406030204" pitchFamily="18" charset="0"/>
                                </a:rPr>
                                <m:t>𝑗</m:t>
                              </m:r>
                              <m:r>
                                <a:rPr lang="es-CL" i="1">
                                  <a:latin typeface="Cambria Math" panose="02040503050406030204" pitchFamily="18" charset="0"/>
                                </a:rPr>
                                <m:t> ∈ </m:t>
                              </m:r>
                              <m:r>
                                <a:rPr lang="es-CL" i="1">
                                  <a:latin typeface="Cambria Math" panose="02040503050406030204" pitchFamily="18" charset="0"/>
                                </a:rPr>
                                <m:t>𝑆</m:t>
                              </m:r>
                            </m:sub>
                            <m:sup/>
                            <m:e>
                              <m:sSubSup>
                                <m:sSubSupPr>
                                  <m:ctrlPr>
                                    <a:rPr lang="es-CL" i="1">
                                      <a:latin typeface="Cambria Math" panose="02040503050406030204" pitchFamily="18" charset="0"/>
                                    </a:rPr>
                                  </m:ctrlPr>
                                </m:sSubSupPr>
                                <m:e>
                                  <m:r>
                                    <a:rPr lang="es-CL" i="1">
                                      <a:latin typeface="Cambria Math" panose="02040503050406030204" pitchFamily="18" charset="0"/>
                                    </a:rPr>
                                    <m:t>𝑥</m:t>
                                  </m:r>
                                </m:e>
                                <m:sub>
                                  <m:r>
                                    <a:rPr lang="es-CL" i="1">
                                      <a:latin typeface="Cambria Math" panose="02040503050406030204" pitchFamily="18" charset="0"/>
                                    </a:rPr>
                                    <m:t>𝑖𝑗</m:t>
                                  </m:r>
                                </m:sub>
                                <m:sup>
                                  <m:r>
                                    <a:rPr lang="es-CL" i="1">
                                      <a:latin typeface="Cambria Math" panose="02040503050406030204" pitchFamily="18" charset="0"/>
                                    </a:rPr>
                                    <m:t>𝑣𝑟</m:t>
                                  </m:r>
                                </m:sup>
                              </m:sSubSup>
                            </m:e>
                          </m:nary>
                        </m:e>
                      </m:nary>
                      <m:r>
                        <a:rPr lang="es-CL" i="1">
                          <a:latin typeface="Cambria Math" panose="02040503050406030204" pitchFamily="18" charset="0"/>
                        </a:rPr>
                        <m:t> </m:t>
                      </m:r>
                      <m:r>
                        <a:rPr lang="en-US">
                          <a:latin typeface="Cambria Math" panose="02040503050406030204" pitchFamily="18" charset="0"/>
                        </a:rPr>
                        <m:t>≤</m:t>
                      </m:r>
                      <m:d>
                        <m:dPr>
                          <m:begChr m:val="|"/>
                          <m:endChr m:val="|"/>
                          <m:ctrlPr>
                            <a:rPr lang="es-CL" i="1">
                              <a:latin typeface="Cambria Math" panose="02040503050406030204" pitchFamily="18" charset="0"/>
                            </a:rPr>
                          </m:ctrlPr>
                        </m:dPr>
                        <m:e>
                          <m:r>
                            <m:rPr>
                              <m:sty m:val="p"/>
                            </m:rPr>
                            <a:rPr lang="es-CL">
                              <a:latin typeface="Cambria Math" panose="02040503050406030204" pitchFamily="18" charset="0"/>
                            </a:rPr>
                            <m:t>S</m:t>
                          </m:r>
                        </m:e>
                      </m:d>
                      <m:r>
                        <a:rPr lang="es-CL" i="1">
                          <a:latin typeface="Cambria Math" panose="02040503050406030204" pitchFamily="18" charset="0"/>
                        </a:rPr>
                        <m:t>−</m:t>
                      </m:r>
                      <m:r>
                        <a:rPr lang="es-CL">
                          <a:latin typeface="Cambria Math" panose="02040503050406030204" pitchFamily="18" charset="0"/>
                        </a:rPr>
                        <m:t>1         </m:t>
                      </m:r>
                      <m:r>
                        <a:rPr lang="en-US">
                          <a:latin typeface="Cambria Math" panose="02040503050406030204" pitchFamily="18" charset="0"/>
                        </a:rPr>
                        <m:t>∀ </m:t>
                      </m:r>
                      <m:r>
                        <a:rPr lang="es-CL" i="1">
                          <a:latin typeface="Cambria Math" panose="02040503050406030204" pitchFamily="18" charset="0"/>
                        </a:rPr>
                        <m:t>𝑆</m:t>
                      </m:r>
                      <m:r>
                        <a:rPr lang="en-US">
                          <a:latin typeface="Cambria Math" panose="02040503050406030204" pitchFamily="18" charset="0"/>
                        </a:rPr>
                        <m:t>⊆</m:t>
                      </m:r>
                      <m:r>
                        <a:rPr lang="es-CL" i="1">
                          <a:latin typeface="Cambria Math" panose="02040503050406030204" pitchFamily="18" charset="0"/>
                        </a:rPr>
                        <m:t>𝑁</m:t>
                      </m:r>
                      <m:r>
                        <a:rPr lang="es-CL" i="1">
                          <a:latin typeface="Cambria Math" panose="02040503050406030204" pitchFamily="18" charset="0"/>
                        </a:rPr>
                        <m:t> </m:t>
                      </m:r>
                      <m:r>
                        <a:rPr lang="es-CL">
                          <a:latin typeface="Cambria Math" panose="02040503050406030204" pitchFamily="18" charset="0"/>
                        </a:rPr>
                        <m:t>\ </m:t>
                      </m:r>
                      <m:d>
                        <m:dPr>
                          <m:begChr m:val="{"/>
                          <m:endChr m:val="}"/>
                          <m:ctrlPr>
                            <a:rPr lang="es-CL" i="1">
                              <a:latin typeface="Cambria Math" panose="02040503050406030204" pitchFamily="18" charset="0"/>
                            </a:rPr>
                          </m:ctrlPr>
                        </m:dPr>
                        <m:e>
                          <m:r>
                            <a:rPr lang="es-CL">
                              <a:latin typeface="Cambria Math" panose="02040503050406030204" pitchFamily="18" charset="0"/>
                            </a:rPr>
                            <m:t>0</m:t>
                          </m:r>
                        </m:e>
                      </m:d>
                      <m:r>
                        <a:rPr lang="es-CL" i="1">
                          <a:latin typeface="Cambria Math" panose="02040503050406030204" pitchFamily="18" charset="0"/>
                        </a:rPr>
                        <m:t>, </m:t>
                      </m:r>
                      <m:d>
                        <m:dPr>
                          <m:begChr m:val="|"/>
                          <m:endChr m:val="|"/>
                          <m:ctrlPr>
                            <a:rPr lang="es-CL" i="1">
                              <a:latin typeface="Cambria Math" panose="02040503050406030204" pitchFamily="18" charset="0"/>
                            </a:rPr>
                          </m:ctrlPr>
                        </m:dPr>
                        <m:e>
                          <m:r>
                            <a:rPr lang="es-CL" i="1">
                              <a:latin typeface="Cambria Math" panose="02040503050406030204" pitchFamily="18" charset="0"/>
                            </a:rPr>
                            <m:t>𝑆</m:t>
                          </m:r>
                        </m:e>
                      </m:d>
                      <m:r>
                        <a:rPr lang="en-US">
                          <a:latin typeface="Cambria Math" panose="02040503050406030204" pitchFamily="18" charset="0"/>
                        </a:rPr>
                        <m:t>≥</m:t>
                      </m:r>
                      <m:r>
                        <a:rPr lang="es-CL">
                          <a:latin typeface="Cambria Math" panose="02040503050406030204" pitchFamily="18" charset="0"/>
                        </a:rPr>
                        <m:t>2</m:t>
                      </m:r>
                      <m:r>
                        <a:rPr lang="es-CL" i="1">
                          <a:latin typeface="Cambria Math" panose="02040503050406030204" pitchFamily="18" charset="0"/>
                        </a:rPr>
                        <m:t>, </m:t>
                      </m:r>
                      <m:r>
                        <a:rPr lang="es-CL" i="1">
                          <a:latin typeface="Cambria Math" panose="02040503050406030204" pitchFamily="18" charset="0"/>
                        </a:rPr>
                        <m:t>𝑣</m:t>
                      </m:r>
                      <m:r>
                        <a:rPr lang="en-US">
                          <a:latin typeface="Cambria Math" panose="02040503050406030204" pitchFamily="18" charset="0"/>
                        </a:rPr>
                        <m:t>∈</m:t>
                      </m:r>
                      <m:r>
                        <a:rPr lang="es-CL" i="1">
                          <a:latin typeface="Cambria Math" panose="02040503050406030204" pitchFamily="18" charset="0"/>
                        </a:rPr>
                        <m:t>𝑉</m:t>
                      </m:r>
                      <m:r>
                        <a:rPr lang="es-CL" i="1">
                          <a:latin typeface="Cambria Math" panose="02040503050406030204" pitchFamily="18" charset="0"/>
                        </a:rPr>
                        <m:t>, </m:t>
                      </m:r>
                      <m:r>
                        <a:rPr lang="es-CL" i="1">
                          <a:latin typeface="Cambria Math" panose="02040503050406030204" pitchFamily="18" charset="0"/>
                        </a:rPr>
                        <m:t>𝑟</m:t>
                      </m:r>
                      <m:r>
                        <a:rPr lang="en-US">
                          <a:latin typeface="Cambria Math" panose="02040503050406030204" pitchFamily="18" charset="0"/>
                        </a:rPr>
                        <m:t>∈</m:t>
                      </m:r>
                      <m:r>
                        <a:rPr lang="es-CL" i="1">
                          <a:latin typeface="Cambria Math" panose="02040503050406030204" pitchFamily="18" charset="0"/>
                        </a:rPr>
                        <m:t>𝑅</m:t>
                      </m:r>
                      <m:r>
                        <a:rPr lang="es-CL" b="0" i="1" smtClean="0">
                          <a:latin typeface="Cambria Math" panose="02040503050406030204" pitchFamily="18" charset="0"/>
                        </a:rPr>
                        <m:t>  (5)</m:t>
                      </m:r>
                    </m:oMath>
                  </m:oMathPara>
                </a14:m>
                <a:endParaRPr lang="es-CL" dirty="0"/>
              </a:p>
            </p:txBody>
          </p:sp>
        </mc:Choice>
        <mc:Fallback xmlns="">
          <p:sp>
            <p:nvSpPr>
              <p:cNvPr id="7" name="CuadroTexto 6">
                <a:extLst>
                  <a:ext uri="{FF2B5EF4-FFF2-40B4-BE49-F238E27FC236}">
                    <a16:creationId xmlns:a16="http://schemas.microsoft.com/office/drawing/2014/main" id="{7AB3BA3A-B3B1-4B65-8F21-7F499D3DF606}"/>
                  </a:ext>
                </a:extLst>
              </p:cNvPr>
              <p:cNvSpPr txBox="1">
                <a:spLocks noRot="1" noChangeAspect="1" noMove="1" noResize="1" noEditPoints="1" noAdjustHandles="1" noChangeArrowheads="1" noChangeShapeType="1" noTextEdit="1"/>
              </p:cNvSpPr>
              <p:nvPr/>
            </p:nvSpPr>
            <p:spPr>
              <a:xfrm>
                <a:off x="5546336" y="4016738"/>
                <a:ext cx="6343660" cy="707438"/>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DD56312C-AFD9-49C7-A4D6-37201BB49E5E}"/>
                  </a:ext>
                </a:extLst>
              </p:cNvPr>
              <p:cNvSpPr txBox="1"/>
              <p:nvPr/>
            </p:nvSpPr>
            <p:spPr>
              <a:xfrm>
                <a:off x="6245881" y="5311914"/>
                <a:ext cx="4230825" cy="7078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es-CL" i="1" smtClean="0">
                              <a:latin typeface="Cambria Math" panose="02040503050406030204" pitchFamily="18" charset="0"/>
                            </a:rPr>
                          </m:ctrlPr>
                        </m:naryPr>
                        <m:sub>
                          <m:r>
                            <a:rPr lang="es-CL" i="1">
                              <a:latin typeface="Cambria Math" panose="02040503050406030204" pitchFamily="18" charset="0"/>
                            </a:rPr>
                            <m:t>𝑟</m:t>
                          </m:r>
                          <m:r>
                            <a:rPr lang="es-CL" i="1">
                              <a:latin typeface="Cambria Math" panose="02040503050406030204" pitchFamily="18" charset="0"/>
                            </a:rPr>
                            <m:t> ∈ </m:t>
                          </m:r>
                          <m:r>
                            <a:rPr lang="es-CL" i="1">
                              <a:latin typeface="Cambria Math" panose="02040503050406030204" pitchFamily="18" charset="0"/>
                            </a:rPr>
                            <m:t>𝑅</m:t>
                          </m:r>
                        </m:sub>
                        <m:sup/>
                        <m:e>
                          <m:nary>
                            <m:naryPr>
                              <m:chr m:val="∑"/>
                              <m:limLoc m:val="undOvr"/>
                              <m:supHide m:val="on"/>
                              <m:ctrlPr>
                                <a:rPr lang="es-CL" i="1">
                                  <a:latin typeface="Cambria Math" panose="02040503050406030204" pitchFamily="18" charset="0"/>
                                </a:rPr>
                              </m:ctrlPr>
                            </m:naryPr>
                            <m:sub>
                              <m:r>
                                <a:rPr lang="es-CL" i="1">
                                  <a:latin typeface="Cambria Math" panose="02040503050406030204" pitchFamily="18" charset="0"/>
                                </a:rPr>
                                <m:t>(</m:t>
                              </m:r>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𝑗</m:t>
                              </m:r>
                              <m:r>
                                <a:rPr lang="es-CL" i="1">
                                  <a:latin typeface="Cambria Math" panose="02040503050406030204" pitchFamily="18" charset="0"/>
                                </a:rPr>
                                <m:t>) ∈ </m:t>
                              </m:r>
                              <m:r>
                                <a:rPr lang="es-CL" i="1">
                                  <a:latin typeface="Cambria Math" panose="02040503050406030204" pitchFamily="18" charset="0"/>
                                </a:rPr>
                                <m:t>𝐴</m:t>
                              </m:r>
                            </m:sub>
                            <m:sup/>
                            <m:e>
                              <m:sSub>
                                <m:sSubPr>
                                  <m:ctrlPr>
                                    <a:rPr lang="es-CL" i="1">
                                      <a:latin typeface="Cambria Math" panose="02040503050406030204" pitchFamily="18" charset="0"/>
                                    </a:rPr>
                                  </m:ctrlPr>
                                </m:sSubPr>
                                <m:e>
                                  <m:r>
                                    <a:rPr lang="es-CL" i="1">
                                      <a:latin typeface="Cambria Math" panose="02040503050406030204" pitchFamily="18" charset="0"/>
                                    </a:rPr>
                                    <m:t>𝑇</m:t>
                                  </m:r>
                                </m:e>
                                <m:sub>
                                  <m:r>
                                    <a:rPr lang="es-CL" i="1">
                                      <a:latin typeface="Cambria Math" panose="02040503050406030204" pitchFamily="18" charset="0"/>
                                    </a:rPr>
                                    <m:t>𝑖𝑗</m:t>
                                  </m:r>
                                </m:sub>
                              </m:sSub>
                              <m:sSubSup>
                                <m:sSubSupPr>
                                  <m:ctrlPr>
                                    <a:rPr lang="es-CL" i="1">
                                      <a:latin typeface="Cambria Math" panose="02040503050406030204" pitchFamily="18" charset="0"/>
                                    </a:rPr>
                                  </m:ctrlPr>
                                </m:sSubSupPr>
                                <m:e>
                                  <m:r>
                                    <a:rPr lang="es-CL" i="1">
                                      <a:latin typeface="Cambria Math" panose="02040503050406030204" pitchFamily="18" charset="0"/>
                                    </a:rPr>
                                    <m:t>𝑥</m:t>
                                  </m:r>
                                </m:e>
                                <m:sub>
                                  <m:r>
                                    <a:rPr lang="es-CL" i="1">
                                      <a:latin typeface="Cambria Math" panose="02040503050406030204" pitchFamily="18" charset="0"/>
                                    </a:rPr>
                                    <m:t>𝑖𝑗</m:t>
                                  </m:r>
                                </m:sub>
                                <m:sup>
                                  <m:r>
                                    <a:rPr lang="es-CL" i="1">
                                      <a:latin typeface="Cambria Math" panose="02040503050406030204" pitchFamily="18" charset="0"/>
                                    </a:rPr>
                                    <m:t>𝑣𝑟</m:t>
                                  </m:r>
                                </m:sup>
                              </m:sSubSup>
                            </m:e>
                          </m:nary>
                        </m:e>
                      </m:nary>
                      <m:r>
                        <a:rPr lang="es-CL" i="1">
                          <a:latin typeface="Cambria Math" panose="02040503050406030204" pitchFamily="18" charset="0"/>
                        </a:rPr>
                        <m:t> </m:t>
                      </m:r>
                      <m:r>
                        <a:rPr lang="en-US">
                          <a:latin typeface="Cambria Math" panose="02040503050406030204" pitchFamily="18" charset="0"/>
                        </a:rPr>
                        <m:t>≤ </m:t>
                      </m:r>
                      <m:sSub>
                        <m:sSubPr>
                          <m:ctrlPr>
                            <a:rPr lang="es-CL" i="1">
                              <a:latin typeface="Cambria Math" panose="02040503050406030204" pitchFamily="18" charset="0"/>
                            </a:rPr>
                          </m:ctrlPr>
                        </m:sSubPr>
                        <m:e>
                          <m:r>
                            <a:rPr lang="es-CL" i="1">
                              <a:latin typeface="Cambria Math" panose="02040503050406030204" pitchFamily="18" charset="0"/>
                            </a:rPr>
                            <m:t>𝑇</m:t>
                          </m:r>
                        </m:e>
                        <m:sub>
                          <m:r>
                            <a:rPr lang="es-CL" i="1">
                              <a:latin typeface="Cambria Math" panose="02040503050406030204" pitchFamily="18" charset="0"/>
                            </a:rPr>
                            <m:t>𝐻</m:t>
                          </m:r>
                        </m:sub>
                      </m:sSub>
                      <m:r>
                        <a:rPr lang="es-CL">
                          <a:latin typeface="Cambria Math" panose="02040503050406030204" pitchFamily="18" charset="0"/>
                        </a:rPr>
                        <m:t>    </m:t>
                      </m:r>
                      <m:r>
                        <a:rPr lang="es-CL" b="0" i="0" smtClean="0">
                          <a:latin typeface="Cambria Math" panose="02040503050406030204" pitchFamily="18" charset="0"/>
                        </a:rPr>
                        <m:t>     </m:t>
                      </m:r>
                      <m:r>
                        <a:rPr lang="en-US">
                          <a:latin typeface="Cambria Math" panose="02040503050406030204" pitchFamily="18" charset="0"/>
                        </a:rPr>
                        <m:t>∀ </m:t>
                      </m:r>
                      <m:r>
                        <a:rPr lang="es-CL" i="1">
                          <a:latin typeface="Cambria Math" panose="02040503050406030204" pitchFamily="18" charset="0"/>
                        </a:rPr>
                        <m:t>𝑣</m:t>
                      </m:r>
                      <m:r>
                        <a:rPr lang="es-CL" i="1">
                          <a:latin typeface="Cambria Math" panose="02040503050406030204" pitchFamily="18" charset="0"/>
                        </a:rPr>
                        <m:t> </m:t>
                      </m:r>
                      <m:r>
                        <a:rPr lang="en-US">
                          <a:latin typeface="Cambria Math" panose="02040503050406030204" pitchFamily="18" charset="0"/>
                        </a:rPr>
                        <m:t>∈ </m:t>
                      </m:r>
                      <m:r>
                        <a:rPr lang="es-CL" i="1">
                          <a:latin typeface="Cambria Math" panose="02040503050406030204" pitchFamily="18" charset="0"/>
                        </a:rPr>
                        <m:t>𝑉</m:t>
                      </m:r>
                      <m:r>
                        <a:rPr lang="es-CL" b="0" i="1" smtClean="0">
                          <a:latin typeface="Cambria Math" panose="02040503050406030204" pitchFamily="18" charset="0"/>
                        </a:rPr>
                        <m:t>     (6)</m:t>
                      </m:r>
                    </m:oMath>
                  </m:oMathPara>
                </a14:m>
                <a:endParaRPr lang="es-CL" dirty="0"/>
              </a:p>
            </p:txBody>
          </p:sp>
        </mc:Choice>
        <mc:Fallback xmlns="">
          <p:sp>
            <p:nvSpPr>
              <p:cNvPr id="9" name="CuadroTexto 8">
                <a:extLst>
                  <a:ext uri="{FF2B5EF4-FFF2-40B4-BE49-F238E27FC236}">
                    <a16:creationId xmlns:a16="http://schemas.microsoft.com/office/drawing/2014/main" id="{DD56312C-AFD9-49C7-A4D6-37201BB49E5E}"/>
                  </a:ext>
                </a:extLst>
              </p:cNvPr>
              <p:cNvSpPr txBox="1">
                <a:spLocks noRot="1" noChangeAspect="1" noMove="1" noResize="1" noEditPoints="1" noAdjustHandles="1" noChangeArrowheads="1" noChangeShapeType="1" noTextEdit="1"/>
              </p:cNvSpPr>
              <p:nvPr/>
            </p:nvSpPr>
            <p:spPr>
              <a:xfrm>
                <a:off x="6245881" y="5311914"/>
                <a:ext cx="4230825" cy="707886"/>
              </a:xfrm>
              <a:prstGeom prst="rect">
                <a:avLst/>
              </a:prstGeom>
              <a:blipFill>
                <a:blip r:embed="rId4"/>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414920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CD889E5-C01B-4F06-9E9B-94AB46D47D2D}"/>
                  </a:ext>
                </a:extLst>
              </p:cNvPr>
              <p:cNvSpPr txBox="1"/>
              <p:nvPr/>
            </p:nvSpPr>
            <p:spPr>
              <a:xfrm>
                <a:off x="4150898" y="3071587"/>
                <a:ext cx="4141332" cy="310470"/>
              </a:xfrm>
              <a:prstGeom prst="rect">
                <a:avLst/>
              </a:prstGeom>
              <a:noFill/>
            </p:spPr>
            <p:txBody>
              <a:bodyPr wrap="square" lIns="0" tIns="0" rIns="0" bIns="0" rtlCol="0">
                <a:spAutoFit/>
              </a:bodyPr>
              <a:lstStyle/>
              <a:p>
                <a14:m>
                  <m:oMath xmlns:m="http://schemas.openxmlformats.org/officeDocument/2006/math">
                    <m:sSubSup>
                      <m:sSubSupPr>
                        <m:ctrlPr>
                          <a:rPr lang="es-CL" i="1">
                            <a:latin typeface="Cambria Math" panose="02040503050406030204" pitchFamily="18" charset="0"/>
                          </a:rPr>
                        </m:ctrlPr>
                      </m:sSubSupPr>
                      <m:e>
                        <m:r>
                          <a:rPr lang="es-CL" i="1">
                            <a:latin typeface="Cambria Math" panose="02040503050406030204" pitchFamily="18" charset="0"/>
                          </a:rPr>
                          <m:t>𝑥</m:t>
                        </m:r>
                      </m:e>
                      <m:sub>
                        <m:r>
                          <a:rPr lang="es-CL" i="1">
                            <a:latin typeface="Cambria Math" panose="02040503050406030204" pitchFamily="18" charset="0"/>
                          </a:rPr>
                          <m:t>𝑖𝑗</m:t>
                        </m:r>
                      </m:sub>
                      <m:sup>
                        <m:r>
                          <a:rPr lang="es-CL" i="1">
                            <a:latin typeface="Cambria Math" panose="02040503050406030204" pitchFamily="18" charset="0"/>
                          </a:rPr>
                          <m:t>𝑟𝑣</m:t>
                        </m:r>
                      </m:sup>
                    </m:sSubSup>
                    <m:r>
                      <a:rPr lang="es-CL" i="1">
                        <a:latin typeface="Cambria Math" panose="02040503050406030204" pitchFamily="18" charset="0"/>
                      </a:rPr>
                      <m:t> </m:t>
                    </m:r>
                    <m:r>
                      <a:rPr lang="en-US">
                        <a:latin typeface="Cambria Math" panose="02040503050406030204" pitchFamily="18" charset="0"/>
                      </a:rPr>
                      <m:t>∈</m:t>
                    </m:r>
                    <m:r>
                      <a:rPr lang="es-CL">
                        <a:latin typeface="Cambria Math" panose="02040503050406030204" pitchFamily="18" charset="0"/>
                      </a:rPr>
                      <m:t> {0</m:t>
                    </m:r>
                    <m:r>
                      <a:rPr lang="es-CL" i="1">
                        <a:latin typeface="Cambria Math" panose="02040503050406030204" pitchFamily="18" charset="0"/>
                      </a:rPr>
                      <m:t>, </m:t>
                    </m:r>
                    <m:r>
                      <a:rPr lang="es-CL">
                        <a:latin typeface="Cambria Math" panose="02040503050406030204" pitchFamily="18" charset="0"/>
                      </a:rPr>
                      <m:t>1} </m:t>
                    </m:r>
                    <m:r>
                      <a:rPr lang="en-US">
                        <a:latin typeface="Cambria Math" panose="02040503050406030204" pitchFamily="18" charset="0"/>
                      </a:rPr>
                      <m:t>∀ </m:t>
                    </m:r>
                    <m:r>
                      <a:rPr lang="es-CL" i="1">
                        <a:latin typeface="Cambria Math" panose="02040503050406030204" pitchFamily="18" charset="0"/>
                      </a:rPr>
                      <m:t>𝑣</m:t>
                    </m:r>
                    <m:r>
                      <a:rPr lang="en-US">
                        <a:latin typeface="Cambria Math" panose="02040503050406030204" pitchFamily="18" charset="0"/>
                      </a:rPr>
                      <m:t>∈</m:t>
                    </m:r>
                    <m:r>
                      <a:rPr lang="es-CL" i="1">
                        <a:latin typeface="Cambria Math" panose="02040503050406030204" pitchFamily="18" charset="0"/>
                      </a:rPr>
                      <m:t>𝑉</m:t>
                    </m:r>
                    <m:r>
                      <a:rPr lang="es-CL" i="1">
                        <a:latin typeface="Cambria Math" panose="02040503050406030204" pitchFamily="18" charset="0"/>
                      </a:rPr>
                      <m:t>, </m:t>
                    </m:r>
                    <m:r>
                      <a:rPr lang="es-CL" i="1">
                        <a:latin typeface="Cambria Math" panose="02040503050406030204" pitchFamily="18" charset="0"/>
                      </a:rPr>
                      <m:t>𝑟</m:t>
                    </m:r>
                    <m:r>
                      <a:rPr lang="en-US">
                        <a:latin typeface="Cambria Math" panose="02040503050406030204" pitchFamily="18" charset="0"/>
                      </a:rPr>
                      <m:t>∈</m:t>
                    </m:r>
                    <m:r>
                      <a:rPr lang="es-CL" i="1">
                        <a:latin typeface="Cambria Math" panose="02040503050406030204" pitchFamily="18" charset="0"/>
                      </a:rPr>
                      <m:t>𝑅</m:t>
                    </m:r>
                    <m:r>
                      <a:rPr lang="es-CL" i="1">
                        <a:latin typeface="Cambria Math" panose="02040503050406030204" pitchFamily="18" charset="0"/>
                      </a:rPr>
                      <m:t>, (</m:t>
                    </m:r>
                    <m:r>
                      <a:rPr lang="es-CL" i="1">
                        <a:latin typeface="Cambria Math" panose="02040503050406030204" pitchFamily="18" charset="0"/>
                      </a:rPr>
                      <m:t>𝑖</m:t>
                    </m:r>
                    <m:r>
                      <a:rPr lang="es-CL" i="1">
                        <a:latin typeface="Cambria Math" panose="02040503050406030204" pitchFamily="18" charset="0"/>
                      </a:rPr>
                      <m:t>, </m:t>
                    </m:r>
                    <m:r>
                      <a:rPr lang="es-CL" i="1">
                        <a:latin typeface="Cambria Math" panose="02040503050406030204" pitchFamily="18" charset="0"/>
                      </a:rPr>
                      <m:t>𝑗</m:t>
                    </m:r>
                    <m:r>
                      <a:rPr lang="es-CL" i="1">
                        <a:latin typeface="Cambria Math" panose="02040503050406030204" pitchFamily="18" charset="0"/>
                      </a:rPr>
                      <m:t>)</m:t>
                    </m:r>
                    <m:r>
                      <a:rPr lang="en-US">
                        <a:latin typeface="Cambria Math" panose="02040503050406030204" pitchFamily="18" charset="0"/>
                      </a:rPr>
                      <m:t>∈</m:t>
                    </m:r>
                    <m:r>
                      <a:rPr lang="es-CL" i="1">
                        <a:latin typeface="Cambria Math" panose="02040503050406030204" pitchFamily="18" charset="0"/>
                      </a:rPr>
                      <m:t>𝐴</m:t>
                    </m:r>
                  </m:oMath>
                </a14:m>
                <a:r>
                  <a:rPr lang="es-CL" dirty="0"/>
                  <a:t>    (7)</a:t>
                </a:r>
              </a:p>
            </p:txBody>
          </p:sp>
        </mc:Choice>
        <mc:Fallback xmlns="">
          <p:sp>
            <p:nvSpPr>
              <p:cNvPr id="4" name="CuadroTexto 3">
                <a:extLst>
                  <a:ext uri="{FF2B5EF4-FFF2-40B4-BE49-F238E27FC236}">
                    <a16:creationId xmlns:a16="http://schemas.microsoft.com/office/drawing/2014/main" id="{ECD889E5-C01B-4F06-9E9B-94AB46D47D2D}"/>
                  </a:ext>
                </a:extLst>
              </p:cNvPr>
              <p:cNvSpPr txBox="1">
                <a:spLocks noRot="1" noChangeAspect="1" noMove="1" noResize="1" noEditPoints="1" noAdjustHandles="1" noChangeArrowheads="1" noChangeShapeType="1" noTextEdit="1"/>
              </p:cNvSpPr>
              <p:nvPr/>
            </p:nvSpPr>
            <p:spPr>
              <a:xfrm>
                <a:off x="4150898" y="3071587"/>
                <a:ext cx="4141332" cy="310470"/>
              </a:xfrm>
              <a:prstGeom prst="rect">
                <a:avLst/>
              </a:prstGeom>
              <a:blipFill>
                <a:blip r:embed="rId2"/>
                <a:stretch>
                  <a:fillRect l="-1473" t="-23529" r="-1031" b="-35294"/>
                </a:stretch>
              </a:blipFill>
            </p:spPr>
            <p:txBody>
              <a:bodyPr/>
              <a:lstStyle/>
              <a:p>
                <a:r>
                  <a:rPr lang="es-CL">
                    <a:noFill/>
                  </a:rPr>
                  <a:t> </a:t>
                </a:r>
              </a:p>
            </p:txBody>
          </p:sp>
        </mc:Fallback>
      </mc:AlternateContent>
      <p:sp>
        <p:nvSpPr>
          <p:cNvPr id="8" name="Título 1">
            <a:extLst>
              <a:ext uri="{FF2B5EF4-FFF2-40B4-BE49-F238E27FC236}">
                <a16:creationId xmlns:a16="http://schemas.microsoft.com/office/drawing/2014/main" id="{AAD51131-8179-446F-9AF4-2BA99E674CA7}"/>
              </a:ext>
            </a:extLst>
          </p:cNvPr>
          <p:cNvSpPr>
            <a:spLocks noGrp="1"/>
          </p:cNvSpPr>
          <p:nvPr>
            <p:ph type="title"/>
          </p:nvPr>
        </p:nvSpPr>
        <p:spPr>
          <a:xfrm>
            <a:off x="1715293" y="838200"/>
            <a:ext cx="8761413" cy="706964"/>
          </a:xfrm>
        </p:spPr>
        <p:txBody>
          <a:bodyPr/>
          <a:lstStyle/>
          <a:p>
            <a:pPr algn="ctr"/>
            <a:r>
              <a:rPr lang="es-CL" dirty="0" err="1"/>
              <a:t>Mathematical</a:t>
            </a:r>
            <a:r>
              <a:rPr lang="es-CL" dirty="0"/>
              <a:t> </a:t>
            </a:r>
            <a:r>
              <a:rPr lang="es-CL" dirty="0" err="1"/>
              <a:t>Model</a:t>
            </a:r>
            <a:endParaRPr lang="es-CL" dirty="0"/>
          </a:p>
        </p:txBody>
      </p:sp>
      <p:sp>
        <p:nvSpPr>
          <p:cNvPr id="6" name="Marcador de contenido 5">
            <a:extLst>
              <a:ext uri="{FF2B5EF4-FFF2-40B4-BE49-F238E27FC236}">
                <a16:creationId xmlns:a16="http://schemas.microsoft.com/office/drawing/2014/main" id="{7118CEF5-16A3-4D38-AD52-FD9DAD3B2ABA}"/>
              </a:ext>
            </a:extLst>
          </p:cNvPr>
          <p:cNvSpPr>
            <a:spLocks noGrp="1"/>
          </p:cNvSpPr>
          <p:nvPr>
            <p:ph idx="1"/>
          </p:nvPr>
        </p:nvSpPr>
        <p:spPr>
          <a:xfrm>
            <a:off x="1254357" y="2069713"/>
            <a:ext cx="2896541" cy="2827964"/>
          </a:xfrm>
        </p:spPr>
        <p:txBody>
          <a:bodyPr/>
          <a:lstStyle/>
          <a:p>
            <a:r>
              <a:rPr lang="es-CL" dirty="0" err="1"/>
              <a:t>Subject</a:t>
            </a:r>
            <a:r>
              <a:rPr lang="es-CL" dirty="0"/>
              <a:t> </a:t>
            </a:r>
            <a:r>
              <a:rPr lang="es-CL" dirty="0" err="1"/>
              <a:t>to</a:t>
            </a:r>
            <a:endParaRPr lang="es-CL" dirty="0"/>
          </a:p>
          <a:p>
            <a:pPr marL="0" indent="0">
              <a:buNone/>
            </a:pPr>
            <a:endParaRPr lang="es-CL" dirty="0"/>
          </a:p>
          <a:p>
            <a:pPr marL="0" indent="0">
              <a:buNone/>
            </a:pPr>
            <a:endParaRPr lang="es-CL" sz="2000" dirty="0"/>
          </a:p>
          <a:p>
            <a:pPr marL="0" indent="0">
              <a:buNone/>
            </a:pPr>
            <a:r>
              <a:rPr lang="es-CL" sz="2000" dirty="0" err="1"/>
              <a:t>Binary</a:t>
            </a:r>
            <a:r>
              <a:rPr lang="es-CL" sz="2000" dirty="0"/>
              <a:t> Variables</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AB3BA3A-B3B1-4B65-8F21-7F499D3DF606}"/>
                  </a:ext>
                </a:extLst>
              </p:cNvPr>
              <p:cNvSpPr txBox="1"/>
              <p:nvPr/>
            </p:nvSpPr>
            <p:spPr>
              <a:xfrm>
                <a:off x="4525632" y="3906606"/>
                <a:ext cx="37571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CL" i="1" smtClean="0">
                              <a:latin typeface="Cambria Math" panose="02040503050406030204" pitchFamily="18" charset="0"/>
                            </a:rPr>
                          </m:ctrlPr>
                        </m:sSubSupPr>
                        <m:e>
                          <m:r>
                            <a:rPr lang="es-CL" i="1">
                              <a:latin typeface="Cambria Math" panose="02040503050406030204" pitchFamily="18" charset="0"/>
                            </a:rPr>
                            <m:t>𝑦</m:t>
                          </m:r>
                        </m:e>
                        <m:sub>
                          <m:r>
                            <a:rPr lang="es-CL" i="1">
                              <a:latin typeface="Cambria Math" panose="02040503050406030204" pitchFamily="18" charset="0"/>
                            </a:rPr>
                            <m:t>𝑖</m:t>
                          </m:r>
                        </m:sub>
                        <m:sup>
                          <m:r>
                            <a:rPr lang="es-CL" i="1">
                              <a:latin typeface="Cambria Math" panose="02040503050406030204" pitchFamily="18" charset="0"/>
                            </a:rPr>
                            <m:t>𝑟𝑣</m:t>
                          </m:r>
                        </m:sup>
                      </m:sSubSup>
                      <m:r>
                        <a:rPr lang="en-US">
                          <a:latin typeface="Cambria Math" panose="02040503050406030204" pitchFamily="18" charset="0"/>
                        </a:rPr>
                        <m:t>∈</m:t>
                      </m:r>
                      <m:d>
                        <m:dPr>
                          <m:begChr m:val="{"/>
                          <m:endChr m:val="}"/>
                          <m:ctrlPr>
                            <a:rPr lang="es-CL" i="1">
                              <a:latin typeface="Cambria Math" panose="02040503050406030204" pitchFamily="18" charset="0"/>
                            </a:rPr>
                          </m:ctrlPr>
                        </m:dPr>
                        <m:e>
                          <m:r>
                            <a:rPr lang="es-CL">
                              <a:latin typeface="Cambria Math" panose="02040503050406030204" pitchFamily="18" charset="0"/>
                            </a:rPr>
                            <m:t>0</m:t>
                          </m:r>
                          <m:r>
                            <a:rPr lang="es-CL" i="1">
                              <a:latin typeface="Cambria Math" panose="02040503050406030204" pitchFamily="18" charset="0"/>
                            </a:rPr>
                            <m:t>,</m:t>
                          </m:r>
                          <m:r>
                            <a:rPr lang="es-CL">
                              <a:latin typeface="Cambria Math" panose="02040503050406030204" pitchFamily="18" charset="0"/>
                            </a:rPr>
                            <m:t>1</m:t>
                          </m:r>
                        </m:e>
                      </m:d>
                      <m:r>
                        <a:rPr lang="en-US">
                          <a:latin typeface="Cambria Math" panose="02040503050406030204" pitchFamily="18" charset="0"/>
                        </a:rPr>
                        <m:t>∀</m:t>
                      </m:r>
                      <m:r>
                        <a:rPr lang="es-CL" i="1">
                          <a:latin typeface="Cambria Math" panose="02040503050406030204" pitchFamily="18" charset="0"/>
                        </a:rPr>
                        <m:t>𝑣</m:t>
                      </m:r>
                      <m:r>
                        <a:rPr lang="en-US">
                          <a:latin typeface="Cambria Math" panose="02040503050406030204" pitchFamily="18" charset="0"/>
                        </a:rPr>
                        <m:t>∈</m:t>
                      </m:r>
                      <m:r>
                        <a:rPr lang="es-CL" i="1">
                          <a:latin typeface="Cambria Math" panose="02040503050406030204" pitchFamily="18" charset="0"/>
                        </a:rPr>
                        <m:t>𝑉</m:t>
                      </m:r>
                      <m:r>
                        <a:rPr lang="es-CL" i="1">
                          <a:latin typeface="Cambria Math" panose="02040503050406030204" pitchFamily="18" charset="0"/>
                        </a:rPr>
                        <m:t>,</m:t>
                      </m:r>
                      <m:r>
                        <a:rPr lang="es-CL" i="1">
                          <a:latin typeface="Cambria Math" panose="02040503050406030204" pitchFamily="18" charset="0"/>
                        </a:rPr>
                        <m:t>𝑟</m:t>
                      </m:r>
                      <m:r>
                        <a:rPr lang="en-US">
                          <a:latin typeface="Cambria Math" panose="02040503050406030204" pitchFamily="18" charset="0"/>
                        </a:rPr>
                        <m:t>∈</m:t>
                      </m:r>
                      <m:r>
                        <a:rPr lang="es-CL" i="1">
                          <a:latin typeface="Cambria Math" panose="02040503050406030204" pitchFamily="18" charset="0"/>
                        </a:rPr>
                        <m:t>𝑅</m:t>
                      </m:r>
                      <m:r>
                        <a:rPr lang="es-CL" i="1">
                          <a:latin typeface="Cambria Math" panose="02040503050406030204" pitchFamily="18" charset="0"/>
                        </a:rPr>
                        <m:t>,</m:t>
                      </m:r>
                      <m:r>
                        <a:rPr lang="es-CL" i="1">
                          <a:latin typeface="Cambria Math" panose="02040503050406030204" pitchFamily="18" charset="0"/>
                        </a:rPr>
                        <m:t>𝑖</m:t>
                      </m:r>
                      <m:r>
                        <a:rPr lang="en-US">
                          <a:latin typeface="Cambria Math" panose="02040503050406030204" pitchFamily="18" charset="0"/>
                        </a:rPr>
                        <m:t>∈</m:t>
                      </m:r>
                      <m:r>
                        <a:rPr lang="es-CL" i="1">
                          <a:latin typeface="Cambria Math" panose="02040503050406030204" pitchFamily="18" charset="0"/>
                        </a:rPr>
                        <m:t>𝑁</m:t>
                      </m:r>
                      <m:r>
                        <a:rPr lang="es-CL" b="0" i="1" smtClean="0">
                          <a:latin typeface="Cambria Math" panose="02040503050406030204" pitchFamily="18" charset="0"/>
                        </a:rPr>
                        <m:t>       (8)</m:t>
                      </m:r>
                    </m:oMath>
                  </m:oMathPara>
                </a14:m>
                <a:endParaRPr lang="es-CL" dirty="0"/>
              </a:p>
            </p:txBody>
          </p:sp>
        </mc:Choice>
        <mc:Fallback xmlns="">
          <p:sp>
            <p:nvSpPr>
              <p:cNvPr id="7" name="CuadroTexto 6">
                <a:extLst>
                  <a:ext uri="{FF2B5EF4-FFF2-40B4-BE49-F238E27FC236}">
                    <a16:creationId xmlns:a16="http://schemas.microsoft.com/office/drawing/2014/main" id="{7AB3BA3A-B3B1-4B65-8F21-7F499D3DF606}"/>
                  </a:ext>
                </a:extLst>
              </p:cNvPr>
              <p:cNvSpPr txBox="1">
                <a:spLocks noRot="1" noChangeAspect="1" noMove="1" noResize="1" noEditPoints="1" noAdjustHandles="1" noChangeArrowheads="1" noChangeShapeType="1" noTextEdit="1"/>
              </p:cNvSpPr>
              <p:nvPr/>
            </p:nvSpPr>
            <p:spPr>
              <a:xfrm>
                <a:off x="4525632" y="3906606"/>
                <a:ext cx="3757119" cy="276999"/>
              </a:xfrm>
              <a:prstGeom prst="rect">
                <a:avLst/>
              </a:prstGeom>
              <a:blipFill>
                <a:blip r:embed="rId3"/>
                <a:stretch>
                  <a:fillRect l="-1135" t="-2222" r="-1783" b="-35556"/>
                </a:stretch>
              </a:blipFill>
            </p:spPr>
            <p:txBody>
              <a:bodyPr/>
              <a:lstStyle/>
              <a:p>
                <a:r>
                  <a:rPr lang="es-CL">
                    <a:noFill/>
                  </a:rPr>
                  <a:t> </a:t>
                </a:r>
              </a:p>
            </p:txBody>
          </p:sp>
        </mc:Fallback>
      </mc:AlternateContent>
    </p:spTree>
    <p:extLst>
      <p:ext uri="{BB962C8B-B14F-4D97-AF65-F5344CB8AC3E}">
        <p14:creationId xmlns:p14="http://schemas.microsoft.com/office/powerpoint/2010/main" val="154803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495D4-0195-2351-E839-405213118A0D}"/>
              </a:ext>
            </a:extLst>
          </p:cNvPr>
          <p:cNvSpPr>
            <a:spLocks noGrp="1"/>
          </p:cNvSpPr>
          <p:nvPr>
            <p:ph type="title"/>
          </p:nvPr>
        </p:nvSpPr>
        <p:spPr/>
        <p:txBody>
          <a:bodyPr/>
          <a:lstStyle/>
          <a:p>
            <a:r>
              <a:rPr lang="en-US" dirty="0"/>
              <a:t>Modification of sub-route restrictions</a:t>
            </a:r>
            <a:br>
              <a:rPr lang="en-US" dirty="0"/>
            </a:br>
            <a:r>
              <a:rPr lang="en-US" dirty="0"/>
              <a:t>by Lei et al (2006).</a:t>
            </a:r>
            <a:endParaRPr lang="es-CL" dirty="0"/>
          </a:p>
        </p:txBody>
      </p:sp>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36EE1439-3C97-5C0D-2191-C9279BD88870}"/>
                  </a:ext>
                </a:extLst>
              </p:cNvPr>
              <p:cNvSpPr txBox="1"/>
              <p:nvPr/>
            </p:nvSpPr>
            <p:spPr>
              <a:xfrm>
                <a:off x="4648200" y="2633141"/>
                <a:ext cx="6096000" cy="7958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es-CL" i="1" smtClean="0">
                              <a:latin typeface="Cambria Math" panose="02040503050406030204" pitchFamily="18" charset="0"/>
                            </a:rPr>
                          </m:ctrlPr>
                        </m:naryPr>
                        <m:sub>
                          <m:r>
                            <m:rPr>
                              <m:brk/>
                            </m:rPr>
                            <a:rPr lang="es-CL" b="0" i="1" smtClean="0">
                              <a:latin typeface="Cambria Math" panose="02040503050406030204" pitchFamily="18" charset="0"/>
                            </a:rPr>
                            <m:t>𝑗</m:t>
                          </m:r>
                          <m:r>
                            <a:rPr lang="es-CL" i="1">
                              <a:latin typeface="Cambria Math" panose="02040503050406030204" pitchFamily="18" charset="0"/>
                            </a:rPr>
                            <m:t> ∈</m:t>
                          </m:r>
                          <m:r>
                            <a:rPr lang="es-CL" b="0" i="1" smtClean="0">
                              <a:latin typeface="Cambria Math" panose="02040503050406030204" pitchFamily="18" charset="0"/>
                            </a:rPr>
                            <m:t>𝑁</m:t>
                          </m:r>
                        </m:sub>
                        <m:sup/>
                        <m:e>
                          <m:sSubSup>
                            <m:sSubSupPr>
                              <m:ctrlPr>
                                <a:rPr lang="es-CL" i="1">
                                  <a:latin typeface="Cambria Math" panose="02040503050406030204" pitchFamily="18" charset="0"/>
                                </a:rPr>
                              </m:ctrlPr>
                            </m:sSubSupPr>
                            <m:e>
                              <m:r>
                                <a:rPr lang="es-CL" b="0" i="1" smtClean="0">
                                  <a:latin typeface="Cambria Math" panose="02040503050406030204" pitchFamily="18" charset="0"/>
                                </a:rPr>
                                <m:t>𝑞</m:t>
                              </m:r>
                            </m:e>
                            <m:sub>
                              <m:r>
                                <a:rPr lang="es-CL" b="0" i="1" smtClean="0">
                                  <a:latin typeface="Cambria Math" panose="02040503050406030204" pitchFamily="18" charset="0"/>
                                </a:rPr>
                                <m:t>𝑗𝑖</m:t>
                              </m:r>
                            </m:sub>
                            <m:sup>
                              <m:r>
                                <a:rPr lang="es-CL" i="1">
                                  <a:latin typeface="Cambria Math" panose="02040503050406030204" pitchFamily="18" charset="0"/>
                                </a:rPr>
                                <m:t>𝑣𝑟</m:t>
                              </m:r>
                            </m:sup>
                          </m:sSubSup>
                          <m:r>
                            <a:rPr lang="es-CL" b="0" i="1" smtClean="0">
                              <a:latin typeface="Cambria Math" panose="02040503050406030204" pitchFamily="18" charset="0"/>
                            </a:rPr>
                            <m:t>−</m:t>
                          </m:r>
                          <m:nary>
                            <m:naryPr>
                              <m:chr m:val="∑"/>
                              <m:limLoc m:val="undOvr"/>
                              <m:supHide m:val="on"/>
                              <m:ctrlPr>
                                <a:rPr lang="es-CL" i="1">
                                  <a:latin typeface="Cambria Math" panose="02040503050406030204" pitchFamily="18" charset="0"/>
                                </a:rPr>
                              </m:ctrlPr>
                            </m:naryPr>
                            <m:sub>
                              <m:r>
                                <a:rPr lang="es-CL" i="1">
                                  <a:latin typeface="Cambria Math" panose="02040503050406030204" pitchFamily="18" charset="0"/>
                                </a:rPr>
                                <m:t>𝑗</m:t>
                              </m:r>
                              <m:r>
                                <a:rPr lang="es-CL" i="1">
                                  <a:latin typeface="Cambria Math" panose="02040503050406030204" pitchFamily="18" charset="0"/>
                                </a:rPr>
                                <m:t> ∈</m:t>
                              </m:r>
                              <m:r>
                                <a:rPr lang="es-CL" b="0" i="1" smtClean="0">
                                  <a:latin typeface="Cambria Math" panose="02040503050406030204" pitchFamily="18" charset="0"/>
                                </a:rPr>
                                <m:t>𝑁</m:t>
                              </m:r>
                            </m:sub>
                            <m:sup/>
                            <m:e>
                              <m:sSubSup>
                                <m:sSubSupPr>
                                  <m:ctrlPr>
                                    <a:rPr lang="es-CL" i="1">
                                      <a:latin typeface="Cambria Math" panose="02040503050406030204" pitchFamily="18" charset="0"/>
                                    </a:rPr>
                                  </m:ctrlPr>
                                </m:sSubSupPr>
                                <m:e>
                                  <m:r>
                                    <a:rPr lang="es-CL" b="0" i="1" smtClean="0">
                                      <a:latin typeface="Cambria Math" panose="02040503050406030204" pitchFamily="18" charset="0"/>
                                    </a:rPr>
                                    <m:t>𝑞</m:t>
                                  </m:r>
                                </m:e>
                                <m:sub>
                                  <m:r>
                                    <a:rPr lang="es-CL" i="1">
                                      <a:latin typeface="Cambria Math" panose="02040503050406030204" pitchFamily="18" charset="0"/>
                                    </a:rPr>
                                    <m:t>𝑖𝑗</m:t>
                                  </m:r>
                                </m:sub>
                                <m:sup>
                                  <m:r>
                                    <a:rPr lang="es-CL" i="1">
                                      <a:latin typeface="Cambria Math" panose="02040503050406030204" pitchFamily="18" charset="0"/>
                                    </a:rPr>
                                    <m:t>𝑣𝑟</m:t>
                                  </m:r>
                                </m:sup>
                              </m:sSubSup>
                            </m:e>
                          </m:nary>
                        </m:e>
                      </m:nary>
                      <m:r>
                        <a:rPr lang="es-CL" b="0" i="0" smtClean="0">
                          <a:latin typeface="Cambria Math" panose="02040503050406030204" pitchFamily="18" charset="0"/>
                        </a:rPr>
                        <m:t>=</m:t>
                      </m:r>
                      <m:sSub>
                        <m:sSubPr>
                          <m:ctrlPr>
                            <a:rPr lang="es-CL" b="0" i="1" smtClean="0">
                              <a:latin typeface="Cambria Math" panose="02040503050406030204" pitchFamily="18" charset="0"/>
                            </a:rPr>
                          </m:ctrlPr>
                        </m:sSubPr>
                        <m:e>
                          <m:r>
                            <a:rPr lang="es-CL" b="0" i="1" smtClean="0">
                              <a:latin typeface="Cambria Math" panose="02040503050406030204" pitchFamily="18" charset="0"/>
                            </a:rPr>
                            <m:t>𝑄</m:t>
                          </m:r>
                        </m:e>
                        <m:sub>
                          <m:r>
                            <a:rPr lang="es-CL" b="0" i="1" smtClean="0">
                              <a:latin typeface="Cambria Math" panose="02040503050406030204" pitchFamily="18" charset="0"/>
                            </a:rPr>
                            <m:t>𝑖</m:t>
                          </m:r>
                        </m:sub>
                      </m:sSub>
                      <m:r>
                        <a:rPr lang="es-CL">
                          <a:latin typeface="Cambria Math" panose="02040503050406030204" pitchFamily="18" charset="0"/>
                        </a:rPr>
                        <m:t>         </m:t>
                      </m:r>
                      <m:r>
                        <a:rPr lang="en-US">
                          <a:latin typeface="Cambria Math" panose="02040503050406030204" pitchFamily="18" charset="0"/>
                        </a:rPr>
                        <m:t>∀</m:t>
                      </m:r>
                      <m:r>
                        <a:rPr lang="es-CL" b="0" i="0" smtClean="0">
                          <a:latin typeface="Cambria Math" panose="02040503050406030204" pitchFamily="18" charset="0"/>
                        </a:rPr>
                        <m:t> </m:t>
                      </m:r>
                      <m:r>
                        <m:rPr>
                          <m:sty m:val="p"/>
                        </m:rPr>
                        <a:rPr lang="es-CL" b="0" i="0" smtClean="0">
                          <a:latin typeface="Cambria Math" panose="02040503050406030204" pitchFamily="18" charset="0"/>
                        </a:rPr>
                        <m:t>i</m:t>
                      </m:r>
                      <m:r>
                        <a:rPr lang="es-CL" i="1">
                          <a:latin typeface="Cambria Math" panose="02040503050406030204" pitchFamily="18" charset="0"/>
                        </a:rPr>
                        <m:t>∈</m:t>
                      </m:r>
                      <m:r>
                        <a:rPr lang="es-CL" i="1">
                          <a:latin typeface="Cambria Math" panose="02040503050406030204" pitchFamily="18" charset="0"/>
                        </a:rPr>
                        <m:t>𝑁</m:t>
                      </m:r>
                      <m:r>
                        <a:rPr lang="es-CL" i="1">
                          <a:latin typeface="Cambria Math" panose="02040503050406030204" pitchFamily="18" charset="0"/>
                        </a:rPr>
                        <m:t> </m:t>
                      </m:r>
                      <m:r>
                        <a:rPr lang="es-CL">
                          <a:latin typeface="Cambria Math" panose="02040503050406030204" pitchFamily="18" charset="0"/>
                        </a:rPr>
                        <m:t>\ </m:t>
                      </m:r>
                      <m:d>
                        <m:dPr>
                          <m:begChr m:val="{"/>
                          <m:endChr m:val="}"/>
                          <m:ctrlPr>
                            <a:rPr lang="es-CL" i="1">
                              <a:latin typeface="Cambria Math" panose="02040503050406030204" pitchFamily="18" charset="0"/>
                            </a:rPr>
                          </m:ctrlPr>
                        </m:dPr>
                        <m:e>
                          <m:r>
                            <a:rPr lang="es-CL">
                              <a:latin typeface="Cambria Math" panose="02040503050406030204" pitchFamily="18" charset="0"/>
                            </a:rPr>
                            <m:t>0</m:t>
                          </m:r>
                        </m:e>
                      </m:d>
                      <m:r>
                        <a:rPr lang="es-CL" i="1">
                          <a:latin typeface="Cambria Math" panose="02040503050406030204" pitchFamily="18" charset="0"/>
                        </a:rPr>
                        <m:t>, </m:t>
                      </m:r>
                      <m:r>
                        <m:rPr>
                          <m:sty m:val="p"/>
                        </m:rPr>
                        <a:rPr lang="es-CL" b="0" i="0" smtClean="0">
                          <a:latin typeface="Cambria Math" panose="02040503050406030204" pitchFamily="18" charset="0"/>
                        </a:rPr>
                        <m:t>v</m:t>
                      </m:r>
                      <m:r>
                        <a:rPr lang="es-CL" i="1">
                          <a:latin typeface="Cambria Math" panose="02040503050406030204" pitchFamily="18" charset="0"/>
                        </a:rPr>
                        <m:t>∈</m:t>
                      </m:r>
                      <m:r>
                        <m:rPr>
                          <m:sty m:val="p"/>
                        </m:rPr>
                        <a:rPr lang="es-CL" b="0" i="0" smtClean="0">
                          <a:latin typeface="Cambria Math" panose="02040503050406030204" pitchFamily="18" charset="0"/>
                        </a:rPr>
                        <m:t>V</m:t>
                      </m:r>
                      <m:r>
                        <a:rPr lang="es-CL" i="1">
                          <a:latin typeface="Cambria Math" panose="02040503050406030204" pitchFamily="18" charset="0"/>
                        </a:rPr>
                        <m:t>, </m:t>
                      </m:r>
                      <m:r>
                        <m:rPr>
                          <m:sty m:val="p"/>
                        </m:rPr>
                        <a:rPr lang="es-CL" b="0" i="0" smtClean="0">
                          <a:latin typeface="Cambria Math" panose="02040503050406030204" pitchFamily="18" charset="0"/>
                        </a:rPr>
                        <m:t>r</m:t>
                      </m:r>
                      <m:r>
                        <a:rPr lang="en-US">
                          <a:latin typeface="Cambria Math" panose="02040503050406030204" pitchFamily="18" charset="0"/>
                        </a:rPr>
                        <m:t>∈</m:t>
                      </m:r>
                      <m:r>
                        <a:rPr lang="es-CL" i="1">
                          <a:latin typeface="Cambria Math" panose="02040503050406030204" pitchFamily="18" charset="0"/>
                        </a:rPr>
                        <m:t>𝑅</m:t>
                      </m:r>
                      <m:r>
                        <a:rPr lang="es-CL" b="0" i="1" smtClean="0">
                          <a:latin typeface="Cambria Math" panose="02040503050406030204" pitchFamily="18" charset="0"/>
                        </a:rPr>
                        <m:t>        (9)</m:t>
                      </m:r>
                    </m:oMath>
                  </m:oMathPara>
                </a14:m>
                <a:endParaRPr lang="es-CL" dirty="0"/>
              </a:p>
            </p:txBody>
          </p:sp>
        </mc:Choice>
        <mc:Fallback>
          <p:sp>
            <p:nvSpPr>
              <p:cNvPr id="11" name="CuadroTexto 10">
                <a:extLst>
                  <a:ext uri="{FF2B5EF4-FFF2-40B4-BE49-F238E27FC236}">
                    <a16:creationId xmlns:a16="http://schemas.microsoft.com/office/drawing/2014/main" id="{36EE1439-3C97-5C0D-2191-C9279BD88870}"/>
                  </a:ext>
                </a:extLst>
              </p:cNvPr>
              <p:cNvSpPr txBox="1">
                <a:spLocks noRot="1" noChangeAspect="1" noMove="1" noResize="1" noEditPoints="1" noAdjustHandles="1" noChangeArrowheads="1" noChangeShapeType="1" noTextEdit="1"/>
              </p:cNvSpPr>
              <p:nvPr/>
            </p:nvSpPr>
            <p:spPr>
              <a:xfrm>
                <a:off x="4648200" y="2633141"/>
                <a:ext cx="6096000" cy="795859"/>
              </a:xfrm>
              <a:prstGeom prst="rect">
                <a:avLst/>
              </a:prstGeom>
              <a:blipFill>
                <a:blip r:embed="rId2"/>
                <a:stretch>
                  <a:fillRect/>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67523F7A-EB29-0E07-B089-EB524E6B2DB9}"/>
                  </a:ext>
                </a:extLst>
              </p:cNvPr>
              <p:cNvSpPr txBox="1"/>
              <p:nvPr/>
            </p:nvSpPr>
            <p:spPr>
              <a:xfrm>
                <a:off x="4648200" y="3960421"/>
                <a:ext cx="6096000" cy="401585"/>
              </a:xfrm>
              <a:prstGeom prst="rect">
                <a:avLst/>
              </a:prstGeom>
              <a:noFill/>
            </p:spPr>
            <p:txBody>
              <a:bodyPr wrap="square">
                <a:spAutoFit/>
              </a:bodyPr>
              <a:lstStyle/>
              <a:p>
                <a14:m>
                  <m:oMath xmlns:m="http://schemas.openxmlformats.org/officeDocument/2006/math">
                    <m:sSubSup>
                      <m:sSubSupPr>
                        <m:ctrlPr>
                          <a:rPr lang="es-CL" i="1" smtClean="0">
                            <a:latin typeface="Cambria Math" panose="02040503050406030204" pitchFamily="18" charset="0"/>
                          </a:rPr>
                        </m:ctrlPr>
                      </m:sSubSupPr>
                      <m:e>
                        <m:r>
                          <a:rPr lang="es-CL" b="0" i="1" smtClean="0">
                            <a:latin typeface="Cambria Math" panose="02040503050406030204" pitchFamily="18" charset="0"/>
                          </a:rPr>
                          <m:t>𝑞</m:t>
                        </m:r>
                      </m:e>
                      <m:sub>
                        <m:r>
                          <a:rPr lang="es-CL" i="1">
                            <a:latin typeface="Cambria Math" panose="02040503050406030204" pitchFamily="18" charset="0"/>
                          </a:rPr>
                          <m:t>𝑖𝑗</m:t>
                        </m:r>
                      </m:sub>
                      <m:sup>
                        <m:r>
                          <a:rPr lang="es-CL" i="1">
                            <a:latin typeface="Cambria Math" panose="02040503050406030204" pitchFamily="18" charset="0"/>
                          </a:rPr>
                          <m:t>𝑣𝑟</m:t>
                        </m:r>
                      </m:sup>
                    </m:sSubSup>
                    <m:r>
                      <a:rPr lang="es-CL" i="1">
                        <a:latin typeface="Cambria Math" panose="02040503050406030204" pitchFamily="18" charset="0"/>
                      </a:rPr>
                      <m:t> </m:t>
                    </m:r>
                    <m:r>
                      <a:rPr lang="en-US">
                        <a:latin typeface="Cambria Math" panose="02040503050406030204" pitchFamily="18" charset="0"/>
                      </a:rPr>
                      <m:t>≤</m:t>
                    </m:r>
                    <m:r>
                      <a:rPr lang="es-CL" b="0" i="1" smtClean="0">
                        <a:latin typeface="Cambria Math" panose="02040503050406030204" pitchFamily="18" charset="0"/>
                      </a:rPr>
                      <m:t>𝑄</m:t>
                    </m:r>
                    <m:sSubSup>
                      <m:sSubSupPr>
                        <m:ctrlPr>
                          <a:rPr lang="es-CL" i="1">
                            <a:latin typeface="Cambria Math" panose="02040503050406030204" pitchFamily="18" charset="0"/>
                          </a:rPr>
                        </m:ctrlPr>
                      </m:sSubSupPr>
                      <m:e>
                        <m:r>
                          <a:rPr lang="es-CL" i="1">
                            <a:latin typeface="Cambria Math" panose="02040503050406030204" pitchFamily="18" charset="0"/>
                          </a:rPr>
                          <m:t>𝑥</m:t>
                        </m:r>
                      </m:e>
                      <m:sub>
                        <m:r>
                          <a:rPr lang="es-CL" i="1">
                            <a:latin typeface="Cambria Math" panose="02040503050406030204" pitchFamily="18" charset="0"/>
                          </a:rPr>
                          <m:t>𝑖𝑗</m:t>
                        </m:r>
                      </m:sub>
                      <m:sup>
                        <m:r>
                          <a:rPr lang="es-CL" i="1">
                            <a:latin typeface="Cambria Math" panose="02040503050406030204" pitchFamily="18" charset="0"/>
                          </a:rPr>
                          <m:t>𝑣𝑟</m:t>
                        </m:r>
                      </m:sup>
                    </m:sSubSup>
                    <m:r>
                      <a:rPr lang="es-CL">
                        <a:latin typeface="Cambria Math" panose="02040503050406030204" pitchFamily="18" charset="0"/>
                      </a:rPr>
                      <m:t>        </m:t>
                    </m:r>
                    <m:r>
                      <a:rPr lang="en-US">
                        <a:latin typeface="Cambria Math" panose="02040503050406030204" pitchFamily="18" charset="0"/>
                      </a:rPr>
                      <m:t>∀</m:t>
                    </m:r>
                    <m:r>
                      <a:rPr lang="es-CL" b="0" i="0" smtClean="0">
                        <a:latin typeface="Cambria Math" panose="02040503050406030204" pitchFamily="18" charset="0"/>
                      </a:rPr>
                      <m:t> </m:t>
                    </m:r>
                    <m:d>
                      <m:dPr>
                        <m:ctrlPr>
                          <a:rPr lang="es-CL" b="0" i="1" smtClean="0">
                            <a:latin typeface="Cambria Math" panose="02040503050406030204" pitchFamily="18" charset="0"/>
                          </a:rPr>
                        </m:ctrlPr>
                      </m:dPr>
                      <m:e>
                        <m:r>
                          <m:rPr>
                            <m:sty m:val="p"/>
                          </m:rPr>
                          <a:rPr lang="es-CL" b="0" i="0" smtClean="0">
                            <a:latin typeface="Cambria Math" panose="02040503050406030204" pitchFamily="18" charset="0"/>
                          </a:rPr>
                          <m:t>i</m:t>
                        </m:r>
                        <m:r>
                          <a:rPr lang="es-CL" b="0" i="0" smtClean="0">
                            <a:latin typeface="Cambria Math" panose="02040503050406030204" pitchFamily="18" charset="0"/>
                          </a:rPr>
                          <m:t>,</m:t>
                        </m:r>
                        <m:r>
                          <m:rPr>
                            <m:sty m:val="p"/>
                          </m:rPr>
                          <a:rPr lang="es-CL" b="0" i="0" smtClean="0">
                            <a:latin typeface="Cambria Math" panose="02040503050406030204" pitchFamily="18" charset="0"/>
                          </a:rPr>
                          <m:t>j</m:t>
                        </m:r>
                      </m:e>
                    </m:d>
                    <m:r>
                      <a:rPr lang="es-CL" i="1">
                        <a:latin typeface="Cambria Math" panose="02040503050406030204" pitchFamily="18" charset="0"/>
                      </a:rPr>
                      <m:t>∈</m:t>
                    </m:r>
                    <m:r>
                      <m:rPr>
                        <m:sty m:val="p"/>
                      </m:rPr>
                      <a:rPr lang="es-CL" b="0" i="0" smtClean="0">
                        <a:latin typeface="Cambria Math" panose="02040503050406030204" pitchFamily="18" charset="0"/>
                      </a:rPr>
                      <m:t>A</m:t>
                    </m:r>
                    <m:r>
                      <a:rPr lang="es-CL" b="0" i="1" smtClean="0">
                        <a:latin typeface="Cambria Math" panose="02040503050406030204" pitchFamily="18" charset="0"/>
                      </a:rPr>
                      <m:t>, </m:t>
                    </m:r>
                    <m:r>
                      <a:rPr lang="es-CL" b="0" i="1" smtClean="0">
                        <a:latin typeface="Cambria Math" panose="02040503050406030204" pitchFamily="18" charset="0"/>
                      </a:rPr>
                      <m:t>𝑣</m:t>
                    </m:r>
                    <m:r>
                      <a:rPr lang="es-CL" i="1">
                        <a:latin typeface="Cambria Math" panose="02040503050406030204" pitchFamily="18" charset="0"/>
                      </a:rPr>
                      <m:t>∈</m:t>
                    </m:r>
                  </m:oMath>
                </a14:m>
                <a:r>
                  <a:rPr lang="es-CL" dirty="0"/>
                  <a:t> V, r </a:t>
                </a:r>
                <a14:m>
                  <m:oMath xmlns:m="http://schemas.openxmlformats.org/officeDocument/2006/math">
                    <m:r>
                      <a:rPr lang="es-CL" i="1">
                        <a:latin typeface="Cambria Math" panose="02040503050406030204" pitchFamily="18" charset="0"/>
                      </a:rPr>
                      <m:t>∈</m:t>
                    </m:r>
                  </m:oMath>
                </a14:m>
                <a:r>
                  <a:rPr lang="es-CL" dirty="0"/>
                  <a:t> R            (10)</a:t>
                </a:r>
              </a:p>
            </p:txBody>
          </p:sp>
        </mc:Choice>
        <mc:Fallback>
          <p:sp>
            <p:nvSpPr>
              <p:cNvPr id="14" name="CuadroTexto 13">
                <a:extLst>
                  <a:ext uri="{FF2B5EF4-FFF2-40B4-BE49-F238E27FC236}">
                    <a16:creationId xmlns:a16="http://schemas.microsoft.com/office/drawing/2014/main" id="{67523F7A-EB29-0E07-B089-EB524E6B2DB9}"/>
                  </a:ext>
                </a:extLst>
              </p:cNvPr>
              <p:cNvSpPr txBox="1">
                <a:spLocks noRot="1" noChangeAspect="1" noMove="1" noResize="1" noEditPoints="1" noAdjustHandles="1" noChangeArrowheads="1" noChangeShapeType="1" noTextEdit="1"/>
              </p:cNvSpPr>
              <p:nvPr/>
            </p:nvSpPr>
            <p:spPr>
              <a:xfrm>
                <a:off x="4648200" y="3960421"/>
                <a:ext cx="6096000" cy="401585"/>
              </a:xfrm>
              <a:prstGeom prst="rect">
                <a:avLst/>
              </a:prstGeom>
              <a:blipFill>
                <a:blip r:embed="rId3"/>
                <a:stretch>
                  <a:fillRect t="-7576" b="-16667"/>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3ED13517-6F6E-E689-951A-CB39D2F45B5D}"/>
                  </a:ext>
                </a:extLst>
              </p:cNvPr>
              <p:cNvSpPr txBox="1"/>
              <p:nvPr/>
            </p:nvSpPr>
            <p:spPr>
              <a:xfrm>
                <a:off x="4648200" y="4974992"/>
                <a:ext cx="6096000" cy="401585"/>
              </a:xfrm>
              <a:prstGeom prst="rect">
                <a:avLst/>
              </a:prstGeom>
              <a:noFill/>
            </p:spPr>
            <p:txBody>
              <a:bodyPr wrap="square">
                <a:spAutoFit/>
              </a:bodyPr>
              <a:lstStyle/>
              <a:p>
                <a14:m>
                  <m:oMath xmlns:m="http://schemas.openxmlformats.org/officeDocument/2006/math">
                    <m:sSubSup>
                      <m:sSubSupPr>
                        <m:ctrlPr>
                          <a:rPr lang="es-CL" i="1" smtClean="0">
                            <a:latin typeface="Cambria Math" panose="02040503050406030204" pitchFamily="18" charset="0"/>
                          </a:rPr>
                        </m:ctrlPr>
                      </m:sSubSupPr>
                      <m:e>
                        <m:r>
                          <a:rPr lang="es-CL" b="0" i="1" smtClean="0">
                            <a:latin typeface="Cambria Math" panose="02040503050406030204" pitchFamily="18" charset="0"/>
                          </a:rPr>
                          <m:t>𝑞</m:t>
                        </m:r>
                      </m:e>
                      <m:sub>
                        <m:r>
                          <a:rPr lang="es-CL" i="1">
                            <a:latin typeface="Cambria Math" panose="02040503050406030204" pitchFamily="18" charset="0"/>
                          </a:rPr>
                          <m:t>𝑖𝑗</m:t>
                        </m:r>
                      </m:sub>
                      <m:sup>
                        <m:r>
                          <a:rPr lang="es-CL" i="1">
                            <a:latin typeface="Cambria Math" panose="02040503050406030204" pitchFamily="18" charset="0"/>
                          </a:rPr>
                          <m:t>𝑣𝑟</m:t>
                        </m:r>
                      </m:sup>
                    </m:sSubSup>
                    <m:r>
                      <a:rPr lang="es-CL" i="1">
                        <a:latin typeface="Cambria Math" panose="02040503050406030204" pitchFamily="18" charset="0"/>
                      </a:rPr>
                      <m:t> </m:t>
                    </m:r>
                    <m:r>
                      <a:rPr lang="en-US">
                        <a:latin typeface="Cambria Math" panose="02040503050406030204" pitchFamily="18" charset="0"/>
                        <a:ea typeface="Cambria Math" panose="02040503050406030204" pitchFamily="18" charset="0"/>
                      </a:rPr>
                      <m:t>≥</m:t>
                    </m:r>
                    <m:r>
                      <a:rPr lang="es-CL" b="0" i="1" smtClean="0">
                        <a:latin typeface="Cambria Math" panose="02040503050406030204" pitchFamily="18" charset="0"/>
                        <a:ea typeface="Cambria Math" panose="02040503050406030204" pitchFamily="18" charset="0"/>
                      </a:rPr>
                      <m:t>0          </m:t>
                    </m:r>
                    <m:r>
                      <a:rPr lang="en-US" smtClean="0">
                        <a:latin typeface="Cambria Math" panose="02040503050406030204" pitchFamily="18" charset="0"/>
                      </a:rPr>
                      <m:t>∀</m:t>
                    </m:r>
                    <m:r>
                      <a:rPr lang="es-CL" b="0" i="0" smtClean="0">
                        <a:latin typeface="Cambria Math" panose="02040503050406030204" pitchFamily="18" charset="0"/>
                      </a:rPr>
                      <m:t> </m:t>
                    </m:r>
                    <m:d>
                      <m:dPr>
                        <m:ctrlPr>
                          <a:rPr lang="es-CL" b="0" i="1" smtClean="0">
                            <a:latin typeface="Cambria Math" panose="02040503050406030204" pitchFamily="18" charset="0"/>
                          </a:rPr>
                        </m:ctrlPr>
                      </m:dPr>
                      <m:e>
                        <m:r>
                          <m:rPr>
                            <m:sty m:val="p"/>
                          </m:rPr>
                          <a:rPr lang="es-CL" b="0" i="0" smtClean="0">
                            <a:latin typeface="Cambria Math" panose="02040503050406030204" pitchFamily="18" charset="0"/>
                          </a:rPr>
                          <m:t>i</m:t>
                        </m:r>
                        <m:r>
                          <a:rPr lang="es-CL" b="0" i="0" smtClean="0">
                            <a:latin typeface="Cambria Math" panose="02040503050406030204" pitchFamily="18" charset="0"/>
                          </a:rPr>
                          <m:t>,</m:t>
                        </m:r>
                        <m:r>
                          <m:rPr>
                            <m:sty m:val="p"/>
                          </m:rPr>
                          <a:rPr lang="es-CL" b="0" i="0" smtClean="0">
                            <a:latin typeface="Cambria Math" panose="02040503050406030204" pitchFamily="18" charset="0"/>
                          </a:rPr>
                          <m:t>j</m:t>
                        </m:r>
                      </m:e>
                    </m:d>
                    <m:r>
                      <a:rPr lang="es-CL" i="1">
                        <a:latin typeface="Cambria Math" panose="02040503050406030204" pitchFamily="18" charset="0"/>
                      </a:rPr>
                      <m:t>∈</m:t>
                    </m:r>
                    <m:r>
                      <m:rPr>
                        <m:sty m:val="p"/>
                      </m:rPr>
                      <a:rPr lang="es-CL" b="0" i="0" smtClean="0">
                        <a:latin typeface="Cambria Math" panose="02040503050406030204" pitchFamily="18" charset="0"/>
                      </a:rPr>
                      <m:t>A</m:t>
                    </m:r>
                    <m:r>
                      <a:rPr lang="es-CL" b="0" i="1" smtClean="0">
                        <a:latin typeface="Cambria Math" panose="02040503050406030204" pitchFamily="18" charset="0"/>
                      </a:rPr>
                      <m:t>, </m:t>
                    </m:r>
                    <m:r>
                      <a:rPr lang="es-CL" b="0" i="1" smtClean="0">
                        <a:latin typeface="Cambria Math" panose="02040503050406030204" pitchFamily="18" charset="0"/>
                      </a:rPr>
                      <m:t>𝑣</m:t>
                    </m:r>
                    <m:r>
                      <a:rPr lang="es-CL" i="1">
                        <a:latin typeface="Cambria Math" panose="02040503050406030204" pitchFamily="18" charset="0"/>
                      </a:rPr>
                      <m:t>∈</m:t>
                    </m:r>
                  </m:oMath>
                </a14:m>
                <a:r>
                  <a:rPr lang="es-CL" dirty="0"/>
                  <a:t> V, r </a:t>
                </a:r>
                <a14:m>
                  <m:oMath xmlns:m="http://schemas.openxmlformats.org/officeDocument/2006/math">
                    <m:r>
                      <a:rPr lang="es-CL" i="1">
                        <a:latin typeface="Cambria Math" panose="02040503050406030204" pitchFamily="18" charset="0"/>
                      </a:rPr>
                      <m:t>∈</m:t>
                    </m:r>
                  </m:oMath>
                </a14:m>
                <a:r>
                  <a:rPr lang="es-CL" dirty="0"/>
                  <a:t> R            (11)</a:t>
                </a:r>
              </a:p>
            </p:txBody>
          </p:sp>
        </mc:Choice>
        <mc:Fallback>
          <p:sp>
            <p:nvSpPr>
              <p:cNvPr id="16" name="CuadroTexto 15">
                <a:extLst>
                  <a:ext uri="{FF2B5EF4-FFF2-40B4-BE49-F238E27FC236}">
                    <a16:creationId xmlns:a16="http://schemas.microsoft.com/office/drawing/2014/main" id="{3ED13517-6F6E-E689-951A-CB39D2F45B5D}"/>
                  </a:ext>
                </a:extLst>
              </p:cNvPr>
              <p:cNvSpPr txBox="1">
                <a:spLocks noRot="1" noChangeAspect="1" noMove="1" noResize="1" noEditPoints="1" noAdjustHandles="1" noChangeArrowheads="1" noChangeShapeType="1" noTextEdit="1"/>
              </p:cNvSpPr>
              <p:nvPr/>
            </p:nvSpPr>
            <p:spPr>
              <a:xfrm>
                <a:off x="4648200" y="4974992"/>
                <a:ext cx="6096000" cy="401585"/>
              </a:xfrm>
              <a:prstGeom prst="rect">
                <a:avLst/>
              </a:prstGeom>
              <a:blipFill>
                <a:blip r:embed="rId4"/>
                <a:stretch>
                  <a:fillRect t="-6061" b="-16667"/>
                </a:stretch>
              </a:blipFill>
            </p:spPr>
            <p:txBody>
              <a:bodyPr/>
              <a:lstStyle/>
              <a:p>
                <a:r>
                  <a:rPr lang="es-CL">
                    <a:noFill/>
                  </a:rPr>
                  <a:t> </a:t>
                </a:r>
              </a:p>
            </p:txBody>
          </p:sp>
        </mc:Fallback>
      </mc:AlternateContent>
      <p:sp>
        <p:nvSpPr>
          <p:cNvPr id="17" name="CuadroTexto 16">
            <a:extLst>
              <a:ext uri="{FF2B5EF4-FFF2-40B4-BE49-F238E27FC236}">
                <a16:creationId xmlns:a16="http://schemas.microsoft.com/office/drawing/2014/main" id="{F4A0AC0A-EC6B-3E51-5896-0CA82EE51243}"/>
              </a:ext>
            </a:extLst>
          </p:cNvPr>
          <p:cNvSpPr txBox="1"/>
          <p:nvPr/>
        </p:nvSpPr>
        <p:spPr>
          <a:xfrm>
            <a:off x="609600" y="2879880"/>
            <a:ext cx="2641600" cy="1754326"/>
          </a:xfrm>
          <a:prstGeom prst="rect">
            <a:avLst/>
          </a:prstGeom>
          <a:noFill/>
        </p:spPr>
        <p:txBody>
          <a:bodyPr wrap="square" rtlCol="0">
            <a:spAutoFit/>
          </a:bodyPr>
          <a:lstStyle/>
          <a:p>
            <a:r>
              <a:rPr lang="en-US" dirty="0"/>
              <a:t>Constraints 4 and 5 are replaced by constraints 9, 10 and 11, which serve both capacity control and sub-route avoidance functions.</a:t>
            </a:r>
            <a:endParaRPr lang="es-CL" dirty="0"/>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2BF31143-A234-0776-BF8B-17EC5803E56E}"/>
                  </a:ext>
                </a:extLst>
              </p:cNvPr>
              <p:cNvSpPr txBox="1"/>
              <p:nvPr/>
            </p:nvSpPr>
            <p:spPr>
              <a:xfrm>
                <a:off x="4650476" y="1835624"/>
                <a:ext cx="6093724" cy="401585"/>
              </a:xfrm>
              <a:prstGeom prst="rect">
                <a:avLst/>
              </a:prstGeom>
              <a:noFill/>
            </p:spPr>
            <p:txBody>
              <a:bodyPr wrap="square">
                <a:spAutoFit/>
              </a:bodyPr>
              <a:lstStyle/>
              <a:p>
                <a:pPr/>
                <a14:m>
                  <m:oMath xmlns:m="http://schemas.openxmlformats.org/officeDocument/2006/math">
                    <m:sSubSup>
                      <m:sSubSupPr>
                        <m:ctrlPr>
                          <a:rPr lang="es-CL" i="1" smtClean="0">
                            <a:latin typeface="Cambria Math" panose="02040503050406030204" pitchFamily="18" charset="0"/>
                          </a:rPr>
                        </m:ctrlPr>
                      </m:sSubSupPr>
                      <m:e>
                        <m:r>
                          <a:rPr lang="es-CL" b="0" i="1" smtClean="0">
                            <a:latin typeface="Cambria Math" panose="02040503050406030204" pitchFamily="18" charset="0"/>
                          </a:rPr>
                          <m:t>𝑞</m:t>
                        </m:r>
                      </m:e>
                      <m:sub>
                        <m:r>
                          <a:rPr lang="es-CL" b="0" i="1" smtClean="0">
                            <a:latin typeface="Cambria Math" panose="02040503050406030204" pitchFamily="18" charset="0"/>
                          </a:rPr>
                          <m:t>𝑗𝑖</m:t>
                        </m:r>
                      </m:sub>
                      <m:sup>
                        <m:r>
                          <a:rPr lang="es-CL" i="1">
                            <a:latin typeface="Cambria Math" panose="02040503050406030204" pitchFamily="18" charset="0"/>
                          </a:rPr>
                          <m:t>𝑣𝑟</m:t>
                        </m:r>
                      </m:sup>
                    </m:sSubSup>
                  </m:oMath>
                </a14:m>
                <a:r>
                  <a:rPr lang="es-CL" dirty="0"/>
                  <a:t> = </a:t>
                </a:r>
                <a:r>
                  <a:rPr lang="en-US" dirty="0"/>
                  <a:t>vehicle capacity on route r between nodes </a:t>
                </a:r>
                <a:r>
                  <a:rPr lang="en-US" dirty="0" err="1"/>
                  <a:t>i</a:t>
                </a:r>
                <a:r>
                  <a:rPr lang="en-US" dirty="0"/>
                  <a:t> and j</a:t>
                </a:r>
                <a:endParaRPr lang="es-CL" dirty="0"/>
              </a:p>
            </p:txBody>
          </p:sp>
        </mc:Choice>
        <mc:Fallback>
          <p:sp>
            <p:nvSpPr>
              <p:cNvPr id="4" name="CuadroTexto 3">
                <a:extLst>
                  <a:ext uri="{FF2B5EF4-FFF2-40B4-BE49-F238E27FC236}">
                    <a16:creationId xmlns:a16="http://schemas.microsoft.com/office/drawing/2014/main" id="{2BF31143-A234-0776-BF8B-17EC5803E56E}"/>
                  </a:ext>
                </a:extLst>
              </p:cNvPr>
              <p:cNvSpPr txBox="1">
                <a:spLocks noRot="1" noChangeAspect="1" noMove="1" noResize="1" noEditPoints="1" noAdjustHandles="1" noChangeArrowheads="1" noChangeShapeType="1" noTextEdit="1"/>
              </p:cNvSpPr>
              <p:nvPr/>
            </p:nvSpPr>
            <p:spPr>
              <a:xfrm>
                <a:off x="4650476" y="1835624"/>
                <a:ext cx="6093724" cy="401585"/>
              </a:xfrm>
              <a:prstGeom prst="rect">
                <a:avLst/>
              </a:prstGeom>
              <a:blipFill>
                <a:blip r:embed="rId5"/>
                <a:stretch>
                  <a:fillRect t="-6061" b="-16667"/>
                </a:stretch>
              </a:blipFill>
            </p:spPr>
            <p:txBody>
              <a:bodyPr/>
              <a:lstStyle/>
              <a:p>
                <a:r>
                  <a:rPr lang="es-CL">
                    <a:noFill/>
                  </a:rPr>
                  <a:t> </a:t>
                </a:r>
              </a:p>
            </p:txBody>
          </p:sp>
        </mc:Fallback>
      </mc:AlternateContent>
    </p:spTree>
    <p:extLst>
      <p:ext uri="{BB962C8B-B14F-4D97-AF65-F5344CB8AC3E}">
        <p14:creationId xmlns:p14="http://schemas.microsoft.com/office/powerpoint/2010/main" val="237676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227747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3081835"/>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88620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2374685"/>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3184166"/>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983415"/>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624635"/>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3429000"/>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3429000"/>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4D7459C-A52F-273B-1587-D9292BD85FD3}"/>
              </a:ext>
            </a:extLst>
          </p:cNvPr>
          <p:cNvSpPr/>
          <p:nvPr/>
        </p:nvSpPr>
        <p:spPr>
          <a:xfrm>
            <a:off x="1146412" y="2835321"/>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Tree>
    <p:extLst>
      <p:ext uri="{BB962C8B-B14F-4D97-AF65-F5344CB8AC3E}">
        <p14:creationId xmlns:p14="http://schemas.microsoft.com/office/powerpoint/2010/main" val="425704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227747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3081835"/>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88620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2374685"/>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3184166"/>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983415"/>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624635"/>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3429000"/>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3429000"/>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EACF6EB-7734-0143-66F5-48AB549FF1C9}"/>
              </a:ext>
            </a:extLst>
          </p:cNvPr>
          <p:cNvCxnSpPr>
            <a:cxnSpLocks/>
            <a:stCxn id="7" idx="3"/>
            <a:endCxn id="10" idx="2"/>
          </p:cNvCxnSpPr>
          <p:nvPr/>
        </p:nvCxnSpPr>
        <p:spPr>
          <a:xfrm flipV="1">
            <a:off x="4471914" y="2624634"/>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Elipse 2">
            <a:extLst>
              <a:ext uri="{FF2B5EF4-FFF2-40B4-BE49-F238E27FC236}">
                <a16:creationId xmlns:a16="http://schemas.microsoft.com/office/drawing/2014/main" id="{A5F3C55F-E816-5A4D-ED9A-2AC8D378CCFC}"/>
              </a:ext>
            </a:extLst>
          </p:cNvPr>
          <p:cNvSpPr/>
          <p:nvPr/>
        </p:nvSpPr>
        <p:spPr>
          <a:xfrm>
            <a:off x="1146412" y="2835321"/>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Tree>
    <p:extLst>
      <p:ext uri="{BB962C8B-B14F-4D97-AF65-F5344CB8AC3E}">
        <p14:creationId xmlns:p14="http://schemas.microsoft.com/office/powerpoint/2010/main" val="16814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227747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3081835"/>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88620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2374685"/>
            <a:ext cx="1130498" cy="499898"/>
          </a:xfrm>
          <a:prstGeom prst="ellipse">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3184166"/>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983415"/>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624635"/>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3429000"/>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3429000"/>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EACF6EB-7734-0143-66F5-48AB549FF1C9}"/>
              </a:ext>
            </a:extLst>
          </p:cNvPr>
          <p:cNvCxnSpPr>
            <a:cxnSpLocks/>
            <a:stCxn id="7" idx="3"/>
            <a:endCxn id="10" idx="2"/>
          </p:cNvCxnSpPr>
          <p:nvPr/>
        </p:nvCxnSpPr>
        <p:spPr>
          <a:xfrm flipV="1">
            <a:off x="4471914" y="2624634"/>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Elipse 2">
            <a:extLst>
              <a:ext uri="{FF2B5EF4-FFF2-40B4-BE49-F238E27FC236}">
                <a16:creationId xmlns:a16="http://schemas.microsoft.com/office/drawing/2014/main" id="{0D205E11-514B-8B23-2B57-456AEC1E3B33}"/>
              </a:ext>
            </a:extLst>
          </p:cNvPr>
          <p:cNvSpPr/>
          <p:nvPr/>
        </p:nvSpPr>
        <p:spPr>
          <a:xfrm>
            <a:off x="1146412" y="2835321"/>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Tree>
    <p:extLst>
      <p:ext uri="{BB962C8B-B14F-4D97-AF65-F5344CB8AC3E}">
        <p14:creationId xmlns:p14="http://schemas.microsoft.com/office/powerpoint/2010/main" val="948743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227747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3081835"/>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88620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2374685"/>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3184166"/>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983415"/>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624635"/>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3429000"/>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3429000"/>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EACF6EB-7734-0143-66F5-48AB549FF1C9}"/>
              </a:ext>
            </a:extLst>
          </p:cNvPr>
          <p:cNvCxnSpPr>
            <a:cxnSpLocks/>
            <a:stCxn id="7" idx="3"/>
            <a:endCxn id="10" idx="2"/>
          </p:cNvCxnSpPr>
          <p:nvPr/>
        </p:nvCxnSpPr>
        <p:spPr>
          <a:xfrm flipV="1">
            <a:off x="4471914" y="2624634"/>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835C6BA8-B81E-F8B2-B33C-D8030E4F95BC}"/>
              </a:ext>
            </a:extLst>
          </p:cNvPr>
          <p:cNvCxnSpPr>
            <a:cxnSpLocks/>
            <a:stCxn id="8" idx="3"/>
            <a:endCxn id="17" idx="2"/>
          </p:cNvCxnSpPr>
          <p:nvPr/>
        </p:nvCxnSpPr>
        <p:spPr>
          <a:xfrm>
            <a:off x="4471916" y="3429000"/>
            <a:ext cx="479943" cy="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A9A4C10D-7BE8-6C44-19AB-EA3C88781B83}"/>
              </a:ext>
            </a:extLst>
          </p:cNvPr>
          <p:cNvSpPr/>
          <p:nvPr/>
        </p:nvSpPr>
        <p:spPr>
          <a:xfrm>
            <a:off x="1146412" y="2835321"/>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Tree>
    <p:extLst>
      <p:ext uri="{BB962C8B-B14F-4D97-AF65-F5344CB8AC3E}">
        <p14:creationId xmlns:p14="http://schemas.microsoft.com/office/powerpoint/2010/main" val="239849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1">
            <a:extLst>
              <a:ext uri="{FF2B5EF4-FFF2-40B4-BE49-F238E27FC236}">
                <a16:creationId xmlns:a16="http://schemas.microsoft.com/office/drawing/2014/main" id="{428650DC-21DF-4151-8455-5768DF51DE02}"/>
              </a:ext>
            </a:extLst>
          </p:cNvPr>
          <p:cNvSpPr txBox="1">
            <a:spLocks/>
          </p:cNvSpPr>
          <p:nvPr/>
        </p:nvSpPr>
        <p:spPr>
          <a:xfrm>
            <a:off x="2613357" y="514615"/>
            <a:ext cx="6965285" cy="892478"/>
          </a:xfrm>
          <a:prstGeom prst="rect">
            <a:avLst/>
          </a:prstGeom>
        </p:spPr>
        <p:txBody>
          <a:bodyPr vert="horz" lIns="91440" tIns="45720" rIns="91440" bIns="45720" rtlCol="0" anchor="b">
            <a:norm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defTabSz="914400"/>
            <a:r>
              <a:rPr lang="en-US" sz="4800" dirty="0"/>
              <a:t>Context</a:t>
            </a:r>
          </a:p>
        </p:txBody>
      </p:sp>
      <p:pic>
        <p:nvPicPr>
          <p:cNvPr id="40" name="Gráfico 39">
            <a:extLst>
              <a:ext uri="{FF2B5EF4-FFF2-40B4-BE49-F238E27FC236}">
                <a16:creationId xmlns:a16="http://schemas.microsoft.com/office/drawing/2014/main" id="{369FF59B-6BA3-467F-A9BD-C27881A5C1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137" y="1983275"/>
            <a:ext cx="3152439" cy="3152439"/>
          </a:xfrm>
          <a:prstGeom prst="rect">
            <a:avLst/>
          </a:prstGeom>
          <a:ln w="15875">
            <a:solidFill>
              <a:srgbClr val="FFFFFF">
                <a:alpha val="40000"/>
              </a:srgbClr>
            </a:solidFill>
          </a:ln>
          <a:effectLst>
            <a:innerShdw blurRad="57150" dist="38100" dir="14460000">
              <a:prstClr val="black">
                <a:alpha val="70000"/>
              </a:prstClr>
            </a:innerShdw>
          </a:effectLst>
        </p:spPr>
      </p:pic>
      <p:sp>
        <p:nvSpPr>
          <p:cNvPr id="42" name="CuadroTexto 41">
            <a:extLst>
              <a:ext uri="{FF2B5EF4-FFF2-40B4-BE49-F238E27FC236}">
                <a16:creationId xmlns:a16="http://schemas.microsoft.com/office/drawing/2014/main" id="{3EF6EAE7-89CE-4CB9-BD62-FE50C144D392}"/>
              </a:ext>
            </a:extLst>
          </p:cNvPr>
          <p:cNvSpPr txBox="1"/>
          <p:nvPr/>
        </p:nvSpPr>
        <p:spPr>
          <a:xfrm>
            <a:off x="5054218" y="2082166"/>
            <a:ext cx="5711868" cy="707886"/>
          </a:xfrm>
          <a:prstGeom prst="rect">
            <a:avLst/>
          </a:prstGeom>
          <a:noFill/>
        </p:spPr>
        <p:txBody>
          <a:bodyPr wrap="square" rtlCol="0">
            <a:spAutoFit/>
          </a:bodyPr>
          <a:lstStyle/>
          <a:p>
            <a:pPr marL="342900" indent="-342900">
              <a:buClr>
                <a:schemeClr val="accent1"/>
              </a:buClr>
              <a:buSzPct val="80000"/>
              <a:buFont typeface="Arial" panose="020B0604020202020204" pitchFamily="34" charset="0"/>
              <a:buChar char="•"/>
            </a:pPr>
            <a:r>
              <a:rPr lang="en-US" sz="2000" b="0" i="0" dirty="0">
                <a:solidFill>
                  <a:srgbClr val="0D0D0D"/>
                </a:solidFill>
                <a:effectLst/>
                <a:highlight>
                  <a:srgbClr val="FFFFFF"/>
                </a:highlight>
                <a:latin typeface="Söhne"/>
              </a:rPr>
              <a:t>Variations of the Vehicle Routing Problem (VRP) </a:t>
            </a:r>
          </a:p>
          <a:p>
            <a:pPr marL="342900" indent="-342900">
              <a:buClr>
                <a:schemeClr val="accent1"/>
              </a:buClr>
              <a:buSzPct val="80000"/>
              <a:buFont typeface="Arial" panose="020B0604020202020204" pitchFamily="34" charset="0"/>
              <a:buChar char="•"/>
            </a:pPr>
            <a:r>
              <a:rPr lang="en-US" sz="2000" b="0" i="0" dirty="0">
                <a:solidFill>
                  <a:srgbClr val="0D0D0D"/>
                </a:solidFill>
                <a:effectLst/>
                <a:highlight>
                  <a:srgbClr val="FFFFFF"/>
                </a:highlight>
                <a:latin typeface="Söhne"/>
              </a:rPr>
              <a:t>NP-Hard Problem</a:t>
            </a:r>
            <a:endParaRPr lang="es-CL" sz="2000" dirty="0"/>
          </a:p>
        </p:txBody>
      </p:sp>
      <p:sp>
        <p:nvSpPr>
          <p:cNvPr id="6" name="CuadroTexto 5">
            <a:extLst>
              <a:ext uri="{FF2B5EF4-FFF2-40B4-BE49-F238E27FC236}">
                <a16:creationId xmlns:a16="http://schemas.microsoft.com/office/drawing/2014/main" id="{D89F6243-E26C-47B5-AB87-5A6150BF7FAD}"/>
              </a:ext>
            </a:extLst>
          </p:cNvPr>
          <p:cNvSpPr txBox="1"/>
          <p:nvPr/>
        </p:nvSpPr>
        <p:spPr>
          <a:xfrm>
            <a:off x="5054218" y="4836766"/>
            <a:ext cx="5711868" cy="369332"/>
          </a:xfrm>
          <a:prstGeom prst="rect">
            <a:avLst/>
          </a:prstGeom>
          <a:noFill/>
        </p:spPr>
        <p:txBody>
          <a:bodyPr wrap="square" rtlCol="0">
            <a:spAutoFit/>
          </a:bodyPr>
          <a:lstStyle/>
          <a:p>
            <a:pPr marL="342900" indent="-342900">
              <a:buClr>
                <a:schemeClr val="accent1"/>
              </a:buClr>
              <a:buSzPct val="80000"/>
              <a:buFont typeface="Arial" panose="020B0604020202020204" pitchFamily="34" charset="0"/>
              <a:buChar char="•"/>
            </a:pPr>
            <a:r>
              <a:rPr lang="es-CL" dirty="0"/>
              <a:t>High </a:t>
            </a:r>
            <a:r>
              <a:rPr lang="es-CL" dirty="0" err="1"/>
              <a:t>computational</a:t>
            </a:r>
            <a:r>
              <a:rPr lang="es-CL" dirty="0"/>
              <a:t> times</a:t>
            </a:r>
            <a:endParaRPr lang="es-CL" sz="2000" dirty="0"/>
          </a:p>
        </p:txBody>
      </p:sp>
      <p:pic>
        <p:nvPicPr>
          <p:cNvPr id="1026" name="Picture 2" descr="AMPL | Brands of the World™ | Download vector logos and ...">
            <a:extLst>
              <a:ext uri="{FF2B5EF4-FFF2-40B4-BE49-F238E27FC236}">
                <a16:creationId xmlns:a16="http://schemas.microsoft.com/office/drawing/2014/main" id="{65899C9E-BB6D-C9C0-59C8-68F22AA2ED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812" y="3327394"/>
            <a:ext cx="1356317" cy="1279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BM ILOG CPLEX Optimization Studio | Cresco">
            <a:extLst>
              <a:ext uri="{FF2B5EF4-FFF2-40B4-BE49-F238E27FC236}">
                <a16:creationId xmlns:a16="http://schemas.microsoft.com/office/drawing/2014/main" id="{6D05359C-235A-314E-3539-309D73E9C8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8261" y="3190728"/>
            <a:ext cx="1843697" cy="173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227747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3081835"/>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88620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2374685"/>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3184166"/>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983415"/>
            <a:ext cx="1130498" cy="499898"/>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624635"/>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3429000"/>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3429000"/>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EACF6EB-7734-0143-66F5-48AB549FF1C9}"/>
              </a:ext>
            </a:extLst>
          </p:cNvPr>
          <p:cNvCxnSpPr>
            <a:cxnSpLocks/>
            <a:stCxn id="7" idx="3"/>
            <a:endCxn id="10" idx="2"/>
          </p:cNvCxnSpPr>
          <p:nvPr/>
        </p:nvCxnSpPr>
        <p:spPr>
          <a:xfrm flipV="1">
            <a:off x="4471914" y="2624634"/>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835C6BA8-B81E-F8B2-B33C-D8030E4F95BC}"/>
              </a:ext>
            </a:extLst>
          </p:cNvPr>
          <p:cNvCxnSpPr>
            <a:cxnSpLocks/>
            <a:stCxn id="8" idx="3"/>
            <a:endCxn id="17" idx="2"/>
          </p:cNvCxnSpPr>
          <p:nvPr/>
        </p:nvCxnSpPr>
        <p:spPr>
          <a:xfrm>
            <a:off x="4471916" y="3429000"/>
            <a:ext cx="479943" cy="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de flecha 3">
            <a:extLst>
              <a:ext uri="{FF2B5EF4-FFF2-40B4-BE49-F238E27FC236}">
                <a16:creationId xmlns:a16="http://schemas.microsoft.com/office/drawing/2014/main" id="{F498CD41-7F15-F00B-B36C-AE7D0B9F3015}"/>
              </a:ext>
            </a:extLst>
          </p:cNvPr>
          <p:cNvCxnSpPr>
            <a:cxnSpLocks/>
            <a:stCxn id="9" idx="3"/>
            <a:endCxn id="18" idx="2"/>
          </p:cNvCxnSpPr>
          <p:nvPr/>
        </p:nvCxnSpPr>
        <p:spPr>
          <a:xfrm flipV="1">
            <a:off x="4471915" y="4233364"/>
            <a:ext cx="47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Elipse 12">
            <a:extLst>
              <a:ext uri="{FF2B5EF4-FFF2-40B4-BE49-F238E27FC236}">
                <a16:creationId xmlns:a16="http://schemas.microsoft.com/office/drawing/2014/main" id="{6111D692-97FA-E5E2-B72E-F34E76959E41}"/>
              </a:ext>
            </a:extLst>
          </p:cNvPr>
          <p:cNvSpPr/>
          <p:nvPr/>
        </p:nvSpPr>
        <p:spPr>
          <a:xfrm>
            <a:off x="1146412" y="2835321"/>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Tree>
    <p:extLst>
      <p:ext uri="{BB962C8B-B14F-4D97-AF65-F5344CB8AC3E}">
        <p14:creationId xmlns:p14="http://schemas.microsoft.com/office/powerpoint/2010/main" val="3036526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172003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2524397"/>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32876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181724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2626728"/>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425977"/>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067197"/>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2871562"/>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2871562"/>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EACF6EB-7734-0143-66F5-48AB549FF1C9}"/>
              </a:ext>
            </a:extLst>
          </p:cNvPr>
          <p:cNvCxnSpPr>
            <a:cxnSpLocks/>
            <a:stCxn id="7" idx="3"/>
            <a:endCxn id="10" idx="2"/>
          </p:cNvCxnSpPr>
          <p:nvPr/>
        </p:nvCxnSpPr>
        <p:spPr>
          <a:xfrm flipV="1">
            <a:off x="4471914" y="2067196"/>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835C6BA8-B81E-F8B2-B33C-D8030E4F95BC}"/>
              </a:ext>
            </a:extLst>
          </p:cNvPr>
          <p:cNvCxnSpPr>
            <a:cxnSpLocks/>
            <a:stCxn id="8" idx="3"/>
            <a:endCxn id="17" idx="2"/>
          </p:cNvCxnSpPr>
          <p:nvPr/>
        </p:nvCxnSpPr>
        <p:spPr>
          <a:xfrm>
            <a:off x="4471916" y="2871562"/>
            <a:ext cx="479943" cy="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A756F905-BA44-257B-5367-83F2B9A05432}"/>
              </a:ext>
            </a:extLst>
          </p:cNvPr>
          <p:cNvCxnSpPr>
            <a:cxnSpLocks/>
            <a:stCxn id="9" idx="2"/>
            <a:endCxn id="11" idx="6"/>
          </p:cNvCxnSpPr>
          <p:nvPr/>
        </p:nvCxnSpPr>
        <p:spPr>
          <a:xfrm flipH="1">
            <a:off x="2765947" y="4023091"/>
            <a:ext cx="1236258" cy="873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Elipse 4">
            <a:extLst>
              <a:ext uri="{FF2B5EF4-FFF2-40B4-BE49-F238E27FC236}">
                <a16:creationId xmlns:a16="http://schemas.microsoft.com/office/drawing/2014/main" id="{FD8D6026-3429-B68E-47EA-7C9CB5E48688}"/>
              </a:ext>
            </a:extLst>
          </p:cNvPr>
          <p:cNvSpPr/>
          <p:nvPr/>
        </p:nvSpPr>
        <p:spPr>
          <a:xfrm>
            <a:off x="1146412" y="2277883"/>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
        <p:nvSpPr>
          <p:cNvPr id="11" name="Elipse 10">
            <a:extLst>
              <a:ext uri="{FF2B5EF4-FFF2-40B4-BE49-F238E27FC236}">
                <a16:creationId xmlns:a16="http://schemas.microsoft.com/office/drawing/2014/main" id="{69FB13EF-1559-A450-F03E-4523FEACF67B}"/>
              </a:ext>
            </a:extLst>
          </p:cNvPr>
          <p:cNvSpPr/>
          <p:nvPr/>
        </p:nvSpPr>
        <p:spPr>
          <a:xfrm>
            <a:off x="1146412" y="4325485"/>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sub- </a:t>
            </a:r>
            <a:r>
              <a:rPr lang="es-CL" dirty="0" err="1"/>
              <a:t>Clustering</a:t>
            </a:r>
            <a:endParaRPr lang="es-CL" dirty="0"/>
          </a:p>
        </p:txBody>
      </p:sp>
    </p:spTree>
    <p:extLst>
      <p:ext uri="{BB962C8B-B14F-4D97-AF65-F5344CB8AC3E}">
        <p14:creationId xmlns:p14="http://schemas.microsoft.com/office/powerpoint/2010/main" val="344370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172003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2524397"/>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32876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181724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2626728"/>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425977"/>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067197"/>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2871562"/>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2871562"/>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EACF6EB-7734-0143-66F5-48AB549FF1C9}"/>
              </a:ext>
            </a:extLst>
          </p:cNvPr>
          <p:cNvCxnSpPr>
            <a:cxnSpLocks/>
            <a:stCxn id="7" idx="3"/>
            <a:endCxn id="10" idx="2"/>
          </p:cNvCxnSpPr>
          <p:nvPr/>
        </p:nvCxnSpPr>
        <p:spPr>
          <a:xfrm flipV="1">
            <a:off x="4471914" y="2067196"/>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835C6BA8-B81E-F8B2-B33C-D8030E4F95BC}"/>
              </a:ext>
            </a:extLst>
          </p:cNvPr>
          <p:cNvCxnSpPr>
            <a:cxnSpLocks/>
            <a:stCxn id="8" idx="3"/>
            <a:endCxn id="17" idx="2"/>
          </p:cNvCxnSpPr>
          <p:nvPr/>
        </p:nvCxnSpPr>
        <p:spPr>
          <a:xfrm>
            <a:off x="4471916" y="2871562"/>
            <a:ext cx="479943" cy="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Elipse 4">
            <a:extLst>
              <a:ext uri="{FF2B5EF4-FFF2-40B4-BE49-F238E27FC236}">
                <a16:creationId xmlns:a16="http://schemas.microsoft.com/office/drawing/2014/main" id="{FD8D6026-3429-B68E-47EA-7C9CB5E48688}"/>
              </a:ext>
            </a:extLst>
          </p:cNvPr>
          <p:cNvSpPr/>
          <p:nvPr/>
        </p:nvSpPr>
        <p:spPr>
          <a:xfrm>
            <a:off x="1146412" y="2277883"/>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
        <p:nvSpPr>
          <p:cNvPr id="11" name="Elipse 10">
            <a:extLst>
              <a:ext uri="{FF2B5EF4-FFF2-40B4-BE49-F238E27FC236}">
                <a16:creationId xmlns:a16="http://schemas.microsoft.com/office/drawing/2014/main" id="{69FB13EF-1559-A450-F03E-4523FEACF67B}"/>
              </a:ext>
            </a:extLst>
          </p:cNvPr>
          <p:cNvSpPr/>
          <p:nvPr/>
        </p:nvSpPr>
        <p:spPr>
          <a:xfrm>
            <a:off x="1146412" y="4325485"/>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sub- </a:t>
            </a:r>
            <a:r>
              <a:rPr lang="es-CL" dirty="0" err="1"/>
              <a:t>Clustering</a:t>
            </a:r>
            <a:endParaRPr lang="es-CL" dirty="0"/>
          </a:p>
        </p:txBody>
      </p:sp>
      <p:sp>
        <p:nvSpPr>
          <p:cNvPr id="6" name="Rectángulo: esquinas redondeadas 5">
            <a:extLst>
              <a:ext uri="{FF2B5EF4-FFF2-40B4-BE49-F238E27FC236}">
                <a16:creationId xmlns:a16="http://schemas.microsoft.com/office/drawing/2014/main" id="{554D9DC0-48A5-B0FE-E0E8-CE968A38FCD4}"/>
              </a:ext>
            </a:extLst>
          </p:cNvPr>
          <p:cNvSpPr/>
          <p:nvPr/>
        </p:nvSpPr>
        <p:spPr>
          <a:xfrm>
            <a:off x="3532493" y="4133126"/>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4</a:t>
            </a:r>
          </a:p>
        </p:txBody>
      </p:sp>
      <p:sp>
        <p:nvSpPr>
          <p:cNvPr id="13" name="Elipse 12">
            <a:extLst>
              <a:ext uri="{FF2B5EF4-FFF2-40B4-BE49-F238E27FC236}">
                <a16:creationId xmlns:a16="http://schemas.microsoft.com/office/drawing/2014/main" id="{52DBF140-1E7B-4C00-CFA9-8C7A5AE18AC0}"/>
              </a:ext>
            </a:extLst>
          </p:cNvPr>
          <p:cNvSpPr/>
          <p:nvPr/>
        </p:nvSpPr>
        <p:spPr>
          <a:xfrm>
            <a:off x="4965502" y="4230341"/>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15" name="Conector recto de flecha 14">
            <a:extLst>
              <a:ext uri="{FF2B5EF4-FFF2-40B4-BE49-F238E27FC236}">
                <a16:creationId xmlns:a16="http://schemas.microsoft.com/office/drawing/2014/main" id="{555C7142-92AD-646D-7693-EF3B4C397A40}"/>
              </a:ext>
            </a:extLst>
          </p:cNvPr>
          <p:cNvCxnSpPr>
            <a:cxnSpLocks/>
            <a:stCxn id="11" idx="6"/>
            <a:endCxn id="6" idx="1"/>
          </p:cNvCxnSpPr>
          <p:nvPr/>
        </p:nvCxnSpPr>
        <p:spPr>
          <a:xfrm flipV="1">
            <a:off x="2765947" y="4480291"/>
            <a:ext cx="766546" cy="416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15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172003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2524397"/>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32876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181724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2626728"/>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42597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067197"/>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2871562"/>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2871562"/>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EACF6EB-7734-0143-66F5-48AB549FF1C9}"/>
              </a:ext>
            </a:extLst>
          </p:cNvPr>
          <p:cNvCxnSpPr>
            <a:cxnSpLocks/>
            <a:stCxn id="7" idx="3"/>
            <a:endCxn id="10" idx="2"/>
          </p:cNvCxnSpPr>
          <p:nvPr/>
        </p:nvCxnSpPr>
        <p:spPr>
          <a:xfrm flipV="1">
            <a:off x="4471914" y="2067196"/>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835C6BA8-B81E-F8B2-B33C-D8030E4F95BC}"/>
              </a:ext>
            </a:extLst>
          </p:cNvPr>
          <p:cNvCxnSpPr>
            <a:cxnSpLocks/>
            <a:stCxn id="8" idx="3"/>
            <a:endCxn id="17" idx="2"/>
          </p:cNvCxnSpPr>
          <p:nvPr/>
        </p:nvCxnSpPr>
        <p:spPr>
          <a:xfrm>
            <a:off x="4471916" y="2871562"/>
            <a:ext cx="479943" cy="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de flecha 3">
            <a:extLst>
              <a:ext uri="{FF2B5EF4-FFF2-40B4-BE49-F238E27FC236}">
                <a16:creationId xmlns:a16="http://schemas.microsoft.com/office/drawing/2014/main" id="{F498CD41-7F15-F00B-B36C-AE7D0B9F3015}"/>
              </a:ext>
            </a:extLst>
          </p:cNvPr>
          <p:cNvCxnSpPr>
            <a:cxnSpLocks/>
            <a:stCxn id="9" idx="3"/>
            <a:endCxn id="18" idx="2"/>
          </p:cNvCxnSpPr>
          <p:nvPr/>
        </p:nvCxnSpPr>
        <p:spPr>
          <a:xfrm flipV="1">
            <a:off x="4471915" y="3675926"/>
            <a:ext cx="47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Elipse 4">
            <a:extLst>
              <a:ext uri="{FF2B5EF4-FFF2-40B4-BE49-F238E27FC236}">
                <a16:creationId xmlns:a16="http://schemas.microsoft.com/office/drawing/2014/main" id="{FD8D6026-3429-B68E-47EA-7C9CB5E48688}"/>
              </a:ext>
            </a:extLst>
          </p:cNvPr>
          <p:cNvSpPr/>
          <p:nvPr/>
        </p:nvSpPr>
        <p:spPr>
          <a:xfrm>
            <a:off x="1146412" y="2277883"/>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
        <p:nvSpPr>
          <p:cNvPr id="11" name="Elipse 10">
            <a:extLst>
              <a:ext uri="{FF2B5EF4-FFF2-40B4-BE49-F238E27FC236}">
                <a16:creationId xmlns:a16="http://schemas.microsoft.com/office/drawing/2014/main" id="{69FB13EF-1559-A450-F03E-4523FEACF67B}"/>
              </a:ext>
            </a:extLst>
          </p:cNvPr>
          <p:cNvSpPr/>
          <p:nvPr/>
        </p:nvSpPr>
        <p:spPr>
          <a:xfrm>
            <a:off x="1146412" y="4325485"/>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sub- </a:t>
            </a:r>
            <a:r>
              <a:rPr lang="es-CL" dirty="0" err="1"/>
              <a:t>Clustering</a:t>
            </a:r>
            <a:endParaRPr lang="es-CL" dirty="0"/>
          </a:p>
        </p:txBody>
      </p:sp>
      <p:sp>
        <p:nvSpPr>
          <p:cNvPr id="6" name="Rectángulo: esquinas redondeadas 5">
            <a:extLst>
              <a:ext uri="{FF2B5EF4-FFF2-40B4-BE49-F238E27FC236}">
                <a16:creationId xmlns:a16="http://schemas.microsoft.com/office/drawing/2014/main" id="{554D9DC0-48A5-B0FE-E0E8-CE968A38FCD4}"/>
              </a:ext>
            </a:extLst>
          </p:cNvPr>
          <p:cNvSpPr/>
          <p:nvPr/>
        </p:nvSpPr>
        <p:spPr>
          <a:xfrm>
            <a:off x="3532493" y="4133126"/>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4</a:t>
            </a:r>
          </a:p>
        </p:txBody>
      </p:sp>
      <p:sp>
        <p:nvSpPr>
          <p:cNvPr id="13" name="Elipse 12">
            <a:extLst>
              <a:ext uri="{FF2B5EF4-FFF2-40B4-BE49-F238E27FC236}">
                <a16:creationId xmlns:a16="http://schemas.microsoft.com/office/drawing/2014/main" id="{52DBF140-1E7B-4C00-CFA9-8C7A5AE18AC0}"/>
              </a:ext>
            </a:extLst>
          </p:cNvPr>
          <p:cNvSpPr/>
          <p:nvPr/>
        </p:nvSpPr>
        <p:spPr>
          <a:xfrm>
            <a:off x="4965502" y="4230341"/>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12" name="Conector recto de flecha 11">
            <a:extLst>
              <a:ext uri="{FF2B5EF4-FFF2-40B4-BE49-F238E27FC236}">
                <a16:creationId xmlns:a16="http://schemas.microsoft.com/office/drawing/2014/main" id="{517D1848-E103-191E-81BF-AA56BD2E2B2D}"/>
              </a:ext>
            </a:extLst>
          </p:cNvPr>
          <p:cNvCxnSpPr>
            <a:cxnSpLocks/>
            <a:stCxn id="11" idx="6"/>
            <a:endCxn id="6" idx="1"/>
          </p:cNvCxnSpPr>
          <p:nvPr/>
        </p:nvCxnSpPr>
        <p:spPr>
          <a:xfrm flipV="1">
            <a:off x="2765947" y="4480291"/>
            <a:ext cx="766546" cy="416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297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172003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2524397"/>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32876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181724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2626728"/>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42597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067197"/>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2871562"/>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2871562"/>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EACF6EB-7734-0143-66F5-48AB549FF1C9}"/>
              </a:ext>
            </a:extLst>
          </p:cNvPr>
          <p:cNvCxnSpPr>
            <a:cxnSpLocks/>
            <a:stCxn id="7" idx="3"/>
            <a:endCxn id="10" idx="2"/>
          </p:cNvCxnSpPr>
          <p:nvPr/>
        </p:nvCxnSpPr>
        <p:spPr>
          <a:xfrm flipV="1">
            <a:off x="4471914" y="2067196"/>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835C6BA8-B81E-F8B2-B33C-D8030E4F95BC}"/>
              </a:ext>
            </a:extLst>
          </p:cNvPr>
          <p:cNvCxnSpPr>
            <a:cxnSpLocks/>
            <a:stCxn id="8" idx="3"/>
            <a:endCxn id="17" idx="2"/>
          </p:cNvCxnSpPr>
          <p:nvPr/>
        </p:nvCxnSpPr>
        <p:spPr>
          <a:xfrm>
            <a:off x="4471916" y="2871562"/>
            <a:ext cx="479943" cy="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de flecha 3">
            <a:extLst>
              <a:ext uri="{FF2B5EF4-FFF2-40B4-BE49-F238E27FC236}">
                <a16:creationId xmlns:a16="http://schemas.microsoft.com/office/drawing/2014/main" id="{F498CD41-7F15-F00B-B36C-AE7D0B9F3015}"/>
              </a:ext>
            </a:extLst>
          </p:cNvPr>
          <p:cNvCxnSpPr>
            <a:cxnSpLocks/>
            <a:stCxn id="9" idx="3"/>
            <a:endCxn id="18" idx="2"/>
          </p:cNvCxnSpPr>
          <p:nvPr/>
        </p:nvCxnSpPr>
        <p:spPr>
          <a:xfrm flipV="1">
            <a:off x="4471915" y="3675926"/>
            <a:ext cx="47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Elipse 4">
            <a:extLst>
              <a:ext uri="{FF2B5EF4-FFF2-40B4-BE49-F238E27FC236}">
                <a16:creationId xmlns:a16="http://schemas.microsoft.com/office/drawing/2014/main" id="{FD8D6026-3429-B68E-47EA-7C9CB5E48688}"/>
              </a:ext>
            </a:extLst>
          </p:cNvPr>
          <p:cNvSpPr/>
          <p:nvPr/>
        </p:nvSpPr>
        <p:spPr>
          <a:xfrm>
            <a:off x="1146412" y="2277883"/>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
        <p:nvSpPr>
          <p:cNvPr id="11" name="Elipse 10">
            <a:extLst>
              <a:ext uri="{FF2B5EF4-FFF2-40B4-BE49-F238E27FC236}">
                <a16:creationId xmlns:a16="http://schemas.microsoft.com/office/drawing/2014/main" id="{69FB13EF-1559-A450-F03E-4523FEACF67B}"/>
              </a:ext>
            </a:extLst>
          </p:cNvPr>
          <p:cNvSpPr/>
          <p:nvPr/>
        </p:nvSpPr>
        <p:spPr>
          <a:xfrm>
            <a:off x="1146412" y="4325485"/>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sub- </a:t>
            </a:r>
            <a:r>
              <a:rPr lang="es-CL" dirty="0" err="1"/>
              <a:t>Clustering</a:t>
            </a:r>
            <a:endParaRPr lang="es-CL" dirty="0"/>
          </a:p>
        </p:txBody>
      </p:sp>
      <p:sp>
        <p:nvSpPr>
          <p:cNvPr id="6" name="Rectángulo: esquinas redondeadas 5">
            <a:extLst>
              <a:ext uri="{FF2B5EF4-FFF2-40B4-BE49-F238E27FC236}">
                <a16:creationId xmlns:a16="http://schemas.microsoft.com/office/drawing/2014/main" id="{554D9DC0-48A5-B0FE-E0E8-CE968A38FCD4}"/>
              </a:ext>
            </a:extLst>
          </p:cNvPr>
          <p:cNvSpPr/>
          <p:nvPr/>
        </p:nvSpPr>
        <p:spPr>
          <a:xfrm>
            <a:off x="3532493" y="4133126"/>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4</a:t>
            </a:r>
          </a:p>
        </p:txBody>
      </p:sp>
      <p:sp>
        <p:nvSpPr>
          <p:cNvPr id="13" name="Elipse 12">
            <a:extLst>
              <a:ext uri="{FF2B5EF4-FFF2-40B4-BE49-F238E27FC236}">
                <a16:creationId xmlns:a16="http://schemas.microsoft.com/office/drawing/2014/main" id="{52DBF140-1E7B-4C00-CFA9-8C7A5AE18AC0}"/>
              </a:ext>
            </a:extLst>
          </p:cNvPr>
          <p:cNvSpPr/>
          <p:nvPr/>
        </p:nvSpPr>
        <p:spPr>
          <a:xfrm>
            <a:off x="4965502" y="4230341"/>
            <a:ext cx="1130498" cy="499898"/>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12" name="Conector recto de flecha 11">
            <a:extLst>
              <a:ext uri="{FF2B5EF4-FFF2-40B4-BE49-F238E27FC236}">
                <a16:creationId xmlns:a16="http://schemas.microsoft.com/office/drawing/2014/main" id="{98F13E7F-8D34-BA00-FD2A-824C3FC3F60C}"/>
              </a:ext>
            </a:extLst>
          </p:cNvPr>
          <p:cNvCxnSpPr>
            <a:cxnSpLocks/>
            <a:stCxn id="6" idx="3"/>
            <a:endCxn id="13" idx="2"/>
          </p:cNvCxnSpPr>
          <p:nvPr/>
        </p:nvCxnSpPr>
        <p:spPr>
          <a:xfrm flipV="1">
            <a:off x="4471914" y="4480290"/>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A9469484-DC1F-249A-1786-AC415EC00169}"/>
              </a:ext>
            </a:extLst>
          </p:cNvPr>
          <p:cNvCxnSpPr>
            <a:cxnSpLocks/>
            <a:stCxn id="11" idx="6"/>
            <a:endCxn id="6" idx="1"/>
          </p:cNvCxnSpPr>
          <p:nvPr/>
        </p:nvCxnSpPr>
        <p:spPr>
          <a:xfrm flipV="1">
            <a:off x="2765947" y="4480291"/>
            <a:ext cx="766546" cy="416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60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172003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2524397"/>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32876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181724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2626728"/>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42597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067197"/>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2871562"/>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2871562"/>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EACF6EB-7734-0143-66F5-48AB549FF1C9}"/>
              </a:ext>
            </a:extLst>
          </p:cNvPr>
          <p:cNvCxnSpPr>
            <a:cxnSpLocks/>
            <a:stCxn id="7" idx="3"/>
            <a:endCxn id="10" idx="2"/>
          </p:cNvCxnSpPr>
          <p:nvPr/>
        </p:nvCxnSpPr>
        <p:spPr>
          <a:xfrm flipV="1">
            <a:off x="4471914" y="2067196"/>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835C6BA8-B81E-F8B2-B33C-D8030E4F95BC}"/>
              </a:ext>
            </a:extLst>
          </p:cNvPr>
          <p:cNvCxnSpPr>
            <a:cxnSpLocks/>
            <a:stCxn id="8" idx="3"/>
            <a:endCxn id="17" idx="2"/>
          </p:cNvCxnSpPr>
          <p:nvPr/>
        </p:nvCxnSpPr>
        <p:spPr>
          <a:xfrm>
            <a:off x="4471916" y="2871562"/>
            <a:ext cx="479943" cy="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de flecha 3">
            <a:extLst>
              <a:ext uri="{FF2B5EF4-FFF2-40B4-BE49-F238E27FC236}">
                <a16:creationId xmlns:a16="http://schemas.microsoft.com/office/drawing/2014/main" id="{F498CD41-7F15-F00B-B36C-AE7D0B9F3015}"/>
              </a:ext>
            </a:extLst>
          </p:cNvPr>
          <p:cNvCxnSpPr>
            <a:cxnSpLocks/>
            <a:stCxn id="9" idx="3"/>
            <a:endCxn id="18" idx="2"/>
          </p:cNvCxnSpPr>
          <p:nvPr/>
        </p:nvCxnSpPr>
        <p:spPr>
          <a:xfrm flipV="1">
            <a:off x="4471915" y="3675926"/>
            <a:ext cx="47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Elipse 4">
            <a:extLst>
              <a:ext uri="{FF2B5EF4-FFF2-40B4-BE49-F238E27FC236}">
                <a16:creationId xmlns:a16="http://schemas.microsoft.com/office/drawing/2014/main" id="{FD8D6026-3429-B68E-47EA-7C9CB5E48688}"/>
              </a:ext>
            </a:extLst>
          </p:cNvPr>
          <p:cNvSpPr/>
          <p:nvPr/>
        </p:nvSpPr>
        <p:spPr>
          <a:xfrm>
            <a:off x="1146412" y="2277883"/>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
        <p:nvSpPr>
          <p:cNvPr id="11" name="Elipse 10">
            <a:extLst>
              <a:ext uri="{FF2B5EF4-FFF2-40B4-BE49-F238E27FC236}">
                <a16:creationId xmlns:a16="http://schemas.microsoft.com/office/drawing/2014/main" id="{69FB13EF-1559-A450-F03E-4523FEACF67B}"/>
              </a:ext>
            </a:extLst>
          </p:cNvPr>
          <p:cNvSpPr/>
          <p:nvPr/>
        </p:nvSpPr>
        <p:spPr>
          <a:xfrm>
            <a:off x="1146412" y="4874806"/>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sub- </a:t>
            </a:r>
            <a:r>
              <a:rPr lang="es-CL" dirty="0" err="1"/>
              <a:t>Clustering</a:t>
            </a:r>
            <a:endParaRPr lang="es-CL" dirty="0"/>
          </a:p>
        </p:txBody>
      </p:sp>
      <p:sp>
        <p:nvSpPr>
          <p:cNvPr id="6" name="Rectángulo: esquinas redondeadas 5">
            <a:extLst>
              <a:ext uri="{FF2B5EF4-FFF2-40B4-BE49-F238E27FC236}">
                <a16:creationId xmlns:a16="http://schemas.microsoft.com/office/drawing/2014/main" id="{554D9DC0-48A5-B0FE-E0E8-CE968A38FCD4}"/>
              </a:ext>
            </a:extLst>
          </p:cNvPr>
          <p:cNvSpPr/>
          <p:nvPr/>
        </p:nvSpPr>
        <p:spPr>
          <a:xfrm>
            <a:off x="3532493" y="4133126"/>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4</a:t>
            </a:r>
          </a:p>
        </p:txBody>
      </p:sp>
      <p:sp>
        <p:nvSpPr>
          <p:cNvPr id="13" name="Elipse 12">
            <a:extLst>
              <a:ext uri="{FF2B5EF4-FFF2-40B4-BE49-F238E27FC236}">
                <a16:creationId xmlns:a16="http://schemas.microsoft.com/office/drawing/2014/main" id="{52DBF140-1E7B-4C00-CFA9-8C7A5AE18AC0}"/>
              </a:ext>
            </a:extLst>
          </p:cNvPr>
          <p:cNvSpPr/>
          <p:nvPr/>
        </p:nvSpPr>
        <p:spPr>
          <a:xfrm>
            <a:off x="4965502" y="4230341"/>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12" name="Conector recto de flecha 11">
            <a:extLst>
              <a:ext uri="{FF2B5EF4-FFF2-40B4-BE49-F238E27FC236}">
                <a16:creationId xmlns:a16="http://schemas.microsoft.com/office/drawing/2014/main" id="{98F13E7F-8D34-BA00-FD2A-824C3FC3F60C}"/>
              </a:ext>
            </a:extLst>
          </p:cNvPr>
          <p:cNvCxnSpPr>
            <a:cxnSpLocks/>
            <a:stCxn id="6" idx="3"/>
            <a:endCxn id="13" idx="2"/>
          </p:cNvCxnSpPr>
          <p:nvPr/>
        </p:nvCxnSpPr>
        <p:spPr>
          <a:xfrm flipV="1">
            <a:off x="4471914" y="4480290"/>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39D002D-15B9-53B4-DE99-E0622AC2D6D2}"/>
              </a:ext>
            </a:extLst>
          </p:cNvPr>
          <p:cNvCxnSpPr>
            <a:cxnSpLocks/>
            <a:stCxn id="6" idx="2"/>
            <a:endCxn id="11" idx="6"/>
          </p:cNvCxnSpPr>
          <p:nvPr/>
        </p:nvCxnSpPr>
        <p:spPr>
          <a:xfrm flipH="1">
            <a:off x="2765947" y="4827455"/>
            <a:ext cx="1236257" cy="618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80990F73-DE3A-63D1-3365-A699AE9F2C99}"/>
              </a:ext>
            </a:extLst>
          </p:cNvPr>
          <p:cNvCxnSpPr>
            <a:cxnSpLocks/>
            <a:stCxn id="11" idx="6"/>
            <a:endCxn id="6" idx="1"/>
          </p:cNvCxnSpPr>
          <p:nvPr/>
        </p:nvCxnSpPr>
        <p:spPr>
          <a:xfrm flipV="1">
            <a:off x="2765947" y="4480291"/>
            <a:ext cx="766546" cy="966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047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7" name="Rectángulo: esquinas redondeadas 6">
            <a:extLst>
              <a:ext uri="{FF2B5EF4-FFF2-40B4-BE49-F238E27FC236}">
                <a16:creationId xmlns:a16="http://schemas.microsoft.com/office/drawing/2014/main" id="{5392FDEB-D17B-289D-041E-F16E11EC5E15}"/>
              </a:ext>
            </a:extLst>
          </p:cNvPr>
          <p:cNvSpPr/>
          <p:nvPr/>
        </p:nvSpPr>
        <p:spPr>
          <a:xfrm>
            <a:off x="3532493" y="172003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8" name="Rectángulo: esquinas redondeadas 7">
            <a:extLst>
              <a:ext uri="{FF2B5EF4-FFF2-40B4-BE49-F238E27FC236}">
                <a16:creationId xmlns:a16="http://schemas.microsoft.com/office/drawing/2014/main" id="{06FBA5B0-74A4-7CA4-DE32-16A939AD63FD}"/>
              </a:ext>
            </a:extLst>
          </p:cNvPr>
          <p:cNvSpPr/>
          <p:nvPr/>
        </p:nvSpPr>
        <p:spPr>
          <a:xfrm>
            <a:off x="3532495" y="2524397"/>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9" name="Rectángulo: esquinas redondeadas 8">
            <a:extLst>
              <a:ext uri="{FF2B5EF4-FFF2-40B4-BE49-F238E27FC236}">
                <a16:creationId xmlns:a16="http://schemas.microsoft.com/office/drawing/2014/main" id="{6FF3B780-EC25-7475-3335-A0393079591E}"/>
              </a:ext>
            </a:extLst>
          </p:cNvPr>
          <p:cNvSpPr/>
          <p:nvPr/>
        </p:nvSpPr>
        <p:spPr>
          <a:xfrm>
            <a:off x="3532494" y="3328762"/>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10" name="Elipse 9">
            <a:extLst>
              <a:ext uri="{FF2B5EF4-FFF2-40B4-BE49-F238E27FC236}">
                <a16:creationId xmlns:a16="http://schemas.microsoft.com/office/drawing/2014/main" id="{912F29C6-2BED-E608-7D01-48DA8A4C73A3}"/>
              </a:ext>
            </a:extLst>
          </p:cNvPr>
          <p:cNvSpPr/>
          <p:nvPr/>
        </p:nvSpPr>
        <p:spPr>
          <a:xfrm>
            <a:off x="4965502" y="181724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7" name="Elipse 16">
            <a:extLst>
              <a:ext uri="{FF2B5EF4-FFF2-40B4-BE49-F238E27FC236}">
                <a16:creationId xmlns:a16="http://schemas.microsoft.com/office/drawing/2014/main" id="{6FF77B9C-D6C5-4647-C5D0-459E55A2497A}"/>
              </a:ext>
            </a:extLst>
          </p:cNvPr>
          <p:cNvSpPr/>
          <p:nvPr/>
        </p:nvSpPr>
        <p:spPr>
          <a:xfrm>
            <a:off x="4951859" y="2626728"/>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18" name="Elipse 17">
            <a:extLst>
              <a:ext uri="{FF2B5EF4-FFF2-40B4-BE49-F238E27FC236}">
                <a16:creationId xmlns:a16="http://schemas.microsoft.com/office/drawing/2014/main" id="{8BCE5462-130E-1690-11C4-64E63FCDC94F}"/>
              </a:ext>
            </a:extLst>
          </p:cNvPr>
          <p:cNvSpPr/>
          <p:nvPr/>
        </p:nvSpPr>
        <p:spPr>
          <a:xfrm>
            <a:off x="4951859" y="342597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33" name="Conector recto de flecha 32">
            <a:extLst>
              <a:ext uri="{FF2B5EF4-FFF2-40B4-BE49-F238E27FC236}">
                <a16:creationId xmlns:a16="http://schemas.microsoft.com/office/drawing/2014/main" id="{F8C7EF30-0E1C-BCF0-3679-A077C1363FE8}"/>
              </a:ext>
            </a:extLst>
          </p:cNvPr>
          <p:cNvCxnSpPr>
            <a:cxnSpLocks/>
            <a:endCxn id="7" idx="1"/>
          </p:cNvCxnSpPr>
          <p:nvPr/>
        </p:nvCxnSpPr>
        <p:spPr>
          <a:xfrm flipV="1">
            <a:off x="2765948" y="2067197"/>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80F4BE83-5802-905B-C649-665C8299035F}"/>
              </a:ext>
            </a:extLst>
          </p:cNvPr>
          <p:cNvCxnSpPr>
            <a:cxnSpLocks/>
            <a:endCxn id="8" idx="1"/>
          </p:cNvCxnSpPr>
          <p:nvPr/>
        </p:nvCxnSpPr>
        <p:spPr>
          <a:xfrm>
            <a:off x="2765948" y="2871562"/>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E68C247-5ED2-AFB2-740B-EA6BE450A4CA}"/>
              </a:ext>
            </a:extLst>
          </p:cNvPr>
          <p:cNvCxnSpPr>
            <a:cxnSpLocks/>
            <a:endCxn id="9" idx="1"/>
          </p:cNvCxnSpPr>
          <p:nvPr/>
        </p:nvCxnSpPr>
        <p:spPr>
          <a:xfrm>
            <a:off x="2765948" y="2871562"/>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EACF6EB-7734-0143-66F5-48AB549FF1C9}"/>
              </a:ext>
            </a:extLst>
          </p:cNvPr>
          <p:cNvCxnSpPr>
            <a:cxnSpLocks/>
            <a:stCxn id="7" idx="3"/>
            <a:endCxn id="10" idx="2"/>
          </p:cNvCxnSpPr>
          <p:nvPr/>
        </p:nvCxnSpPr>
        <p:spPr>
          <a:xfrm flipV="1">
            <a:off x="4471914" y="2067196"/>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835C6BA8-B81E-F8B2-B33C-D8030E4F95BC}"/>
              </a:ext>
            </a:extLst>
          </p:cNvPr>
          <p:cNvCxnSpPr>
            <a:cxnSpLocks/>
            <a:stCxn id="8" idx="3"/>
            <a:endCxn id="17" idx="2"/>
          </p:cNvCxnSpPr>
          <p:nvPr/>
        </p:nvCxnSpPr>
        <p:spPr>
          <a:xfrm>
            <a:off x="4471916" y="2871562"/>
            <a:ext cx="479943" cy="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de flecha 3">
            <a:extLst>
              <a:ext uri="{FF2B5EF4-FFF2-40B4-BE49-F238E27FC236}">
                <a16:creationId xmlns:a16="http://schemas.microsoft.com/office/drawing/2014/main" id="{F498CD41-7F15-F00B-B36C-AE7D0B9F3015}"/>
              </a:ext>
            </a:extLst>
          </p:cNvPr>
          <p:cNvCxnSpPr>
            <a:cxnSpLocks/>
            <a:stCxn id="9" idx="3"/>
            <a:endCxn id="18" idx="2"/>
          </p:cNvCxnSpPr>
          <p:nvPr/>
        </p:nvCxnSpPr>
        <p:spPr>
          <a:xfrm flipV="1">
            <a:off x="4471915" y="3675926"/>
            <a:ext cx="47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Elipse 4">
            <a:extLst>
              <a:ext uri="{FF2B5EF4-FFF2-40B4-BE49-F238E27FC236}">
                <a16:creationId xmlns:a16="http://schemas.microsoft.com/office/drawing/2014/main" id="{FD8D6026-3429-B68E-47EA-7C9CB5E48688}"/>
              </a:ext>
            </a:extLst>
          </p:cNvPr>
          <p:cNvSpPr/>
          <p:nvPr/>
        </p:nvSpPr>
        <p:spPr>
          <a:xfrm>
            <a:off x="1146412" y="2277883"/>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
        <p:nvSpPr>
          <p:cNvPr id="11" name="Elipse 10">
            <a:extLst>
              <a:ext uri="{FF2B5EF4-FFF2-40B4-BE49-F238E27FC236}">
                <a16:creationId xmlns:a16="http://schemas.microsoft.com/office/drawing/2014/main" id="{69FB13EF-1559-A450-F03E-4523FEACF67B}"/>
              </a:ext>
            </a:extLst>
          </p:cNvPr>
          <p:cNvSpPr/>
          <p:nvPr/>
        </p:nvSpPr>
        <p:spPr>
          <a:xfrm>
            <a:off x="1146412" y="4874806"/>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sub- </a:t>
            </a:r>
            <a:r>
              <a:rPr lang="es-CL" dirty="0" err="1"/>
              <a:t>Clustering</a:t>
            </a:r>
            <a:endParaRPr lang="es-CL" dirty="0"/>
          </a:p>
        </p:txBody>
      </p:sp>
      <p:sp>
        <p:nvSpPr>
          <p:cNvPr id="6" name="Rectángulo: esquinas redondeadas 5">
            <a:extLst>
              <a:ext uri="{FF2B5EF4-FFF2-40B4-BE49-F238E27FC236}">
                <a16:creationId xmlns:a16="http://schemas.microsoft.com/office/drawing/2014/main" id="{554D9DC0-48A5-B0FE-E0E8-CE968A38FCD4}"/>
              </a:ext>
            </a:extLst>
          </p:cNvPr>
          <p:cNvSpPr/>
          <p:nvPr/>
        </p:nvSpPr>
        <p:spPr>
          <a:xfrm>
            <a:off x="3532493" y="4133126"/>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4</a:t>
            </a:r>
          </a:p>
        </p:txBody>
      </p:sp>
      <p:sp>
        <p:nvSpPr>
          <p:cNvPr id="13" name="Elipse 12">
            <a:extLst>
              <a:ext uri="{FF2B5EF4-FFF2-40B4-BE49-F238E27FC236}">
                <a16:creationId xmlns:a16="http://schemas.microsoft.com/office/drawing/2014/main" id="{52DBF140-1E7B-4C00-CFA9-8C7A5AE18AC0}"/>
              </a:ext>
            </a:extLst>
          </p:cNvPr>
          <p:cNvSpPr/>
          <p:nvPr/>
        </p:nvSpPr>
        <p:spPr>
          <a:xfrm>
            <a:off x="4965502" y="4230341"/>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12" name="Conector recto de flecha 11">
            <a:extLst>
              <a:ext uri="{FF2B5EF4-FFF2-40B4-BE49-F238E27FC236}">
                <a16:creationId xmlns:a16="http://schemas.microsoft.com/office/drawing/2014/main" id="{98F13E7F-8D34-BA00-FD2A-824C3FC3F60C}"/>
              </a:ext>
            </a:extLst>
          </p:cNvPr>
          <p:cNvCxnSpPr>
            <a:cxnSpLocks/>
            <a:stCxn id="6" idx="3"/>
            <a:endCxn id="13" idx="2"/>
          </p:cNvCxnSpPr>
          <p:nvPr/>
        </p:nvCxnSpPr>
        <p:spPr>
          <a:xfrm flipV="1">
            <a:off x="4471914" y="4480290"/>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ángulo: esquinas redondeadas 14">
            <a:extLst>
              <a:ext uri="{FF2B5EF4-FFF2-40B4-BE49-F238E27FC236}">
                <a16:creationId xmlns:a16="http://schemas.microsoft.com/office/drawing/2014/main" id="{861D1941-9B30-17F3-6D53-2F3D5E1D15EE}"/>
              </a:ext>
            </a:extLst>
          </p:cNvPr>
          <p:cNvSpPr/>
          <p:nvPr/>
        </p:nvSpPr>
        <p:spPr>
          <a:xfrm>
            <a:off x="3532492" y="4937490"/>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5</a:t>
            </a:r>
          </a:p>
        </p:txBody>
      </p:sp>
      <p:sp>
        <p:nvSpPr>
          <p:cNvPr id="16" name="Elipse 15">
            <a:extLst>
              <a:ext uri="{FF2B5EF4-FFF2-40B4-BE49-F238E27FC236}">
                <a16:creationId xmlns:a16="http://schemas.microsoft.com/office/drawing/2014/main" id="{5A4B483A-CC66-6FC0-6D71-EE6112B2013C}"/>
              </a:ext>
            </a:extLst>
          </p:cNvPr>
          <p:cNvSpPr/>
          <p:nvPr/>
        </p:nvSpPr>
        <p:spPr>
          <a:xfrm>
            <a:off x="4965502" y="5029590"/>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19" name="Conector recto de flecha 18">
            <a:extLst>
              <a:ext uri="{FF2B5EF4-FFF2-40B4-BE49-F238E27FC236}">
                <a16:creationId xmlns:a16="http://schemas.microsoft.com/office/drawing/2014/main" id="{8512B8EA-225A-D90A-82D0-CA343D63FCD6}"/>
              </a:ext>
            </a:extLst>
          </p:cNvPr>
          <p:cNvCxnSpPr>
            <a:cxnSpLocks/>
            <a:stCxn id="15" idx="3"/>
            <a:endCxn id="16" idx="2"/>
          </p:cNvCxnSpPr>
          <p:nvPr/>
        </p:nvCxnSpPr>
        <p:spPr>
          <a:xfrm flipV="1">
            <a:off x="4471913" y="5279539"/>
            <a:ext cx="493589" cy="5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6F68A971-0DA0-A21D-CECE-BECC7D4814B2}"/>
              </a:ext>
            </a:extLst>
          </p:cNvPr>
          <p:cNvCxnSpPr>
            <a:cxnSpLocks/>
            <a:stCxn id="11" idx="6"/>
            <a:endCxn id="15" idx="1"/>
          </p:cNvCxnSpPr>
          <p:nvPr/>
        </p:nvCxnSpPr>
        <p:spPr>
          <a:xfrm flipV="1">
            <a:off x="2765947" y="5284655"/>
            <a:ext cx="766545" cy="161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991E4193-37FB-4D93-FD14-C7267F419AB4}"/>
              </a:ext>
            </a:extLst>
          </p:cNvPr>
          <p:cNvCxnSpPr>
            <a:cxnSpLocks/>
            <a:stCxn id="11" idx="6"/>
            <a:endCxn id="6" idx="1"/>
          </p:cNvCxnSpPr>
          <p:nvPr/>
        </p:nvCxnSpPr>
        <p:spPr>
          <a:xfrm flipV="1">
            <a:off x="2765947" y="4480291"/>
            <a:ext cx="766546" cy="966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3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6977-0158-8E32-B500-64816A7806F7}"/>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19" name="Elipse 18">
            <a:extLst>
              <a:ext uri="{FF2B5EF4-FFF2-40B4-BE49-F238E27FC236}">
                <a16:creationId xmlns:a16="http://schemas.microsoft.com/office/drawing/2014/main" id="{3A9A0472-5B8E-7BF5-050A-769F294A30D2}"/>
              </a:ext>
            </a:extLst>
          </p:cNvPr>
          <p:cNvSpPr/>
          <p:nvPr/>
        </p:nvSpPr>
        <p:spPr>
          <a:xfrm>
            <a:off x="5707032" y="1901984"/>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Tabú </a:t>
            </a:r>
            <a:r>
              <a:rPr lang="es-CL" sz="1000" dirty="0" err="1"/>
              <a:t>search</a:t>
            </a:r>
            <a:endParaRPr lang="es-CL" sz="1000" dirty="0"/>
          </a:p>
        </p:txBody>
      </p:sp>
      <p:sp>
        <p:nvSpPr>
          <p:cNvPr id="20" name="Elipse 19">
            <a:extLst>
              <a:ext uri="{FF2B5EF4-FFF2-40B4-BE49-F238E27FC236}">
                <a16:creationId xmlns:a16="http://schemas.microsoft.com/office/drawing/2014/main" id="{A1D62603-A155-A57F-D48F-4739F6171F14}"/>
              </a:ext>
            </a:extLst>
          </p:cNvPr>
          <p:cNvSpPr/>
          <p:nvPr/>
        </p:nvSpPr>
        <p:spPr>
          <a:xfrm>
            <a:off x="5707032" y="2688019"/>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Tabú </a:t>
            </a:r>
            <a:r>
              <a:rPr lang="es-CL" sz="1000" dirty="0" err="1"/>
              <a:t>search</a:t>
            </a:r>
            <a:endParaRPr lang="es-CL" sz="1000" dirty="0"/>
          </a:p>
        </p:txBody>
      </p:sp>
      <p:sp>
        <p:nvSpPr>
          <p:cNvPr id="21" name="Elipse 20">
            <a:extLst>
              <a:ext uri="{FF2B5EF4-FFF2-40B4-BE49-F238E27FC236}">
                <a16:creationId xmlns:a16="http://schemas.microsoft.com/office/drawing/2014/main" id="{BDFF10A5-A2A8-C344-3FDD-CEB18721289B}"/>
              </a:ext>
            </a:extLst>
          </p:cNvPr>
          <p:cNvSpPr/>
          <p:nvPr/>
        </p:nvSpPr>
        <p:spPr>
          <a:xfrm>
            <a:off x="5720675" y="3515893"/>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Tabú </a:t>
            </a:r>
            <a:r>
              <a:rPr lang="es-CL" sz="1000" dirty="0" err="1"/>
              <a:t>search</a:t>
            </a:r>
            <a:endParaRPr lang="es-CL" sz="1000" dirty="0"/>
          </a:p>
        </p:txBody>
      </p:sp>
      <p:sp>
        <p:nvSpPr>
          <p:cNvPr id="22" name="Elipse 21">
            <a:extLst>
              <a:ext uri="{FF2B5EF4-FFF2-40B4-BE49-F238E27FC236}">
                <a16:creationId xmlns:a16="http://schemas.microsoft.com/office/drawing/2014/main" id="{CBFAED0C-034D-C577-829D-5863697F8DF5}"/>
              </a:ext>
            </a:extLst>
          </p:cNvPr>
          <p:cNvSpPr/>
          <p:nvPr/>
        </p:nvSpPr>
        <p:spPr>
          <a:xfrm>
            <a:off x="5707032" y="4301917"/>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Tabú </a:t>
            </a:r>
            <a:r>
              <a:rPr lang="es-CL" sz="1000" dirty="0" err="1"/>
              <a:t>search</a:t>
            </a:r>
            <a:endParaRPr lang="es-CL" sz="1000" dirty="0"/>
          </a:p>
        </p:txBody>
      </p:sp>
      <p:sp>
        <p:nvSpPr>
          <p:cNvPr id="23" name="Elipse 22">
            <a:extLst>
              <a:ext uri="{FF2B5EF4-FFF2-40B4-BE49-F238E27FC236}">
                <a16:creationId xmlns:a16="http://schemas.microsoft.com/office/drawing/2014/main" id="{59CD9755-2AD4-645F-94C2-FB198B2B635D}"/>
              </a:ext>
            </a:extLst>
          </p:cNvPr>
          <p:cNvSpPr/>
          <p:nvPr/>
        </p:nvSpPr>
        <p:spPr>
          <a:xfrm>
            <a:off x="5720675" y="5087941"/>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Tabú </a:t>
            </a:r>
            <a:r>
              <a:rPr lang="es-CL" sz="1000" dirty="0" err="1"/>
              <a:t>search</a:t>
            </a:r>
            <a:endParaRPr lang="es-CL" sz="1000" dirty="0"/>
          </a:p>
        </p:txBody>
      </p:sp>
      <p:sp>
        <p:nvSpPr>
          <p:cNvPr id="27" name="Elipse 26">
            <a:extLst>
              <a:ext uri="{FF2B5EF4-FFF2-40B4-BE49-F238E27FC236}">
                <a16:creationId xmlns:a16="http://schemas.microsoft.com/office/drawing/2014/main" id="{2ACC6053-1558-91E5-460A-0DB5DB54B814}"/>
              </a:ext>
            </a:extLst>
          </p:cNvPr>
          <p:cNvSpPr/>
          <p:nvPr/>
        </p:nvSpPr>
        <p:spPr>
          <a:xfrm>
            <a:off x="7251504" y="1901984"/>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2-OPT</a:t>
            </a:r>
          </a:p>
        </p:txBody>
      </p:sp>
      <p:sp>
        <p:nvSpPr>
          <p:cNvPr id="28" name="Elipse 27">
            <a:extLst>
              <a:ext uri="{FF2B5EF4-FFF2-40B4-BE49-F238E27FC236}">
                <a16:creationId xmlns:a16="http://schemas.microsoft.com/office/drawing/2014/main" id="{5C9F9169-9629-5290-7D85-9CCB4C97FBD7}"/>
              </a:ext>
            </a:extLst>
          </p:cNvPr>
          <p:cNvSpPr/>
          <p:nvPr/>
        </p:nvSpPr>
        <p:spPr>
          <a:xfrm>
            <a:off x="7251504" y="2688019"/>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2-OPT</a:t>
            </a:r>
          </a:p>
        </p:txBody>
      </p:sp>
      <p:sp>
        <p:nvSpPr>
          <p:cNvPr id="29" name="Elipse 28">
            <a:extLst>
              <a:ext uri="{FF2B5EF4-FFF2-40B4-BE49-F238E27FC236}">
                <a16:creationId xmlns:a16="http://schemas.microsoft.com/office/drawing/2014/main" id="{4D6B82C0-E972-59F8-7D32-A5EFDBDB6ED2}"/>
              </a:ext>
            </a:extLst>
          </p:cNvPr>
          <p:cNvSpPr/>
          <p:nvPr/>
        </p:nvSpPr>
        <p:spPr>
          <a:xfrm>
            <a:off x="7265147" y="3515893"/>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2-OPT</a:t>
            </a:r>
          </a:p>
        </p:txBody>
      </p:sp>
      <p:sp>
        <p:nvSpPr>
          <p:cNvPr id="30" name="Elipse 29">
            <a:extLst>
              <a:ext uri="{FF2B5EF4-FFF2-40B4-BE49-F238E27FC236}">
                <a16:creationId xmlns:a16="http://schemas.microsoft.com/office/drawing/2014/main" id="{636C76FF-5770-1F49-25E7-F004BFA782FF}"/>
              </a:ext>
            </a:extLst>
          </p:cNvPr>
          <p:cNvSpPr/>
          <p:nvPr/>
        </p:nvSpPr>
        <p:spPr>
          <a:xfrm>
            <a:off x="7251504" y="4301917"/>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2-OPT</a:t>
            </a:r>
          </a:p>
        </p:txBody>
      </p:sp>
      <p:sp>
        <p:nvSpPr>
          <p:cNvPr id="31" name="Elipse 30">
            <a:extLst>
              <a:ext uri="{FF2B5EF4-FFF2-40B4-BE49-F238E27FC236}">
                <a16:creationId xmlns:a16="http://schemas.microsoft.com/office/drawing/2014/main" id="{3D84BF7E-0FC3-16AD-4B0F-8CC5AA393F16}"/>
              </a:ext>
            </a:extLst>
          </p:cNvPr>
          <p:cNvSpPr/>
          <p:nvPr/>
        </p:nvSpPr>
        <p:spPr>
          <a:xfrm>
            <a:off x="7265147" y="5087941"/>
            <a:ext cx="1130498" cy="499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2-OPT</a:t>
            </a:r>
          </a:p>
        </p:txBody>
      </p:sp>
      <p:sp>
        <p:nvSpPr>
          <p:cNvPr id="45" name="Rectángulo: esquinas redondeadas 44">
            <a:extLst>
              <a:ext uri="{FF2B5EF4-FFF2-40B4-BE49-F238E27FC236}">
                <a16:creationId xmlns:a16="http://schemas.microsoft.com/office/drawing/2014/main" id="{3CAC6319-89AD-6488-EFF4-D5887DC0DB50}"/>
              </a:ext>
            </a:extLst>
          </p:cNvPr>
          <p:cNvSpPr/>
          <p:nvPr/>
        </p:nvSpPr>
        <p:spPr>
          <a:xfrm>
            <a:off x="2495263" y="1804769"/>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1</a:t>
            </a:r>
          </a:p>
        </p:txBody>
      </p:sp>
      <p:sp>
        <p:nvSpPr>
          <p:cNvPr id="46" name="Rectángulo: esquinas redondeadas 45">
            <a:extLst>
              <a:ext uri="{FF2B5EF4-FFF2-40B4-BE49-F238E27FC236}">
                <a16:creationId xmlns:a16="http://schemas.microsoft.com/office/drawing/2014/main" id="{EEEFEE54-182F-0C01-B0D2-B3BCAFCA4EA9}"/>
              </a:ext>
            </a:extLst>
          </p:cNvPr>
          <p:cNvSpPr/>
          <p:nvPr/>
        </p:nvSpPr>
        <p:spPr>
          <a:xfrm>
            <a:off x="2495265" y="2609134"/>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2</a:t>
            </a:r>
          </a:p>
        </p:txBody>
      </p:sp>
      <p:sp>
        <p:nvSpPr>
          <p:cNvPr id="47" name="Rectángulo: esquinas redondeadas 46">
            <a:extLst>
              <a:ext uri="{FF2B5EF4-FFF2-40B4-BE49-F238E27FC236}">
                <a16:creationId xmlns:a16="http://schemas.microsoft.com/office/drawing/2014/main" id="{357684D9-BA1F-684B-3838-E45239BA4CBC}"/>
              </a:ext>
            </a:extLst>
          </p:cNvPr>
          <p:cNvSpPr/>
          <p:nvPr/>
        </p:nvSpPr>
        <p:spPr>
          <a:xfrm>
            <a:off x="2495264" y="3413499"/>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3</a:t>
            </a:r>
          </a:p>
        </p:txBody>
      </p:sp>
      <p:sp>
        <p:nvSpPr>
          <p:cNvPr id="48" name="Elipse 47">
            <a:extLst>
              <a:ext uri="{FF2B5EF4-FFF2-40B4-BE49-F238E27FC236}">
                <a16:creationId xmlns:a16="http://schemas.microsoft.com/office/drawing/2014/main" id="{DFD3F618-10DA-ECED-40C7-FD5FBDE2550A}"/>
              </a:ext>
            </a:extLst>
          </p:cNvPr>
          <p:cNvSpPr/>
          <p:nvPr/>
        </p:nvSpPr>
        <p:spPr>
          <a:xfrm>
            <a:off x="3928272" y="1901984"/>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49" name="Elipse 48">
            <a:extLst>
              <a:ext uri="{FF2B5EF4-FFF2-40B4-BE49-F238E27FC236}">
                <a16:creationId xmlns:a16="http://schemas.microsoft.com/office/drawing/2014/main" id="{D422C6A0-C44F-A430-3BD7-9F863DAA7E67}"/>
              </a:ext>
            </a:extLst>
          </p:cNvPr>
          <p:cNvSpPr/>
          <p:nvPr/>
        </p:nvSpPr>
        <p:spPr>
          <a:xfrm>
            <a:off x="3914629" y="2711465"/>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sp>
        <p:nvSpPr>
          <p:cNvPr id="50" name="Elipse 49">
            <a:extLst>
              <a:ext uri="{FF2B5EF4-FFF2-40B4-BE49-F238E27FC236}">
                <a16:creationId xmlns:a16="http://schemas.microsoft.com/office/drawing/2014/main" id="{25AFAECC-5BC7-B034-36BA-D98E14A4058C}"/>
              </a:ext>
            </a:extLst>
          </p:cNvPr>
          <p:cNvSpPr/>
          <p:nvPr/>
        </p:nvSpPr>
        <p:spPr>
          <a:xfrm>
            <a:off x="3914629" y="3510714"/>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51" name="Conector recto de flecha 50">
            <a:extLst>
              <a:ext uri="{FF2B5EF4-FFF2-40B4-BE49-F238E27FC236}">
                <a16:creationId xmlns:a16="http://schemas.microsoft.com/office/drawing/2014/main" id="{86C99C07-6F14-DC81-615B-05199869B833}"/>
              </a:ext>
            </a:extLst>
          </p:cNvPr>
          <p:cNvCxnSpPr>
            <a:cxnSpLocks/>
            <a:endCxn id="45" idx="1"/>
          </p:cNvCxnSpPr>
          <p:nvPr/>
        </p:nvCxnSpPr>
        <p:spPr>
          <a:xfrm flipV="1">
            <a:off x="1728718" y="2151934"/>
            <a:ext cx="766545"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BCFD1E8E-03BD-FF35-52DB-2AED20570FE2}"/>
              </a:ext>
            </a:extLst>
          </p:cNvPr>
          <p:cNvCxnSpPr>
            <a:cxnSpLocks/>
            <a:endCxn id="46" idx="1"/>
          </p:cNvCxnSpPr>
          <p:nvPr/>
        </p:nvCxnSpPr>
        <p:spPr>
          <a:xfrm>
            <a:off x="1728718" y="2956299"/>
            <a:ext cx="766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14DAD70F-7648-DF48-9C30-5BC54AB53D28}"/>
              </a:ext>
            </a:extLst>
          </p:cNvPr>
          <p:cNvCxnSpPr>
            <a:cxnSpLocks/>
            <a:endCxn id="47" idx="1"/>
          </p:cNvCxnSpPr>
          <p:nvPr/>
        </p:nvCxnSpPr>
        <p:spPr>
          <a:xfrm>
            <a:off x="1728718" y="2956299"/>
            <a:ext cx="766546" cy="80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9332D3EA-BE7F-5FB4-2BF2-A1D0ECB1CE6C}"/>
              </a:ext>
            </a:extLst>
          </p:cNvPr>
          <p:cNvCxnSpPr>
            <a:cxnSpLocks/>
            <a:stCxn id="45" idx="3"/>
            <a:endCxn id="48" idx="2"/>
          </p:cNvCxnSpPr>
          <p:nvPr/>
        </p:nvCxnSpPr>
        <p:spPr>
          <a:xfrm flipV="1">
            <a:off x="3434684" y="2151933"/>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D909AEA5-0C2C-1C9D-43A3-C8B59684DF2C}"/>
              </a:ext>
            </a:extLst>
          </p:cNvPr>
          <p:cNvCxnSpPr>
            <a:cxnSpLocks/>
            <a:stCxn id="46" idx="3"/>
            <a:endCxn id="49" idx="2"/>
          </p:cNvCxnSpPr>
          <p:nvPr/>
        </p:nvCxnSpPr>
        <p:spPr>
          <a:xfrm>
            <a:off x="3434686" y="2956299"/>
            <a:ext cx="479943" cy="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23F996AA-A408-D6B8-8491-ED28173ACE85}"/>
              </a:ext>
            </a:extLst>
          </p:cNvPr>
          <p:cNvCxnSpPr>
            <a:cxnSpLocks/>
            <a:stCxn id="47" idx="3"/>
            <a:endCxn id="50" idx="2"/>
          </p:cNvCxnSpPr>
          <p:nvPr/>
        </p:nvCxnSpPr>
        <p:spPr>
          <a:xfrm flipV="1">
            <a:off x="3434685" y="3760663"/>
            <a:ext cx="47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Elipse 56">
            <a:extLst>
              <a:ext uri="{FF2B5EF4-FFF2-40B4-BE49-F238E27FC236}">
                <a16:creationId xmlns:a16="http://schemas.microsoft.com/office/drawing/2014/main" id="{3ABA67BD-6D8A-9AD6-16B9-A0F82E9CA145}"/>
              </a:ext>
            </a:extLst>
          </p:cNvPr>
          <p:cNvSpPr/>
          <p:nvPr/>
        </p:nvSpPr>
        <p:spPr>
          <a:xfrm>
            <a:off x="109182" y="2362620"/>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Initial</a:t>
            </a:r>
            <a:r>
              <a:rPr lang="es-CL" dirty="0"/>
              <a:t> </a:t>
            </a:r>
            <a:r>
              <a:rPr lang="es-CL" dirty="0" err="1"/>
              <a:t>Clustering</a:t>
            </a:r>
            <a:endParaRPr lang="es-CL" dirty="0"/>
          </a:p>
        </p:txBody>
      </p:sp>
      <p:sp>
        <p:nvSpPr>
          <p:cNvPr id="58" name="Elipse 57">
            <a:extLst>
              <a:ext uri="{FF2B5EF4-FFF2-40B4-BE49-F238E27FC236}">
                <a16:creationId xmlns:a16="http://schemas.microsoft.com/office/drawing/2014/main" id="{130CA166-59EB-59A3-A3DC-0E664A3B3BBC}"/>
              </a:ext>
            </a:extLst>
          </p:cNvPr>
          <p:cNvSpPr/>
          <p:nvPr/>
        </p:nvSpPr>
        <p:spPr>
          <a:xfrm>
            <a:off x="109182" y="4959543"/>
            <a:ext cx="1619535" cy="1142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sub- </a:t>
            </a:r>
            <a:r>
              <a:rPr lang="es-CL" dirty="0" err="1"/>
              <a:t>Clustering</a:t>
            </a:r>
            <a:endParaRPr lang="es-CL" dirty="0"/>
          </a:p>
        </p:txBody>
      </p:sp>
      <p:sp>
        <p:nvSpPr>
          <p:cNvPr id="59" name="Rectángulo: esquinas redondeadas 58">
            <a:extLst>
              <a:ext uri="{FF2B5EF4-FFF2-40B4-BE49-F238E27FC236}">
                <a16:creationId xmlns:a16="http://schemas.microsoft.com/office/drawing/2014/main" id="{96AEC3C0-A25C-2206-3F06-9DAE51884CFA}"/>
              </a:ext>
            </a:extLst>
          </p:cNvPr>
          <p:cNvSpPr/>
          <p:nvPr/>
        </p:nvSpPr>
        <p:spPr>
          <a:xfrm>
            <a:off x="2495263" y="4217863"/>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4</a:t>
            </a:r>
          </a:p>
        </p:txBody>
      </p:sp>
      <p:sp>
        <p:nvSpPr>
          <p:cNvPr id="60" name="Elipse 59">
            <a:extLst>
              <a:ext uri="{FF2B5EF4-FFF2-40B4-BE49-F238E27FC236}">
                <a16:creationId xmlns:a16="http://schemas.microsoft.com/office/drawing/2014/main" id="{C07AE8EB-BB10-ED00-1F1F-247A8E3D3D04}"/>
              </a:ext>
            </a:extLst>
          </p:cNvPr>
          <p:cNvSpPr/>
          <p:nvPr/>
        </p:nvSpPr>
        <p:spPr>
          <a:xfrm>
            <a:off x="3928272" y="4315078"/>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61" name="Conector recto de flecha 60">
            <a:extLst>
              <a:ext uri="{FF2B5EF4-FFF2-40B4-BE49-F238E27FC236}">
                <a16:creationId xmlns:a16="http://schemas.microsoft.com/office/drawing/2014/main" id="{F05B7C12-5591-A270-797D-996B1DF1A7DB}"/>
              </a:ext>
            </a:extLst>
          </p:cNvPr>
          <p:cNvCxnSpPr>
            <a:cxnSpLocks/>
            <a:stCxn id="59" idx="3"/>
            <a:endCxn id="60" idx="2"/>
          </p:cNvCxnSpPr>
          <p:nvPr/>
        </p:nvCxnSpPr>
        <p:spPr>
          <a:xfrm flipV="1">
            <a:off x="3434684" y="4565027"/>
            <a:ext cx="4935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ángulo: esquinas redondeadas 61">
            <a:extLst>
              <a:ext uri="{FF2B5EF4-FFF2-40B4-BE49-F238E27FC236}">
                <a16:creationId xmlns:a16="http://schemas.microsoft.com/office/drawing/2014/main" id="{FC234572-625F-DB18-2E64-B1B0C9648BBA}"/>
              </a:ext>
            </a:extLst>
          </p:cNvPr>
          <p:cNvSpPr/>
          <p:nvPr/>
        </p:nvSpPr>
        <p:spPr>
          <a:xfrm>
            <a:off x="2495262" y="5022227"/>
            <a:ext cx="939421"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err="1"/>
              <a:t>Cluster</a:t>
            </a:r>
            <a:r>
              <a:rPr lang="es-CL" dirty="0"/>
              <a:t> 5</a:t>
            </a:r>
          </a:p>
        </p:txBody>
      </p:sp>
      <p:sp>
        <p:nvSpPr>
          <p:cNvPr id="63" name="Elipse 62">
            <a:extLst>
              <a:ext uri="{FF2B5EF4-FFF2-40B4-BE49-F238E27FC236}">
                <a16:creationId xmlns:a16="http://schemas.microsoft.com/office/drawing/2014/main" id="{BC0071BE-961C-2732-D5F6-778E4B8D2036}"/>
              </a:ext>
            </a:extLst>
          </p:cNvPr>
          <p:cNvSpPr/>
          <p:nvPr/>
        </p:nvSpPr>
        <p:spPr>
          <a:xfrm>
            <a:off x="3928272" y="5114327"/>
            <a:ext cx="1130498" cy="49989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err="1"/>
              <a:t>Capacity</a:t>
            </a:r>
            <a:r>
              <a:rPr lang="es-CL" sz="1000" dirty="0"/>
              <a:t> </a:t>
            </a:r>
            <a:r>
              <a:rPr lang="es-CL" sz="1000" dirty="0" err="1"/>
              <a:t>verification</a:t>
            </a:r>
            <a:endParaRPr lang="es-CL" sz="1000" dirty="0"/>
          </a:p>
        </p:txBody>
      </p:sp>
      <p:cxnSp>
        <p:nvCxnSpPr>
          <p:cNvPr id="64" name="Conector recto de flecha 63">
            <a:extLst>
              <a:ext uri="{FF2B5EF4-FFF2-40B4-BE49-F238E27FC236}">
                <a16:creationId xmlns:a16="http://schemas.microsoft.com/office/drawing/2014/main" id="{6E69FBBD-4F0A-EF79-9540-70BCFFEF18D3}"/>
              </a:ext>
            </a:extLst>
          </p:cNvPr>
          <p:cNvCxnSpPr>
            <a:cxnSpLocks/>
            <a:stCxn id="62" idx="3"/>
            <a:endCxn id="63" idx="2"/>
          </p:cNvCxnSpPr>
          <p:nvPr/>
        </p:nvCxnSpPr>
        <p:spPr>
          <a:xfrm flipV="1">
            <a:off x="3434683" y="5364276"/>
            <a:ext cx="493589" cy="5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id="{55BEC7D7-6A5F-EAA6-288A-A3364B94BCFB}"/>
              </a:ext>
            </a:extLst>
          </p:cNvPr>
          <p:cNvCxnSpPr>
            <a:cxnSpLocks/>
            <a:stCxn id="48" idx="6"/>
            <a:endCxn id="19" idx="2"/>
          </p:cNvCxnSpPr>
          <p:nvPr/>
        </p:nvCxnSpPr>
        <p:spPr>
          <a:xfrm>
            <a:off x="5058770" y="2151933"/>
            <a:ext cx="648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53A232F8-CE9F-5D08-DD5E-EDE9CD718600}"/>
              </a:ext>
            </a:extLst>
          </p:cNvPr>
          <p:cNvCxnSpPr>
            <a:cxnSpLocks/>
            <a:stCxn id="49" idx="6"/>
            <a:endCxn id="20" idx="2"/>
          </p:cNvCxnSpPr>
          <p:nvPr/>
        </p:nvCxnSpPr>
        <p:spPr>
          <a:xfrm flipV="1">
            <a:off x="5045127" y="2937968"/>
            <a:ext cx="661905" cy="2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de flecha 70">
            <a:extLst>
              <a:ext uri="{FF2B5EF4-FFF2-40B4-BE49-F238E27FC236}">
                <a16:creationId xmlns:a16="http://schemas.microsoft.com/office/drawing/2014/main" id="{6B6DC18B-3B0D-3E40-1CA1-907B88DE5A42}"/>
              </a:ext>
            </a:extLst>
          </p:cNvPr>
          <p:cNvCxnSpPr>
            <a:cxnSpLocks/>
            <a:stCxn id="50" idx="6"/>
            <a:endCxn id="21" idx="2"/>
          </p:cNvCxnSpPr>
          <p:nvPr/>
        </p:nvCxnSpPr>
        <p:spPr>
          <a:xfrm>
            <a:off x="5045127" y="3760663"/>
            <a:ext cx="675548" cy="5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D046CFB9-6F1F-741B-4BCA-EB4222A4F142}"/>
              </a:ext>
            </a:extLst>
          </p:cNvPr>
          <p:cNvCxnSpPr>
            <a:cxnSpLocks/>
            <a:stCxn id="60" idx="6"/>
            <a:endCxn id="22" idx="2"/>
          </p:cNvCxnSpPr>
          <p:nvPr/>
        </p:nvCxnSpPr>
        <p:spPr>
          <a:xfrm flipV="1">
            <a:off x="5058770" y="4551866"/>
            <a:ext cx="648262" cy="1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1A8C05F9-A6F8-586E-1E5D-8CA9E45A4C58}"/>
              </a:ext>
            </a:extLst>
          </p:cNvPr>
          <p:cNvCxnSpPr>
            <a:cxnSpLocks/>
            <a:stCxn id="63" idx="6"/>
            <a:endCxn id="23" idx="2"/>
          </p:cNvCxnSpPr>
          <p:nvPr/>
        </p:nvCxnSpPr>
        <p:spPr>
          <a:xfrm flipV="1">
            <a:off x="5058770" y="5337890"/>
            <a:ext cx="661905" cy="2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ector recto de flecha 79">
            <a:extLst>
              <a:ext uri="{FF2B5EF4-FFF2-40B4-BE49-F238E27FC236}">
                <a16:creationId xmlns:a16="http://schemas.microsoft.com/office/drawing/2014/main" id="{E51D1FB3-DA42-AB57-D785-E390A0BFA2CA}"/>
              </a:ext>
            </a:extLst>
          </p:cNvPr>
          <p:cNvCxnSpPr>
            <a:cxnSpLocks/>
            <a:stCxn id="19" idx="6"/>
            <a:endCxn id="27" idx="2"/>
          </p:cNvCxnSpPr>
          <p:nvPr/>
        </p:nvCxnSpPr>
        <p:spPr>
          <a:xfrm>
            <a:off x="6837530" y="2151933"/>
            <a:ext cx="413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8635920C-6322-6556-C811-2E6CF7A3BBFE}"/>
              </a:ext>
            </a:extLst>
          </p:cNvPr>
          <p:cNvCxnSpPr>
            <a:cxnSpLocks/>
            <a:stCxn id="20" idx="6"/>
            <a:endCxn id="28" idx="2"/>
          </p:cNvCxnSpPr>
          <p:nvPr/>
        </p:nvCxnSpPr>
        <p:spPr>
          <a:xfrm>
            <a:off x="6837530" y="2937968"/>
            <a:ext cx="413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id="{56E97F91-6CD7-A8C8-F717-4B0BBE001532}"/>
              </a:ext>
            </a:extLst>
          </p:cNvPr>
          <p:cNvCxnSpPr>
            <a:cxnSpLocks/>
            <a:stCxn id="21" idx="6"/>
            <a:endCxn id="29" idx="2"/>
          </p:cNvCxnSpPr>
          <p:nvPr/>
        </p:nvCxnSpPr>
        <p:spPr>
          <a:xfrm>
            <a:off x="6851173" y="3765842"/>
            <a:ext cx="413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ector recto de flecha 88">
            <a:extLst>
              <a:ext uri="{FF2B5EF4-FFF2-40B4-BE49-F238E27FC236}">
                <a16:creationId xmlns:a16="http://schemas.microsoft.com/office/drawing/2014/main" id="{5D4DCD50-DC6B-C032-6868-4575C529A14E}"/>
              </a:ext>
            </a:extLst>
          </p:cNvPr>
          <p:cNvCxnSpPr>
            <a:cxnSpLocks/>
            <a:stCxn id="22" idx="6"/>
            <a:endCxn id="30" idx="2"/>
          </p:cNvCxnSpPr>
          <p:nvPr/>
        </p:nvCxnSpPr>
        <p:spPr>
          <a:xfrm>
            <a:off x="6837530" y="4551866"/>
            <a:ext cx="413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AA077069-F008-F83B-8715-472D2A6DE5A8}"/>
              </a:ext>
            </a:extLst>
          </p:cNvPr>
          <p:cNvCxnSpPr>
            <a:cxnSpLocks/>
            <a:stCxn id="23" idx="6"/>
            <a:endCxn id="31" idx="2"/>
          </p:cNvCxnSpPr>
          <p:nvPr/>
        </p:nvCxnSpPr>
        <p:spPr>
          <a:xfrm>
            <a:off x="6851173" y="5337890"/>
            <a:ext cx="413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238F060C-2C9C-C9E2-AAF9-0AD098C52C89}"/>
              </a:ext>
            </a:extLst>
          </p:cNvPr>
          <p:cNvCxnSpPr>
            <a:cxnSpLocks/>
            <a:stCxn id="28" idx="6"/>
            <a:endCxn id="116" idx="1"/>
          </p:cNvCxnSpPr>
          <p:nvPr/>
        </p:nvCxnSpPr>
        <p:spPr>
          <a:xfrm>
            <a:off x="8382002" y="2937968"/>
            <a:ext cx="1824235" cy="838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3DEEA931-26D6-A599-24DF-A263E8F1A173}"/>
              </a:ext>
            </a:extLst>
          </p:cNvPr>
          <p:cNvCxnSpPr>
            <a:cxnSpLocks/>
            <a:stCxn id="27" idx="6"/>
            <a:endCxn id="116" idx="1"/>
          </p:cNvCxnSpPr>
          <p:nvPr/>
        </p:nvCxnSpPr>
        <p:spPr>
          <a:xfrm>
            <a:off x="8382002" y="2151933"/>
            <a:ext cx="1824235" cy="162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15EBF1CC-CB0E-7DED-23F6-F8D97EBD2DFA}"/>
              </a:ext>
            </a:extLst>
          </p:cNvPr>
          <p:cNvCxnSpPr>
            <a:cxnSpLocks/>
            <a:stCxn id="29" idx="6"/>
            <a:endCxn id="116" idx="1"/>
          </p:cNvCxnSpPr>
          <p:nvPr/>
        </p:nvCxnSpPr>
        <p:spPr>
          <a:xfrm>
            <a:off x="8395645" y="3765842"/>
            <a:ext cx="1810592" cy="10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ector recto de flecha 111">
            <a:extLst>
              <a:ext uri="{FF2B5EF4-FFF2-40B4-BE49-F238E27FC236}">
                <a16:creationId xmlns:a16="http://schemas.microsoft.com/office/drawing/2014/main" id="{7AAB5A14-17C2-842B-BABF-E721921A4323}"/>
              </a:ext>
            </a:extLst>
          </p:cNvPr>
          <p:cNvCxnSpPr>
            <a:cxnSpLocks/>
            <a:stCxn id="30" idx="6"/>
            <a:endCxn id="116" idx="1"/>
          </p:cNvCxnSpPr>
          <p:nvPr/>
        </p:nvCxnSpPr>
        <p:spPr>
          <a:xfrm flipV="1">
            <a:off x="8382002" y="3776165"/>
            <a:ext cx="1824235" cy="775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4F22F2CB-EB3A-0B58-3506-3D1C68EF6F3D}"/>
              </a:ext>
            </a:extLst>
          </p:cNvPr>
          <p:cNvCxnSpPr>
            <a:cxnSpLocks/>
            <a:stCxn id="31" idx="6"/>
            <a:endCxn id="116" idx="1"/>
          </p:cNvCxnSpPr>
          <p:nvPr/>
        </p:nvCxnSpPr>
        <p:spPr>
          <a:xfrm flipV="1">
            <a:off x="8395645" y="3776165"/>
            <a:ext cx="1810592" cy="156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ángulo: esquinas redondeadas 115">
            <a:extLst>
              <a:ext uri="{FF2B5EF4-FFF2-40B4-BE49-F238E27FC236}">
                <a16:creationId xmlns:a16="http://schemas.microsoft.com/office/drawing/2014/main" id="{2E6F1CC9-5711-E425-B6E2-F1D14CCFA1E2}"/>
              </a:ext>
            </a:extLst>
          </p:cNvPr>
          <p:cNvSpPr/>
          <p:nvPr/>
        </p:nvSpPr>
        <p:spPr>
          <a:xfrm>
            <a:off x="10206237" y="3429000"/>
            <a:ext cx="1096377" cy="69432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Final </a:t>
            </a:r>
            <a:r>
              <a:rPr lang="es-CL" dirty="0" err="1"/>
              <a:t>Solution</a:t>
            </a:r>
            <a:endParaRPr lang="es-CL" dirty="0"/>
          </a:p>
        </p:txBody>
      </p:sp>
      <p:cxnSp>
        <p:nvCxnSpPr>
          <p:cNvPr id="124" name="Conector recto de flecha 123">
            <a:extLst>
              <a:ext uri="{FF2B5EF4-FFF2-40B4-BE49-F238E27FC236}">
                <a16:creationId xmlns:a16="http://schemas.microsoft.com/office/drawing/2014/main" id="{2496563A-E255-307A-869A-52DE3F2C6C00}"/>
              </a:ext>
            </a:extLst>
          </p:cNvPr>
          <p:cNvCxnSpPr>
            <a:cxnSpLocks/>
            <a:stCxn id="58" idx="6"/>
            <a:endCxn id="62" idx="1"/>
          </p:cNvCxnSpPr>
          <p:nvPr/>
        </p:nvCxnSpPr>
        <p:spPr>
          <a:xfrm flipV="1">
            <a:off x="1728717" y="5369392"/>
            <a:ext cx="766545" cy="161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ector recto de flecha 126">
            <a:extLst>
              <a:ext uri="{FF2B5EF4-FFF2-40B4-BE49-F238E27FC236}">
                <a16:creationId xmlns:a16="http://schemas.microsoft.com/office/drawing/2014/main" id="{E8B19467-0055-C5F7-0EAA-6BF7DCBC2343}"/>
              </a:ext>
            </a:extLst>
          </p:cNvPr>
          <p:cNvCxnSpPr>
            <a:cxnSpLocks/>
            <a:stCxn id="58" idx="6"/>
            <a:endCxn id="59" idx="1"/>
          </p:cNvCxnSpPr>
          <p:nvPr/>
        </p:nvCxnSpPr>
        <p:spPr>
          <a:xfrm flipV="1">
            <a:off x="1728717" y="4565028"/>
            <a:ext cx="766546" cy="966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917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1DC18-120F-4508-AC47-43F2F4FC0B5B}"/>
              </a:ext>
            </a:extLst>
          </p:cNvPr>
          <p:cNvSpPr>
            <a:spLocks noGrp="1"/>
          </p:cNvSpPr>
          <p:nvPr>
            <p:ph type="title"/>
          </p:nvPr>
        </p:nvSpPr>
        <p:spPr>
          <a:xfrm>
            <a:off x="609600" y="13748"/>
            <a:ext cx="10972800" cy="1143000"/>
          </a:xfrm>
        </p:spPr>
        <p:txBody>
          <a:bodyPr/>
          <a:lstStyle/>
          <a:p>
            <a:r>
              <a:rPr lang="es-CL" dirty="0" err="1"/>
              <a:t>Proposed</a:t>
            </a:r>
            <a:r>
              <a:rPr lang="es-CL" dirty="0"/>
              <a:t> </a:t>
            </a:r>
            <a:r>
              <a:rPr lang="es-CL" dirty="0" err="1"/>
              <a:t>solution</a:t>
            </a:r>
            <a:endParaRPr lang="es-CL" dirty="0"/>
          </a:p>
        </p:txBody>
      </p:sp>
      <p:cxnSp>
        <p:nvCxnSpPr>
          <p:cNvPr id="7" name="Conector recto 6">
            <a:extLst>
              <a:ext uri="{FF2B5EF4-FFF2-40B4-BE49-F238E27FC236}">
                <a16:creationId xmlns:a16="http://schemas.microsoft.com/office/drawing/2014/main" id="{876F79EE-BDB6-4448-9600-9830AD351F30}"/>
              </a:ext>
            </a:extLst>
          </p:cNvPr>
          <p:cNvCxnSpPr/>
          <p:nvPr/>
        </p:nvCxnSpPr>
        <p:spPr>
          <a:xfrm>
            <a:off x="6311900" y="4038600"/>
            <a:ext cx="101600" cy="279400"/>
          </a:xfrm>
          <a:prstGeom prst="line">
            <a:avLst/>
          </a:prstGeom>
          <a:ln w="76200"/>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34086F3D-5A06-4197-9033-2BA478955F29}"/>
              </a:ext>
            </a:extLst>
          </p:cNvPr>
          <p:cNvCxnSpPr/>
          <p:nvPr/>
        </p:nvCxnSpPr>
        <p:spPr>
          <a:xfrm>
            <a:off x="6515100" y="3810000"/>
            <a:ext cx="3937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1EE6B55F-45AC-48E5-A5FC-E3CCE57134F6}"/>
              </a:ext>
            </a:extLst>
          </p:cNvPr>
          <p:cNvCxnSpPr/>
          <p:nvPr/>
        </p:nvCxnSpPr>
        <p:spPr>
          <a:xfrm flipV="1">
            <a:off x="6362700" y="2616200"/>
            <a:ext cx="546100" cy="901700"/>
          </a:xfrm>
          <a:prstGeom prst="line">
            <a:avLst/>
          </a:prstGeom>
          <a:ln w="76200"/>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DA48E97F-4AF5-4EE9-BF77-643DF73FC3DD}"/>
              </a:ext>
            </a:extLst>
          </p:cNvPr>
          <p:cNvCxnSpPr>
            <a:cxnSpLocks/>
          </p:cNvCxnSpPr>
          <p:nvPr/>
        </p:nvCxnSpPr>
        <p:spPr>
          <a:xfrm>
            <a:off x="7146925" y="2499984"/>
            <a:ext cx="2825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A16C732C-3BA9-402C-A3B0-BEF40617854D}"/>
              </a:ext>
            </a:extLst>
          </p:cNvPr>
          <p:cNvCxnSpPr>
            <a:cxnSpLocks/>
          </p:cNvCxnSpPr>
          <p:nvPr/>
        </p:nvCxnSpPr>
        <p:spPr>
          <a:xfrm flipV="1">
            <a:off x="6413500" y="2616200"/>
            <a:ext cx="1016000" cy="966131"/>
          </a:xfrm>
          <a:prstGeom prst="line">
            <a:avLst/>
          </a:prstGeom>
          <a:ln w="76200"/>
        </p:spPr>
        <p:style>
          <a:lnRef idx="1">
            <a:schemeClr val="dk1"/>
          </a:lnRef>
          <a:fillRef idx="0">
            <a:schemeClr val="dk1"/>
          </a:fillRef>
          <a:effectRef idx="0">
            <a:schemeClr val="dk1"/>
          </a:effectRef>
          <a:fontRef idx="minor">
            <a:schemeClr val="tx1"/>
          </a:fontRef>
        </p:style>
      </p:cxnSp>
      <p:pic>
        <p:nvPicPr>
          <p:cNvPr id="4" name="Imagen 3" descr="Gráfico, Gráfico de dispersión&#10;&#10;Descripción generada automáticamente">
            <a:extLst>
              <a:ext uri="{FF2B5EF4-FFF2-40B4-BE49-F238E27FC236}">
                <a16:creationId xmlns:a16="http://schemas.microsoft.com/office/drawing/2014/main" id="{F15D79C4-5DE8-2C36-BE78-0FAF4CD449B7}"/>
              </a:ext>
            </a:extLst>
          </p:cNvPr>
          <p:cNvPicPr>
            <a:picLocks noChangeAspect="1"/>
          </p:cNvPicPr>
          <p:nvPr/>
        </p:nvPicPr>
        <p:blipFill rotWithShape="1">
          <a:blip r:embed="rId2"/>
          <a:srcRect l="5854" r="8066"/>
          <a:stretch/>
        </p:blipFill>
        <p:spPr bwMode="auto">
          <a:xfrm>
            <a:off x="4442773" y="1156748"/>
            <a:ext cx="5973454" cy="5204907"/>
          </a:xfrm>
          <a:prstGeom prst="rect">
            <a:avLst/>
          </a:prstGeom>
          <a:ln>
            <a:noFill/>
          </a:ln>
          <a:extLst>
            <a:ext uri="{53640926-AAD7-44D8-BBD7-CCE9431645EC}">
              <a14:shadowObscured xmlns:a14="http://schemas.microsoft.com/office/drawing/2010/main"/>
            </a:ext>
          </a:extLst>
        </p:spPr>
      </p:pic>
      <p:sp>
        <p:nvSpPr>
          <p:cNvPr id="13" name="Marcador de contenido 2">
            <a:extLst>
              <a:ext uri="{FF2B5EF4-FFF2-40B4-BE49-F238E27FC236}">
                <a16:creationId xmlns:a16="http://schemas.microsoft.com/office/drawing/2014/main" id="{C65B1E6C-514C-34DF-7FB2-7170A68C328A}"/>
              </a:ext>
            </a:extLst>
          </p:cNvPr>
          <p:cNvSpPr>
            <a:spLocks noGrp="1"/>
          </p:cNvSpPr>
          <p:nvPr>
            <p:ph idx="1"/>
          </p:nvPr>
        </p:nvSpPr>
        <p:spPr>
          <a:xfrm>
            <a:off x="609600" y="1600201"/>
            <a:ext cx="10972800" cy="4525963"/>
          </a:xfrm>
        </p:spPr>
        <p:txBody>
          <a:bodyPr/>
          <a:lstStyle/>
          <a:p>
            <a:r>
              <a:rPr lang="es-CL" sz="3200" b="1" dirty="0" err="1"/>
              <a:t>Clustering</a:t>
            </a:r>
            <a:endParaRPr lang="es-CL" sz="3200" b="1" dirty="0"/>
          </a:p>
          <a:p>
            <a:endParaRPr lang="es-CL" sz="3200" b="1" dirty="0"/>
          </a:p>
          <a:p>
            <a:r>
              <a:rPr lang="es-CL" sz="2000" dirty="0"/>
              <a:t>K-</a:t>
            </a:r>
            <a:r>
              <a:rPr lang="es-CL" sz="2000" dirty="0" err="1"/>
              <a:t>means</a:t>
            </a:r>
            <a:endParaRPr lang="es-CL" sz="2000" dirty="0"/>
          </a:p>
          <a:p>
            <a:r>
              <a:rPr lang="es-CL" sz="2000" dirty="0"/>
              <a:t>k=3</a:t>
            </a:r>
          </a:p>
          <a:p>
            <a:endParaRPr lang="es-CL" sz="2000" dirty="0"/>
          </a:p>
          <a:p>
            <a:endParaRPr lang="es-CL" sz="2000" dirty="0"/>
          </a:p>
          <a:p>
            <a:endParaRPr lang="es-CL" sz="2000" dirty="0"/>
          </a:p>
          <a:p>
            <a:endParaRPr lang="es-CL" sz="2000" dirty="0"/>
          </a:p>
          <a:p>
            <a:pPr marL="0" indent="0">
              <a:buNone/>
            </a:pPr>
            <a:r>
              <a:rPr lang="en-US" sz="2000" dirty="0"/>
              <a:t>CMT-1 instance converted </a:t>
            </a:r>
          </a:p>
          <a:p>
            <a:pPr marL="0" indent="0">
              <a:buNone/>
            </a:pPr>
            <a:r>
              <a:rPr lang="en-US" sz="2000" dirty="0"/>
              <a:t>using a speed of 50km/h</a:t>
            </a:r>
            <a:endParaRPr lang="es-CL" sz="2000" dirty="0"/>
          </a:p>
        </p:txBody>
      </p:sp>
    </p:spTree>
    <p:extLst>
      <p:ext uri="{BB962C8B-B14F-4D97-AF65-F5344CB8AC3E}">
        <p14:creationId xmlns:p14="http://schemas.microsoft.com/office/powerpoint/2010/main" val="3172354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D3AD6-7EA8-03FB-23F3-3C2321700ABD}"/>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3" name="Marcador de contenido 2">
            <a:extLst>
              <a:ext uri="{FF2B5EF4-FFF2-40B4-BE49-F238E27FC236}">
                <a16:creationId xmlns:a16="http://schemas.microsoft.com/office/drawing/2014/main" id="{C34E3F65-5B3B-B9D9-76F6-36D2A654AB87}"/>
              </a:ext>
            </a:extLst>
          </p:cNvPr>
          <p:cNvSpPr>
            <a:spLocks noGrp="1"/>
          </p:cNvSpPr>
          <p:nvPr>
            <p:ph idx="1"/>
          </p:nvPr>
        </p:nvSpPr>
        <p:spPr/>
        <p:txBody>
          <a:bodyPr/>
          <a:lstStyle/>
          <a:p>
            <a:r>
              <a:rPr lang="es-CL" dirty="0" err="1"/>
              <a:t>Initial</a:t>
            </a:r>
            <a:r>
              <a:rPr lang="es-CL" dirty="0"/>
              <a:t> </a:t>
            </a:r>
            <a:br>
              <a:rPr lang="es-CL" dirty="0"/>
            </a:br>
            <a:r>
              <a:rPr lang="es-CL" dirty="0" err="1"/>
              <a:t>Solutions</a:t>
            </a:r>
            <a:endParaRPr lang="es-CL" dirty="0"/>
          </a:p>
          <a:p>
            <a:endParaRPr lang="es-CL" dirty="0"/>
          </a:p>
          <a:p>
            <a:r>
              <a:rPr lang="es-CL" sz="2000" dirty="0"/>
              <a:t>K </a:t>
            </a:r>
            <a:r>
              <a:rPr lang="es-CL" sz="2000" dirty="0" err="1"/>
              <a:t>Nearest</a:t>
            </a:r>
            <a:r>
              <a:rPr lang="es-CL" sz="2000" dirty="0"/>
              <a:t> </a:t>
            </a:r>
            <a:r>
              <a:rPr lang="es-CL" sz="2000" dirty="0" err="1"/>
              <a:t>Neighbour</a:t>
            </a:r>
            <a:endParaRPr lang="es-CL" sz="2000" dirty="0"/>
          </a:p>
        </p:txBody>
      </p:sp>
      <p:pic>
        <p:nvPicPr>
          <p:cNvPr id="7" name="Imagen 6" descr="Gráfico, Gráfico de líneas&#10;&#10;Descripción generada automáticamente">
            <a:extLst>
              <a:ext uri="{FF2B5EF4-FFF2-40B4-BE49-F238E27FC236}">
                <a16:creationId xmlns:a16="http://schemas.microsoft.com/office/drawing/2014/main" id="{F8796679-F584-7F29-655B-25FBA0BECD0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779" t="6069" r="7791" b="3497"/>
          <a:stretch/>
        </p:blipFill>
        <p:spPr bwMode="auto">
          <a:xfrm>
            <a:off x="3376247" y="1268971"/>
            <a:ext cx="5669279" cy="48571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931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0CD01-1AB4-41A0-B201-7897F9EA681F}"/>
              </a:ext>
            </a:extLst>
          </p:cNvPr>
          <p:cNvSpPr>
            <a:spLocks noGrp="1"/>
          </p:cNvSpPr>
          <p:nvPr>
            <p:ph type="title"/>
          </p:nvPr>
        </p:nvSpPr>
        <p:spPr>
          <a:xfrm>
            <a:off x="1378424" y="294509"/>
            <a:ext cx="8178935" cy="1507067"/>
          </a:xfrm>
        </p:spPr>
        <p:txBody>
          <a:bodyPr>
            <a:normAutofit/>
          </a:bodyPr>
          <a:lstStyle/>
          <a:p>
            <a:pPr algn="ctr"/>
            <a:r>
              <a:rPr lang="es-CL" dirty="0"/>
              <a:t>Multi-</a:t>
            </a:r>
            <a:r>
              <a:rPr lang="es-CL" dirty="0" err="1"/>
              <a:t>Trip</a:t>
            </a:r>
            <a:r>
              <a:rPr lang="es-CL" dirty="0"/>
              <a:t> </a:t>
            </a:r>
            <a:r>
              <a:rPr lang="es-CL" dirty="0" err="1"/>
              <a:t>Vehicle</a:t>
            </a:r>
            <a:r>
              <a:rPr lang="es-CL" dirty="0"/>
              <a:t> </a:t>
            </a:r>
            <a:r>
              <a:rPr lang="es-CL" dirty="0" err="1"/>
              <a:t>Routing</a:t>
            </a:r>
            <a:r>
              <a:rPr lang="es-CL" dirty="0"/>
              <a:t> </a:t>
            </a:r>
            <a:r>
              <a:rPr lang="es-CL" dirty="0" err="1"/>
              <a:t>Problem</a:t>
            </a:r>
            <a:endParaRPr lang="es-CL" dirty="0"/>
          </a:p>
        </p:txBody>
      </p:sp>
      <p:sp>
        <p:nvSpPr>
          <p:cNvPr id="3" name="CuadroTexto 2">
            <a:extLst>
              <a:ext uri="{FF2B5EF4-FFF2-40B4-BE49-F238E27FC236}">
                <a16:creationId xmlns:a16="http://schemas.microsoft.com/office/drawing/2014/main" id="{98A05838-9FE4-4CA5-8C22-A15480CB6C40}"/>
              </a:ext>
            </a:extLst>
          </p:cNvPr>
          <p:cNvSpPr txBox="1"/>
          <p:nvPr/>
        </p:nvSpPr>
        <p:spPr>
          <a:xfrm>
            <a:off x="1265129" y="2229632"/>
            <a:ext cx="7553194" cy="3477875"/>
          </a:xfrm>
          <a:prstGeom prst="rect">
            <a:avLst/>
          </a:prstGeom>
          <a:noFill/>
        </p:spPr>
        <p:txBody>
          <a:bodyPr wrap="square" rtlCol="0">
            <a:spAutoFit/>
          </a:bodyPr>
          <a:lstStyle/>
          <a:p>
            <a:pPr algn="l"/>
            <a:endParaRPr lang="en-US" sz="2000" b="0" i="0" dirty="0">
              <a:solidFill>
                <a:srgbClr val="0D0D0D"/>
              </a:solidFill>
              <a:effectLst/>
              <a:highlight>
                <a:srgbClr val="FFFFFF"/>
              </a:highlight>
              <a:latin typeface="Söhne"/>
            </a:endParaRPr>
          </a:p>
          <a:p>
            <a:pPr marL="342900" indent="-342900" algn="l">
              <a:buFont typeface="Arial" panose="020B0604020202020204" pitchFamily="34" charset="0"/>
              <a:buChar char="•"/>
            </a:pPr>
            <a:r>
              <a:rPr lang="en-US" sz="2000" b="0" i="0" dirty="0">
                <a:solidFill>
                  <a:srgbClr val="0D0D0D"/>
                </a:solidFill>
                <a:effectLst/>
                <a:highlight>
                  <a:srgbClr val="FFFFFF"/>
                </a:highlight>
                <a:latin typeface="Söhne"/>
              </a:rPr>
              <a:t>Variation of a VRP:</a:t>
            </a:r>
          </a:p>
          <a:p>
            <a:pPr marL="342900" indent="-342900" algn="l">
              <a:buFont typeface="Arial" panose="020B0604020202020204" pitchFamily="34" charset="0"/>
              <a:buChar char="•"/>
            </a:pPr>
            <a:endParaRPr lang="en-US" sz="2000" b="0" i="0" dirty="0">
              <a:solidFill>
                <a:srgbClr val="0D0D0D"/>
              </a:solidFill>
              <a:effectLst/>
              <a:highlight>
                <a:srgbClr val="FFFFFF"/>
              </a:highlight>
              <a:latin typeface="Söhne"/>
            </a:endParaRPr>
          </a:p>
          <a:p>
            <a:pPr marL="342900" indent="-342900" algn="l">
              <a:buFont typeface="Arial" panose="020B0604020202020204" pitchFamily="34" charset="0"/>
              <a:buChar char="•"/>
            </a:pPr>
            <a:r>
              <a:rPr lang="en-US" sz="2000" b="0" i="0" dirty="0">
                <a:solidFill>
                  <a:srgbClr val="0D0D0D"/>
                </a:solidFill>
                <a:effectLst/>
                <a:highlight>
                  <a:srgbClr val="FFFFFF"/>
                </a:highlight>
                <a:latin typeface="Söhne"/>
              </a:rPr>
              <a:t>Vehicles with equal capacity are available.</a:t>
            </a:r>
          </a:p>
          <a:p>
            <a:pPr marL="342900" indent="-342900" algn="l">
              <a:buFont typeface="Arial" panose="020B0604020202020204" pitchFamily="34" charset="0"/>
              <a:buChar char="•"/>
            </a:pPr>
            <a:endParaRPr lang="en-US" sz="2000" b="0" i="0" dirty="0">
              <a:solidFill>
                <a:srgbClr val="0D0D0D"/>
              </a:solidFill>
              <a:effectLst/>
              <a:highlight>
                <a:srgbClr val="FFFFFF"/>
              </a:highlight>
              <a:latin typeface="Söhne"/>
            </a:endParaRPr>
          </a:p>
          <a:p>
            <a:pPr marL="342900" indent="-342900" algn="l">
              <a:buFont typeface="Arial" panose="020B0604020202020204" pitchFamily="34" charset="0"/>
              <a:buChar char="•"/>
            </a:pPr>
            <a:r>
              <a:rPr lang="en-US" sz="2000" b="0" i="0" dirty="0">
                <a:solidFill>
                  <a:srgbClr val="0D0D0D"/>
                </a:solidFill>
                <a:effectLst/>
                <a:highlight>
                  <a:srgbClr val="FFFFFF"/>
                </a:highlight>
                <a:latin typeface="Söhne"/>
              </a:rPr>
              <a:t>More than one vehicle can remain in route simultaneously.</a:t>
            </a:r>
          </a:p>
          <a:p>
            <a:pPr marL="342900" indent="-342900" algn="l">
              <a:buFont typeface="Arial" panose="020B0604020202020204" pitchFamily="34" charset="0"/>
              <a:buChar char="•"/>
            </a:pPr>
            <a:endParaRPr lang="en-US" sz="2000" b="0" i="0" dirty="0">
              <a:solidFill>
                <a:srgbClr val="0D0D0D"/>
              </a:solidFill>
              <a:effectLst/>
              <a:highlight>
                <a:srgbClr val="FFFFFF"/>
              </a:highlight>
              <a:latin typeface="Söhne"/>
            </a:endParaRPr>
          </a:p>
          <a:p>
            <a:pPr marL="342900" indent="-342900" algn="l">
              <a:buFont typeface="Arial" panose="020B0604020202020204" pitchFamily="34" charset="0"/>
              <a:buChar char="•"/>
            </a:pPr>
            <a:r>
              <a:rPr lang="en-US" sz="2000" b="0" i="0" dirty="0">
                <a:solidFill>
                  <a:srgbClr val="0D0D0D"/>
                </a:solidFill>
                <a:effectLst/>
                <a:highlight>
                  <a:srgbClr val="FFFFFF"/>
                </a:highlight>
                <a:latin typeface="Söhne"/>
              </a:rPr>
              <a:t>Not all vehicles necessarily need to be utilized.</a:t>
            </a:r>
          </a:p>
          <a:p>
            <a:pPr marL="342900" indent="-342900" algn="l">
              <a:buFont typeface="Arial" panose="020B0604020202020204" pitchFamily="34" charset="0"/>
              <a:buChar char="•"/>
            </a:pPr>
            <a:endParaRPr lang="en-US" sz="2000" b="0" i="0" dirty="0">
              <a:solidFill>
                <a:srgbClr val="0D0D0D"/>
              </a:solidFill>
              <a:effectLst/>
              <a:highlight>
                <a:srgbClr val="FFFFFF"/>
              </a:highlight>
              <a:latin typeface="Söhne"/>
            </a:endParaRPr>
          </a:p>
          <a:p>
            <a:pPr marL="342900" indent="-342900" algn="l">
              <a:buFont typeface="Arial" panose="020B0604020202020204" pitchFamily="34" charset="0"/>
              <a:buChar char="•"/>
            </a:pPr>
            <a:r>
              <a:rPr lang="en-US" sz="2000" b="0" i="0" dirty="0">
                <a:solidFill>
                  <a:srgbClr val="0D0D0D"/>
                </a:solidFill>
                <a:effectLst/>
                <a:highlight>
                  <a:srgbClr val="FFFFFF"/>
                </a:highlight>
                <a:latin typeface="Söhne"/>
              </a:rPr>
              <a:t>Vehicles have a maximum availability.</a:t>
            </a:r>
            <a:endParaRPr lang="es-CL" sz="2000" dirty="0"/>
          </a:p>
          <a:p>
            <a:endParaRPr lang="es-CL" sz="2000" dirty="0"/>
          </a:p>
        </p:txBody>
      </p:sp>
    </p:spTree>
    <p:extLst>
      <p:ext uri="{BB962C8B-B14F-4D97-AF65-F5344CB8AC3E}">
        <p14:creationId xmlns:p14="http://schemas.microsoft.com/office/powerpoint/2010/main" val="902394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C6D78-6F0F-99CB-30F4-2650C6657DB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B64E4D9-7917-33C5-07F0-6AAA53231A3B}"/>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3" name="Marcador de contenido 2">
            <a:extLst>
              <a:ext uri="{FF2B5EF4-FFF2-40B4-BE49-F238E27FC236}">
                <a16:creationId xmlns:a16="http://schemas.microsoft.com/office/drawing/2014/main" id="{E715535B-C6CB-E316-3291-8F0D3BB88C3A}"/>
              </a:ext>
            </a:extLst>
          </p:cNvPr>
          <p:cNvSpPr>
            <a:spLocks noGrp="1"/>
          </p:cNvSpPr>
          <p:nvPr>
            <p:ph idx="1"/>
          </p:nvPr>
        </p:nvSpPr>
        <p:spPr/>
        <p:txBody>
          <a:bodyPr/>
          <a:lstStyle/>
          <a:p>
            <a:r>
              <a:rPr lang="es-CL" dirty="0"/>
              <a:t>Tabú </a:t>
            </a:r>
            <a:r>
              <a:rPr lang="es-CL" dirty="0" err="1"/>
              <a:t>search</a:t>
            </a:r>
            <a:endParaRPr lang="es-CL" dirty="0"/>
          </a:p>
          <a:p>
            <a:pPr marL="0" indent="0">
              <a:buNone/>
            </a:pPr>
            <a:endParaRPr lang="es-CL" dirty="0"/>
          </a:p>
          <a:p>
            <a:r>
              <a:rPr lang="es-CL" sz="2000" dirty="0"/>
              <a:t>Tabú </a:t>
            </a:r>
            <a:r>
              <a:rPr lang="es-CL" sz="2000" dirty="0" err="1"/>
              <a:t>list</a:t>
            </a:r>
            <a:r>
              <a:rPr lang="es-CL" sz="2000" dirty="0"/>
              <a:t>: 5</a:t>
            </a:r>
          </a:p>
          <a:p>
            <a:pPr marL="0" indent="0">
              <a:buNone/>
            </a:pPr>
            <a:endParaRPr lang="es-CL" sz="2000" dirty="0"/>
          </a:p>
          <a:p>
            <a:r>
              <a:rPr lang="en-US" sz="2000" dirty="0"/>
              <a:t>Neighborhood limitation </a:t>
            </a:r>
          </a:p>
          <a:p>
            <a:pPr marL="0" indent="0">
              <a:buNone/>
            </a:pPr>
            <a:r>
              <a:rPr lang="en-US" sz="2000" dirty="0"/>
              <a:t>      to less than average arcs</a:t>
            </a:r>
            <a:endParaRPr lang="es-CL" dirty="0"/>
          </a:p>
        </p:txBody>
      </p:sp>
      <p:pic>
        <p:nvPicPr>
          <p:cNvPr id="4" name="Imagen 3" descr="Gráfico, Gráfico de líneas&#10;&#10;Descripción generada automáticamente">
            <a:extLst>
              <a:ext uri="{FF2B5EF4-FFF2-40B4-BE49-F238E27FC236}">
                <a16:creationId xmlns:a16="http://schemas.microsoft.com/office/drawing/2014/main" id="{B4F6BCF2-C36D-0668-1C67-0287649244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52" t="7318" r="4722" b="5403"/>
          <a:stretch/>
        </p:blipFill>
        <p:spPr bwMode="auto">
          <a:xfrm>
            <a:off x="4257218" y="1417638"/>
            <a:ext cx="5997683" cy="47085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0733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3F9A1-26B9-6679-2458-9CB6451B8DF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BDB8D7B-13CC-7974-69F6-9B994B6B96D5}"/>
              </a:ext>
            </a:extLst>
          </p:cNvPr>
          <p:cNvSpPr>
            <a:spLocks noGrp="1"/>
          </p:cNvSpPr>
          <p:nvPr>
            <p:ph type="title"/>
          </p:nvPr>
        </p:nvSpPr>
        <p:spPr/>
        <p:txBody>
          <a:bodyPr/>
          <a:lstStyle/>
          <a:p>
            <a:r>
              <a:rPr lang="es-CL" dirty="0" err="1"/>
              <a:t>Proposed</a:t>
            </a:r>
            <a:r>
              <a:rPr lang="es-CL" dirty="0"/>
              <a:t> </a:t>
            </a:r>
            <a:r>
              <a:rPr lang="es-CL" dirty="0" err="1"/>
              <a:t>solution</a:t>
            </a:r>
            <a:endParaRPr lang="es-CL" dirty="0"/>
          </a:p>
        </p:txBody>
      </p:sp>
      <p:sp>
        <p:nvSpPr>
          <p:cNvPr id="3" name="Marcador de contenido 2">
            <a:extLst>
              <a:ext uri="{FF2B5EF4-FFF2-40B4-BE49-F238E27FC236}">
                <a16:creationId xmlns:a16="http://schemas.microsoft.com/office/drawing/2014/main" id="{8DB3B2A0-D89B-6BB3-726A-E6C85D38C603}"/>
              </a:ext>
            </a:extLst>
          </p:cNvPr>
          <p:cNvSpPr>
            <a:spLocks noGrp="1"/>
          </p:cNvSpPr>
          <p:nvPr>
            <p:ph idx="1"/>
          </p:nvPr>
        </p:nvSpPr>
        <p:spPr/>
        <p:txBody>
          <a:bodyPr/>
          <a:lstStyle/>
          <a:p>
            <a:r>
              <a:rPr lang="es-CL" dirty="0"/>
              <a:t>2-OPT</a:t>
            </a:r>
          </a:p>
          <a:p>
            <a:pPr marL="0" indent="0">
              <a:buNone/>
            </a:pPr>
            <a:endParaRPr lang="es-CL" dirty="0"/>
          </a:p>
        </p:txBody>
      </p:sp>
      <p:pic>
        <p:nvPicPr>
          <p:cNvPr id="5" name="Imagen 4" descr="Gráfico, Gráfico de líneas&#10;&#10;Descripción generada automáticamente">
            <a:extLst>
              <a:ext uri="{FF2B5EF4-FFF2-40B4-BE49-F238E27FC236}">
                <a16:creationId xmlns:a16="http://schemas.microsoft.com/office/drawing/2014/main" id="{337B1472-28DA-ECBB-ACCB-D7BE9BC5A6EC}"/>
              </a:ext>
            </a:extLst>
          </p:cNvPr>
          <p:cNvPicPr>
            <a:picLocks noChangeAspect="1"/>
          </p:cNvPicPr>
          <p:nvPr/>
        </p:nvPicPr>
        <p:blipFill rotWithShape="1">
          <a:blip r:embed="rId2"/>
          <a:srcRect t="7313" b="4920"/>
          <a:stretch/>
        </p:blipFill>
        <p:spPr bwMode="auto">
          <a:xfrm>
            <a:off x="2963403" y="1524429"/>
            <a:ext cx="6265193" cy="43989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4870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967ED-41A1-0BD5-0B5C-2AE2768510E2}"/>
              </a:ext>
            </a:extLst>
          </p:cNvPr>
          <p:cNvSpPr>
            <a:spLocks noGrp="1"/>
          </p:cNvSpPr>
          <p:nvPr>
            <p:ph type="title"/>
          </p:nvPr>
        </p:nvSpPr>
        <p:spPr/>
        <p:txBody>
          <a:bodyPr/>
          <a:lstStyle/>
          <a:p>
            <a:r>
              <a:rPr lang="es-CL" dirty="0" err="1"/>
              <a:t>Preliminary</a:t>
            </a:r>
            <a:r>
              <a:rPr lang="es-CL" dirty="0"/>
              <a:t> </a:t>
            </a:r>
            <a:r>
              <a:rPr lang="es-CL" dirty="0" err="1"/>
              <a:t>Results</a:t>
            </a:r>
            <a:endParaRPr lang="es-CL" dirty="0"/>
          </a:p>
        </p:txBody>
      </p:sp>
      <p:graphicFrame>
        <p:nvGraphicFramePr>
          <p:cNvPr id="5" name="Marcador de contenido 4">
            <a:extLst>
              <a:ext uri="{FF2B5EF4-FFF2-40B4-BE49-F238E27FC236}">
                <a16:creationId xmlns:a16="http://schemas.microsoft.com/office/drawing/2014/main" id="{20BF319F-D5D7-4029-7B06-8A936355684E}"/>
              </a:ext>
            </a:extLst>
          </p:cNvPr>
          <p:cNvGraphicFramePr>
            <a:graphicFrameLocks noGrp="1"/>
          </p:cNvGraphicFramePr>
          <p:nvPr>
            <p:ph idx="1"/>
            <p:extLst>
              <p:ext uri="{D42A27DB-BD31-4B8C-83A1-F6EECF244321}">
                <p14:modId xmlns:p14="http://schemas.microsoft.com/office/powerpoint/2010/main" val="3321925701"/>
              </p:ext>
            </p:extLst>
          </p:nvPr>
        </p:nvGraphicFramePr>
        <p:xfrm>
          <a:off x="3766781" y="2647666"/>
          <a:ext cx="4380932" cy="2074458"/>
        </p:xfrm>
        <a:graphic>
          <a:graphicData uri="http://schemas.openxmlformats.org/drawingml/2006/table">
            <a:tbl>
              <a:tblPr/>
              <a:tblGrid>
                <a:gridCol w="1095233">
                  <a:extLst>
                    <a:ext uri="{9D8B030D-6E8A-4147-A177-3AD203B41FA5}">
                      <a16:colId xmlns:a16="http://schemas.microsoft.com/office/drawing/2014/main" val="231904400"/>
                    </a:ext>
                  </a:extLst>
                </a:gridCol>
                <a:gridCol w="1095233">
                  <a:extLst>
                    <a:ext uri="{9D8B030D-6E8A-4147-A177-3AD203B41FA5}">
                      <a16:colId xmlns:a16="http://schemas.microsoft.com/office/drawing/2014/main" val="4118014924"/>
                    </a:ext>
                  </a:extLst>
                </a:gridCol>
                <a:gridCol w="1095233">
                  <a:extLst>
                    <a:ext uri="{9D8B030D-6E8A-4147-A177-3AD203B41FA5}">
                      <a16:colId xmlns:a16="http://schemas.microsoft.com/office/drawing/2014/main" val="2869833177"/>
                    </a:ext>
                  </a:extLst>
                </a:gridCol>
                <a:gridCol w="1095233">
                  <a:extLst>
                    <a:ext uri="{9D8B030D-6E8A-4147-A177-3AD203B41FA5}">
                      <a16:colId xmlns:a16="http://schemas.microsoft.com/office/drawing/2014/main" val="1326171409"/>
                    </a:ext>
                  </a:extLst>
                </a:gridCol>
              </a:tblGrid>
              <a:tr h="488150">
                <a:tc>
                  <a:txBody>
                    <a:bodyPr/>
                    <a:lstStyle/>
                    <a:p>
                      <a:pPr algn="ctr" fontAlgn="b"/>
                      <a:r>
                        <a:rPr lang="es-CL" sz="1100" b="0" i="0" u="none" strike="noStrike" dirty="0" err="1">
                          <a:solidFill>
                            <a:srgbClr val="000000"/>
                          </a:solidFill>
                          <a:effectLst/>
                          <a:latin typeface="Aptos Narrow" panose="020B0004020202020204" pitchFamily="34" charset="0"/>
                        </a:rPr>
                        <a:t>Instance</a:t>
                      </a:r>
                      <a:endParaRPr lang="es-CL"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s-CL" sz="11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s-CL" sz="11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s-CL" sz="1100" b="0" i="0" u="none" strike="noStrike" dirty="0">
                          <a:solidFill>
                            <a:srgbClr val="000000"/>
                          </a:solidFill>
                          <a:effectLst/>
                          <a:latin typeface="Aptos Narrow" panose="020B0004020202020204" pitchFamily="34" charset="0"/>
                        </a:rPr>
                        <a:t>AVE</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5147300"/>
                  </a:ext>
                </a:extLst>
              </a:tr>
              <a:tr h="396577">
                <a:tc>
                  <a:txBody>
                    <a:bodyPr/>
                    <a:lstStyle/>
                    <a:p>
                      <a:pPr algn="ctr" fontAlgn="b"/>
                      <a:r>
                        <a:rPr lang="es-CL" sz="1100" b="0" i="0" u="none" strike="noStrike" dirty="0">
                          <a:solidFill>
                            <a:srgbClr val="000000"/>
                          </a:solidFill>
                          <a:effectLst/>
                          <a:latin typeface="Aptos Narrow" panose="020B0004020202020204" pitchFamily="34" charset="0"/>
                        </a:rPr>
                        <a:t>CMT-1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670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879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815,7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1368146994"/>
                  </a:ext>
                </a:extLst>
              </a:tr>
              <a:tr h="396577">
                <a:tc>
                  <a:txBody>
                    <a:bodyPr/>
                    <a:lstStyle/>
                    <a:p>
                      <a:pPr algn="ctr" fontAlgn="b"/>
                      <a:r>
                        <a:rPr lang="es-CL" sz="1100" b="0" i="0" u="none" strike="noStrike">
                          <a:solidFill>
                            <a:srgbClr val="000000"/>
                          </a:solidFill>
                          <a:effectLst/>
                          <a:latin typeface="Aptos Narrow" panose="020B0004020202020204" pitchFamily="34" charset="0"/>
                        </a:rPr>
                        <a:t>CMT-2</a:t>
                      </a:r>
                    </a:p>
                  </a:txBody>
                  <a:tcPr marL="9525" marR="9525" marT="9525" marB="0" anchor="b">
                    <a:lnL>
                      <a:noFill/>
                    </a:lnL>
                    <a:lnR>
                      <a:noFill/>
                    </a:lnR>
                    <a:lnT>
                      <a:noFill/>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1181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1652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1457</a:t>
                      </a:r>
                    </a:p>
                  </a:txBody>
                  <a:tcPr marL="9525" marR="9525" marT="9525" marB="0" anchor="b">
                    <a:lnL>
                      <a:noFill/>
                    </a:lnL>
                    <a:lnR>
                      <a:noFill/>
                    </a:lnR>
                    <a:lnT>
                      <a:noFill/>
                    </a:lnT>
                    <a:lnB>
                      <a:noFill/>
                    </a:lnB>
                    <a:noFill/>
                  </a:tcPr>
                </a:tc>
                <a:extLst>
                  <a:ext uri="{0D108BD9-81ED-4DB2-BD59-A6C34878D82A}">
                    <a16:rowId xmlns:a16="http://schemas.microsoft.com/office/drawing/2014/main" val="2347285026"/>
                  </a:ext>
                </a:extLst>
              </a:tr>
              <a:tr h="396577">
                <a:tc>
                  <a:txBody>
                    <a:bodyPr/>
                    <a:lstStyle/>
                    <a:p>
                      <a:pPr algn="ctr" fontAlgn="b"/>
                      <a:r>
                        <a:rPr lang="es-CL" sz="1100" b="0" i="0" u="none" strike="noStrike">
                          <a:solidFill>
                            <a:srgbClr val="000000"/>
                          </a:solidFill>
                          <a:effectLst/>
                          <a:latin typeface="Aptos Narrow" panose="020B0004020202020204" pitchFamily="34" charset="0"/>
                        </a:rPr>
                        <a:t>CMT-3</a:t>
                      </a:r>
                    </a:p>
                  </a:txBody>
                  <a:tcPr marL="9525" marR="9525" marT="9525" marB="0" anchor="b">
                    <a:lnL>
                      <a:noFill/>
                    </a:lnL>
                    <a:lnR>
                      <a:noFill/>
                    </a:lnR>
                    <a:lnT>
                      <a:noFill/>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1193</a:t>
                      </a:r>
                    </a:p>
                  </a:txBody>
                  <a:tcPr marL="9525" marR="9525" marT="9525" marB="0" anchor="b">
                    <a:lnL>
                      <a:noFill/>
                    </a:lnL>
                    <a:lnR>
                      <a:noFill/>
                    </a:lnR>
                    <a:lnT>
                      <a:noFill/>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1538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1391</a:t>
                      </a:r>
                    </a:p>
                  </a:txBody>
                  <a:tcPr marL="9525" marR="9525" marT="9525" marB="0" anchor="b">
                    <a:lnL>
                      <a:noFill/>
                    </a:lnL>
                    <a:lnR>
                      <a:noFill/>
                    </a:lnR>
                    <a:lnT>
                      <a:noFill/>
                    </a:lnT>
                    <a:lnB>
                      <a:noFill/>
                    </a:lnB>
                    <a:noFill/>
                  </a:tcPr>
                </a:tc>
                <a:extLst>
                  <a:ext uri="{0D108BD9-81ED-4DB2-BD59-A6C34878D82A}">
                    <a16:rowId xmlns:a16="http://schemas.microsoft.com/office/drawing/2014/main" val="327070464"/>
                  </a:ext>
                </a:extLst>
              </a:tr>
              <a:tr h="396577">
                <a:tc>
                  <a:txBody>
                    <a:bodyPr/>
                    <a:lstStyle/>
                    <a:p>
                      <a:pPr algn="ctr" fontAlgn="b"/>
                      <a:r>
                        <a:rPr lang="es-CL" sz="1100" b="0" i="0" u="none" strike="noStrike">
                          <a:solidFill>
                            <a:srgbClr val="000000"/>
                          </a:solidFill>
                          <a:effectLst/>
                          <a:latin typeface="Aptos Narrow" panose="020B0004020202020204" pitchFamily="34" charset="0"/>
                        </a:rPr>
                        <a:t>CMT-11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1326</a:t>
                      </a:r>
                    </a:p>
                  </a:txBody>
                  <a:tcPr marL="9525" marR="9525" marT="9525" marB="0" anchor="b">
                    <a:lnL>
                      <a:noFill/>
                    </a:lnL>
                    <a:lnR>
                      <a:noFill/>
                    </a:lnR>
                    <a:lnT>
                      <a:noFill/>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1343</a:t>
                      </a:r>
                    </a:p>
                  </a:txBody>
                  <a:tcPr marL="9525" marR="9525" marT="9525" marB="0" anchor="b">
                    <a:lnL>
                      <a:noFill/>
                    </a:lnL>
                    <a:lnR>
                      <a:noFill/>
                    </a:lnR>
                    <a:lnT>
                      <a:noFill/>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1334</a:t>
                      </a:r>
                    </a:p>
                  </a:txBody>
                  <a:tcPr marL="9525" marR="9525" marT="9525" marB="0" anchor="b">
                    <a:lnL>
                      <a:noFill/>
                    </a:lnL>
                    <a:lnR>
                      <a:noFill/>
                    </a:lnR>
                    <a:lnT>
                      <a:noFill/>
                    </a:lnT>
                    <a:lnB>
                      <a:noFill/>
                    </a:lnB>
                    <a:noFill/>
                  </a:tcPr>
                </a:tc>
                <a:extLst>
                  <a:ext uri="{0D108BD9-81ED-4DB2-BD59-A6C34878D82A}">
                    <a16:rowId xmlns:a16="http://schemas.microsoft.com/office/drawing/2014/main" val="3675438354"/>
                  </a:ext>
                </a:extLst>
              </a:tr>
            </a:tbl>
          </a:graphicData>
        </a:graphic>
      </p:graphicFrame>
    </p:spTree>
    <p:extLst>
      <p:ext uri="{BB962C8B-B14F-4D97-AF65-F5344CB8AC3E}">
        <p14:creationId xmlns:p14="http://schemas.microsoft.com/office/powerpoint/2010/main" val="3669517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1B419-8314-463D-A65D-B08A3153D7B9}"/>
              </a:ext>
            </a:extLst>
          </p:cNvPr>
          <p:cNvSpPr>
            <a:spLocks noGrp="1"/>
          </p:cNvSpPr>
          <p:nvPr>
            <p:ph type="title"/>
          </p:nvPr>
        </p:nvSpPr>
        <p:spPr/>
        <p:txBody>
          <a:bodyPr/>
          <a:lstStyle/>
          <a:p>
            <a:r>
              <a:rPr lang="es-CL" dirty="0" err="1"/>
              <a:t>Preliminary</a:t>
            </a:r>
            <a:r>
              <a:rPr lang="es-CL" dirty="0"/>
              <a:t> </a:t>
            </a:r>
            <a:r>
              <a:rPr lang="es-CL" dirty="0" err="1"/>
              <a:t>Results</a:t>
            </a:r>
            <a:endParaRPr lang="es-CL" dirty="0"/>
          </a:p>
        </p:txBody>
      </p:sp>
      <p:sp>
        <p:nvSpPr>
          <p:cNvPr id="12" name="Rectangle 2">
            <a:extLst>
              <a:ext uri="{FF2B5EF4-FFF2-40B4-BE49-F238E27FC236}">
                <a16:creationId xmlns:a16="http://schemas.microsoft.com/office/drawing/2014/main" id="{AB7D73BD-6263-64DE-D94E-9951609CF5BC}"/>
              </a:ext>
            </a:extLst>
          </p:cNvPr>
          <p:cNvSpPr>
            <a:spLocks noChangeArrowheads="1"/>
          </p:cNvSpPr>
          <p:nvPr/>
        </p:nvSpPr>
        <p:spPr bwMode="auto">
          <a:xfrm>
            <a:off x="-7022099" y="1082675"/>
            <a:ext cx="364611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graphicFrame>
        <p:nvGraphicFramePr>
          <p:cNvPr id="6" name="Tabla 5">
            <a:extLst>
              <a:ext uri="{FF2B5EF4-FFF2-40B4-BE49-F238E27FC236}">
                <a16:creationId xmlns:a16="http://schemas.microsoft.com/office/drawing/2014/main" id="{13D8F5ED-6B43-68BC-67A3-255732657C06}"/>
              </a:ext>
            </a:extLst>
          </p:cNvPr>
          <p:cNvGraphicFramePr>
            <a:graphicFrameLocks noGrp="1"/>
          </p:cNvGraphicFramePr>
          <p:nvPr>
            <p:extLst>
              <p:ext uri="{D42A27DB-BD31-4B8C-83A1-F6EECF244321}">
                <p14:modId xmlns:p14="http://schemas.microsoft.com/office/powerpoint/2010/main" val="4205329691"/>
              </p:ext>
            </p:extLst>
          </p:nvPr>
        </p:nvGraphicFramePr>
        <p:xfrm>
          <a:off x="895351" y="1417639"/>
          <a:ext cx="10401298" cy="4260056"/>
        </p:xfrm>
        <a:graphic>
          <a:graphicData uri="http://schemas.openxmlformats.org/drawingml/2006/table">
            <a:tbl>
              <a:tblPr/>
              <a:tblGrid>
                <a:gridCol w="761767">
                  <a:extLst>
                    <a:ext uri="{9D8B030D-6E8A-4147-A177-3AD203B41FA5}">
                      <a16:colId xmlns:a16="http://schemas.microsoft.com/office/drawing/2014/main" val="2478160677"/>
                    </a:ext>
                  </a:extLst>
                </a:gridCol>
                <a:gridCol w="761767">
                  <a:extLst>
                    <a:ext uri="{9D8B030D-6E8A-4147-A177-3AD203B41FA5}">
                      <a16:colId xmlns:a16="http://schemas.microsoft.com/office/drawing/2014/main" val="1961425660"/>
                    </a:ext>
                  </a:extLst>
                </a:gridCol>
                <a:gridCol w="761767">
                  <a:extLst>
                    <a:ext uri="{9D8B030D-6E8A-4147-A177-3AD203B41FA5}">
                      <a16:colId xmlns:a16="http://schemas.microsoft.com/office/drawing/2014/main" val="3820413213"/>
                    </a:ext>
                  </a:extLst>
                </a:gridCol>
                <a:gridCol w="1548927">
                  <a:extLst>
                    <a:ext uri="{9D8B030D-6E8A-4147-A177-3AD203B41FA5}">
                      <a16:colId xmlns:a16="http://schemas.microsoft.com/office/drawing/2014/main" val="126027745"/>
                    </a:ext>
                  </a:extLst>
                </a:gridCol>
                <a:gridCol w="1180740">
                  <a:extLst>
                    <a:ext uri="{9D8B030D-6E8A-4147-A177-3AD203B41FA5}">
                      <a16:colId xmlns:a16="http://schemas.microsoft.com/office/drawing/2014/main" val="625055736"/>
                    </a:ext>
                  </a:extLst>
                </a:gridCol>
                <a:gridCol w="1704455">
                  <a:extLst>
                    <a:ext uri="{9D8B030D-6E8A-4147-A177-3AD203B41FA5}">
                      <a16:colId xmlns:a16="http://schemas.microsoft.com/office/drawing/2014/main" val="4000478309"/>
                    </a:ext>
                  </a:extLst>
                </a:gridCol>
                <a:gridCol w="1256916">
                  <a:extLst>
                    <a:ext uri="{9D8B030D-6E8A-4147-A177-3AD203B41FA5}">
                      <a16:colId xmlns:a16="http://schemas.microsoft.com/office/drawing/2014/main" val="2475496640"/>
                    </a:ext>
                  </a:extLst>
                </a:gridCol>
                <a:gridCol w="1155347">
                  <a:extLst>
                    <a:ext uri="{9D8B030D-6E8A-4147-A177-3AD203B41FA5}">
                      <a16:colId xmlns:a16="http://schemas.microsoft.com/office/drawing/2014/main" val="384263024"/>
                    </a:ext>
                  </a:extLst>
                </a:gridCol>
                <a:gridCol w="1269612">
                  <a:extLst>
                    <a:ext uri="{9D8B030D-6E8A-4147-A177-3AD203B41FA5}">
                      <a16:colId xmlns:a16="http://schemas.microsoft.com/office/drawing/2014/main" val="2848496100"/>
                    </a:ext>
                  </a:extLst>
                </a:gridCol>
              </a:tblGrid>
              <a:tr h="234806">
                <a:tc>
                  <a:txBody>
                    <a:bodyPr/>
                    <a:lstStyle/>
                    <a:p>
                      <a:pPr algn="ctr" fontAlgn="b"/>
                      <a:r>
                        <a:rPr lang="es-CL" sz="1100" b="0" i="0" u="none" strike="noStrike">
                          <a:solidFill>
                            <a:srgbClr val="000000"/>
                          </a:solidFill>
                          <a:effectLst/>
                          <a:latin typeface="Aptos Narrow" panose="020B0004020202020204" pitchFamily="34" charset="0"/>
                        </a:rPr>
                        <a:t>Instance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L" sz="1100" b="0" i="0" u="none" strike="noStrike">
                          <a:solidFill>
                            <a:srgbClr val="000000"/>
                          </a:solidFill>
                          <a:effectLst/>
                          <a:latin typeface="Aptos Narrow" panose="020B0004020202020204" pitchFamily="34" charset="0"/>
                        </a:rPr>
                        <a:t>v</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L" sz="1100" b="0" i="0" u="none" strike="noStrike">
                          <a:solidFill>
                            <a:srgbClr val="000000"/>
                          </a:solidFill>
                          <a:effectLst/>
                          <a:latin typeface="Aptos Narrow" panose="020B0004020202020204" pitchFamily="34" charset="0"/>
                        </a:rPr>
                        <a:t>TH</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L" sz="1100" b="0" i="0" u="none" strike="noStrike">
                          <a:solidFill>
                            <a:srgbClr val="000000"/>
                          </a:solidFill>
                          <a:effectLst/>
                          <a:latin typeface="Aptos Narrow" panose="020B0004020202020204" pitchFamily="34" charset="0"/>
                        </a:rPr>
                        <a:t>Algorithm Solution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L" sz="1100" b="0" i="0" u="none" strike="noStrike">
                          <a:solidFill>
                            <a:srgbClr val="000000"/>
                          </a:solidFill>
                          <a:effectLst/>
                          <a:latin typeface="Aptos Narrow" panose="020B0004020202020204" pitchFamily="34" charset="0"/>
                        </a:rPr>
                        <a:t>Computing Time (s)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L" sz="1100" b="0" i="0" u="none" strike="noStrike">
                          <a:solidFill>
                            <a:srgbClr val="000000"/>
                          </a:solidFill>
                          <a:effectLst/>
                          <a:latin typeface="Aptos Narrow" panose="020B0004020202020204" pitchFamily="34" charset="0"/>
                        </a:rPr>
                        <a:t>AMPL (6 hours)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L" sz="1100" b="0" i="0" u="none" strike="noStrike">
                          <a:solidFill>
                            <a:srgbClr val="000000"/>
                          </a:solidFill>
                          <a:effectLst/>
                          <a:latin typeface="Aptos Narrow" panose="020B0004020202020204" pitchFamily="34" charset="0"/>
                        </a:rPr>
                        <a:t>Optimum (Distance)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L" sz="1100" b="0" i="0" u="none" strike="noStrike">
                          <a:solidFill>
                            <a:srgbClr val="000000"/>
                          </a:solidFill>
                          <a:effectLst/>
                          <a:latin typeface="Aptos Narrow" panose="020B0004020202020204" pitchFamily="34" charset="0"/>
                        </a:rPr>
                        <a:t>Optimo (Time)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s-CL" sz="1100" b="0" i="0" u="none" strike="noStrike">
                          <a:solidFill>
                            <a:srgbClr val="000000"/>
                          </a:solidFill>
                          <a:effectLst/>
                          <a:latin typeface="Aptos Narrow" panose="020B0004020202020204" pitchFamily="34" charset="0"/>
                        </a:rPr>
                        <a:t>GAP</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8209367"/>
                  </a:ext>
                </a:extLst>
              </a:tr>
              <a:tr h="223625">
                <a:tc>
                  <a:txBody>
                    <a:bodyPr/>
                    <a:lstStyle/>
                    <a:p>
                      <a:pPr algn="ctr" fontAlgn="b"/>
                      <a:r>
                        <a:rPr lang="es-CL" sz="1100" b="0" i="0" u="none" strike="noStrike">
                          <a:solidFill>
                            <a:srgbClr val="000000"/>
                          </a:solidFill>
                          <a:effectLst/>
                          <a:latin typeface="Aptos Narrow" panose="020B0004020202020204" pitchFamily="34" charset="0"/>
                        </a:rPr>
                        <a:t>CMT-1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692,4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670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0,48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Not Found Solution</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524,61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629,53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346091100"/>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346,8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670</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Not Found Solution</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529</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634,80</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5,55</a:t>
                      </a:r>
                    </a:p>
                  </a:txBody>
                  <a:tcPr marL="9525" marR="9525" marT="9525" marB="0" anchor="b">
                    <a:lnL>
                      <a:noFill/>
                    </a:lnL>
                    <a:lnR>
                      <a:noFill/>
                    </a:lnR>
                    <a:lnT>
                      <a:noFill/>
                    </a:lnT>
                    <a:lnB>
                      <a:noFill/>
                    </a:lnB>
                    <a:noFill/>
                  </a:tcPr>
                </a:tc>
                <a:extLst>
                  <a:ext uri="{0D108BD9-81ED-4DB2-BD59-A6C34878D82A}">
                    <a16:rowId xmlns:a16="http://schemas.microsoft.com/office/drawing/2014/main" val="2114448689"/>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4</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172,8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670</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Not Found Solution</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546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655,20</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2,26</a:t>
                      </a:r>
                    </a:p>
                  </a:txBody>
                  <a:tcPr marL="9525" marR="9525" marT="9525" marB="0" anchor="b">
                    <a:lnL>
                      <a:noFill/>
                    </a:lnL>
                    <a:lnR>
                      <a:noFill/>
                    </a:lnR>
                    <a:lnT>
                      <a:noFill/>
                    </a:lnT>
                    <a:lnB>
                      <a:noFill/>
                    </a:lnB>
                    <a:noFill/>
                  </a:tcPr>
                </a:tc>
                <a:extLst>
                  <a:ext uri="{0D108BD9-81ED-4DB2-BD59-A6C34878D82A}">
                    <a16:rowId xmlns:a16="http://schemas.microsoft.com/office/drawing/2014/main" val="3428495337"/>
                  </a:ext>
                </a:extLst>
              </a:tr>
              <a:tr h="223625">
                <a:tc>
                  <a:txBody>
                    <a:bodyPr/>
                    <a:lstStyle/>
                    <a:p>
                      <a:pPr algn="ctr" fontAlgn="b"/>
                      <a:r>
                        <a:rPr lang="es-CL" sz="1100" b="0" i="0" u="none" strike="noStrike">
                          <a:solidFill>
                            <a:srgbClr val="000000"/>
                          </a:solidFill>
                          <a:effectLst/>
                          <a:latin typeface="Aptos Narrow" panose="020B0004020202020204" pitchFamily="34" charset="0"/>
                        </a:rPr>
                        <a:t>CMT-2</a:t>
                      </a:r>
                    </a:p>
                  </a:txBody>
                  <a:tcPr marL="9525" marR="9525" marT="9525" marB="0" anchor="b">
                    <a:lnL>
                      <a:noFill/>
                    </a:lnL>
                    <a:lnR>
                      <a:noFill/>
                    </a:lnR>
                    <a:lnT>
                      <a:noFill/>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1102,8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1181</a:t>
                      </a:r>
                    </a:p>
                  </a:txBody>
                  <a:tcPr marL="9525" marR="9525" marT="9525" marB="0" anchor="b">
                    <a:lnL>
                      <a:noFill/>
                    </a:lnL>
                    <a:lnR>
                      <a:noFill/>
                    </a:lnR>
                    <a:lnT>
                      <a:noFill/>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0,62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835,26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1002,31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17,83</a:t>
                      </a:r>
                    </a:p>
                  </a:txBody>
                  <a:tcPr marL="9525" marR="9525" marT="9525" marB="0" anchor="b">
                    <a:lnL>
                      <a:noFill/>
                    </a:lnL>
                    <a:lnR>
                      <a:noFill/>
                    </a:lnR>
                    <a:lnT>
                      <a:noFill/>
                    </a:lnT>
                    <a:lnB>
                      <a:noFill/>
                    </a:lnB>
                    <a:noFill/>
                  </a:tcPr>
                </a:tc>
                <a:extLst>
                  <a:ext uri="{0D108BD9-81ED-4DB2-BD59-A6C34878D82A}">
                    <a16:rowId xmlns:a16="http://schemas.microsoft.com/office/drawing/2014/main" val="1517449618"/>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550,8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1181</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835,26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1002,31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17,83</a:t>
                      </a:r>
                    </a:p>
                  </a:txBody>
                  <a:tcPr marL="9525" marR="9525" marT="9525" marB="0" anchor="b">
                    <a:lnL>
                      <a:noFill/>
                    </a:lnL>
                    <a:lnR>
                      <a:noFill/>
                    </a:lnR>
                    <a:lnT>
                      <a:noFill/>
                    </a:lnT>
                    <a:lnB>
                      <a:noFill/>
                    </a:lnB>
                    <a:noFill/>
                  </a:tcPr>
                </a:tc>
                <a:extLst>
                  <a:ext uri="{0D108BD9-81ED-4DB2-BD59-A6C34878D82A}">
                    <a16:rowId xmlns:a16="http://schemas.microsoft.com/office/drawing/2014/main" val="1441666142"/>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367,2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1181</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835,26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1002,31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17,83</a:t>
                      </a:r>
                    </a:p>
                  </a:txBody>
                  <a:tcPr marL="9525" marR="9525" marT="9525" marB="0" anchor="b">
                    <a:lnL>
                      <a:noFill/>
                    </a:lnL>
                    <a:lnR>
                      <a:noFill/>
                    </a:lnR>
                    <a:lnT>
                      <a:noFill/>
                    </a:lnT>
                    <a:lnB>
                      <a:noFill/>
                    </a:lnB>
                    <a:noFill/>
                  </a:tcPr>
                </a:tc>
                <a:extLst>
                  <a:ext uri="{0D108BD9-81ED-4DB2-BD59-A6C34878D82A}">
                    <a16:rowId xmlns:a16="http://schemas.microsoft.com/office/drawing/2014/main" val="618458892"/>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4</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276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1181</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835,26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1002,31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17,83</a:t>
                      </a:r>
                    </a:p>
                  </a:txBody>
                  <a:tcPr marL="9525" marR="9525" marT="9525" marB="0" anchor="b">
                    <a:lnL>
                      <a:noFill/>
                    </a:lnL>
                    <a:lnR>
                      <a:noFill/>
                    </a:lnR>
                    <a:lnT>
                      <a:noFill/>
                    </a:lnT>
                    <a:lnB>
                      <a:noFill/>
                    </a:lnB>
                    <a:noFill/>
                  </a:tcPr>
                </a:tc>
                <a:extLst>
                  <a:ext uri="{0D108BD9-81ED-4DB2-BD59-A6C34878D82A}">
                    <a16:rowId xmlns:a16="http://schemas.microsoft.com/office/drawing/2014/main" val="573298877"/>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5</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220,8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1181</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835,26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1002,31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17,83</a:t>
                      </a:r>
                    </a:p>
                  </a:txBody>
                  <a:tcPr marL="9525" marR="9525" marT="9525" marB="0" anchor="b">
                    <a:lnL>
                      <a:noFill/>
                    </a:lnL>
                    <a:lnR>
                      <a:noFill/>
                    </a:lnR>
                    <a:lnT>
                      <a:noFill/>
                    </a:lnT>
                    <a:lnB>
                      <a:noFill/>
                    </a:lnB>
                    <a:noFill/>
                  </a:tcPr>
                </a:tc>
                <a:extLst>
                  <a:ext uri="{0D108BD9-81ED-4DB2-BD59-A6C34878D82A}">
                    <a16:rowId xmlns:a16="http://schemas.microsoft.com/office/drawing/2014/main" val="3876619078"/>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183,6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1181</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839,22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1007,06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17,27</a:t>
                      </a:r>
                    </a:p>
                  </a:txBody>
                  <a:tcPr marL="9525" marR="9525" marT="9525" marB="0" anchor="b">
                    <a:lnL>
                      <a:noFill/>
                    </a:lnL>
                    <a:lnR>
                      <a:noFill/>
                    </a:lnR>
                    <a:lnT>
                      <a:noFill/>
                    </a:lnT>
                    <a:lnB>
                      <a:noFill/>
                    </a:lnB>
                    <a:noFill/>
                  </a:tcPr>
                </a:tc>
                <a:extLst>
                  <a:ext uri="{0D108BD9-81ED-4DB2-BD59-A6C34878D82A}">
                    <a16:rowId xmlns:a16="http://schemas.microsoft.com/office/drawing/2014/main" val="2349804236"/>
                  </a:ext>
                </a:extLst>
              </a:tr>
              <a:tr h="223625">
                <a:tc>
                  <a:txBody>
                    <a:bodyPr/>
                    <a:lstStyle/>
                    <a:p>
                      <a:pPr algn="ctr" fontAlgn="b"/>
                      <a:r>
                        <a:rPr lang="es-CL" sz="1100" b="0" i="0" u="none" strike="noStrike">
                          <a:solidFill>
                            <a:srgbClr val="000000"/>
                          </a:solidFill>
                          <a:effectLst/>
                          <a:latin typeface="Aptos Narrow" panose="020B0004020202020204" pitchFamily="34" charset="0"/>
                        </a:rPr>
                        <a:t>CMT-3</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1090,8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1193</a:t>
                      </a:r>
                    </a:p>
                  </a:txBody>
                  <a:tcPr marL="9525" marR="9525" marT="9525" marB="0" anchor="b">
                    <a:lnL>
                      <a:noFill/>
                    </a:lnL>
                    <a:lnR>
                      <a:noFill/>
                    </a:lnR>
                    <a:lnT>
                      <a:noFill/>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0,72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826,14</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991,37</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20,34</a:t>
                      </a:r>
                    </a:p>
                  </a:txBody>
                  <a:tcPr marL="9525" marR="9525" marT="9525" marB="0" anchor="b">
                    <a:lnL>
                      <a:noFill/>
                    </a:lnL>
                    <a:lnR>
                      <a:noFill/>
                    </a:lnR>
                    <a:lnT>
                      <a:noFill/>
                    </a:lnT>
                    <a:lnB>
                      <a:noFill/>
                    </a:lnB>
                    <a:noFill/>
                  </a:tcPr>
                </a:tc>
                <a:extLst>
                  <a:ext uri="{0D108BD9-81ED-4DB2-BD59-A6C34878D82A}">
                    <a16:rowId xmlns:a16="http://schemas.microsoft.com/office/drawing/2014/main" val="265438865"/>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544,8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1193</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826,14</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991,37</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20,34</a:t>
                      </a:r>
                    </a:p>
                  </a:txBody>
                  <a:tcPr marL="9525" marR="9525" marT="9525" marB="0" anchor="b">
                    <a:lnL>
                      <a:noFill/>
                    </a:lnL>
                    <a:lnR>
                      <a:noFill/>
                    </a:lnR>
                    <a:lnT>
                      <a:noFill/>
                    </a:lnT>
                    <a:lnB>
                      <a:noFill/>
                    </a:lnB>
                    <a:noFill/>
                  </a:tcPr>
                </a:tc>
                <a:extLst>
                  <a:ext uri="{0D108BD9-81ED-4DB2-BD59-A6C34878D82A}">
                    <a16:rowId xmlns:a16="http://schemas.microsoft.com/office/drawing/2014/main" val="1634817685"/>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363,6</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1193</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826,14</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991,37</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20,34</a:t>
                      </a:r>
                    </a:p>
                  </a:txBody>
                  <a:tcPr marL="9525" marR="9525" marT="9525" marB="0" anchor="b">
                    <a:lnL>
                      <a:noFill/>
                    </a:lnL>
                    <a:lnR>
                      <a:noFill/>
                    </a:lnR>
                    <a:lnT>
                      <a:noFill/>
                    </a:lnT>
                    <a:lnB>
                      <a:noFill/>
                    </a:lnB>
                    <a:noFill/>
                  </a:tcPr>
                </a:tc>
                <a:extLst>
                  <a:ext uri="{0D108BD9-81ED-4DB2-BD59-A6C34878D82A}">
                    <a16:rowId xmlns:a16="http://schemas.microsoft.com/office/drawing/2014/main" val="1463358476"/>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4</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272,4</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1193</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826,14</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991,37</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20,34</a:t>
                      </a:r>
                    </a:p>
                  </a:txBody>
                  <a:tcPr marL="9525" marR="9525" marT="9525" marB="0" anchor="b">
                    <a:lnL>
                      <a:noFill/>
                    </a:lnL>
                    <a:lnR>
                      <a:noFill/>
                    </a:lnR>
                    <a:lnT>
                      <a:noFill/>
                    </a:lnT>
                    <a:lnB>
                      <a:noFill/>
                    </a:lnB>
                    <a:noFill/>
                  </a:tcPr>
                </a:tc>
                <a:extLst>
                  <a:ext uri="{0D108BD9-81ED-4DB2-BD59-A6C34878D82A}">
                    <a16:rowId xmlns:a16="http://schemas.microsoft.com/office/drawing/2014/main" val="3131841501"/>
                  </a:ext>
                </a:extLst>
              </a:tr>
              <a:tr h="223625">
                <a:tc>
                  <a:txBody>
                    <a:bodyPr/>
                    <a:lstStyle/>
                    <a:p>
                      <a:pPr algn="ctr" fontAlgn="b"/>
                      <a:r>
                        <a:rPr lang="es-CL" sz="1100" b="0" i="0" u="none" strike="noStrike">
                          <a:solidFill>
                            <a:srgbClr val="000000"/>
                          </a:solidFill>
                          <a:effectLst/>
                          <a:latin typeface="Aptos Narrow" panose="020B0004020202020204" pitchFamily="34" charset="0"/>
                        </a:rPr>
                        <a:t>CMT-11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1312,8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1326</a:t>
                      </a:r>
                    </a:p>
                  </a:txBody>
                  <a:tcPr marL="9525" marR="9525" marT="9525" marB="0" anchor="b">
                    <a:lnL>
                      <a:noFill/>
                    </a:lnL>
                    <a:lnR>
                      <a:noFill/>
                    </a:lnR>
                    <a:lnT>
                      <a:noFill/>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2,7</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1042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1250,40</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6,05</a:t>
                      </a:r>
                    </a:p>
                  </a:txBody>
                  <a:tcPr marL="9525" marR="9525" marT="9525" marB="0" anchor="b">
                    <a:lnL>
                      <a:noFill/>
                    </a:lnL>
                    <a:lnR>
                      <a:noFill/>
                    </a:lnR>
                    <a:lnT>
                      <a:noFill/>
                    </a:lnT>
                    <a:lnB>
                      <a:noFill/>
                    </a:lnB>
                    <a:noFill/>
                  </a:tcPr>
                </a:tc>
                <a:extLst>
                  <a:ext uri="{0D108BD9-81ED-4DB2-BD59-A6C34878D82A}">
                    <a16:rowId xmlns:a16="http://schemas.microsoft.com/office/drawing/2014/main" val="89167848"/>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656,4</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1326</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1042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1250,40</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6,05</a:t>
                      </a:r>
                    </a:p>
                  </a:txBody>
                  <a:tcPr marL="9525" marR="9525" marT="9525" marB="0" anchor="b">
                    <a:lnL>
                      <a:noFill/>
                    </a:lnL>
                    <a:lnR>
                      <a:noFill/>
                    </a:lnR>
                    <a:lnT>
                      <a:noFill/>
                    </a:lnT>
                    <a:lnB>
                      <a:noFill/>
                    </a:lnB>
                    <a:noFill/>
                  </a:tcPr>
                </a:tc>
                <a:extLst>
                  <a:ext uri="{0D108BD9-81ED-4DB2-BD59-A6C34878D82A}">
                    <a16:rowId xmlns:a16="http://schemas.microsoft.com/office/drawing/2014/main" val="1319234632"/>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438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1326</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1042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1250,40</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6,05</a:t>
                      </a:r>
                    </a:p>
                  </a:txBody>
                  <a:tcPr marL="9525" marR="9525" marT="9525" marB="0" anchor="b">
                    <a:lnL>
                      <a:noFill/>
                    </a:lnL>
                    <a:lnR>
                      <a:noFill/>
                    </a:lnR>
                    <a:lnT>
                      <a:noFill/>
                    </a:lnT>
                    <a:lnB>
                      <a:noFill/>
                    </a:lnB>
                    <a:noFill/>
                  </a:tcPr>
                </a:tc>
                <a:extLst>
                  <a:ext uri="{0D108BD9-81ED-4DB2-BD59-A6C34878D82A}">
                    <a16:rowId xmlns:a16="http://schemas.microsoft.com/office/drawing/2014/main" val="2309709317"/>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4</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328,8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1326</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1042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1250,40</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6,05</a:t>
                      </a:r>
                    </a:p>
                  </a:txBody>
                  <a:tcPr marL="9525" marR="9525" marT="9525" marB="0" anchor="b">
                    <a:lnL>
                      <a:noFill/>
                    </a:lnL>
                    <a:lnR>
                      <a:noFill/>
                    </a:lnR>
                    <a:lnT>
                      <a:noFill/>
                    </a:lnT>
                    <a:lnB>
                      <a:noFill/>
                    </a:lnB>
                    <a:noFill/>
                  </a:tcPr>
                </a:tc>
                <a:extLst>
                  <a:ext uri="{0D108BD9-81ED-4DB2-BD59-A6C34878D82A}">
                    <a16:rowId xmlns:a16="http://schemas.microsoft.com/office/drawing/2014/main" val="878943507"/>
                  </a:ext>
                </a:extLst>
              </a:tr>
              <a:tr h="223625">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5</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262,8</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1326</a:t>
                      </a:r>
                    </a:p>
                  </a:txBody>
                  <a:tcPr marL="9525" marR="9525" marT="9525" marB="0" anchor="b">
                    <a:lnL>
                      <a:noFill/>
                    </a:lnL>
                    <a:lnR>
                      <a:noFill/>
                    </a:lnR>
                    <a:lnT>
                      <a:noFill/>
                    </a:lnT>
                    <a:lnB>
                      <a:noFill/>
                    </a:lnB>
                    <a:noFill/>
                  </a:tcPr>
                </a:tc>
                <a:tc>
                  <a:txBody>
                    <a:bodyPr/>
                    <a:lstStyle/>
                    <a:p>
                      <a:pPr algn="ctr" fontAlgn="b"/>
                      <a:endParaRPr lang="es-CL"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Out of memory</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1042</a:t>
                      </a:r>
                    </a:p>
                  </a:txBody>
                  <a:tcPr marL="9525" marR="9525" marT="9525" marB="0" anchor="b">
                    <a:lnL>
                      <a:noFill/>
                    </a:lnL>
                    <a:lnR>
                      <a:noFill/>
                    </a:lnR>
                    <a:lnT>
                      <a:noFill/>
                    </a:lnT>
                    <a:lnB>
                      <a:noFill/>
                    </a:lnB>
                    <a:noFill/>
                  </a:tcPr>
                </a:tc>
                <a:tc>
                  <a:txBody>
                    <a:bodyPr/>
                    <a:lstStyle/>
                    <a:p>
                      <a:pPr algn="ctr" fontAlgn="b"/>
                      <a:r>
                        <a:rPr lang="es-CL" sz="1100" b="0" i="0" u="none" strike="noStrike">
                          <a:solidFill>
                            <a:srgbClr val="000000"/>
                          </a:solidFill>
                          <a:effectLst/>
                          <a:latin typeface="Aptos Narrow" panose="020B0004020202020204" pitchFamily="34" charset="0"/>
                        </a:rPr>
                        <a:t>1250,40</a:t>
                      </a:r>
                    </a:p>
                  </a:txBody>
                  <a:tcPr marL="9525" marR="9525" marT="9525" marB="0" anchor="b">
                    <a:lnL>
                      <a:noFill/>
                    </a:lnL>
                    <a:lnR>
                      <a:noFill/>
                    </a:lnR>
                    <a:lnT>
                      <a:noFill/>
                    </a:lnT>
                    <a:lnB>
                      <a:noFill/>
                    </a:lnB>
                    <a:noFill/>
                  </a:tcPr>
                </a:tc>
                <a:tc>
                  <a:txBody>
                    <a:bodyPr/>
                    <a:lstStyle/>
                    <a:p>
                      <a:pPr algn="ctr" fontAlgn="b"/>
                      <a:r>
                        <a:rPr lang="es-CL" sz="1100" b="0" i="0" u="none" strike="noStrike" dirty="0">
                          <a:solidFill>
                            <a:srgbClr val="000000"/>
                          </a:solidFill>
                          <a:effectLst/>
                          <a:latin typeface="Aptos Narrow" panose="020B0004020202020204" pitchFamily="34" charset="0"/>
                        </a:rPr>
                        <a:t>6,05</a:t>
                      </a:r>
                    </a:p>
                  </a:txBody>
                  <a:tcPr marL="9525" marR="9525" marT="9525" marB="0" anchor="b">
                    <a:lnL>
                      <a:noFill/>
                    </a:lnL>
                    <a:lnR>
                      <a:noFill/>
                    </a:lnR>
                    <a:lnT>
                      <a:noFill/>
                    </a:lnT>
                    <a:lnB>
                      <a:noFill/>
                    </a:lnB>
                    <a:noFill/>
                  </a:tcPr>
                </a:tc>
                <a:extLst>
                  <a:ext uri="{0D108BD9-81ED-4DB2-BD59-A6C34878D82A}">
                    <a16:rowId xmlns:a16="http://schemas.microsoft.com/office/drawing/2014/main" val="2628346405"/>
                  </a:ext>
                </a:extLst>
              </a:tr>
            </a:tbl>
          </a:graphicData>
        </a:graphic>
      </p:graphicFrame>
    </p:spTree>
    <p:extLst>
      <p:ext uri="{BB962C8B-B14F-4D97-AF65-F5344CB8AC3E}">
        <p14:creationId xmlns:p14="http://schemas.microsoft.com/office/powerpoint/2010/main" val="256942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4A68B-A1C1-6216-1F22-C61F02267EFF}"/>
              </a:ext>
            </a:extLst>
          </p:cNvPr>
          <p:cNvSpPr>
            <a:spLocks noGrp="1"/>
          </p:cNvSpPr>
          <p:nvPr>
            <p:ph type="title"/>
          </p:nvPr>
        </p:nvSpPr>
        <p:spPr/>
        <p:txBody>
          <a:bodyPr/>
          <a:lstStyle/>
          <a:p>
            <a:r>
              <a:rPr lang="es-CL" dirty="0" err="1"/>
              <a:t>Conclusions</a:t>
            </a:r>
            <a:endParaRPr lang="es-CL" dirty="0"/>
          </a:p>
        </p:txBody>
      </p:sp>
      <p:sp>
        <p:nvSpPr>
          <p:cNvPr id="3" name="Marcador de contenido 2">
            <a:extLst>
              <a:ext uri="{FF2B5EF4-FFF2-40B4-BE49-F238E27FC236}">
                <a16:creationId xmlns:a16="http://schemas.microsoft.com/office/drawing/2014/main" id="{8B879D9B-260C-1F09-9D6B-6D765C3582D2}"/>
              </a:ext>
            </a:extLst>
          </p:cNvPr>
          <p:cNvSpPr>
            <a:spLocks noGrp="1"/>
          </p:cNvSpPr>
          <p:nvPr>
            <p:ph idx="1"/>
          </p:nvPr>
        </p:nvSpPr>
        <p:spPr/>
        <p:txBody>
          <a:bodyPr/>
          <a:lstStyle/>
          <a:p>
            <a:r>
              <a:rPr lang="en-US" dirty="0">
                <a:solidFill>
                  <a:srgbClr val="0D0D0D"/>
                </a:solidFill>
                <a:latin typeface="Söhne"/>
              </a:rPr>
              <a:t>Results momentarily not always feasible.</a:t>
            </a:r>
          </a:p>
          <a:p>
            <a:r>
              <a:rPr lang="en-US" dirty="0">
                <a:solidFill>
                  <a:srgbClr val="0D0D0D"/>
                </a:solidFill>
                <a:latin typeface="Söhne"/>
              </a:rPr>
              <a:t>Results close to optimum in some cases.</a:t>
            </a:r>
          </a:p>
          <a:p>
            <a:r>
              <a:rPr lang="en-US" dirty="0">
                <a:solidFill>
                  <a:srgbClr val="0D0D0D"/>
                </a:solidFill>
                <a:latin typeface="Söhne"/>
              </a:rPr>
              <a:t>Low computation time.</a:t>
            </a:r>
          </a:p>
          <a:p>
            <a:r>
              <a:rPr lang="en-US" dirty="0">
                <a:solidFill>
                  <a:srgbClr val="0D0D0D"/>
                </a:solidFill>
                <a:latin typeface="Söhne"/>
              </a:rPr>
              <a:t>Opportunity for improvement.</a:t>
            </a:r>
          </a:p>
          <a:p>
            <a:r>
              <a:rPr lang="en-US" dirty="0">
                <a:solidFill>
                  <a:srgbClr val="0D0D0D"/>
                </a:solidFill>
                <a:latin typeface="Söhne"/>
              </a:rPr>
              <a:t>Mention that this work has already been accepted in the "2024 INFORMS/ALIO/ASOCIO International Conference".</a:t>
            </a:r>
            <a:endParaRPr lang="es-CL" dirty="0">
              <a:solidFill>
                <a:srgbClr val="0D0D0D"/>
              </a:solidFill>
              <a:latin typeface="Söhne"/>
            </a:endParaRPr>
          </a:p>
          <a:p>
            <a:pPr marL="0" indent="0">
              <a:buNone/>
            </a:pPr>
            <a:endParaRPr lang="es-CL" b="0" i="0" dirty="0">
              <a:solidFill>
                <a:srgbClr val="0D0D0D"/>
              </a:solidFill>
              <a:effectLst/>
              <a:latin typeface="Söhne"/>
            </a:endParaRPr>
          </a:p>
          <a:p>
            <a:endParaRPr lang="es-CL" b="0" i="0" dirty="0">
              <a:solidFill>
                <a:srgbClr val="0D0D0D"/>
              </a:solidFill>
              <a:effectLst/>
              <a:latin typeface="Söhne"/>
            </a:endParaRPr>
          </a:p>
          <a:p>
            <a:endParaRPr lang="es-CL" dirty="0"/>
          </a:p>
        </p:txBody>
      </p:sp>
      <p:pic>
        <p:nvPicPr>
          <p:cNvPr id="1026" name="Picture 2" descr="2024 INFORMS/ALIO/ASOCIO International Conference">
            <a:extLst>
              <a:ext uri="{FF2B5EF4-FFF2-40B4-BE49-F238E27FC236}">
                <a16:creationId xmlns:a16="http://schemas.microsoft.com/office/drawing/2014/main" id="{901EAC82-327A-E3E9-9457-EA9A14683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486" y="4697414"/>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80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6A873-B023-0483-C982-89876E2FFB0A}"/>
              </a:ext>
            </a:extLst>
          </p:cNvPr>
          <p:cNvSpPr>
            <a:spLocks noGrp="1"/>
          </p:cNvSpPr>
          <p:nvPr>
            <p:ph type="title"/>
          </p:nvPr>
        </p:nvSpPr>
        <p:spPr>
          <a:xfrm>
            <a:off x="5269173" y="-32005"/>
            <a:ext cx="1653654" cy="485360"/>
          </a:xfrm>
        </p:spPr>
        <p:txBody>
          <a:bodyPr/>
          <a:lstStyle/>
          <a:p>
            <a:r>
              <a:rPr lang="es-CL" sz="2000" dirty="0" err="1"/>
              <a:t>References</a:t>
            </a:r>
            <a:endParaRPr lang="es-CL" sz="2000" dirty="0"/>
          </a:p>
        </p:txBody>
      </p:sp>
      <p:sp>
        <p:nvSpPr>
          <p:cNvPr id="3" name="Marcador de contenido 2">
            <a:extLst>
              <a:ext uri="{FF2B5EF4-FFF2-40B4-BE49-F238E27FC236}">
                <a16:creationId xmlns:a16="http://schemas.microsoft.com/office/drawing/2014/main" id="{F57CB0C9-CEAF-D9B5-B5E1-BD9F9B43218F}"/>
              </a:ext>
            </a:extLst>
          </p:cNvPr>
          <p:cNvSpPr>
            <a:spLocks noGrp="1"/>
          </p:cNvSpPr>
          <p:nvPr>
            <p:ph idx="1"/>
          </p:nvPr>
        </p:nvSpPr>
        <p:spPr>
          <a:xfrm>
            <a:off x="-345745" y="210675"/>
            <a:ext cx="10658901" cy="4525963"/>
          </a:xfrm>
        </p:spPr>
        <p:txBody>
          <a:bodyPr/>
          <a:lstStyle/>
          <a:p>
            <a:pPr indent="-406400" algn="just" hangingPunct="0">
              <a:lnSpc>
                <a:spcPts val="1200"/>
              </a:lnSpc>
            </a:pPr>
            <a:endParaRPr lang="en-US" sz="1100" dirty="0">
              <a:effectLst/>
              <a:latin typeface="Times New Roman" panose="02020603050405020304" pitchFamily="18" charset="0"/>
              <a:ea typeface="Times New Roman" panose="02020603050405020304" pitchFamily="18" charset="0"/>
            </a:endParaRP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	B. Fleischmann, “The vehicle routing problem with multiple use of vehicles The vehicle routing problem with multiple use of the vehicles Scope and Purpose,” 1990, Accessed: Feb. 27, 2024. [Online]. 	Available: https://www.researchgate.net/publication/221704650</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[2]	C. Sánchez Gómez and A. Santana Escudero, “</a:t>
            </a:r>
            <a:r>
              <a:rPr lang="en-US" sz="900" dirty="0" err="1">
                <a:effectLst/>
                <a:latin typeface="Times New Roman" panose="02020603050405020304" pitchFamily="18" charset="0"/>
                <a:ea typeface="Times New Roman" panose="02020603050405020304" pitchFamily="18" charset="0"/>
              </a:rPr>
              <a:t>Optimización</a:t>
            </a:r>
            <a:r>
              <a:rPr lang="en-US" sz="900" dirty="0">
                <a:effectLst/>
                <a:latin typeface="Times New Roman" panose="02020603050405020304" pitchFamily="18" charset="0"/>
                <a:ea typeface="Times New Roman" panose="02020603050405020304" pitchFamily="18" charset="0"/>
              </a:rPr>
              <a:t> del multi-trip vehicle routing problem </a:t>
            </a:r>
            <a:r>
              <a:rPr lang="en-US" sz="900" dirty="0" err="1">
                <a:effectLst/>
                <a:latin typeface="Times New Roman" panose="02020603050405020304" pitchFamily="18" charset="0"/>
                <a:ea typeface="Times New Roman" panose="02020603050405020304" pitchFamily="18" charset="0"/>
              </a:rPr>
              <a:t>mediante</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el</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algoritmo</a:t>
            </a:r>
            <a:r>
              <a:rPr lang="en-US" sz="900" dirty="0">
                <a:effectLst/>
                <a:latin typeface="Times New Roman" panose="02020603050405020304" pitchFamily="18" charset="0"/>
                <a:ea typeface="Times New Roman" panose="02020603050405020304" pitchFamily="18" charset="0"/>
              </a:rPr>
              <a:t> de Clarke-Wright,” 2019.</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[3]	G. Laporte, S. </a:t>
            </a:r>
            <a:r>
              <a:rPr lang="en-US" sz="900" dirty="0" err="1">
                <a:effectLst/>
                <a:latin typeface="Times New Roman" panose="02020603050405020304" pitchFamily="18" charset="0"/>
                <a:ea typeface="Times New Roman" panose="02020603050405020304" pitchFamily="18" charset="0"/>
              </a:rPr>
              <a:t>Røpke</a:t>
            </a:r>
            <a:r>
              <a:rPr lang="en-US" sz="900" dirty="0">
                <a:effectLst/>
                <a:latin typeface="Times New Roman" panose="02020603050405020304" pitchFamily="18" charset="0"/>
                <a:ea typeface="Times New Roman" panose="02020603050405020304" pitchFamily="18" charset="0"/>
              </a:rPr>
              <a:t>, and T. Vidal, “Heuristics for the Vehicle Routing Problem.” Society for Industrial and Applied Mathematics, pp. 87–116, 2014. Accessed: Feb. 28, 2024. [Online]. Available: 	https://orbit.dtu.dk/en/publications/heuristics-for-the-vehicle-routing-problem</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[4]	T. </a:t>
            </a:r>
            <a:r>
              <a:rPr lang="en-US" sz="900" dirty="0" err="1">
                <a:effectLst/>
                <a:latin typeface="Times New Roman" panose="02020603050405020304" pitchFamily="18" charset="0"/>
                <a:ea typeface="Times New Roman" panose="02020603050405020304" pitchFamily="18" charset="0"/>
              </a:rPr>
              <a:t>Cokyasar</a:t>
            </a:r>
            <a:r>
              <a:rPr lang="en-US" sz="900" dirty="0">
                <a:effectLst/>
                <a:latin typeface="Times New Roman" panose="02020603050405020304" pitchFamily="18" charset="0"/>
                <a:ea typeface="Times New Roman" panose="02020603050405020304" pitchFamily="18" charset="0"/>
              </a:rPr>
              <a:t>, A. Subramanyam, J. Larson, M. Stinson, and O. </a:t>
            </a:r>
            <a:r>
              <a:rPr lang="en-US" sz="900" dirty="0" err="1">
                <a:effectLst/>
                <a:latin typeface="Times New Roman" panose="02020603050405020304" pitchFamily="18" charset="0"/>
                <a:ea typeface="Times New Roman" panose="02020603050405020304" pitchFamily="18" charset="0"/>
              </a:rPr>
              <a:t>Sahin</a:t>
            </a:r>
            <a:r>
              <a:rPr lang="en-US" sz="900" dirty="0">
                <a:effectLst/>
                <a:latin typeface="Times New Roman" panose="02020603050405020304" pitchFamily="18" charset="0"/>
                <a:ea typeface="Times New Roman" panose="02020603050405020304" pitchFamily="18" charset="0"/>
              </a:rPr>
              <a:t>, “Time-Constrained Capacitated Vehicle Routing Problem in Urban E-Commerce Delivery,” https://doi.org/10.1177/03611981221124592, 	vol. 2677, no. 2, pp. 190–203, Oct. 2022,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10.1177/03611981221124592.</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[5]	D. </a:t>
            </a:r>
            <a:r>
              <a:rPr lang="en-US" sz="900" dirty="0" err="1">
                <a:effectLst/>
                <a:latin typeface="Times New Roman" panose="02020603050405020304" pitchFamily="18" charset="0"/>
                <a:ea typeface="Times New Roman" panose="02020603050405020304" pitchFamily="18" charset="0"/>
              </a:rPr>
              <a:t>Cattaruzza</a:t>
            </a:r>
            <a:r>
              <a:rPr lang="en-US" sz="900" dirty="0">
                <a:effectLst/>
                <a:latin typeface="Times New Roman" panose="02020603050405020304" pitchFamily="18" charset="0"/>
                <a:ea typeface="Times New Roman" panose="02020603050405020304" pitchFamily="18" charset="0"/>
              </a:rPr>
              <a:t>, N. </a:t>
            </a:r>
            <a:r>
              <a:rPr lang="en-US" sz="900" dirty="0" err="1">
                <a:effectLst/>
                <a:latin typeface="Times New Roman" panose="02020603050405020304" pitchFamily="18" charset="0"/>
                <a:ea typeface="Times New Roman" panose="02020603050405020304" pitchFamily="18" charset="0"/>
              </a:rPr>
              <a:t>Absi</a:t>
            </a:r>
            <a:r>
              <a:rPr lang="en-US" sz="900" dirty="0">
                <a:effectLst/>
                <a:latin typeface="Times New Roman" panose="02020603050405020304" pitchFamily="18" charset="0"/>
                <a:ea typeface="Times New Roman" panose="02020603050405020304" pitchFamily="18" charset="0"/>
              </a:rPr>
              <a:t>, and D. </a:t>
            </a:r>
            <a:r>
              <a:rPr lang="en-US" sz="900" dirty="0" err="1">
                <a:effectLst/>
                <a:latin typeface="Times New Roman" panose="02020603050405020304" pitchFamily="18" charset="0"/>
                <a:ea typeface="Times New Roman" panose="02020603050405020304" pitchFamily="18" charset="0"/>
              </a:rPr>
              <a:t>Feillet</a:t>
            </a:r>
            <a:r>
              <a:rPr lang="en-US" sz="900" dirty="0">
                <a:effectLst/>
                <a:latin typeface="Times New Roman" panose="02020603050405020304" pitchFamily="18" charset="0"/>
                <a:ea typeface="Times New Roman" panose="02020603050405020304" pitchFamily="18" charset="0"/>
              </a:rPr>
              <a:t>, “Vehicle routing problems with multiple trips,” 4OR, vol. 14, no. 3, pp. 223–259, Sep. 2016,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10.1007/s10288-016-0306-2.</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[6]	Y. </a:t>
            </a:r>
            <a:r>
              <a:rPr lang="en-US" sz="900" dirty="0" err="1">
                <a:effectLst/>
                <a:latin typeface="Times New Roman" panose="02020603050405020304" pitchFamily="18" charset="0"/>
                <a:ea typeface="Times New Roman" panose="02020603050405020304" pitchFamily="18" charset="0"/>
              </a:rPr>
              <a:t>Benadada</a:t>
            </a:r>
            <a:r>
              <a:rPr lang="en-US" sz="900" dirty="0">
                <a:effectLst/>
                <a:latin typeface="Times New Roman" panose="02020603050405020304" pitchFamily="18" charset="0"/>
                <a:ea typeface="Times New Roman" panose="02020603050405020304" pitchFamily="18" charset="0"/>
              </a:rPr>
              <a:t> and R. </a:t>
            </a:r>
            <a:r>
              <a:rPr lang="en-US" sz="900" dirty="0" err="1">
                <a:effectLst/>
                <a:latin typeface="Times New Roman" panose="02020603050405020304" pitchFamily="18" charset="0"/>
                <a:ea typeface="Times New Roman" panose="02020603050405020304" pitchFamily="18" charset="0"/>
              </a:rPr>
              <a:t>Ayadi</a:t>
            </a:r>
            <a:r>
              <a:rPr lang="en-US" sz="900" dirty="0">
                <a:effectLst/>
                <a:latin typeface="Times New Roman" panose="02020603050405020304" pitchFamily="18" charset="0"/>
                <a:ea typeface="Times New Roman" panose="02020603050405020304" pitchFamily="18" charset="0"/>
              </a:rPr>
              <a:t>, “Memetic algorithm for a multi-objective vehicle routing problem with multiple trips Green logistic: </a:t>
            </a:r>
            <a:r>
              <a:rPr lang="en-US" sz="900" dirty="0" err="1">
                <a:effectLst/>
                <a:latin typeface="Times New Roman" panose="02020603050405020304" pitchFamily="18" charset="0"/>
                <a:ea typeface="Times New Roman" panose="02020603050405020304" pitchFamily="18" charset="0"/>
              </a:rPr>
              <a:t>metaheuristiques</a:t>
            </a:r>
            <a:r>
              <a:rPr lang="en-US" sz="900" dirty="0">
                <a:effectLst/>
                <a:latin typeface="Times New Roman" panose="02020603050405020304" pitchFamily="18" charset="0"/>
                <a:ea typeface="Times New Roman" panose="02020603050405020304" pitchFamily="18" charset="0"/>
              </a:rPr>
              <a:t> et </a:t>
            </a:r>
            <a:r>
              <a:rPr lang="en-US" sz="900" dirty="0" err="1">
                <a:effectLst/>
                <a:latin typeface="Times New Roman" panose="02020603050405020304" pitchFamily="18" charset="0"/>
                <a:ea typeface="Times New Roman" panose="02020603050405020304" pitchFamily="18" charset="0"/>
              </a:rPr>
              <a:t>algorithmes</a:t>
            </a:r>
            <a:r>
              <a:rPr lang="en-US" sz="900" dirty="0">
                <a:effectLst/>
                <a:latin typeface="Times New Roman" panose="02020603050405020304" pitchFamily="18" charset="0"/>
                <a:ea typeface="Times New Roman" panose="02020603050405020304" pitchFamily="18" charset="0"/>
              </a:rPr>
              <a:t> bio-</a:t>
            </a:r>
            <a:r>
              <a:rPr lang="en-US" sz="900" dirty="0" err="1">
                <a:effectLst/>
                <a:latin typeface="Times New Roman" panose="02020603050405020304" pitchFamily="18" charset="0"/>
                <a:ea typeface="Times New Roman" panose="02020603050405020304" pitchFamily="18" charset="0"/>
              </a:rPr>
              <a:t>inspirés</a:t>
            </a:r>
            <a:r>
              <a:rPr lang="en-US" sz="900" dirty="0">
                <a:effectLst/>
                <a:latin typeface="Times New Roman" panose="02020603050405020304" pitchFamily="18" charset="0"/>
                <a:ea typeface="Times New Roman" panose="02020603050405020304" pitchFamily="18" charset="0"/>
              </a:rPr>
              <a:t> pour la </a:t>
            </a:r>
            <a:r>
              <a:rPr lang="en-US" sz="900" dirty="0" err="1">
                <a:effectLst/>
                <a:latin typeface="Times New Roman" panose="02020603050405020304" pitchFamily="18" charset="0"/>
                <a:ea typeface="Times New Roman" panose="02020603050405020304" pitchFamily="18" charset="0"/>
              </a:rPr>
              <a:t>logistique</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verte</a:t>
            </a:r>
            <a:r>
              <a:rPr lang="en-US" sz="900" dirty="0">
                <a:effectLst/>
                <a:latin typeface="Times New Roman" panose="02020603050405020304" pitchFamily="18" charset="0"/>
                <a:ea typeface="Times New Roman" panose="02020603050405020304" pitchFamily="18" charset="0"/>
              </a:rPr>
              <a:t> View 	project MEMETIC ALGORITHM FOR A MULTI-OBJECTIVE VEHICLE ROUTING PROBLEM WITH MULTIPLE TRIPS,” 2013. [Online]. Available: 	https://www.researchgate.net/publication/287264078</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[7]	E. D. </a:t>
            </a:r>
            <a:r>
              <a:rPr lang="en-US" sz="900" dirty="0" err="1">
                <a:effectLst/>
                <a:latin typeface="Times New Roman" panose="02020603050405020304" pitchFamily="18" charset="0"/>
                <a:ea typeface="Times New Roman" panose="02020603050405020304" pitchFamily="18" charset="0"/>
              </a:rPr>
              <a:t>Taillard</a:t>
            </a:r>
            <a:r>
              <a:rPr lang="en-US" sz="900" dirty="0">
                <a:effectLst/>
                <a:latin typeface="Times New Roman" panose="02020603050405020304" pitchFamily="18" charset="0"/>
                <a:ea typeface="Times New Roman" panose="02020603050405020304" pitchFamily="18" charset="0"/>
              </a:rPr>
              <a:t>, G. Laporte, and M. </a:t>
            </a:r>
            <a:r>
              <a:rPr lang="en-US" sz="900" dirty="0" err="1">
                <a:effectLst/>
                <a:latin typeface="Times New Roman" panose="02020603050405020304" pitchFamily="18" charset="0"/>
                <a:ea typeface="Times New Roman" panose="02020603050405020304" pitchFamily="18" charset="0"/>
              </a:rPr>
              <a:t>Gendreau</a:t>
            </a:r>
            <a:r>
              <a:rPr lang="en-US" sz="900" dirty="0">
                <a:effectLst/>
                <a:latin typeface="Times New Roman" panose="02020603050405020304" pitchFamily="18" charset="0"/>
                <a:ea typeface="Times New Roman" panose="02020603050405020304" pitchFamily="18" charset="0"/>
              </a:rPr>
              <a:t>, “Vehicle </a:t>
            </a:r>
            <a:r>
              <a:rPr lang="en-US" sz="900" dirty="0" err="1">
                <a:effectLst/>
                <a:latin typeface="Times New Roman" panose="02020603050405020304" pitchFamily="18" charset="0"/>
                <a:ea typeface="Times New Roman" panose="02020603050405020304" pitchFamily="18" charset="0"/>
              </a:rPr>
              <a:t>Routeing</a:t>
            </a:r>
            <a:r>
              <a:rPr lang="en-US" sz="900" dirty="0">
                <a:effectLst/>
                <a:latin typeface="Times New Roman" panose="02020603050405020304" pitchFamily="18" charset="0"/>
                <a:ea typeface="Times New Roman" panose="02020603050405020304" pitchFamily="18" charset="0"/>
              </a:rPr>
              <a:t> with Multiple Use of Vehicles,” J </a:t>
            </a:r>
            <a:r>
              <a:rPr lang="en-US" sz="900" dirty="0" err="1">
                <a:effectLst/>
                <a:latin typeface="Times New Roman" panose="02020603050405020304" pitchFamily="18" charset="0"/>
                <a:ea typeface="Times New Roman" panose="02020603050405020304" pitchFamily="18" charset="0"/>
              </a:rPr>
              <a:t>Oper</a:t>
            </a:r>
            <a:r>
              <a:rPr lang="en-US" sz="900" dirty="0">
                <a:effectLst/>
                <a:latin typeface="Times New Roman" panose="02020603050405020304" pitchFamily="18" charset="0"/>
                <a:ea typeface="Times New Roman" panose="02020603050405020304" pitchFamily="18" charset="0"/>
              </a:rPr>
              <a:t> Res Soc, vol. 47, no. 8, p. 1065, Aug. 1996,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10.2307/3010414.</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[8]	P. Toth and D. Vigo, “1. An Overview of Vehicle Routing Problems,” The Vehicle Routing Problem, pp. 1–26, Jan. 2002,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10.1137/1.9780898718515.CH1.</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[9]	I. </a:t>
            </a:r>
            <a:r>
              <a:rPr lang="en-US" sz="900" dirty="0" err="1">
                <a:effectLst/>
                <a:latin typeface="Times New Roman" panose="02020603050405020304" pitchFamily="18" charset="0"/>
                <a:ea typeface="Times New Roman" panose="02020603050405020304" pitchFamily="18" charset="0"/>
              </a:rPr>
              <a:t>Gribkovskaia</a:t>
            </a:r>
            <a:r>
              <a:rPr lang="en-US" sz="900" dirty="0">
                <a:effectLst/>
                <a:latin typeface="Times New Roman" panose="02020603050405020304" pitchFamily="18" charset="0"/>
                <a:ea typeface="Times New Roman" panose="02020603050405020304" pitchFamily="18" charset="0"/>
              </a:rPr>
              <a:t>, B. O. </a:t>
            </a:r>
            <a:r>
              <a:rPr lang="en-US" sz="900" dirty="0" err="1">
                <a:effectLst/>
                <a:latin typeface="Times New Roman" panose="02020603050405020304" pitchFamily="18" charset="0"/>
                <a:ea typeface="Times New Roman" panose="02020603050405020304" pitchFamily="18" charset="0"/>
              </a:rPr>
              <a:t>Gullberg</a:t>
            </a:r>
            <a:r>
              <a:rPr lang="en-US" sz="900" dirty="0">
                <a:effectLst/>
                <a:latin typeface="Times New Roman" panose="02020603050405020304" pitchFamily="18" charset="0"/>
                <a:ea typeface="Times New Roman" panose="02020603050405020304" pitchFamily="18" charset="0"/>
              </a:rPr>
              <a:t>, K. J. </a:t>
            </a:r>
            <a:r>
              <a:rPr lang="en-US" sz="900" dirty="0" err="1">
                <a:effectLst/>
                <a:latin typeface="Times New Roman" panose="02020603050405020304" pitchFamily="18" charset="0"/>
                <a:ea typeface="Times New Roman" panose="02020603050405020304" pitchFamily="18" charset="0"/>
              </a:rPr>
              <a:t>Hovden</a:t>
            </a:r>
            <a:r>
              <a:rPr lang="en-US" sz="900" dirty="0">
                <a:effectLst/>
                <a:latin typeface="Times New Roman" panose="02020603050405020304" pitchFamily="18" charset="0"/>
                <a:ea typeface="Times New Roman" panose="02020603050405020304" pitchFamily="18" charset="0"/>
              </a:rPr>
              <a:t>, and S. W. Wallace, “Optimization model for a livestock collection problem,” International Journal of Physical Distribution and Logistics Management, vol. 36, 	no. 2, pp. 136–152, 2006,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10.1108/09600030610656459.</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[10]	N. </a:t>
            </a:r>
            <a:r>
              <a:rPr lang="en-US" sz="900" dirty="0" err="1">
                <a:effectLst/>
                <a:latin typeface="Times New Roman" panose="02020603050405020304" pitchFamily="18" charset="0"/>
                <a:ea typeface="Times New Roman" panose="02020603050405020304" pitchFamily="18" charset="0"/>
              </a:rPr>
              <a:t>Azi</a:t>
            </a:r>
            <a:r>
              <a:rPr lang="en-US" sz="900" dirty="0">
                <a:effectLst/>
                <a:latin typeface="Times New Roman" panose="02020603050405020304" pitchFamily="18" charset="0"/>
                <a:ea typeface="Times New Roman" panose="02020603050405020304" pitchFamily="18" charset="0"/>
              </a:rPr>
              <a:t>, M. </a:t>
            </a:r>
            <a:r>
              <a:rPr lang="en-US" sz="900" dirty="0" err="1">
                <a:effectLst/>
                <a:latin typeface="Times New Roman" panose="02020603050405020304" pitchFamily="18" charset="0"/>
                <a:ea typeface="Times New Roman" panose="02020603050405020304" pitchFamily="18" charset="0"/>
              </a:rPr>
              <a:t>Gendreau</a:t>
            </a:r>
            <a:r>
              <a:rPr lang="en-US" sz="900" dirty="0">
                <a:effectLst/>
                <a:latin typeface="Times New Roman" panose="02020603050405020304" pitchFamily="18" charset="0"/>
                <a:ea typeface="Times New Roman" panose="02020603050405020304" pitchFamily="18" charset="0"/>
              </a:rPr>
              <a:t>, and J. Y. Potvin, “An exact algorithm for a single-vehicle routing problem with time windows and multiple routes,” </a:t>
            </a:r>
            <a:r>
              <a:rPr lang="en-US" sz="900" dirty="0" err="1">
                <a:effectLst/>
                <a:latin typeface="Times New Roman" panose="02020603050405020304" pitchFamily="18" charset="0"/>
                <a:ea typeface="Times New Roman" panose="02020603050405020304" pitchFamily="18" charset="0"/>
              </a:rPr>
              <a:t>Eur</a:t>
            </a:r>
            <a:r>
              <a:rPr lang="en-US" sz="900" dirty="0">
                <a:effectLst/>
                <a:latin typeface="Times New Roman" panose="02020603050405020304" pitchFamily="18" charset="0"/>
                <a:ea typeface="Times New Roman" panose="02020603050405020304" pitchFamily="18" charset="0"/>
              </a:rPr>
              <a:t> J </a:t>
            </a:r>
            <a:r>
              <a:rPr lang="en-US" sz="900" dirty="0" err="1">
                <a:effectLst/>
                <a:latin typeface="Times New Roman" panose="02020603050405020304" pitchFamily="18" charset="0"/>
                <a:ea typeface="Times New Roman" panose="02020603050405020304" pitchFamily="18" charset="0"/>
              </a:rPr>
              <a:t>Oper</a:t>
            </a:r>
            <a:r>
              <a:rPr lang="en-US" sz="900" dirty="0">
                <a:effectLst/>
                <a:latin typeface="Times New Roman" panose="02020603050405020304" pitchFamily="18" charset="0"/>
                <a:ea typeface="Times New Roman" panose="02020603050405020304" pitchFamily="18" charset="0"/>
              </a:rPr>
              <a:t> Res, vol. 178, no. 3, pp. 755–766, May 2007,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10.1016/J.EJOR.2006.02.019.</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[11]	F. Alonso, M. J. Alvarez, and J. E. Beasley, “A tabu search algorithm for the periodic vehicle routing problem with multiple vehicle trips and accessibility restrictions,” Journal of the Operational Research 	Society, vol. 59, no. 7, pp. 963–976, 2008,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10.1057/PALGRAVE.JORS.2602405.</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[12]	L. Lei, S. Liu, A. Ruszczynski, and S. Park, “On the integrated production, inventory, and distribution routing problem,” IIE Transactions (Institute of Industrial Engineers), vol. 38, no. 11, pp. 955–970, Nov. 	2006,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10.1080/07408170600862688.</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[13]	V. G. </a:t>
            </a:r>
            <a:r>
              <a:rPr lang="en-US" sz="900" dirty="0" err="1">
                <a:effectLst/>
                <a:latin typeface="Times New Roman" panose="02020603050405020304" pitchFamily="18" charset="0"/>
                <a:ea typeface="Times New Roman" panose="02020603050405020304" pitchFamily="18" charset="0"/>
              </a:rPr>
              <a:t>Glave</a:t>
            </a:r>
            <a:r>
              <a:rPr lang="en-US" sz="900" dirty="0">
                <a:effectLst/>
                <a:latin typeface="Times New Roman" panose="02020603050405020304" pitchFamily="18" charset="0"/>
                <a:ea typeface="Times New Roman" panose="02020603050405020304" pitchFamily="18" charset="0"/>
              </a:rPr>
              <a:t>, “The application of two clustering methods in the vehicle routing problem - A numerical example in the city of Turin,” Dec. 2023.</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[14]	Y. Wang, Y. Wei, X. Wang, Z. Wang, and H. Wang, “A clustering-based extended genetic algorithm for the </a:t>
            </a:r>
            <a:r>
              <a:rPr lang="en-US" sz="900" dirty="0" err="1">
                <a:effectLst/>
                <a:latin typeface="Times New Roman" panose="02020603050405020304" pitchFamily="18" charset="0"/>
                <a:ea typeface="Times New Roman" panose="02020603050405020304" pitchFamily="18" charset="0"/>
              </a:rPr>
              <a:t>multidepot</a:t>
            </a:r>
            <a:r>
              <a:rPr lang="en-US" sz="900" dirty="0">
                <a:effectLst/>
                <a:latin typeface="Times New Roman" panose="02020603050405020304" pitchFamily="18" charset="0"/>
                <a:ea typeface="Times New Roman" panose="02020603050405020304" pitchFamily="18" charset="0"/>
              </a:rPr>
              <a:t> vehicle routing problem with time windows and three-dimensional loading constraints,” 	Appl Soft </a:t>
            </a:r>
            <a:r>
              <a:rPr lang="en-US" sz="900" dirty="0" err="1">
                <a:effectLst/>
                <a:latin typeface="Times New Roman" panose="02020603050405020304" pitchFamily="18" charset="0"/>
                <a:ea typeface="Times New Roman" panose="02020603050405020304" pitchFamily="18" charset="0"/>
              </a:rPr>
              <a:t>Comput</a:t>
            </a:r>
            <a:r>
              <a:rPr lang="en-US" sz="900" dirty="0">
                <a:effectLst/>
                <a:latin typeface="Times New Roman" panose="02020603050405020304" pitchFamily="18" charset="0"/>
                <a:ea typeface="Times New Roman" panose="02020603050405020304" pitchFamily="18" charset="0"/>
              </a:rPr>
              <a:t>, vol. 133, p. 109922, 	Jan. 2023,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10.1016/J.ASOC.2022.109922.</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[15]	J. Bernal, J. W. Escobar, J. C. Paz, R. </a:t>
            </a:r>
            <a:r>
              <a:rPr lang="en-US" sz="900" dirty="0" err="1">
                <a:effectLst/>
                <a:latin typeface="Times New Roman" panose="02020603050405020304" pitchFamily="18" charset="0"/>
                <a:ea typeface="Times New Roman" panose="02020603050405020304" pitchFamily="18" charset="0"/>
              </a:rPr>
              <a:t>Linfati</a:t>
            </a:r>
            <a:r>
              <a:rPr lang="en-US" sz="900" dirty="0">
                <a:effectLst/>
                <a:latin typeface="Times New Roman" panose="02020603050405020304" pitchFamily="18" charset="0"/>
                <a:ea typeface="Times New Roman" panose="02020603050405020304" pitchFamily="18" charset="0"/>
              </a:rPr>
              <a:t>, and G. </a:t>
            </a:r>
            <a:r>
              <a:rPr lang="en-US" sz="900" dirty="0" err="1">
                <a:effectLst/>
                <a:latin typeface="Times New Roman" panose="02020603050405020304" pitchFamily="18" charset="0"/>
                <a:ea typeface="Times New Roman" panose="02020603050405020304" pitchFamily="18" charset="0"/>
              </a:rPr>
              <a:t>Gatica</a:t>
            </a:r>
            <a:r>
              <a:rPr lang="en-US" sz="900" dirty="0">
                <a:effectLst/>
                <a:latin typeface="Times New Roman" panose="02020603050405020304" pitchFamily="18" charset="0"/>
                <a:ea typeface="Times New Roman" panose="02020603050405020304" pitchFamily="18" charset="0"/>
              </a:rPr>
              <a:t>, “A probabilistic granular tabu search for the distance constrained capacitated vehicle routing problem,” International Journal of Industrial and 	Systems Engineering, vol. 29, no. 4, pp. 453–477, 2018,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10.1504/IJISE.2018.094267.</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[16]	Z. Hussain Ahmed and M. </a:t>
            </a:r>
            <a:r>
              <a:rPr lang="en-US" sz="900" dirty="0" err="1">
                <a:effectLst/>
                <a:latin typeface="Times New Roman" panose="02020603050405020304" pitchFamily="18" charset="0"/>
                <a:ea typeface="Times New Roman" panose="02020603050405020304" pitchFamily="18" charset="0"/>
              </a:rPr>
              <a:t>Yousefikhoshbakht</a:t>
            </a:r>
            <a:r>
              <a:rPr lang="en-US" sz="900" dirty="0">
                <a:effectLst/>
                <a:latin typeface="Times New Roman" panose="02020603050405020304" pitchFamily="18" charset="0"/>
                <a:ea typeface="Times New Roman" panose="02020603050405020304" pitchFamily="18" charset="0"/>
              </a:rPr>
              <a:t>, “An improved tabu search algorithm for solving heterogeneous fixed fleet open vehicle routing problem with time windows,” Alexandria Engineering Journal, 	vol. 64, pp. 349–363, Feb. 2023,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10.1016/j.aej.2022.09.008.</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[17]	Z. Zhang, B. Ji, and S. S. Yu, “An Adaptive Tabu Search Algorithm for Solving the Two-Dimensional Loading Constrained Vehicle Routing Problem with Stochastic Customers,” Sustainability 2023, Vol. 15, 	Page 1741, vol. 15, no. 2, p. 1741, Jan. 	2023,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10.3390/SU15021741.</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[18]	B. </a:t>
            </a:r>
            <a:r>
              <a:rPr lang="en-US" sz="900" dirty="0" err="1">
                <a:effectLst/>
                <a:latin typeface="Times New Roman" panose="02020603050405020304" pitchFamily="18" charset="0"/>
                <a:ea typeface="Times New Roman" panose="02020603050405020304" pitchFamily="18" charset="0"/>
              </a:rPr>
              <a:t>Mardones</a:t>
            </a:r>
            <a:r>
              <a:rPr lang="en-US" sz="900" dirty="0">
                <a:effectLst/>
                <a:latin typeface="Times New Roman" panose="02020603050405020304" pitchFamily="18" charset="0"/>
                <a:ea typeface="Times New Roman" panose="02020603050405020304" pitchFamily="18" charset="0"/>
              </a:rPr>
              <a:t>, G. </a:t>
            </a:r>
            <a:r>
              <a:rPr lang="en-US" sz="900" dirty="0" err="1">
                <a:effectLst/>
                <a:latin typeface="Times New Roman" panose="02020603050405020304" pitchFamily="18" charset="0"/>
                <a:ea typeface="Times New Roman" panose="02020603050405020304" pitchFamily="18" charset="0"/>
              </a:rPr>
              <a:t>Gatica</a:t>
            </a:r>
            <a:r>
              <a:rPr lang="en-US" sz="900" dirty="0">
                <a:effectLst/>
                <a:latin typeface="Times New Roman" panose="02020603050405020304" pitchFamily="18" charset="0"/>
                <a:ea typeface="Times New Roman" panose="02020603050405020304" pitchFamily="18" charset="0"/>
              </a:rPr>
              <a:t>, and C. Contreras-Bolton, “A metaheuristic for the double traveling salesman problem with partial last-in-first-out loading constraints,” International Transactions in Operational 	Research, vol. 30, no. 6, pp. 3904–3929, Nov. 2023,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10.1111/ITOR.13189.</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[19]	P. Palominos et al., “Chaotic Honeybees Optimization Algorithms Approach for Traveling Salesperson Problem,” Complexity, vol. 2022, 2022,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10.1155/2022/8903005.</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[20]	M. </a:t>
            </a:r>
            <a:r>
              <a:rPr lang="en-US" sz="900" dirty="0" err="1">
                <a:effectLst/>
                <a:latin typeface="Times New Roman" panose="02020603050405020304" pitchFamily="18" charset="0"/>
                <a:ea typeface="Times New Roman" panose="02020603050405020304" pitchFamily="18" charset="0"/>
              </a:rPr>
              <a:t>Gendreau</a:t>
            </a:r>
            <a:r>
              <a:rPr lang="en-US" sz="900" dirty="0">
                <a:effectLst/>
                <a:latin typeface="Times New Roman" panose="02020603050405020304" pitchFamily="18" charset="0"/>
                <a:ea typeface="Times New Roman" panose="02020603050405020304" pitchFamily="18" charset="0"/>
              </a:rPr>
              <a:t> and J. Y. Potvin, “Tabu search,” Search Methodologies: Introductory Tutorials in Optimization and Decision Support Techniques, pp. 165–186, 2005,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10.1007/0-387-28356-0_6/COVER.</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[21]	P. Toth and D. Vigo, “The Granular Tabu Search and Its Application to the Vehicle-Routing Problem,” https://doi.org/10.1287/ijoc.15.4.333.24890, vol. 15, no. 4, pp. 333–346, Nov. 2003,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10.1287/IJOC.15.4.333.24890.</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[22]	M. A. Mohammed et al., “Solving vehicle routing problem by using improved K-nearest neighbor algorithm for best solution,” J </a:t>
            </a:r>
            <a:r>
              <a:rPr lang="en-US" sz="900" dirty="0" err="1">
                <a:effectLst/>
                <a:latin typeface="Times New Roman" panose="02020603050405020304" pitchFamily="18" charset="0"/>
                <a:ea typeface="Times New Roman" panose="02020603050405020304" pitchFamily="18" charset="0"/>
              </a:rPr>
              <a:t>Comput</a:t>
            </a:r>
            <a:r>
              <a:rPr lang="en-US" sz="900" dirty="0">
                <a:effectLst/>
                <a:latin typeface="Times New Roman" panose="02020603050405020304" pitchFamily="18" charset="0"/>
                <a:ea typeface="Times New Roman" panose="02020603050405020304" pitchFamily="18" charset="0"/>
              </a:rPr>
              <a:t> Sci, vol. 21, pp. 232–240, Jul. 2017,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10.1016/J.JOCS.2017.04.012.</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[23]	P. S. </a:t>
            </a:r>
            <a:r>
              <a:rPr lang="en-US" sz="900" dirty="0" err="1">
                <a:effectLst/>
                <a:latin typeface="Times New Roman" panose="02020603050405020304" pitchFamily="18" charset="0"/>
                <a:ea typeface="Times New Roman" panose="02020603050405020304" pitchFamily="18" charset="0"/>
              </a:rPr>
              <a:t>Barma</a:t>
            </a:r>
            <a:r>
              <a:rPr lang="en-US" sz="900" dirty="0">
                <a:effectLst/>
                <a:latin typeface="Times New Roman" panose="02020603050405020304" pitchFamily="18" charset="0"/>
                <a:ea typeface="Times New Roman" panose="02020603050405020304" pitchFamily="18" charset="0"/>
              </a:rPr>
              <a:t>, J. Dutta, and A. Mukherjee, “A 2-opt guided discrete antlion optimization algorithm for multi-depot vehicle routing problem,” Decision Making: Applications in Management and Engineering, 	vol. 2, no. 2, pp. 112–125, Oct. 2019,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10.31181/DMAME1902089B.</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[24]	F. Jones, R. Astudillo, B. Acosta, A. Olmedo, A. </a:t>
            </a:r>
            <a:r>
              <a:rPr lang="en-US" sz="900" dirty="0" err="1">
                <a:effectLst/>
                <a:latin typeface="Times New Roman" panose="02020603050405020304" pitchFamily="18" charset="0"/>
                <a:ea typeface="Times New Roman" panose="02020603050405020304" pitchFamily="18" charset="0"/>
              </a:rPr>
              <a:t>Córdova</a:t>
            </a:r>
            <a:r>
              <a:rPr lang="en-US" sz="900" dirty="0">
                <a:effectLst/>
                <a:latin typeface="Times New Roman" panose="02020603050405020304" pitchFamily="18" charset="0"/>
                <a:ea typeface="Times New Roman" panose="02020603050405020304" pitchFamily="18" charset="0"/>
              </a:rPr>
              <a:t>, and G. </a:t>
            </a:r>
            <a:r>
              <a:rPr lang="en-US" sz="900" dirty="0" err="1">
                <a:effectLst/>
                <a:latin typeface="Times New Roman" panose="02020603050405020304" pitchFamily="18" charset="0"/>
                <a:ea typeface="Times New Roman" panose="02020603050405020304" pitchFamily="18" charset="0"/>
              </a:rPr>
              <a:t>Gatica</a:t>
            </a:r>
            <a:r>
              <a:rPr lang="en-US" sz="900" dirty="0">
                <a:effectLst/>
                <a:latin typeface="Times New Roman" panose="02020603050405020304" pitchFamily="18" charset="0"/>
                <a:ea typeface="Times New Roman" panose="02020603050405020304" pitchFamily="18" charset="0"/>
              </a:rPr>
              <a:t>, “A Constructive Algorithm for the Split Delivery Vehicle Routing Problem (SDVRP),” Lecture Notes in Computer Science 	(including subseries Lecture Notes in Artificial 	Intelligence and Lecture Notes in Bioinformatics), vol. 13956 LNCS, pp. 245–259, 2023,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10.1007/978-3-031-36805-9_17/COVER.</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[25]	A. </a:t>
            </a:r>
            <a:r>
              <a:rPr lang="en-US" sz="900" dirty="0" err="1">
                <a:effectLst/>
                <a:latin typeface="Times New Roman" panose="02020603050405020304" pitchFamily="18" charset="0"/>
                <a:ea typeface="Times New Roman" panose="02020603050405020304" pitchFamily="18" charset="0"/>
              </a:rPr>
              <a:t>Mingozzi</a:t>
            </a:r>
            <a:r>
              <a:rPr lang="en-US" sz="900" dirty="0">
                <a:effectLst/>
                <a:latin typeface="Times New Roman" panose="02020603050405020304" pitchFamily="18" charset="0"/>
                <a:ea typeface="Times New Roman" panose="02020603050405020304" pitchFamily="18" charset="0"/>
              </a:rPr>
              <a:t>, R. Roberti, and P. Toth, “An exact algorithm for the </a:t>
            </a:r>
            <a:r>
              <a:rPr lang="en-US" sz="900" dirty="0" err="1">
                <a:effectLst/>
                <a:latin typeface="Times New Roman" panose="02020603050405020304" pitchFamily="18" charset="0"/>
                <a:ea typeface="Times New Roman" panose="02020603050405020304" pitchFamily="18" charset="0"/>
              </a:rPr>
              <a:t>multitrip</a:t>
            </a:r>
            <a:r>
              <a:rPr lang="en-US" sz="900" dirty="0">
                <a:effectLst/>
                <a:latin typeface="Times New Roman" panose="02020603050405020304" pitchFamily="18" charset="0"/>
                <a:ea typeface="Times New Roman" panose="02020603050405020304" pitchFamily="18" charset="0"/>
              </a:rPr>
              <a:t> vehicle routing problem,” INFORMS J </a:t>
            </a:r>
            <a:r>
              <a:rPr lang="en-US" sz="900" dirty="0" err="1">
                <a:effectLst/>
                <a:latin typeface="Times New Roman" panose="02020603050405020304" pitchFamily="18" charset="0"/>
                <a:ea typeface="Times New Roman" panose="02020603050405020304" pitchFamily="18" charset="0"/>
              </a:rPr>
              <a:t>Comput</a:t>
            </a:r>
            <a:r>
              <a:rPr lang="en-US" sz="900" dirty="0">
                <a:effectLst/>
                <a:latin typeface="Times New Roman" panose="02020603050405020304" pitchFamily="18" charset="0"/>
                <a:ea typeface="Times New Roman" panose="02020603050405020304" pitchFamily="18" charset="0"/>
              </a:rPr>
              <a:t>, vol. 25, no. 2, pp. 193–207, Mar. 2013,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10.1287/IJOC.1110.0495.</a:t>
            </a:r>
          </a:p>
          <a:p>
            <a:pPr indent="-406400" algn="just" hangingPunct="0">
              <a:spcBef>
                <a:spcPts val="0"/>
              </a:spcBef>
            </a:pPr>
            <a:r>
              <a:rPr lang="en-US" sz="900" dirty="0">
                <a:effectLst/>
                <a:latin typeface="Times New Roman" panose="02020603050405020304" pitchFamily="18" charset="0"/>
                <a:ea typeface="Times New Roman" panose="02020603050405020304" pitchFamily="18" charset="0"/>
              </a:rPr>
              <a:t>[26]	V. François, Y. Arda, Y. </a:t>
            </a:r>
            <a:r>
              <a:rPr lang="en-US" sz="900" dirty="0" err="1">
                <a:effectLst/>
                <a:latin typeface="Times New Roman" panose="02020603050405020304" pitchFamily="18" charset="0"/>
                <a:ea typeface="Times New Roman" panose="02020603050405020304" pitchFamily="18" charset="0"/>
              </a:rPr>
              <a:t>Crama</a:t>
            </a:r>
            <a:r>
              <a:rPr lang="en-US" sz="900" dirty="0">
                <a:effectLst/>
                <a:latin typeface="Times New Roman" panose="02020603050405020304" pitchFamily="18" charset="0"/>
                <a:ea typeface="Times New Roman" panose="02020603050405020304" pitchFamily="18" charset="0"/>
              </a:rPr>
              <a:t>, and G. Laporte, “Large neighborhood search for multi-trip vehicle routing,” </a:t>
            </a:r>
            <a:r>
              <a:rPr lang="en-US" sz="900" dirty="0" err="1">
                <a:effectLst/>
                <a:latin typeface="Times New Roman" panose="02020603050405020304" pitchFamily="18" charset="0"/>
                <a:ea typeface="Times New Roman" panose="02020603050405020304" pitchFamily="18" charset="0"/>
              </a:rPr>
              <a:t>Eur</a:t>
            </a:r>
            <a:r>
              <a:rPr lang="en-US" sz="900" dirty="0">
                <a:effectLst/>
                <a:latin typeface="Times New Roman" panose="02020603050405020304" pitchFamily="18" charset="0"/>
                <a:ea typeface="Times New Roman" panose="02020603050405020304" pitchFamily="18" charset="0"/>
              </a:rPr>
              <a:t> J </a:t>
            </a:r>
            <a:r>
              <a:rPr lang="en-US" sz="900" dirty="0" err="1">
                <a:effectLst/>
                <a:latin typeface="Times New Roman" panose="02020603050405020304" pitchFamily="18" charset="0"/>
                <a:ea typeface="Times New Roman" panose="02020603050405020304" pitchFamily="18" charset="0"/>
              </a:rPr>
              <a:t>Oper</a:t>
            </a:r>
            <a:r>
              <a:rPr lang="en-US" sz="900" dirty="0">
                <a:effectLst/>
                <a:latin typeface="Times New Roman" panose="02020603050405020304" pitchFamily="18" charset="0"/>
                <a:ea typeface="Times New Roman" panose="02020603050405020304" pitchFamily="18" charset="0"/>
              </a:rPr>
              <a:t> Res, vol. 255, no. 2, pp. 422–441, Dec. 2016, </a:t>
            </a:r>
            <a:r>
              <a:rPr lang="en-US" sz="900" dirty="0" err="1">
                <a:effectLst/>
                <a:latin typeface="Times New Roman" panose="02020603050405020304" pitchFamily="18" charset="0"/>
                <a:ea typeface="Times New Roman" panose="02020603050405020304" pitchFamily="18" charset="0"/>
              </a:rPr>
              <a:t>doi</a:t>
            </a:r>
            <a:r>
              <a:rPr lang="en-US" sz="900" dirty="0">
                <a:effectLst/>
                <a:latin typeface="Times New Roman" panose="02020603050405020304" pitchFamily="18" charset="0"/>
                <a:ea typeface="Times New Roman" panose="02020603050405020304" pitchFamily="18" charset="0"/>
              </a:rPr>
              <a:t>: 10.1016/j.ejor.2016.04.065.</a:t>
            </a:r>
          </a:p>
          <a:p>
            <a:pPr indent="-406400" algn="just" hangingPunct="0">
              <a:spcBef>
                <a:spcPts val="0"/>
              </a:spcBef>
            </a:pPr>
            <a:endParaRPr lang="en-US" sz="900" dirty="0">
              <a:effectLst/>
              <a:latin typeface="Times New Roman" panose="02020603050405020304" pitchFamily="18" charset="0"/>
              <a:ea typeface="Times New Roman" panose="02020603050405020304" pitchFamily="18" charset="0"/>
            </a:endParaRPr>
          </a:p>
          <a:p>
            <a:endParaRPr lang="es-CL" dirty="0"/>
          </a:p>
        </p:txBody>
      </p:sp>
    </p:spTree>
    <p:extLst>
      <p:ext uri="{BB962C8B-B14F-4D97-AF65-F5344CB8AC3E}">
        <p14:creationId xmlns:p14="http://schemas.microsoft.com/office/powerpoint/2010/main" val="374525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0CD01-1AB4-41A0-B201-7897F9EA681F}"/>
              </a:ext>
            </a:extLst>
          </p:cNvPr>
          <p:cNvSpPr>
            <a:spLocks noGrp="1"/>
          </p:cNvSpPr>
          <p:nvPr>
            <p:ph type="title"/>
          </p:nvPr>
        </p:nvSpPr>
        <p:spPr>
          <a:xfrm>
            <a:off x="1392072" y="294509"/>
            <a:ext cx="8165287" cy="1507067"/>
          </a:xfrm>
        </p:spPr>
        <p:txBody>
          <a:bodyPr>
            <a:normAutofit/>
          </a:bodyPr>
          <a:lstStyle/>
          <a:p>
            <a:pPr algn="ctr"/>
            <a:r>
              <a:rPr lang="es-CL" dirty="0"/>
              <a:t>Multi-</a:t>
            </a:r>
            <a:r>
              <a:rPr lang="es-CL" dirty="0" err="1"/>
              <a:t>Trip</a:t>
            </a:r>
            <a:r>
              <a:rPr lang="es-CL" dirty="0"/>
              <a:t> </a:t>
            </a:r>
            <a:r>
              <a:rPr lang="es-CL" dirty="0" err="1"/>
              <a:t>Vehicle</a:t>
            </a:r>
            <a:r>
              <a:rPr lang="es-CL" dirty="0"/>
              <a:t> </a:t>
            </a:r>
            <a:r>
              <a:rPr lang="es-CL" dirty="0" err="1"/>
              <a:t>Routing</a:t>
            </a:r>
            <a:r>
              <a:rPr lang="es-CL" dirty="0"/>
              <a:t> </a:t>
            </a:r>
            <a:r>
              <a:rPr lang="es-CL" dirty="0" err="1"/>
              <a:t>Problem</a:t>
            </a:r>
            <a:endParaRPr lang="es-CL" dirty="0"/>
          </a:p>
        </p:txBody>
      </p:sp>
      <p:sp>
        <p:nvSpPr>
          <p:cNvPr id="3" name="CuadroTexto 2">
            <a:extLst>
              <a:ext uri="{FF2B5EF4-FFF2-40B4-BE49-F238E27FC236}">
                <a16:creationId xmlns:a16="http://schemas.microsoft.com/office/drawing/2014/main" id="{98A05838-9FE4-4CA5-8C22-A15480CB6C40}"/>
              </a:ext>
            </a:extLst>
          </p:cNvPr>
          <p:cNvSpPr txBox="1"/>
          <p:nvPr/>
        </p:nvSpPr>
        <p:spPr>
          <a:xfrm>
            <a:off x="1265129" y="2259586"/>
            <a:ext cx="7553194" cy="2554545"/>
          </a:xfrm>
          <a:prstGeom prst="rect">
            <a:avLst/>
          </a:prstGeom>
          <a:noFill/>
        </p:spPr>
        <p:txBody>
          <a:bodyPr wrap="square" rtlCol="0">
            <a:spAutoFit/>
          </a:bodyPr>
          <a:lstStyle/>
          <a:p>
            <a:endParaRPr lang="es-CL" sz="2000" dirty="0"/>
          </a:p>
          <a:p>
            <a:pPr marL="342900" indent="-342900">
              <a:buFont typeface="Arial" panose="020B0604020202020204" pitchFamily="34" charset="0"/>
              <a:buChar char="•"/>
            </a:pPr>
            <a:r>
              <a:rPr lang="en-US" sz="2000" dirty="0"/>
              <a:t>Each vehicle can perform N-1 routes.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cost of traveling from one customer to another is determined by the vehicle's travel time between points.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Loading and unloading time as well as customer service time are not considered.</a:t>
            </a:r>
            <a:endParaRPr lang="es-CL" dirty="0"/>
          </a:p>
        </p:txBody>
      </p:sp>
    </p:spTree>
    <p:extLst>
      <p:ext uri="{BB962C8B-B14F-4D97-AF65-F5344CB8AC3E}">
        <p14:creationId xmlns:p14="http://schemas.microsoft.com/office/powerpoint/2010/main" val="42550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0CD01-1AB4-41A0-B201-7897F9EA681F}"/>
              </a:ext>
            </a:extLst>
          </p:cNvPr>
          <p:cNvSpPr>
            <a:spLocks noGrp="1"/>
          </p:cNvSpPr>
          <p:nvPr>
            <p:ph type="title"/>
          </p:nvPr>
        </p:nvSpPr>
        <p:spPr>
          <a:xfrm>
            <a:off x="1378424" y="294509"/>
            <a:ext cx="8178935" cy="1507067"/>
          </a:xfrm>
        </p:spPr>
        <p:txBody>
          <a:bodyPr>
            <a:normAutofit/>
          </a:bodyPr>
          <a:lstStyle/>
          <a:p>
            <a:pPr algn="ctr"/>
            <a:r>
              <a:rPr lang="es-CL" dirty="0"/>
              <a:t>Multi-</a:t>
            </a:r>
            <a:r>
              <a:rPr lang="es-CL" dirty="0" err="1"/>
              <a:t>Trip</a:t>
            </a:r>
            <a:r>
              <a:rPr lang="es-CL" dirty="0"/>
              <a:t> </a:t>
            </a:r>
            <a:r>
              <a:rPr lang="es-CL" dirty="0" err="1"/>
              <a:t>Vehicle</a:t>
            </a:r>
            <a:r>
              <a:rPr lang="es-CL" dirty="0"/>
              <a:t> </a:t>
            </a:r>
            <a:r>
              <a:rPr lang="es-CL" dirty="0" err="1"/>
              <a:t>Routing</a:t>
            </a:r>
            <a:r>
              <a:rPr lang="es-CL" dirty="0"/>
              <a:t> </a:t>
            </a:r>
            <a:r>
              <a:rPr lang="es-CL" dirty="0" err="1"/>
              <a:t>Problem</a:t>
            </a:r>
            <a:endParaRPr lang="es-CL" dirty="0"/>
          </a:p>
        </p:txBody>
      </p:sp>
      <p:pic>
        <p:nvPicPr>
          <p:cNvPr id="5" name="Imagen 4" descr="An example of vehicle routing problem with multiple trips">
            <a:extLst>
              <a:ext uri="{FF2B5EF4-FFF2-40B4-BE49-F238E27FC236}">
                <a16:creationId xmlns:a16="http://schemas.microsoft.com/office/drawing/2014/main" id="{82F52598-F92B-4EDD-A853-7D451CA69C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4906" y="2089349"/>
            <a:ext cx="7542188" cy="3432835"/>
          </a:xfrm>
          <a:prstGeom prst="rect">
            <a:avLst/>
          </a:prstGeom>
          <a:noFill/>
          <a:ln>
            <a:noFill/>
          </a:ln>
        </p:spPr>
      </p:pic>
      <p:sp>
        <p:nvSpPr>
          <p:cNvPr id="6" name="Rectángulo 5">
            <a:extLst>
              <a:ext uri="{FF2B5EF4-FFF2-40B4-BE49-F238E27FC236}">
                <a16:creationId xmlns:a16="http://schemas.microsoft.com/office/drawing/2014/main" id="{B3E890F7-66C0-4351-AD7C-6A6B52181318}"/>
              </a:ext>
            </a:extLst>
          </p:cNvPr>
          <p:cNvSpPr/>
          <p:nvPr/>
        </p:nvSpPr>
        <p:spPr>
          <a:xfrm>
            <a:off x="4672052" y="5809957"/>
            <a:ext cx="2847896" cy="369332"/>
          </a:xfrm>
          <a:prstGeom prst="rect">
            <a:avLst/>
          </a:prstGeom>
        </p:spPr>
        <p:txBody>
          <a:bodyPr wrap="none">
            <a:spAutoFit/>
          </a:bodyPr>
          <a:lstStyle/>
          <a:p>
            <a:r>
              <a:rPr lang="es-CL" dirty="0" err="1">
                <a:latin typeface="Arial" panose="020B0604020202020204" pitchFamily="34" charset="0"/>
                <a:ea typeface="Arial" panose="020B0604020202020204" pitchFamily="34" charset="0"/>
              </a:rPr>
              <a:t>Ayadi</a:t>
            </a:r>
            <a:r>
              <a:rPr lang="es-CL" dirty="0">
                <a:latin typeface="Arial" panose="020B0604020202020204" pitchFamily="34" charset="0"/>
                <a:ea typeface="Arial" panose="020B0604020202020204" pitchFamily="34" charset="0"/>
              </a:rPr>
              <a:t> y </a:t>
            </a:r>
            <a:r>
              <a:rPr lang="es-CL" dirty="0" err="1">
                <a:latin typeface="Arial" panose="020B0604020202020204" pitchFamily="34" charset="0"/>
                <a:ea typeface="Arial" panose="020B0604020202020204" pitchFamily="34" charset="0"/>
              </a:rPr>
              <a:t>Benadada</a:t>
            </a:r>
            <a:r>
              <a:rPr lang="es-CL" dirty="0">
                <a:latin typeface="Arial" panose="020B0604020202020204" pitchFamily="34" charset="0"/>
                <a:ea typeface="Arial" panose="020B0604020202020204" pitchFamily="34" charset="0"/>
              </a:rPr>
              <a:t> (2013)</a:t>
            </a:r>
            <a:r>
              <a:rPr lang="es-CL" dirty="0">
                <a:solidFill>
                  <a:srgbClr val="131413"/>
                </a:solidFill>
                <a:latin typeface="Arial" panose="020B0604020202020204" pitchFamily="34" charset="0"/>
                <a:ea typeface="Times New Roman" panose="02020603050405020304" pitchFamily="18" charset="0"/>
              </a:rPr>
              <a:t> </a:t>
            </a:r>
            <a:endParaRPr lang="es-CL" dirty="0"/>
          </a:p>
        </p:txBody>
      </p:sp>
    </p:spTree>
    <p:extLst>
      <p:ext uri="{BB962C8B-B14F-4D97-AF65-F5344CB8AC3E}">
        <p14:creationId xmlns:p14="http://schemas.microsoft.com/office/powerpoint/2010/main" val="36761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7B663-26A9-46A2-B017-09CF9806E85C}"/>
              </a:ext>
            </a:extLst>
          </p:cNvPr>
          <p:cNvSpPr>
            <a:spLocks noGrp="1"/>
          </p:cNvSpPr>
          <p:nvPr>
            <p:ph type="title"/>
          </p:nvPr>
        </p:nvSpPr>
        <p:spPr>
          <a:xfrm>
            <a:off x="1715293" y="838200"/>
            <a:ext cx="8761413" cy="706964"/>
          </a:xfrm>
        </p:spPr>
        <p:txBody>
          <a:bodyPr/>
          <a:lstStyle/>
          <a:p>
            <a:pPr algn="ctr"/>
            <a:r>
              <a:rPr lang="es-CL" b="0" i="0" dirty="0" err="1">
                <a:solidFill>
                  <a:srgbClr val="0D0D0D"/>
                </a:solidFill>
                <a:effectLst/>
                <a:highlight>
                  <a:srgbClr val="FFFFFF"/>
                </a:highlight>
                <a:latin typeface="Söhne"/>
              </a:rPr>
              <a:t>Working</a:t>
            </a:r>
            <a:r>
              <a:rPr lang="es-CL" b="0" i="0" dirty="0">
                <a:solidFill>
                  <a:srgbClr val="0D0D0D"/>
                </a:solidFill>
                <a:effectLst/>
                <a:highlight>
                  <a:srgbClr val="FFFFFF"/>
                </a:highlight>
                <a:latin typeface="Söhne"/>
              </a:rPr>
              <a:t> </a:t>
            </a:r>
            <a:r>
              <a:rPr lang="es-CL" b="0" i="0" dirty="0" err="1">
                <a:solidFill>
                  <a:srgbClr val="0D0D0D"/>
                </a:solidFill>
                <a:effectLst/>
                <a:highlight>
                  <a:srgbClr val="FFFFFF"/>
                </a:highlight>
                <a:latin typeface="Söhne"/>
              </a:rPr>
              <a:t>Hypotheses</a:t>
            </a:r>
            <a:endParaRPr lang="es-CL" dirty="0"/>
          </a:p>
        </p:txBody>
      </p:sp>
      <p:sp>
        <p:nvSpPr>
          <p:cNvPr id="3" name="Marcador de contenido 2">
            <a:extLst>
              <a:ext uri="{FF2B5EF4-FFF2-40B4-BE49-F238E27FC236}">
                <a16:creationId xmlns:a16="http://schemas.microsoft.com/office/drawing/2014/main" id="{326DE3B8-2E20-4A72-B09E-8C06FDB82F8D}"/>
              </a:ext>
            </a:extLst>
          </p:cNvPr>
          <p:cNvSpPr>
            <a:spLocks noGrp="1"/>
          </p:cNvSpPr>
          <p:nvPr>
            <p:ph idx="1"/>
          </p:nvPr>
        </p:nvSpPr>
        <p:spPr>
          <a:xfrm>
            <a:off x="1683169" y="2766338"/>
            <a:ext cx="8825659" cy="3416300"/>
          </a:xfrm>
        </p:spPr>
        <p:txBody>
          <a:bodyPr/>
          <a:lstStyle/>
          <a:p>
            <a:r>
              <a:rPr lang="en-US" b="0" i="0" dirty="0">
                <a:solidFill>
                  <a:srgbClr val="0D0D0D"/>
                </a:solidFill>
                <a:effectLst/>
                <a:highlight>
                  <a:srgbClr val="FFFFFF"/>
                </a:highlight>
                <a:latin typeface="Söhne"/>
              </a:rPr>
              <a:t>The computational time in searching for solutions to the multiple-trip vehicle routing problem can be reduced by using clusters and tabu search.</a:t>
            </a:r>
            <a:endParaRPr lang="es-CL" dirty="0"/>
          </a:p>
        </p:txBody>
      </p:sp>
    </p:spTree>
    <p:extLst>
      <p:ext uri="{BB962C8B-B14F-4D97-AF65-F5344CB8AC3E}">
        <p14:creationId xmlns:p14="http://schemas.microsoft.com/office/powerpoint/2010/main" val="163691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62D38D-24EE-4571-8AFB-73336E38A709}"/>
              </a:ext>
            </a:extLst>
          </p:cNvPr>
          <p:cNvSpPr>
            <a:spLocks noGrp="1"/>
          </p:cNvSpPr>
          <p:nvPr>
            <p:ph type="title"/>
          </p:nvPr>
        </p:nvSpPr>
        <p:spPr>
          <a:xfrm>
            <a:off x="1715293" y="838200"/>
            <a:ext cx="8761413" cy="706964"/>
          </a:xfrm>
        </p:spPr>
        <p:txBody>
          <a:bodyPr/>
          <a:lstStyle/>
          <a:p>
            <a:pPr algn="ctr"/>
            <a:r>
              <a:rPr lang="es-CL" dirty="0" err="1"/>
              <a:t>Objectives</a:t>
            </a:r>
            <a:endParaRPr lang="es-CL" dirty="0"/>
          </a:p>
        </p:txBody>
      </p:sp>
      <p:sp>
        <p:nvSpPr>
          <p:cNvPr id="3" name="Marcador de contenido 2">
            <a:extLst>
              <a:ext uri="{FF2B5EF4-FFF2-40B4-BE49-F238E27FC236}">
                <a16:creationId xmlns:a16="http://schemas.microsoft.com/office/drawing/2014/main" id="{F1A06D07-A61F-4562-9DCF-C14D93110390}"/>
              </a:ext>
            </a:extLst>
          </p:cNvPr>
          <p:cNvSpPr>
            <a:spLocks noGrp="1"/>
          </p:cNvSpPr>
          <p:nvPr>
            <p:ph idx="1"/>
          </p:nvPr>
        </p:nvSpPr>
        <p:spPr>
          <a:xfrm>
            <a:off x="1715293" y="1720850"/>
            <a:ext cx="8984552" cy="3997562"/>
          </a:xfrm>
        </p:spPr>
        <p:txBody>
          <a:bodyPr>
            <a:normAutofit fontScale="62500" lnSpcReduction="20000"/>
          </a:bodyPr>
          <a:lstStyle/>
          <a:p>
            <a:r>
              <a:rPr lang="es-CL" dirty="0"/>
              <a:t>General </a:t>
            </a:r>
            <a:r>
              <a:rPr lang="es-CL" dirty="0" err="1"/>
              <a:t>Objective</a:t>
            </a:r>
            <a:endParaRPr lang="es-CL" dirty="0"/>
          </a:p>
          <a:p>
            <a:endParaRPr lang="es-CL" dirty="0"/>
          </a:p>
          <a:p>
            <a:pPr lvl="1"/>
            <a:r>
              <a:rPr lang="en-US" dirty="0"/>
              <a:t>Reduce the computation time in searching for solutions to the multiple-route vehicle routing problem.</a:t>
            </a:r>
            <a:endParaRPr lang="es-CL" dirty="0"/>
          </a:p>
          <a:p>
            <a:endParaRPr lang="es-CL" dirty="0"/>
          </a:p>
          <a:p>
            <a:r>
              <a:rPr lang="es-CL" dirty="0" err="1"/>
              <a:t>Especific</a:t>
            </a:r>
            <a:r>
              <a:rPr lang="es-CL" dirty="0"/>
              <a:t> </a:t>
            </a:r>
            <a:r>
              <a:rPr lang="es-CL" dirty="0" err="1"/>
              <a:t>Objectives</a:t>
            </a:r>
            <a:endParaRPr lang="es-CL" dirty="0"/>
          </a:p>
          <a:p>
            <a:endParaRPr lang="es-CL" dirty="0"/>
          </a:p>
          <a:p>
            <a:pPr lvl="1"/>
            <a:r>
              <a:rPr lang="en-US" dirty="0">
                <a:effectLst/>
                <a:ea typeface="Arial" panose="020B0604020202020204" pitchFamily="34" charset="0"/>
              </a:rPr>
              <a:t>Model the problem in AMPL to generate comparison parameters.</a:t>
            </a:r>
          </a:p>
          <a:p>
            <a:pPr marL="457200" lvl="1" indent="0">
              <a:buNone/>
            </a:pPr>
            <a:endParaRPr lang="en-US" dirty="0">
              <a:effectLst/>
              <a:ea typeface="Arial" panose="020B0604020202020204" pitchFamily="34" charset="0"/>
            </a:endParaRPr>
          </a:p>
          <a:p>
            <a:pPr lvl="1"/>
            <a:r>
              <a:rPr lang="en-US" dirty="0">
                <a:effectLst/>
                <a:ea typeface="Arial" panose="020B0604020202020204" pitchFamily="34" charset="0"/>
              </a:rPr>
              <a:t>Efficiently divide the problem into subproblems using clusters.</a:t>
            </a:r>
          </a:p>
          <a:p>
            <a:pPr marL="457200" lvl="1" indent="0">
              <a:buNone/>
            </a:pPr>
            <a:endParaRPr lang="en-US" dirty="0">
              <a:effectLst/>
              <a:ea typeface="Arial" panose="020B0604020202020204" pitchFamily="34" charset="0"/>
            </a:endParaRPr>
          </a:p>
          <a:p>
            <a:pPr lvl="1"/>
            <a:r>
              <a:rPr lang="en-US" dirty="0">
                <a:effectLst/>
                <a:ea typeface="Arial" panose="020B0604020202020204" pitchFamily="34" charset="0"/>
              </a:rPr>
              <a:t>Design an algorithm based on tabu search to obtain solutions for each subproblem.</a:t>
            </a:r>
            <a:endParaRPr lang="es-CL" dirty="0"/>
          </a:p>
        </p:txBody>
      </p:sp>
    </p:spTree>
    <p:extLst>
      <p:ext uri="{BB962C8B-B14F-4D97-AF65-F5344CB8AC3E}">
        <p14:creationId xmlns:p14="http://schemas.microsoft.com/office/powerpoint/2010/main" val="256575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8F961-52CE-4B6D-95DB-5597960E2915}"/>
              </a:ext>
            </a:extLst>
          </p:cNvPr>
          <p:cNvSpPr>
            <a:spLocks noGrp="1"/>
          </p:cNvSpPr>
          <p:nvPr>
            <p:ph type="title"/>
          </p:nvPr>
        </p:nvSpPr>
        <p:spPr>
          <a:xfrm>
            <a:off x="1715293" y="838200"/>
            <a:ext cx="8761413" cy="706964"/>
          </a:xfrm>
        </p:spPr>
        <p:txBody>
          <a:bodyPr/>
          <a:lstStyle/>
          <a:p>
            <a:pPr algn="ctr"/>
            <a:r>
              <a:rPr lang="es-CL" dirty="0" err="1"/>
              <a:t>Work</a:t>
            </a:r>
            <a:r>
              <a:rPr lang="es-CL" dirty="0"/>
              <a:t> </a:t>
            </a:r>
            <a:r>
              <a:rPr lang="es-CL" dirty="0" err="1"/>
              <a:t>Methodology</a:t>
            </a:r>
            <a:endParaRPr lang="es-CL" dirty="0"/>
          </a:p>
        </p:txBody>
      </p:sp>
      <p:sp>
        <p:nvSpPr>
          <p:cNvPr id="3" name="Marcador de contenido 2">
            <a:extLst>
              <a:ext uri="{FF2B5EF4-FFF2-40B4-BE49-F238E27FC236}">
                <a16:creationId xmlns:a16="http://schemas.microsoft.com/office/drawing/2014/main" id="{CA66DB06-3B68-4329-9647-692111480E44}"/>
              </a:ext>
            </a:extLst>
          </p:cNvPr>
          <p:cNvSpPr>
            <a:spLocks noGrp="1"/>
          </p:cNvSpPr>
          <p:nvPr>
            <p:ph idx="1"/>
          </p:nvPr>
        </p:nvSpPr>
        <p:spPr>
          <a:xfrm>
            <a:off x="609600" y="1900826"/>
            <a:ext cx="10972800" cy="2245289"/>
          </a:xfrm>
        </p:spPr>
        <p:txBody>
          <a:bodyPr/>
          <a:lstStyle/>
          <a:p>
            <a:r>
              <a:rPr lang="en-US" sz="2000" dirty="0"/>
              <a:t>First stage: 		Generation of results using exact methods through mathematical modeling in 			AMPL.</a:t>
            </a:r>
          </a:p>
          <a:p>
            <a:pPr marL="0" indent="0">
              <a:buNone/>
            </a:pPr>
            <a:endParaRPr lang="es-CL" sz="2000" dirty="0"/>
          </a:p>
          <a:p>
            <a:r>
              <a:rPr lang="en-US" sz="2000" dirty="0"/>
              <a:t>Second stage: 		Generation of sub-problems</a:t>
            </a:r>
          </a:p>
          <a:p>
            <a:pPr marL="0" indent="0">
              <a:buNone/>
            </a:pPr>
            <a:endParaRPr lang="es-CL" sz="2000" dirty="0"/>
          </a:p>
          <a:p>
            <a:r>
              <a:rPr lang="es-CL" sz="2000" dirty="0" err="1"/>
              <a:t>Third</a:t>
            </a:r>
            <a:r>
              <a:rPr lang="es-CL" sz="2000" dirty="0"/>
              <a:t> </a:t>
            </a:r>
            <a:r>
              <a:rPr lang="es-CL" sz="2000" dirty="0" err="1"/>
              <a:t>stage</a:t>
            </a:r>
            <a:r>
              <a:rPr lang="es-CL" sz="2000" dirty="0"/>
              <a:t>: 		</a:t>
            </a:r>
            <a:r>
              <a:rPr lang="es-CL" sz="2000" dirty="0" err="1"/>
              <a:t>Route</a:t>
            </a:r>
            <a:r>
              <a:rPr lang="es-CL" sz="2000" dirty="0"/>
              <a:t> </a:t>
            </a:r>
            <a:r>
              <a:rPr lang="es-CL" sz="2000" dirty="0" err="1"/>
              <a:t>search</a:t>
            </a:r>
            <a:r>
              <a:rPr lang="es-CL" sz="2000" dirty="0"/>
              <a:t> 	</a:t>
            </a:r>
          </a:p>
          <a:p>
            <a:pPr marL="0" indent="0">
              <a:buNone/>
            </a:pPr>
            <a:endParaRPr lang="es-CL" sz="2000" dirty="0"/>
          </a:p>
          <a:p>
            <a:r>
              <a:rPr lang="en-US" sz="2000" dirty="0"/>
              <a:t>-Fourth stage: 	Analysis and comparison of results.</a:t>
            </a:r>
            <a:endParaRPr lang="es-CL" sz="2000" dirty="0"/>
          </a:p>
        </p:txBody>
      </p:sp>
    </p:spTree>
    <p:extLst>
      <p:ext uri="{BB962C8B-B14F-4D97-AF65-F5344CB8AC3E}">
        <p14:creationId xmlns:p14="http://schemas.microsoft.com/office/powerpoint/2010/main" val="361136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45850-7061-4335-BE29-17774326DB8A}"/>
              </a:ext>
            </a:extLst>
          </p:cNvPr>
          <p:cNvSpPr>
            <a:spLocks noGrp="1"/>
          </p:cNvSpPr>
          <p:nvPr>
            <p:ph type="title"/>
          </p:nvPr>
        </p:nvSpPr>
        <p:spPr>
          <a:xfrm>
            <a:off x="1715293" y="838200"/>
            <a:ext cx="8761413" cy="706964"/>
          </a:xfrm>
        </p:spPr>
        <p:txBody>
          <a:bodyPr/>
          <a:lstStyle/>
          <a:p>
            <a:pPr algn="ctr"/>
            <a:r>
              <a:rPr lang="es-CL" dirty="0" err="1"/>
              <a:t>Mathematical</a:t>
            </a:r>
            <a:r>
              <a:rPr lang="es-CL" dirty="0"/>
              <a:t> </a:t>
            </a:r>
            <a:r>
              <a:rPr lang="es-CL" dirty="0" err="1"/>
              <a:t>Model</a:t>
            </a:r>
            <a:endParaRPr lang="es-CL" dirty="0"/>
          </a:p>
        </p:txBody>
      </p:sp>
      <p:sp>
        <p:nvSpPr>
          <p:cNvPr id="7" name="Marcador de contenido 6">
            <a:extLst>
              <a:ext uri="{FF2B5EF4-FFF2-40B4-BE49-F238E27FC236}">
                <a16:creationId xmlns:a16="http://schemas.microsoft.com/office/drawing/2014/main" id="{6B66E403-F660-4C83-881E-0ED9AC1538C0}"/>
              </a:ext>
            </a:extLst>
          </p:cNvPr>
          <p:cNvSpPr>
            <a:spLocks noGrp="1"/>
          </p:cNvSpPr>
          <p:nvPr>
            <p:ph idx="1"/>
          </p:nvPr>
        </p:nvSpPr>
        <p:spPr>
          <a:xfrm>
            <a:off x="1042220" y="1720850"/>
            <a:ext cx="8966076" cy="3416300"/>
          </a:xfrm>
        </p:spPr>
        <p:txBody>
          <a:bodyPr/>
          <a:lstStyle/>
          <a:p>
            <a:r>
              <a:rPr lang="en-US" dirty="0"/>
              <a:t>4-index model adapted from the 3VFF-VRP model of Toth and Vigo (2002).</a:t>
            </a:r>
            <a:endParaRPr lang="es-CL" sz="1800" dirty="0"/>
          </a:p>
          <a:p>
            <a:pPr lvl="1">
              <a:buFont typeface="Courier New" panose="02070309020205020404" pitchFamily="49" charset="0"/>
              <a:buChar char="o"/>
            </a:pPr>
            <a:r>
              <a:rPr lang="es-CL" sz="2000" dirty="0" err="1"/>
              <a:t>Index</a:t>
            </a:r>
            <a:endParaRPr lang="es-CL" sz="2000" dirty="0"/>
          </a:p>
          <a:p>
            <a:pPr lvl="2"/>
            <a:r>
              <a:rPr lang="es-CL" sz="2000" i="1" dirty="0"/>
              <a:t>v</a:t>
            </a:r>
            <a:r>
              <a:rPr lang="es-CL" sz="2000" dirty="0"/>
              <a:t>: </a:t>
            </a:r>
            <a:r>
              <a:rPr lang="es-CL" sz="2000" dirty="0" err="1"/>
              <a:t>Vehicle</a:t>
            </a:r>
            <a:endParaRPr lang="es-CL" sz="2000" dirty="0"/>
          </a:p>
          <a:p>
            <a:pPr lvl="2"/>
            <a:r>
              <a:rPr lang="es-CL" sz="2000" i="1" dirty="0"/>
              <a:t>r</a:t>
            </a:r>
            <a:r>
              <a:rPr lang="es-CL" sz="2000" dirty="0"/>
              <a:t>: </a:t>
            </a:r>
            <a:r>
              <a:rPr lang="es-CL" sz="2000" dirty="0" err="1"/>
              <a:t>Route</a:t>
            </a:r>
            <a:endParaRPr lang="es-CL" sz="2000" dirty="0"/>
          </a:p>
          <a:p>
            <a:pPr lvl="2"/>
            <a:r>
              <a:rPr lang="es-CL" sz="2000" i="1" dirty="0"/>
              <a:t>i</a:t>
            </a:r>
            <a:r>
              <a:rPr lang="es-CL" sz="2000" dirty="0"/>
              <a:t>:  </a:t>
            </a:r>
            <a:r>
              <a:rPr lang="es-CL" sz="2000" dirty="0" err="1"/>
              <a:t>Initial</a:t>
            </a:r>
            <a:r>
              <a:rPr lang="es-CL" sz="2000" dirty="0"/>
              <a:t> </a:t>
            </a:r>
            <a:r>
              <a:rPr lang="es-CL" sz="2000" dirty="0" err="1"/>
              <a:t>node</a:t>
            </a:r>
            <a:endParaRPr lang="es-CL" sz="2000" dirty="0"/>
          </a:p>
          <a:p>
            <a:pPr lvl="2"/>
            <a:r>
              <a:rPr lang="es-CL" sz="2000" i="1" dirty="0"/>
              <a:t>j</a:t>
            </a:r>
            <a:r>
              <a:rPr lang="es-CL" sz="2000" dirty="0"/>
              <a:t>: Final </a:t>
            </a:r>
            <a:r>
              <a:rPr lang="es-CL" sz="2000" dirty="0" err="1"/>
              <a:t>node</a:t>
            </a:r>
            <a:r>
              <a:rPr lang="es-CL" sz="2000" dirty="0"/>
              <a:t> </a:t>
            </a:r>
          </a:p>
          <a:p>
            <a:pPr lvl="2"/>
            <a:endParaRPr lang="es-CL" dirty="0"/>
          </a:p>
          <a:p>
            <a:endParaRPr lang="es-CL" dirty="0"/>
          </a:p>
        </p:txBody>
      </p:sp>
      <mc:AlternateContent xmlns:mc="http://schemas.openxmlformats.org/markup-compatibility/2006" xmlns:a14="http://schemas.microsoft.com/office/drawing/2010/main">
        <mc:Choice Requires="a14">
          <p:sp>
            <p:nvSpPr>
              <p:cNvPr id="14" name="Marcador de contenido 6">
                <a:extLst>
                  <a:ext uri="{FF2B5EF4-FFF2-40B4-BE49-F238E27FC236}">
                    <a16:creationId xmlns:a16="http://schemas.microsoft.com/office/drawing/2014/main" id="{58DBB489-8E68-4889-94C3-E366A77CD8D7}"/>
                  </a:ext>
                </a:extLst>
              </p:cNvPr>
              <p:cNvSpPr txBox="1">
                <a:spLocks/>
              </p:cNvSpPr>
              <p:nvPr/>
            </p:nvSpPr>
            <p:spPr bwMode="auto">
              <a:xfrm>
                <a:off x="5525258" y="2716556"/>
                <a:ext cx="5368359" cy="34163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defTabSz="914400">
                  <a:buFont typeface="Courier New" panose="02070309020205020404" pitchFamily="49" charset="0"/>
                  <a:buChar char="o"/>
                </a:pPr>
                <a:endParaRPr lang="es-CL" sz="1800" dirty="0"/>
              </a:p>
              <a:p>
                <a:pPr lvl="1" defTabSz="914400">
                  <a:buFont typeface="Courier New" panose="02070309020205020404" pitchFamily="49" charset="0"/>
                  <a:buChar char="o"/>
                </a:pPr>
                <a:r>
                  <a:rPr lang="es-CL" sz="2000" dirty="0" err="1"/>
                  <a:t>Constants</a:t>
                </a:r>
                <a:endParaRPr lang="es-CL" sz="2000" dirty="0"/>
              </a:p>
              <a:p>
                <a:pPr lvl="2">
                  <a:buClr>
                    <a:schemeClr val="tx1"/>
                  </a:buClr>
                  <a:buSzPct val="100000"/>
                </a:pPr>
                <a:r>
                  <a:rPr lang="es-CL" sz="2000" i="1" dirty="0"/>
                  <a:t>N</a:t>
                </a:r>
                <a:r>
                  <a:rPr lang="es-CL" sz="2000" dirty="0"/>
                  <a:t>: </a:t>
                </a:r>
                <a:r>
                  <a:rPr lang="es-CL" sz="2000" dirty="0" err="1"/>
                  <a:t>Number</a:t>
                </a:r>
                <a:r>
                  <a:rPr lang="es-CL" sz="2000" dirty="0"/>
                  <a:t> </a:t>
                </a:r>
                <a:r>
                  <a:rPr lang="es-CL" sz="2000" dirty="0" err="1"/>
                  <a:t>of</a:t>
                </a:r>
                <a:r>
                  <a:rPr lang="es-CL" sz="2000" dirty="0"/>
                  <a:t> </a:t>
                </a:r>
                <a:r>
                  <a:rPr lang="es-CL" sz="2000" dirty="0" err="1"/>
                  <a:t>nodes</a:t>
                </a:r>
                <a:endParaRPr lang="es-CL" sz="2000" dirty="0"/>
              </a:p>
              <a:p>
                <a:pPr lvl="2">
                  <a:buClr>
                    <a:schemeClr val="tx1"/>
                  </a:buClr>
                  <a:buSzPct val="100000"/>
                </a:pPr>
                <a:r>
                  <a:rPr lang="es-CL" sz="2000" i="1" dirty="0"/>
                  <a:t>R</a:t>
                </a:r>
                <a:r>
                  <a:rPr lang="es-CL" sz="2000" dirty="0"/>
                  <a:t>: </a:t>
                </a:r>
                <a:r>
                  <a:rPr lang="es-CL" sz="2000" dirty="0" err="1"/>
                  <a:t>Number</a:t>
                </a:r>
                <a:r>
                  <a:rPr lang="es-CL" sz="2000" dirty="0"/>
                  <a:t> </a:t>
                </a:r>
                <a:r>
                  <a:rPr lang="es-CL" sz="2000" dirty="0" err="1"/>
                  <a:t>of</a:t>
                </a:r>
                <a:r>
                  <a:rPr lang="es-CL" sz="2000" dirty="0"/>
                  <a:t> </a:t>
                </a:r>
                <a:r>
                  <a:rPr lang="es-CL" sz="2000" dirty="0" err="1"/>
                  <a:t>routes</a:t>
                </a:r>
                <a:endParaRPr lang="es-CL" sz="2000" dirty="0"/>
              </a:p>
              <a:p>
                <a:pPr lvl="2">
                  <a:buClr>
                    <a:schemeClr val="tx1"/>
                  </a:buClr>
                  <a:buSzPct val="100000"/>
                </a:pPr>
                <a:r>
                  <a:rPr lang="es-CL" sz="2000" i="1" dirty="0"/>
                  <a:t>V: </a:t>
                </a:r>
                <a:r>
                  <a:rPr lang="es-CL" sz="2000" dirty="0" err="1"/>
                  <a:t>Number</a:t>
                </a:r>
                <a:r>
                  <a:rPr lang="es-CL" sz="2000" dirty="0"/>
                  <a:t> </a:t>
                </a:r>
                <a:r>
                  <a:rPr lang="es-CL" sz="2000" dirty="0" err="1"/>
                  <a:t>of</a:t>
                </a:r>
                <a:r>
                  <a:rPr lang="es-CL" sz="2000" dirty="0"/>
                  <a:t> </a:t>
                </a:r>
                <a:r>
                  <a:rPr lang="es-CL" sz="2000" dirty="0" err="1"/>
                  <a:t>vehicles</a:t>
                </a:r>
                <a:endParaRPr lang="es-CL" sz="2000" dirty="0"/>
              </a:p>
              <a:p>
                <a:pPr lvl="2">
                  <a:buClr>
                    <a:schemeClr val="tx1"/>
                  </a:buClr>
                  <a:buSzPct val="100000"/>
                </a:pPr>
                <a:r>
                  <a:rPr lang="es-CL" sz="2000" i="1" dirty="0"/>
                  <a:t>Q</a:t>
                </a:r>
                <a:r>
                  <a:rPr lang="es-CL" sz="2000" dirty="0"/>
                  <a:t>: Vehicle capacity</a:t>
                </a:r>
                <a:endParaRPr lang="es-CL" sz="2000" i="1" dirty="0">
                  <a:latin typeface="Cambria Math" panose="02040503050406030204" pitchFamily="18" charset="0"/>
                </a:endParaRPr>
              </a:p>
              <a:p>
                <a:pPr lvl="2">
                  <a:buClr>
                    <a:schemeClr val="tx1"/>
                  </a:buClr>
                  <a:buSzPct val="100000"/>
                </a:pPr>
                <a14:m>
                  <m:oMath xmlns:m="http://schemas.openxmlformats.org/officeDocument/2006/math">
                    <m:sSub>
                      <m:sSubPr>
                        <m:ctrlPr>
                          <a:rPr lang="es-CL" sz="2000" i="1" smtClean="0">
                            <a:latin typeface="Cambria Math" panose="02040503050406030204" pitchFamily="18" charset="0"/>
                          </a:rPr>
                        </m:ctrlPr>
                      </m:sSubPr>
                      <m:e>
                        <m:r>
                          <a:rPr lang="es-CL" sz="2000" i="1">
                            <a:latin typeface="Cambria Math" panose="02040503050406030204" pitchFamily="18" charset="0"/>
                          </a:rPr>
                          <m:t>𝑇</m:t>
                        </m:r>
                      </m:e>
                      <m:sub>
                        <m:r>
                          <a:rPr lang="es-CL" sz="2000" i="1">
                            <a:latin typeface="Cambria Math" panose="02040503050406030204" pitchFamily="18" charset="0"/>
                          </a:rPr>
                          <m:t>𝑖𝑗</m:t>
                        </m:r>
                      </m:sub>
                    </m:sSub>
                    <m:r>
                      <a:rPr lang="es-CL" sz="2000" i="1">
                        <a:latin typeface="Cambria Math" panose="02040503050406030204" pitchFamily="18" charset="0"/>
                      </a:rPr>
                      <m:t> </m:t>
                    </m:r>
                  </m:oMath>
                </a14:m>
                <a:r>
                  <a:rPr lang="es-CL" sz="2000" dirty="0"/>
                  <a:t>: </a:t>
                </a:r>
                <a:r>
                  <a:rPr lang="en-US" sz="2000" dirty="0"/>
                  <a:t>Time from i to j</a:t>
                </a:r>
                <a:endParaRPr lang="es-CL" sz="2000" i="1" dirty="0">
                  <a:latin typeface="Cambria Math" panose="02040503050406030204" pitchFamily="18" charset="0"/>
                </a:endParaRPr>
              </a:p>
              <a:p>
                <a:pPr lvl="2">
                  <a:buClr>
                    <a:schemeClr val="tx1"/>
                  </a:buClr>
                  <a:buSzPct val="100000"/>
                </a:pPr>
                <a14:m>
                  <m:oMath xmlns:m="http://schemas.openxmlformats.org/officeDocument/2006/math">
                    <m:sSub>
                      <m:sSubPr>
                        <m:ctrlPr>
                          <a:rPr lang="es-CL" sz="2000" i="1">
                            <a:latin typeface="Cambria Math" panose="02040503050406030204" pitchFamily="18" charset="0"/>
                          </a:rPr>
                        </m:ctrlPr>
                      </m:sSubPr>
                      <m:e>
                        <m:r>
                          <a:rPr lang="es-CL" sz="2000" i="1">
                            <a:latin typeface="Cambria Math" panose="02040503050406030204" pitchFamily="18" charset="0"/>
                          </a:rPr>
                          <m:t>𝑇</m:t>
                        </m:r>
                      </m:e>
                      <m:sub>
                        <m:r>
                          <a:rPr lang="es-CL" sz="2000" i="1">
                            <a:latin typeface="Cambria Math" panose="02040503050406030204" pitchFamily="18" charset="0"/>
                          </a:rPr>
                          <m:t>𝐻</m:t>
                        </m:r>
                      </m:sub>
                    </m:sSub>
                  </m:oMath>
                </a14:m>
                <a:r>
                  <a:rPr lang="es-CL" sz="2000" dirty="0"/>
                  <a:t>: Maximum vehicle time</a:t>
                </a:r>
                <a:endParaRPr lang="es-CL" sz="2000" i="1" dirty="0">
                  <a:latin typeface="Cambria Math" panose="02040503050406030204" pitchFamily="18" charset="0"/>
                </a:endParaRPr>
              </a:p>
              <a:p>
                <a:pPr lvl="2">
                  <a:buClr>
                    <a:schemeClr val="tx1"/>
                  </a:buClr>
                  <a:buSzPct val="100000"/>
                </a:pPr>
                <a14:m>
                  <m:oMath xmlns:m="http://schemas.openxmlformats.org/officeDocument/2006/math">
                    <m:sSub>
                      <m:sSubPr>
                        <m:ctrlPr>
                          <a:rPr lang="es-CL" sz="2000" i="1">
                            <a:latin typeface="Cambria Math" panose="02040503050406030204" pitchFamily="18" charset="0"/>
                          </a:rPr>
                        </m:ctrlPr>
                      </m:sSubPr>
                      <m:e>
                        <m:r>
                          <a:rPr lang="es-CL" sz="2000" i="1">
                            <a:latin typeface="Cambria Math" panose="02040503050406030204" pitchFamily="18" charset="0"/>
                          </a:rPr>
                          <m:t>𝑄</m:t>
                        </m:r>
                      </m:e>
                      <m:sub>
                        <m:r>
                          <a:rPr lang="es-CL" sz="2000" i="1">
                            <a:latin typeface="Cambria Math" panose="02040503050406030204" pitchFamily="18" charset="0"/>
                          </a:rPr>
                          <m:t>𝑖</m:t>
                        </m:r>
                      </m:sub>
                    </m:sSub>
                  </m:oMath>
                </a14:m>
                <a:r>
                  <a:rPr lang="es-CL" sz="2000" dirty="0"/>
                  <a:t>: </a:t>
                </a:r>
                <a:r>
                  <a:rPr lang="es-CL" sz="2000" dirty="0" err="1"/>
                  <a:t>Requirements</a:t>
                </a:r>
                <a:r>
                  <a:rPr lang="es-CL" sz="2000" dirty="0"/>
                  <a:t> </a:t>
                </a:r>
                <a:r>
                  <a:rPr lang="es-CL" sz="2000" dirty="0" err="1"/>
                  <a:t>of</a:t>
                </a:r>
                <a:r>
                  <a:rPr lang="es-CL" sz="2000" dirty="0"/>
                  <a:t> </a:t>
                </a:r>
                <a:r>
                  <a:rPr lang="es-CL" sz="2000" dirty="0" err="1"/>
                  <a:t>node</a:t>
                </a:r>
                <a:r>
                  <a:rPr lang="es-CL" sz="2000" dirty="0"/>
                  <a:t> </a:t>
                </a:r>
                <a:r>
                  <a:rPr lang="es-CL" sz="2000" i="1" dirty="0"/>
                  <a:t>i</a:t>
                </a:r>
                <a:endParaRPr lang="es-CL" sz="2000" dirty="0"/>
              </a:p>
              <a:p>
                <a:pPr lvl="2">
                  <a:buClr>
                    <a:schemeClr val="tx1"/>
                  </a:buClr>
                  <a:buSzPct val="100000"/>
                </a:pPr>
                <a:endParaRPr lang="es-CL" sz="2000" i="1" dirty="0"/>
              </a:p>
              <a:p>
                <a:pPr lvl="2" defTabSz="914400"/>
                <a:endParaRPr lang="es-CL" dirty="0"/>
              </a:p>
              <a:p>
                <a:pPr defTabSz="914400"/>
                <a:endParaRPr lang="es-CL" dirty="0"/>
              </a:p>
            </p:txBody>
          </p:sp>
        </mc:Choice>
        <mc:Fallback xmlns="">
          <p:sp>
            <p:nvSpPr>
              <p:cNvPr id="14" name="Marcador de contenido 6">
                <a:extLst>
                  <a:ext uri="{FF2B5EF4-FFF2-40B4-BE49-F238E27FC236}">
                    <a16:creationId xmlns:a16="http://schemas.microsoft.com/office/drawing/2014/main" id="{58DBB489-8E68-4889-94C3-E366A77CD8D7}"/>
                  </a:ext>
                </a:extLst>
              </p:cNvPr>
              <p:cNvSpPr txBox="1">
                <a:spLocks noRot="1" noChangeAspect="1" noMove="1" noResize="1" noEditPoints="1" noAdjustHandles="1" noChangeArrowheads="1" noChangeShapeType="1" noTextEdit="1"/>
              </p:cNvSpPr>
              <p:nvPr/>
            </p:nvSpPr>
            <p:spPr bwMode="auto">
              <a:xfrm>
                <a:off x="5525258" y="2716556"/>
                <a:ext cx="5368359" cy="3416300"/>
              </a:xfrm>
              <a:prstGeom prst="rect">
                <a:avLst/>
              </a:prstGeom>
              <a:blipFill>
                <a:blip r:embed="rId2"/>
                <a:stretch>
                  <a:fillRect b="-5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Tree>
    <p:extLst>
      <p:ext uri="{BB962C8B-B14F-4D97-AF65-F5344CB8AC3E}">
        <p14:creationId xmlns:p14="http://schemas.microsoft.com/office/powerpoint/2010/main" val="1709424575"/>
      </p:ext>
    </p:extLst>
  </p:cSld>
  <p:clrMapOvr>
    <a:masterClrMapping/>
  </p:clrMapOvr>
</p:sld>
</file>

<file path=ppt/theme/theme1.xml><?xml version="1.0" encoding="utf-8"?>
<a:theme xmlns:a="http://schemas.openxmlformats.org/drawingml/2006/main" name="TemaUn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Unab" id="{7F8115DE-D6DD-49D0-BD88-B579B47F7BAA}" vid="{BE0CEA48-14DF-455B-9336-393C3C1B30AB}"/>
    </a:ext>
  </a:extLst>
</a:theme>
</file>

<file path=docProps/app.xml><?xml version="1.0" encoding="utf-8"?>
<Properties xmlns="http://schemas.openxmlformats.org/officeDocument/2006/extended-properties" xmlns:vt="http://schemas.openxmlformats.org/officeDocument/2006/docPropsVTypes">
  <TotalTime>7826</TotalTime>
  <Words>2786</Words>
  <Application>Microsoft Office PowerPoint</Application>
  <PresentationFormat>Panorámica</PresentationFormat>
  <Paragraphs>469</Paragraphs>
  <Slides>35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35</vt:i4>
      </vt:variant>
    </vt:vector>
  </HeadingPairs>
  <TitlesOfParts>
    <vt:vector size="43" baseType="lpstr">
      <vt:lpstr>Aptos Narrow</vt:lpstr>
      <vt:lpstr>Arial</vt:lpstr>
      <vt:lpstr>Calibri</vt:lpstr>
      <vt:lpstr>Cambria Math</vt:lpstr>
      <vt:lpstr>Courier New</vt:lpstr>
      <vt:lpstr>Söhne</vt:lpstr>
      <vt:lpstr>Times New Roman</vt:lpstr>
      <vt:lpstr>TemaUnab</vt:lpstr>
      <vt:lpstr>Faculty of Engineering Computer Civil Engineering  Student: Víctor Salazar Advisor: Dr. Gustavo Gatica</vt:lpstr>
      <vt:lpstr>Presentación de PowerPoint</vt:lpstr>
      <vt:lpstr>Multi-Trip Vehicle Routing Problem</vt:lpstr>
      <vt:lpstr>Multi-Trip Vehicle Routing Problem</vt:lpstr>
      <vt:lpstr>Multi-Trip Vehicle Routing Problem</vt:lpstr>
      <vt:lpstr>Working Hypotheses</vt:lpstr>
      <vt:lpstr>Objectives</vt:lpstr>
      <vt:lpstr>Work Methodology</vt:lpstr>
      <vt:lpstr>Mathematical Model</vt:lpstr>
      <vt:lpstr>Mathematical Model</vt:lpstr>
      <vt:lpstr>Mathematical Model</vt:lpstr>
      <vt:lpstr>Mathematical Model</vt:lpstr>
      <vt:lpstr>Mathematical Model</vt:lpstr>
      <vt:lpstr>Mathematical Model</vt:lpstr>
      <vt:lpstr>Modification of sub-route restrictions by Lei et al (2006).</vt:lpstr>
      <vt:lpstr>Proposed solution</vt:lpstr>
      <vt:lpstr>Proposed solution</vt:lpstr>
      <vt:lpstr>Proposed solution</vt:lpstr>
      <vt:lpstr>Proposed solution</vt:lpstr>
      <vt:lpstr>Proposed solution</vt:lpstr>
      <vt:lpstr>Proposed solution</vt:lpstr>
      <vt:lpstr>Proposed solution</vt:lpstr>
      <vt:lpstr>Proposed solution</vt:lpstr>
      <vt:lpstr>Proposed solution</vt:lpstr>
      <vt:lpstr>Proposed solution</vt:lpstr>
      <vt:lpstr>Proposed solution</vt:lpstr>
      <vt:lpstr>Proposed solution</vt:lpstr>
      <vt:lpstr>Proposed solution</vt:lpstr>
      <vt:lpstr>Proposed solution</vt:lpstr>
      <vt:lpstr>Proposed solution</vt:lpstr>
      <vt:lpstr>Proposed solution</vt:lpstr>
      <vt:lpstr>Preliminary Results</vt:lpstr>
      <vt:lpstr>Preliminary Results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 Ingeniería Ingeniería civil informática  Alumno: Víctor Salazar Profesor Guía : Dr. Gustavo Gatica Fecha : Julio, 2020</dc:title>
  <dc:creator>victor salazar vasquez</dc:creator>
  <cp:lastModifiedBy>SALAZAR VASQUEZ, VICTOR A.</cp:lastModifiedBy>
  <cp:revision>28</cp:revision>
  <dcterms:created xsi:type="dcterms:W3CDTF">2020-07-31T02:01:11Z</dcterms:created>
  <dcterms:modified xsi:type="dcterms:W3CDTF">2024-04-11T19:46:43Z</dcterms:modified>
</cp:coreProperties>
</file>