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whitehead" initials="mw" lastIdx="1" clrIdx="0">
    <p:extLst>
      <p:ext uri="{19B8F6BF-5375-455C-9EA6-DF929625EA0E}">
        <p15:presenceInfo xmlns:p15="http://schemas.microsoft.com/office/powerpoint/2012/main" userId="104d92a561e1e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6T13:34:12.47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7ADBC-838E-49B9-8356-D3DDFC95DEB9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74DF4-654F-4078-8E41-C7539DF5D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6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3E3C-A526-4550-9380-AA476764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7126A9-EA45-4568-9C45-C2C2BD2FE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10842-AEF1-4344-8707-915B95D7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807488-315A-4B4E-9277-33E0D2BB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B16C95-5F8B-42DB-8A54-117CC59C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1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D054D-DDA8-4525-A642-34FFFB31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7DF815-673F-4FFA-A661-2354673D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182150-D449-4389-9967-101875E2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6D8752-19BC-4109-81C6-E6ED51C1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C7A3F9-09DE-47D4-83B4-5F2A5A2D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4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69C9BD-B087-4AF0-8095-B63C80C2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FDAA5F-B25B-43DF-844A-7509E1126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3CA61-6A5D-4B68-8CE9-93E10A0C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B7245-102F-45EC-BA8B-CD93088C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4A43E4-F1A5-4E03-9B2D-8CFF08F9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07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43790-8D55-4635-977E-0E595916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D7E10-9ECD-4F6C-9313-9238E461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82DB15-8FD6-4733-8979-49A1532A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4151D-C273-4A0A-914B-C9663FF1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31B3F-538D-4161-AB80-C59A8C32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76545-002F-4E9E-B44D-BC7F0147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E5E2B6-16FB-47DD-A0E1-BAA59C715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06B965-6793-4E9D-BC9A-DE755C8C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B25A0A-08C1-438B-B60E-51DC46E8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10962-3B32-43CA-A8A4-9855529A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5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C794A-5FAE-4B0F-8E55-02D3FF09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E6CC5-5F56-481A-BC14-8C2BB9F81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BCFBBE-E009-4BFF-93F5-400F57EAC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FEB3A5-FDB1-483F-811B-2AB42587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CCE66B-A586-4387-AC43-69C6A90A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956DBD-B171-40CA-A493-A4D1D503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37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E5B64-D241-4EBE-8BF1-CE00450F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2D25D8-C312-4A87-82E8-51907E90B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A12FCA-598E-431A-A0F5-EC6A0C64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A630C8-F0AF-4DF8-A265-4627A2F75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FA4A04-03BC-4FDA-A6FD-09141031C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5FC3B7-4718-487F-827A-8D22CF96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189BC3-BC19-46F0-A2A2-C32B210F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EDFFE1-6B39-4285-8C81-23294E2B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93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ED5AC-C713-47EC-AD28-906E8A1B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259F57-B392-43B1-ADD0-33E9C8ED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9771F0-032F-4C52-9D29-538EFF3D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B0791D-1B55-4B50-A7D1-FD23477C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80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F43B7D-F948-428D-9DD5-FB200861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496BA8-3A7B-48B0-A2A4-3E482C44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050891-52BB-4B37-968F-033C7541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18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924AD-575F-48D4-AC4E-CE98F03C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5C603-45D2-4D50-85CF-1FD7874E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EC649D-7AAB-4E30-8089-05EBE2816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D7265-2C50-4AC3-8918-2EAF7A17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23318D-30B0-4F6D-8786-E14CF48B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651F03-A2D8-4B1D-9413-0D022B50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8942E-C37E-43D7-8C1B-6378A7D6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CFA991-E1D7-4073-BAA6-9654ED776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071BDF-BE97-4190-8414-59A204F1F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3C0353-391E-4B33-BD99-7DE203A1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D34E3E-33CB-436B-85EB-A95E91A9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F3FA8B-7A6E-41B6-AD9C-0D444B63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07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F476BA-3E12-409D-A824-21142087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D27C98-1A1A-4357-9B44-44D48B094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52D5B1-1221-4EB4-8D0A-9A4267157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AD8F7D-5CD3-41EB-A3D3-7EF699065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9B1B7-EC75-4B57-A1C9-7BE970770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7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microsoft.com/office/2007/relationships/hdphoto" Target="../media/hdphoto7.wdp"/><Relationship Id="rId2" Type="http://schemas.openxmlformats.org/officeDocument/2006/relationships/image" Target="../media/image14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microsoft.com/office/2007/relationships/hdphoto" Target="../media/hdphoto6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5F593-3B3A-4212-981F-D3DEFC03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81756"/>
            <a:ext cx="10515600" cy="2175669"/>
          </a:xfrm>
        </p:spPr>
        <p:txBody>
          <a:bodyPr>
            <a:normAutofit/>
          </a:bodyPr>
          <a:lstStyle/>
          <a:p>
            <a:r>
              <a:rPr lang="pt-BR" sz="1600" dirty="0"/>
              <a:t>01201126 João Vitor Valera Rosa</a:t>
            </a:r>
          </a:p>
          <a:p>
            <a:r>
              <a:rPr lang="pt-BR" sz="1600" dirty="0"/>
              <a:t>01201063 Natã Lino do Nascimento</a:t>
            </a:r>
          </a:p>
          <a:p>
            <a:r>
              <a:rPr lang="pt-BR" sz="1600" dirty="0"/>
              <a:t>01201111 Victor Samir Batista de Barros da Silva</a:t>
            </a:r>
          </a:p>
          <a:p>
            <a:r>
              <a:rPr lang="pt-BR" sz="1600" dirty="0"/>
              <a:t>01201056 Marcelo Whitehead </a:t>
            </a:r>
            <a:r>
              <a:rPr lang="pt-BR" sz="1600" dirty="0" err="1"/>
              <a:t>Cacace</a:t>
            </a:r>
            <a:endParaRPr lang="pt-BR" sz="1600" dirty="0"/>
          </a:p>
          <a:p>
            <a:r>
              <a:rPr lang="pt-BR" sz="1600" dirty="0"/>
              <a:t>01201026 Felipe Paiva De Araújo</a:t>
            </a:r>
          </a:p>
          <a:p>
            <a:r>
              <a:rPr lang="pt-BR" sz="1600" dirty="0"/>
              <a:t>01201085 Raphael Cassio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CF5F5B-D853-472E-A608-8E4DC4BE3E34}"/>
              </a:ext>
            </a:extLst>
          </p:cNvPr>
          <p:cNvSpPr txBox="1"/>
          <p:nvPr/>
        </p:nvSpPr>
        <p:spPr>
          <a:xfrm>
            <a:off x="3256326" y="1149293"/>
            <a:ext cx="567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HLD E LLD</a:t>
            </a:r>
          </a:p>
        </p:txBody>
      </p:sp>
    </p:spTree>
    <p:extLst>
      <p:ext uri="{BB962C8B-B14F-4D97-AF65-F5344CB8AC3E}">
        <p14:creationId xmlns:p14="http://schemas.microsoft.com/office/powerpoint/2010/main" val="420936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C2222AB-7843-49F6-97B0-5D3B31CC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37263" y="5400879"/>
            <a:ext cx="2085821" cy="113433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71685AE-54EB-4DF6-9534-0272610EAC34}"/>
              </a:ext>
            </a:extLst>
          </p:cNvPr>
          <p:cNvCxnSpPr>
            <a:cxnSpLocks/>
          </p:cNvCxnSpPr>
          <p:nvPr/>
        </p:nvCxnSpPr>
        <p:spPr>
          <a:xfrm>
            <a:off x="257529" y="5263050"/>
            <a:ext cx="163035" cy="54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EC4C34-730B-4CFC-ADE7-2253905CBB08}"/>
              </a:ext>
            </a:extLst>
          </p:cNvPr>
          <p:cNvSpPr txBox="1"/>
          <p:nvPr/>
        </p:nvSpPr>
        <p:spPr>
          <a:xfrm>
            <a:off x="35831" y="4900534"/>
            <a:ext cx="17029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Sensor DHT11 (TEMPERATURA E UMIDADE</a:t>
            </a:r>
            <a:r>
              <a:rPr lang="pt-BR" sz="1000" dirty="0"/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14F160-E414-4EF3-9AC8-74D9AB337062}"/>
              </a:ext>
            </a:extLst>
          </p:cNvPr>
          <p:cNvSpPr txBox="1"/>
          <p:nvPr/>
        </p:nvSpPr>
        <p:spPr>
          <a:xfrm>
            <a:off x="1394911" y="537875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ARDUINO UNO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DA99C7-E644-4800-8A38-19E6AEE848D8}"/>
              </a:ext>
            </a:extLst>
          </p:cNvPr>
          <p:cNvSpPr txBox="1"/>
          <p:nvPr/>
        </p:nvSpPr>
        <p:spPr>
          <a:xfrm>
            <a:off x="125164" y="6425583"/>
            <a:ext cx="856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PROTOBOARD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66" y="5400879"/>
            <a:ext cx="1240498" cy="97974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FA144D-CA9E-40B2-B788-4AD091A1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928" y="205984"/>
            <a:ext cx="3448050" cy="17526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D69FB85-6A3F-4865-8D5F-C1487642F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283" y="5475463"/>
            <a:ext cx="771525" cy="42862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4B48114-08EF-4C4B-A4A3-2DC0264BC6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00" y="5677878"/>
            <a:ext cx="817927" cy="817927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BDD70E-5FB5-4E08-BC6B-E766167F2D32}"/>
              </a:ext>
            </a:extLst>
          </p:cNvPr>
          <p:cNvSpPr txBox="1"/>
          <p:nvPr/>
        </p:nvSpPr>
        <p:spPr>
          <a:xfrm>
            <a:off x="2313825" y="5689775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Cabo USB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4E6957C-FD60-4A8D-A39E-79185EF03F8F}"/>
              </a:ext>
            </a:extLst>
          </p:cNvPr>
          <p:cNvSpPr txBox="1"/>
          <p:nvPr/>
        </p:nvSpPr>
        <p:spPr>
          <a:xfrm>
            <a:off x="4039330" y="5526227"/>
            <a:ext cx="9493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</a:t>
            </a:r>
          </a:p>
          <a:p>
            <a:r>
              <a:rPr lang="pt-BR" sz="900" dirty="0"/>
              <a:t>CORE I5, 16 GB DE RAM</a:t>
            </a:r>
          </a:p>
          <a:p>
            <a:r>
              <a:rPr lang="pt-BR" sz="900" dirty="0"/>
              <a:t>COM NODEJS E IDE ARDUINO</a:t>
            </a:r>
            <a:endParaRPr lang="pt-BR" sz="1600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C9BA60CF-EE2A-4753-B028-FFAAD68A14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19" y="3697182"/>
            <a:ext cx="817927" cy="817927"/>
          </a:xfrm>
          <a:prstGeom prst="rect">
            <a:avLst/>
          </a:prstGeom>
        </p:spPr>
      </p:pic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FCCB8A71-8097-4DA8-9661-AD0C34FFD1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1467" y="4626313"/>
            <a:ext cx="654602" cy="511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A81C007A-8E4E-4DD2-80DD-81450FFA11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82" y="2774975"/>
            <a:ext cx="567263" cy="567263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D9BAB039-6E5B-4B28-AA6F-C86923CDD3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24" y="1915005"/>
            <a:ext cx="979740" cy="979740"/>
          </a:xfrm>
          <a:prstGeom prst="rect">
            <a:avLst/>
          </a:prstGeom>
        </p:spPr>
      </p:pic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3E469DC-846C-418D-853A-714F63F2B8DA}"/>
              </a:ext>
            </a:extLst>
          </p:cNvPr>
          <p:cNvCxnSpPr>
            <a:cxnSpLocks/>
          </p:cNvCxnSpPr>
          <p:nvPr/>
        </p:nvCxnSpPr>
        <p:spPr>
          <a:xfrm flipH="1" flipV="1">
            <a:off x="2267310" y="3402693"/>
            <a:ext cx="444194" cy="4221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C10B952-8765-4D4B-A28B-A6F214A05649}"/>
              </a:ext>
            </a:extLst>
          </p:cNvPr>
          <p:cNvCxnSpPr>
            <a:cxnSpLocks/>
          </p:cNvCxnSpPr>
          <p:nvPr/>
        </p:nvCxnSpPr>
        <p:spPr>
          <a:xfrm flipV="1">
            <a:off x="2558678" y="2454452"/>
            <a:ext cx="2325495" cy="5411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Imagem 69">
            <a:extLst>
              <a:ext uri="{FF2B5EF4-FFF2-40B4-BE49-F238E27FC236}">
                <a16:creationId xmlns:a16="http://schemas.microsoft.com/office/drawing/2014/main" id="{0FF3220E-6800-4984-A6F3-8C52C069A4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653" y="3028426"/>
            <a:ext cx="567263" cy="567263"/>
          </a:xfrm>
          <a:prstGeom prst="rect">
            <a:avLst/>
          </a:prstGeom>
          <a:scene3d>
            <a:camera prst="orthographicFront">
              <a:rot lat="0" lon="300000" rev="0"/>
            </a:camera>
            <a:lightRig rig="threePt" dir="t"/>
          </a:scene3d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E39A84D5-791D-428F-8A43-562265A600C5}"/>
              </a:ext>
            </a:extLst>
          </p:cNvPr>
          <p:cNvCxnSpPr>
            <a:cxnSpLocks/>
          </p:cNvCxnSpPr>
          <p:nvPr/>
        </p:nvCxnSpPr>
        <p:spPr>
          <a:xfrm flipH="1" flipV="1">
            <a:off x="6543415" y="2415161"/>
            <a:ext cx="2457972" cy="6132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8B2204F4-AF5C-4DFA-83D7-3C46B1F2C9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92" y="3760875"/>
            <a:ext cx="817927" cy="817927"/>
          </a:xfrm>
          <a:prstGeom prst="rect">
            <a:avLst/>
          </a:prstGeom>
        </p:spPr>
      </p:pic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2FDB96BF-EA25-4352-85B6-623838CA487A}"/>
              </a:ext>
            </a:extLst>
          </p:cNvPr>
          <p:cNvCxnSpPr/>
          <p:nvPr/>
        </p:nvCxnSpPr>
        <p:spPr>
          <a:xfrm flipV="1">
            <a:off x="8929286" y="3595689"/>
            <a:ext cx="249266" cy="2400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2CA3420B-248A-4424-8004-E110F69B9358}"/>
              </a:ext>
            </a:extLst>
          </p:cNvPr>
          <p:cNvCxnSpPr>
            <a:cxnSpLocks/>
          </p:cNvCxnSpPr>
          <p:nvPr/>
        </p:nvCxnSpPr>
        <p:spPr>
          <a:xfrm>
            <a:off x="9995539" y="3640853"/>
            <a:ext cx="152022" cy="2981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9D9D231-3B5D-459E-9F07-70D804399E2E}"/>
              </a:ext>
            </a:extLst>
          </p:cNvPr>
          <p:cNvSpPr txBox="1"/>
          <p:nvPr/>
        </p:nvSpPr>
        <p:spPr>
          <a:xfrm>
            <a:off x="9917609" y="4053444"/>
            <a:ext cx="817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REDE 3G, 4G, 5G</a:t>
            </a:r>
          </a:p>
        </p:txBody>
      </p:sp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40" y="5378755"/>
            <a:ext cx="1240498" cy="979740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93" y="4941742"/>
            <a:ext cx="381592" cy="381592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48" y="5025900"/>
            <a:ext cx="381592" cy="381592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8DE40ABE-F94D-4D51-B26D-5742CE5B7B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22" y="5375088"/>
            <a:ext cx="927724" cy="979740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88" y="4941742"/>
            <a:ext cx="381592" cy="381592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92F4BEEE-61FB-4D33-9705-9BE85FB021A7}"/>
              </a:ext>
            </a:extLst>
          </p:cNvPr>
          <p:cNvSpPr txBox="1"/>
          <p:nvPr/>
        </p:nvSpPr>
        <p:spPr>
          <a:xfrm>
            <a:off x="3070000" y="3963776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5432825B-1FF5-4235-B539-F118FD12B00F}"/>
              </a:ext>
            </a:extLst>
          </p:cNvPr>
          <p:cNvSpPr txBox="1"/>
          <p:nvPr/>
        </p:nvSpPr>
        <p:spPr>
          <a:xfrm>
            <a:off x="8517911" y="4031066"/>
            <a:ext cx="63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27A57A7-4EB5-48F3-BDF3-BD282FF5FE52}"/>
              </a:ext>
            </a:extLst>
          </p:cNvPr>
          <p:cNvSpPr txBox="1"/>
          <p:nvPr/>
        </p:nvSpPr>
        <p:spPr>
          <a:xfrm>
            <a:off x="7038704" y="5483792"/>
            <a:ext cx="124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NOTEBOOK/DESKTOP</a:t>
            </a:r>
          </a:p>
          <a:p>
            <a:r>
              <a:rPr lang="pt-BR" sz="900" dirty="0"/>
              <a:t>CORE I5, 8GB DE RAM</a:t>
            </a:r>
            <a:endParaRPr lang="pt-BR" sz="16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E91ACD8-30B1-48C9-BAB1-7724AC9175C5}"/>
              </a:ext>
            </a:extLst>
          </p:cNvPr>
          <p:cNvSpPr txBox="1"/>
          <p:nvPr/>
        </p:nvSpPr>
        <p:spPr>
          <a:xfrm>
            <a:off x="10670861" y="544753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ANDROID VERSÃO 7+</a:t>
            </a:r>
          </a:p>
          <a:p>
            <a:r>
              <a:rPr lang="pt-BR" sz="900" dirty="0"/>
              <a:t>IOS VERSÃO 10+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AE0D996A-3D2E-42C2-8787-5666F58A858F}"/>
              </a:ext>
            </a:extLst>
          </p:cNvPr>
          <p:cNvSpPr txBox="1"/>
          <p:nvPr/>
        </p:nvSpPr>
        <p:spPr>
          <a:xfrm>
            <a:off x="7372302" y="4020430"/>
            <a:ext cx="1240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BANDA 5MB Mínimo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46C75828-FC98-4D49-9F89-B0C448717B43}"/>
              </a:ext>
            </a:extLst>
          </p:cNvPr>
          <p:cNvSpPr txBox="1"/>
          <p:nvPr/>
        </p:nvSpPr>
        <p:spPr>
          <a:xfrm>
            <a:off x="3138082" y="3720317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NET 30MB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C13A803-F79E-45E6-8B53-489FE0345D46}"/>
              </a:ext>
            </a:extLst>
          </p:cNvPr>
          <p:cNvSpPr txBox="1"/>
          <p:nvPr/>
        </p:nvSpPr>
        <p:spPr>
          <a:xfrm>
            <a:off x="420564" y="3868778"/>
            <a:ext cx="24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ROTEADOR Wi </a:t>
            </a:r>
            <a:r>
              <a:rPr lang="pt-BR" sz="900" dirty="0" err="1"/>
              <a:t>Fi</a:t>
            </a:r>
            <a:endParaRPr lang="pt-BR" sz="900" dirty="0"/>
          </a:p>
          <a:p>
            <a:r>
              <a:rPr lang="en-US" sz="900" dirty="0" err="1"/>
              <a:t>Roteador</a:t>
            </a:r>
            <a:r>
              <a:rPr lang="en-US" sz="900" dirty="0"/>
              <a:t> TP-Link Archer C6 AC1200,  1000Mbps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139B96DF-9D13-4BB9-8FB8-712640E3561B}"/>
              </a:ext>
            </a:extLst>
          </p:cNvPr>
          <p:cNvSpPr txBox="1"/>
          <p:nvPr/>
        </p:nvSpPr>
        <p:spPr>
          <a:xfrm>
            <a:off x="5389827" y="2595058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INTERNET</a:t>
            </a:r>
          </a:p>
        </p:txBody>
      </p:sp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61" y="5475463"/>
            <a:ext cx="230832" cy="230832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06" y="5401614"/>
            <a:ext cx="378529" cy="378529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67" y="5443201"/>
            <a:ext cx="273513" cy="2735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81987" y="3673617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094A487-B4D8-4E7E-A6DF-17D5E2F5A98F}"/>
              </a:ext>
            </a:extLst>
          </p:cNvPr>
          <p:cNvSpPr/>
          <p:nvPr/>
        </p:nvSpPr>
        <p:spPr>
          <a:xfrm>
            <a:off x="6933844" y="3674781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B32F3D09-E978-488A-9882-969FC9FE44F3}"/>
              </a:ext>
            </a:extLst>
          </p:cNvPr>
          <p:cNvSpPr/>
          <p:nvPr/>
        </p:nvSpPr>
        <p:spPr>
          <a:xfrm>
            <a:off x="3217786" y="96862"/>
            <a:ext cx="5061417" cy="203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DB1EB6-7EDD-4F76-AC41-93A77350D0DB}"/>
              </a:ext>
            </a:extLst>
          </p:cNvPr>
          <p:cNvSpPr txBox="1"/>
          <p:nvPr/>
        </p:nvSpPr>
        <p:spPr>
          <a:xfrm>
            <a:off x="0" y="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201687" y="3392545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-5557" y="3373916"/>
            <a:ext cx="124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HOSPITAL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F4FF870-1C04-4D9F-A43E-EA81B5C6132D}"/>
              </a:ext>
            </a:extLst>
          </p:cNvPr>
          <p:cNvSpPr txBox="1"/>
          <p:nvPr/>
        </p:nvSpPr>
        <p:spPr>
          <a:xfrm>
            <a:off x="2405790" y="1002079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NUVEM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19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AA94EAC-2E86-4F64-AA8F-724D2E9D51A8}"/>
              </a:ext>
            </a:extLst>
          </p:cNvPr>
          <p:cNvGrpSpPr/>
          <p:nvPr/>
        </p:nvGrpSpPr>
        <p:grpSpPr>
          <a:xfrm>
            <a:off x="97135" y="990757"/>
            <a:ext cx="11461387" cy="4876485"/>
            <a:chOff x="-70645" y="864459"/>
            <a:chExt cx="11461387" cy="4876485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EECA0B4-2EF0-4301-A9DE-4ED238D835C2}"/>
                </a:ext>
              </a:extLst>
            </p:cNvPr>
            <p:cNvGrpSpPr/>
            <p:nvPr/>
          </p:nvGrpSpPr>
          <p:grpSpPr>
            <a:xfrm>
              <a:off x="0" y="1470389"/>
              <a:ext cx="2389087" cy="2645966"/>
              <a:chOff x="0" y="2310143"/>
              <a:chExt cx="2389087" cy="2645966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F26C8DA9-9504-4026-8E14-68F6ADDBF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5763" y="2506775"/>
                <a:ext cx="2113324" cy="2449334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1B3D6E0-F92E-4E0F-8856-001A3DFCE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916" b="92194" l="9781" r="94941">
                            <a14:foregroundMark x1="30017" y1="86498" x2="30017" y2="86498"/>
                            <a14:foregroundMark x1="30354" y1="92616" x2="30354" y2="92616"/>
                            <a14:foregroundMark x1="92917" y1="38186" x2="92917" y2="38186"/>
                            <a14:foregroundMark x1="94941" y1="38186" x2="94941" y2="3818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3937" y="2310143"/>
                <a:ext cx="730320" cy="583763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3BAF35F8-0CFC-44E3-B902-543638CE9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956" b="95354" l="8484" r="93141">
                            <a14:foregroundMark x1="8484" y1="62389" x2="8484" y2="62389"/>
                            <a14:foregroundMark x1="37004" y1="55088" x2="37004" y2="55088"/>
                            <a14:foregroundMark x1="39350" y1="36947" x2="39350" y2="36947"/>
                            <a14:foregroundMark x1="87726" y1="30531" x2="87726" y2="30531"/>
                            <a14:foregroundMark x1="73466" y1="88938" x2="73466" y2="88938"/>
                            <a14:foregroundMark x1="25993" y1="90044" x2="25993" y2="90044"/>
                            <a14:foregroundMark x1="93141" y1="75221" x2="93141" y2="75221"/>
                            <a14:foregroundMark x1="27617" y1="94248" x2="27617" y2="94248"/>
                            <a14:foregroundMark x1="77437" y1="95354" x2="77437" y2="95354"/>
                            <a14:foregroundMark x1="22744" y1="94248" x2="22744" y2="942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0" y="4394505"/>
                <a:ext cx="651947" cy="485404"/>
              </a:xfrm>
              <a:prstGeom prst="rect">
                <a:avLst/>
              </a:prstGeom>
            </p:spPr>
          </p:pic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4833EE1F-2144-4771-A4EA-EC012B13970F}"/>
                </a:ext>
              </a:extLst>
            </p:cNvPr>
            <p:cNvSpPr txBox="1"/>
            <p:nvPr/>
          </p:nvSpPr>
          <p:spPr>
            <a:xfrm flipH="1">
              <a:off x="-70645" y="3986617"/>
              <a:ext cx="31204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Bahnschrift Light" panose="020B0502040204020203" pitchFamily="34" charset="0"/>
                </a:rPr>
                <a:t>Dentro do seu hospital nossos sensores ficarão instalados em diferentes locais.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6A25EEE4-9EDB-47C9-AE1A-211E2D94D87B}"/>
                </a:ext>
              </a:extLst>
            </p:cNvPr>
            <p:cNvGrpSpPr/>
            <p:nvPr/>
          </p:nvGrpSpPr>
          <p:grpSpPr>
            <a:xfrm>
              <a:off x="2252883" y="864459"/>
              <a:ext cx="9137859" cy="4876485"/>
              <a:chOff x="2252883" y="864459"/>
              <a:chExt cx="9137859" cy="4876485"/>
            </a:xfrm>
          </p:grpSpPr>
          <p:sp>
            <p:nvSpPr>
              <p:cNvPr id="6" name="AutoShape 6" descr="Free icon &quot;Hospital icon&quot;">
                <a:extLst>
                  <a:ext uri="{FF2B5EF4-FFF2-40B4-BE49-F238E27FC236}">
                    <a16:creationId xmlns:a16="http://schemas.microsoft.com/office/drawing/2014/main" id="{B9648EA8-79D9-4443-AAFC-73A142FF07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1679510" cy="1679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51C50A6E-4B8C-49D3-B515-2C9C0FA2E220}"/>
                  </a:ext>
                </a:extLst>
              </p:cNvPr>
              <p:cNvGrpSpPr/>
              <p:nvPr/>
            </p:nvGrpSpPr>
            <p:grpSpPr>
              <a:xfrm>
                <a:off x="6450183" y="1035976"/>
                <a:ext cx="1375925" cy="1262089"/>
                <a:chOff x="6247185" y="573214"/>
                <a:chExt cx="1375925" cy="1262089"/>
              </a:xfrm>
            </p:grpSpPr>
            <p:pic>
              <p:nvPicPr>
                <p:cNvPr id="11" name="Imagem 10">
                  <a:extLst>
                    <a:ext uri="{FF2B5EF4-FFF2-40B4-BE49-F238E27FC236}">
                      <a16:creationId xmlns:a16="http://schemas.microsoft.com/office/drawing/2014/main" id="{5BF03B41-94F2-4F4F-ACD8-58DCFC8205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098" b="94902" l="5755" r="94245">
                              <a14:foregroundMark x1="17446" y1="66275" x2="25360" y2="66275"/>
                              <a14:foregroundMark x1="51079" y1="73333" x2="51079" y2="73333"/>
                              <a14:foregroundMark x1="8094" y1="40588" x2="7194" y2="62745"/>
                              <a14:foregroundMark x1="94424" y1="27059" x2="94604" y2="56471"/>
                              <a14:foregroundMark x1="73921" y1="82549" x2="19784" y2="81373"/>
                              <a14:foregroundMark x1="58633" y1="85882" x2="64568" y2="94118"/>
                              <a14:foregroundMark x1="51344" y1="91388" x2="54496" y2="93529"/>
                              <a14:foregroundMark x1="42086" y1="85098" x2="44966" y2="87055"/>
                              <a14:foregroundMark x1="40468" y1="90000" x2="35072" y2="95098"/>
                              <a14:foregroundMark x1="75899" y1="82353" x2="92086" y2="81373"/>
                              <a14:foregroundMark x1="93705" y1="60196" x2="93532" y2="82447"/>
                              <a14:foregroundMark x1="94065" y1="13333" x2="94065" y2="25294"/>
                              <a14:foregroundMark x1="6295" y1="11765" x2="6115" y2="80392"/>
                              <a14:foregroundMark x1="7554" y1="6471" x2="39209" y2="5490"/>
                              <a14:foregroundMark x1="39209" y1="5490" x2="49820" y2="5490"/>
                              <a14:foregroundMark x1="54317" y1="5098" x2="71403" y2="5882"/>
                              <a14:foregroundMark x1="71403" y1="5882" x2="87770" y2="5098"/>
                              <a14:foregroundMark x1="87770" y1="5098" x2="89928" y2="6078"/>
                              <a14:foregroundMark x1="34712" y1="66667" x2="51799" y2="65098"/>
                              <a14:foregroundMark x1="51799" y1="65098" x2="71583" y2="65294"/>
                              <a14:foregroundMark x1="77152" y1="67357" x2="89029" y2="66078"/>
                              <a14:foregroundMark x1="89029" y1="66078" x2="89388" y2="66078"/>
                              <a14:foregroundMark x1="18885" y1="83333" x2="8633" y2="82353"/>
                              <a14:backgroundMark x1="20144" y1="36078" x2="48741" y2="43725"/>
                              <a14:backgroundMark x1="37050" y1="38235" x2="69964" y2="53922"/>
                              <a14:backgroundMark x1="69964" y1="53922" x2="72122" y2="54314"/>
                              <a14:backgroundMark x1="27698" y1="33137" x2="61511" y2="61569"/>
                              <a14:backgroundMark x1="76259" y1="95294" x2="91547" y2="95098"/>
                              <a14:backgroundMark x1="91547" y1="95098" x2="93705" y2="95098"/>
                              <a14:backgroundMark x1="7554" y1="88627" x2="8633" y2="90588"/>
                              <a14:backgroundMark x1="8633" y1="90588" x2="8633" y2="90588"/>
                              <a14:backgroundMark x1="8633" y1="90588" x2="8633" y2="90588"/>
                              <a14:backgroundMark x1="2518" y1="11176" x2="1619" y2="78431"/>
                              <a14:backgroundMark x1="1619" y1="78431" x2="6835" y2="94118"/>
                              <a14:backgroundMark x1="6835" y1="94118" x2="8094" y2="94706"/>
                              <a14:backgroundMark x1="44964" y1="90196" x2="48741" y2="88431"/>
                              <a14:backgroundMark x1="47302" y1="90980" x2="51978" y2="90196"/>
                              <a14:backgroundMark x1="45504" y1="88431" x2="47482" y2="87647"/>
                              <a14:backgroundMark x1="44424" y1="88431" x2="44424" y2="88431"/>
                              <a14:backgroundMark x1="45144" y1="87647" x2="45144" y2="87647"/>
                              <a14:backgroundMark x1="44964" y1="87059" x2="47482" y2="87647"/>
                              <a14:backgroundMark x1="77338" y1="67647" x2="73561" y2="68235"/>
                              <a14:backgroundMark x1="92806" y1="83922" x2="94604" y2="8333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7185" y="573214"/>
                  <a:ext cx="1375925" cy="1262089"/>
                </a:xfrm>
                <a:prstGeom prst="rect">
                  <a:avLst/>
                </a:prstGeom>
              </p:spPr>
            </p:pic>
            <p:pic>
              <p:nvPicPr>
                <p:cNvPr id="12" name="Imagem 11">
                  <a:extLst>
                    <a:ext uri="{FF2B5EF4-FFF2-40B4-BE49-F238E27FC236}">
                      <a16:creationId xmlns:a16="http://schemas.microsoft.com/office/drawing/2014/main" id="{9C629048-9853-4613-82BB-750B48785D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7733" b="92619" l="9695" r="89767">
                              <a14:foregroundMark x1="59246" y1="69420" x2="59246" y2="69420"/>
                              <a14:foregroundMark x1="36625" y1="62742" x2="36625" y2="62742"/>
                              <a14:foregroundMark x1="20108" y1="78207" x2="20108" y2="78207"/>
                              <a14:foregroundMark x1="15260" y1="38489" x2="15260" y2="38489"/>
                              <a14:foregroundMark x1="37882" y1="19684" x2="37882" y2="19684"/>
                              <a14:foregroundMark x1="80251" y1="7733" x2="80251" y2="7733"/>
                              <a14:foregroundMark x1="84740" y1="92619" x2="84740" y2="926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0030" y="682000"/>
                  <a:ext cx="703295" cy="718447"/>
                </a:xfrm>
                <a:prstGeom prst="rect">
                  <a:avLst/>
                </a:prstGeom>
              </p:spPr>
            </p:pic>
          </p:grpSp>
          <p:pic>
            <p:nvPicPr>
              <p:cNvPr id="1032" name="Picture 8" descr="Sensor de Umidade e Temperatura DHT11 – Loja Arduino Belém">
                <a:extLst>
                  <a:ext uri="{FF2B5EF4-FFF2-40B4-BE49-F238E27FC236}">
                    <a16:creationId xmlns:a16="http://schemas.microsoft.com/office/drawing/2014/main" id="{798FA47B-DE6E-4D32-8122-AAA4D8E9B9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812895" y="2412846"/>
                <a:ext cx="1247313" cy="1247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Imagem 21">
                <a:extLst>
                  <a:ext uri="{FF2B5EF4-FFF2-40B4-BE49-F238E27FC236}">
                    <a16:creationId xmlns:a16="http://schemas.microsoft.com/office/drawing/2014/main" id="{A021D126-77B8-4402-8710-A1F83974E2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>
                            <a14:foregroundMark x1="78075" y1="54000" x2="78075" y2="54000"/>
                            <a14:foregroundMark x1="78075" y1="69000" x2="78075" y2="69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52883" y="2501040"/>
                <a:ext cx="1567709" cy="838347"/>
              </a:xfrm>
              <a:prstGeom prst="rect">
                <a:avLst/>
              </a:prstGeom>
            </p:spPr>
          </p:pic>
          <p:pic>
            <p:nvPicPr>
              <p:cNvPr id="23" name="Imagem 22">
                <a:extLst>
                  <a:ext uri="{FF2B5EF4-FFF2-40B4-BE49-F238E27FC236}">
                    <a16:creationId xmlns:a16="http://schemas.microsoft.com/office/drawing/2014/main" id="{296520C2-F6D9-49AF-B38B-1AFCA21F4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868" b="89474" l="9581" r="91018">
                            <a14:foregroundMark x1="78443" y1="53947" x2="78443" y2="53947"/>
                            <a14:foregroundMark x1="91018" y1="67105" x2="91018" y2="6710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611159">
                <a:off x="7147807" y="2541794"/>
                <a:ext cx="1487060" cy="1353492"/>
              </a:xfrm>
              <a:prstGeom prst="rect">
                <a:avLst/>
              </a:prstGeom>
            </p:spPr>
          </p:pic>
          <p:pic>
            <p:nvPicPr>
              <p:cNvPr id="25" name="Imagem 24">
                <a:extLst>
                  <a:ext uri="{FF2B5EF4-FFF2-40B4-BE49-F238E27FC236}">
                    <a16:creationId xmlns:a16="http://schemas.microsoft.com/office/drawing/2014/main" id="{DD9B9BED-DC98-4C86-BA70-4F6B83A37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>
                            <a14:foregroundMark x1="46392" y1="79348" x2="46392" y2="793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332103">
                <a:off x="5026147" y="1648544"/>
                <a:ext cx="1437286" cy="1363199"/>
              </a:xfrm>
              <a:prstGeom prst="rect">
                <a:avLst/>
              </a:prstGeom>
            </p:spPr>
          </p:pic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FFF7644-306F-434E-9051-A76FA0FBA59E}"/>
                  </a:ext>
                </a:extLst>
              </p:cNvPr>
              <p:cNvSpPr txBox="1"/>
              <p:nvPr/>
            </p:nvSpPr>
            <p:spPr>
              <a:xfrm>
                <a:off x="3438377" y="3518613"/>
                <a:ext cx="227264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Nossos sensores captarão dados sobre temperatura e umidade dentro de cada local.</a:t>
                </a:r>
              </a:p>
              <a:p>
                <a:endParaRPr lang="pt-BR" dirty="0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336406C-C630-43D0-8724-EDC1014976CF}"/>
                  </a:ext>
                </a:extLst>
              </p:cNvPr>
              <p:cNvSpPr txBox="1"/>
              <p:nvPr/>
            </p:nvSpPr>
            <p:spPr>
              <a:xfrm>
                <a:off x="7826108" y="864459"/>
                <a:ext cx="239193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Através de nosso site você terá informações em tempo real através de gráficos, podendo verificar registros e sendo alertado sobre irregularidades.</a:t>
                </a:r>
              </a:p>
            </p:txBody>
          </p:sp>
          <p:pic>
            <p:nvPicPr>
              <p:cNvPr id="2050" name="Picture 2" descr="Healthy Heart Icon at GetDrawings | Free download">
                <a:extLst>
                  <a:ext uri="{FF2B5EF4-FFF2-40B4-BE49-F238E27FC236}">
                    <a16:creationId xmlns:a16="http://schemas.microsoft.com/office/drawing/2014/main" id="{5B086D7C-655F-450B-9CAC-E50627B1D4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3954" y="3149832"/>
                <a:ext cx="1175120" cy="1175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8E85549-84BC-4AFF-A306-80FDFB1F0DA0}"/>
                  </a:ext>
                </a:extLst>
              </p:cNvPr>
              <p:cNvSpPr txBox="1"/>
              <p:nvPr/>
            </p:nvSpPr>
            <p:spPr>
              <a:xfrm>
                <a:off x="7212328" y="4355949"/>
                <a:ext cx="417841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Com nosso sistema você terá o controle da temperatura e umidade totalmente automatizado e em tempo real. </a:t>
                </a:r>
              </a:p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 Diminuindo a perda de remédios, equipamentos hospitalares, alterações de exames e os casos de infecção hospitalar.</a:t>
                </a:r>
              </a:p>
            </p:txBody>
          </p:sp>
        </p:grp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AD4BD6-A00C-416C-9B9F-3B3D63B6F91F}"/>
              </a:ext>
            </a:extLst>
          </p:cNvPr>
          <p:cNvSpPr txBox="1"/>
          <p:nvPr/>
        </p:nvSpPr>
        <p:spPr>
          <a:xfrm>
            <a:off x="0" y="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548009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194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marcelo whitehead</cp:lastModifiedBy>
  <cp:revision>21</cp:revision>
  <dcterms:created xsi:type="dcterms:W3CDTF">2020-04-03T00:11:10Z</dcterms:created>
  <dcterms:modified xsi:type="dcterms:W3CDTF">2020-04-16T19:36:32Z</dcterms:modified>
</cp:coreProperties>
</file>