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3" r:id="rId9"/>
    <p:sldId id="287" r:id="rId10"/>
    <p:sldId id="289" r:id="rId11"/>
    <p:sldId id="290" r:id="rId12"/>
    <p:sldId id="291" r:id="rId13"/>
    <p:sldId id="292" r:id="rId14"/>
    <p:sldId id="293" r:id="rId15"/>
    <p:sldId id="294" r:id="rId16"/>
    <p:sldId id="285" r:id="rId1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D800"/>
    <a:srgbClr val="BC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08" autoAdjust="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tx1"/>
                </a:solidFill>
              </a:rPr>
              <a:t>Infecções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55F-438E-AD2E-C1D509CFDE56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2"/>
                <c:pt idx="0">
                  <c:v>Temperatura e umidade</c:v>
                </c:pt>
                <c:pt idx="1">
                  <c:v>Outros</c:v>
                </c:pt>
              </c:strCache>
            </c:strRef>
          </c:cat>
          <c:val>
            <c:numRef>
              <c:f>Planilha1!$B$2:$B$5</c:f>
              <c:numCache>
                <c:formatCode>0%</c:formatCode>
                <c:ptCount val="4"/>
                <c:pt idx="0">
                  <c:v>0.1</c:v>
                </c:pt>
                <c:pt idx="1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5F-438E-AD2E-C1D509CFDE5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348F61-903F-4A92-BD1D-F4D50DEE5616}" type="datetime1">
              <a:rPr lang="pt-BR" smtClean="0"/>
              <a:t>27/04/2020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1DD10-601E-4934-9857-CBBA808B825D}" type="datetime1">
              <a:rPr lang="pt-BR" smtClean="0"/>
              <a:pPr/>
              <a:t>27/04/2020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6309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6705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701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3429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31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1925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0490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8681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7649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230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45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A197FC-5BCA-4F4D-9F82-64AFC200E358}" type="datetime1">
              <a:rPr lang="pt-BR" noProof="0" smtClean="0"/>
              <a:t>27/04/2020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04A03-7973-4BC4-9222-74CFA49BB370}" type="datetime1">
              <a:rPr lang="pt-BR" noProof="0" smtClean="0"/>
              <a:t>27/04/2020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130B9D-1A45-452F-AC16-D36CD5C4EA6A}" type="datetime1">
              <a:rPr lang="pt-BR" noProof="0" smtClean="0"/>
              <a:t>27/04/2020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EAAF2-1359-4DAA-92D0-EC18028594EE}" type="datetime1">
              <a:rPr lang="pt-BR" noProof="0" smtClean="0"/>
              <a:t>27/04/2020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5E3AA6-3E77-4EDD-A5D3-91497A83F745}" type="datetime1">
              <a:rPr lang="pt-BR" noProof="0" smtClean="0"/>
              <a:t>27/04/2020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33B832-A218-4C52-AD98-17F0930C59CC}" type="datetime1">
              <a:rPr lang="pt-BR" noProof="0" smtClean="0"/>
              <a:t>27/04/2020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51457D-773F-4388-805A-0245A2DC7FA6}" type="datetime1">
              <a:rPr lang="pt-BR" noProof="0" smtClean="0"/>
              <a:t>27/04/2020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BDAD40-2C61-41F0-AC0A-B8DA56506CF8}" type="datetime1">
              <a:rPr lang="pt-BR" noProof="0" smtClean="0"/>
              <a:t>27/04/2020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5F0EE2-8399-4909-BF8E-74D816C91647}" type="datetime1">
              <a:rPr lang="pt-BR" noProof="0" smtClean="0"/>
              <a:t>27/04/2020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C62C37-8077-44BC-A52B-E2531EDBA2DE}" type="datetime1">
              <a:rPr lang="pt-BR" noProof="0" smtClean="0"/>
              <a:t>27/04/2020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4235C6-032F-4A2C-8BCF-60C0B3B0EFA5}" type="datetime1">
              <a:rPr lang="pt-BR" noProof="0" smtClean="0"/>
              <a:t>27/04/2020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E00915-A8F3-468F-8237-A0B9291D1250}" type="datetime1">
              <a:rPr lang="pt-BR" noProof="0" smtClean="0"/>
              <a:t>27/04/2020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.com.br/noticias/dino/ambiente-hospitalar-precisa-de-temperatura-e-umidade-controlada,dc2534c559c252888c6117f1eaf60478hh7tscsi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8" Type="http://schemas.microsoft.com/office/2007/relationships/hdphoto" Target="../media/hdphoto7.wdp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6" Type="http://schemas.microsoft.com/office/2007/relationships/hdphoto" Target="../media/hdphoto6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19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microsoft.com/office/2007/relationships/hdphoto" Target="../media/hdphoto3.wdp"/><Relationship Id="rId14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microsoft.com/office/2007/relationships/hdphoto" Target="../media/hdphoto8.wdp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2">
              <a:lumMod val="50000"/>
            </a:schemeClr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502" y="3376460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SPRINT 2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sz="4000" dirty="0"/>
              <a:t>Sensor Vital</a:t>
            </a:r>
            <a:endParaRPr lang="pt-BR" dirty="0"/>
          </a:p>
        </p:txBody>
      </p:sp>
      <p:sp>
        <p:nvSpPr>
          <p:cNvPr id="4" name="Losang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rgbClr val="29D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7" name="Grupo 6" descr="Ícone de gráfico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2706801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orma Liv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" name="Forma Liv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7EF09428-71CD-4A4D-9DCC-302B5A2D7545}"/>
              </a:ext>
            </a:extLst>
          </p:cNvPr>
          <p:cNvSpPr/>
          <p:nvPr/>
        </p:nvSpPr>
        <p:spPr>
          <a:xfrm>
            <a:off x="146987" y="493843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01201126 João Vitor Valera Rosa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01201063 Natã Lino do Nascimento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01201111 Victor Samir Batista de Barros da Silva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01201056 Marcelo Whitehead </a:t>
            </a:r>
            <a:r>
              <a:rPr lang="pt-BR" dirty="0" err="1">
                <a:solidFill>
                  <a:schemeClr val="bg1"/>
                </a:solidFill>
              </a:rPr>
              <a:t>Cacace</a:t>
            </a: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01201026 Felipe Paiva De Araújo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01201085 Raphael Cassio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3582320-2E76-4EE0-B969-C2FD85866EBF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Simulador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AD6AF8D-4B87-4606-87B9-FEBA1BCD8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162" y="2646561"/>
            <a:ext cx="7773123" cy="241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69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3582320-2E76-4EE0-B969-C2FD85866EBF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Banco de dados</a:t>
            </a:r>
          </a:p>
        </p:txBody>
      </p:sp>
    </p:spTree>
    <p:extLst>
      <p:ext uri="{BB962C8B-B14F-4D97-AF65-F5344CB8AC3E}">
        <p14:creationId xmlns:p14="http://schemas.microsoft.com/office/powerpoint/2010/main" val="3200776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3582320-2E76-4EE0-B969-C2FD85866EBF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Arduino</a:t>
            </a:r>
          </a:p>
        </p:txBody>
      </p:sp>
    </p:spTree>
    <p:extLst>
      <p:ext uri="{BB962C8B-B14F-4D97-AF65-F5344CB8AC3E}">
        <p14:creationId xmlns:p14="http://schemas.microsoft.com/office/powerpoint/2010/main" val="3024494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3582320-2E76-4EE0-B969-C2FD85866EBF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 err="1">
                <a:latin typeface="+mj-lt"/>
              </a:rPr>
              <a:t>Git</a:t>
            </a:r>
            <a:endParaRPr lang="pt-BR" b="1" dirty="0">
              <a:latin typeface="+mj-l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BA69A3A-6BEB-4A45-81C1-B2F3A7C083C8}"/>
              </a:ext>
            </a:extLst>
          </p:cNvPr>
          <p:cNvSpPr txBox="1"/>
          <p:nvPr/>
        </p:nvSpPr>
        <p:spPr>
          <a:xfrm>
            <a:off x="2043112" y="2398583"/>
            <a:ext cx="426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Comandos do </a:t>
            </a:r>
            <a:r>
              <a:rPr lang="pt-BR" b="1" dirty="0" err="1"/>
              <a:t>git</a:t>
            </a:r>
            <a:r>
              <a:rPr lang="pt-B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clone = cola arquivo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pull</a:t>
            </a:r>
            <a:r>
              <a:rPr lang="pt-BR" b="1" dirty="0"/>
              <a:t> = pega arquivo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 </a:t>
            </a:r>
            <a:r>
              <a:rPr lang="pt-BR" b="1" dirty="0" err="1"/>
              <a:t>Git</a:t>
            </a:r>
            <a:r>
              <a:rPr lang="pt-BR" b="1" dirty="0"/>
              <a:t> status = vê se tem alguma</a:t>
            </a:r>
          </a:p>
          <a:p>
            <a:r>
              <a:rPr lang="pt-BR" b="1" dirty="0"/>
              <a:t>     alteração </a:t>
            </a:r>
          </a:p>
          <a:p>
            <a:endParaRPr lang="pt-BR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7962057-E5C6-4785-8016-7A78CA7A02EA}"/>
              </a:ext>
            </a:extLst>
          </p:cNvPr>
          <p:cNvSpPr txBox="1"/>
          <p:nvPr/>
        </p:nvSpPr>
        <p:spPr>
          <a:xfrm>
            <a:off x="6247002" y="2398583"/>
            <a:ext cx="4784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add</a:t>
            </a:r>
            <a:r>
              <a:rPr lang="pt-BR" b="1" dirty="0"/>
              <a:t> . = adiciona aos alterados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 </a:t>
            </a: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commit</a:t>
            </a:r>
            <a:r>
              <a:rPr lang="pt-BR" b="1" dirty="0"/>
              <a:t> -m "comenta oque fez“</a:t>
            </a:r>
          </a:p>
          <a:p>
            <a:r>
              <a:rPr lang="pt-B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push</a:t>
            </a:r>
            <a:r>
              <a:rPr lang="pt-BR" b="1" dirty="0"/>
              <a:t> = envia os arquivos atualizados</a:t>
            </a:r>
          </a:p>
        </p:txBody>
      </p:sp>
    </p:spTree>
    <p:extLst>
      <p:ext uri="{BB962C8B-B14F-4D97-AF65-F5344CB8AC3E}">
        <p14:creationId xmlns:p14="http://schemas.microsoft.com/office/powerpoint/2010/main" val="4277382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3582320-2E76-4EE0-B969-C2FD85866EBF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BACKLOG</a:t>
            </a:r>
          </a:p>
        </p:txBody>
      </p:sp>
    </p:spTree>
    <p:extLst>
      <p:ext uri="{BB962C8B-B14F-4D97-AF65-F5344CB8AC3E}">
        <p14:creationId xmlns:p14="http://schemas.microsoft.com/office/powerpoint/2010/main" val="2816888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3582320-2E76-4EE0-B969-C2FD85866EBF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BACKLOG</a:t>
            </a:r>
          </a:p>
        </p:txBody>
      </p:sp>
    </p:spTree>
    <p:extLst>
      <p:ext uri="{BB962C8B-B14F-4D97-AF65-F5344CB8AC3E}">
        <p14:creationId xmlns:p14="http://schemas.microsoft.com/office/powerpoint/2010/main" val="1875819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2">
              <a:lumMod val="50000"/>
            </a:schemeClr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Losang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rgbClr val="29D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pt-BR" sz="7200" b="1" dirty="0">
                <a:solidFill>
                  <a:schemeClr val="bg1"/>
                </a:solidFill>
              </a:rPr>
              <a:t>Obrigado</a:t>
            </a:r>
            <a:endParaRPr lang="pt-BR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2</a:t>
            </a:r>
            <a:br>
              <a:rPr lang="pt-BR" dirty="0"/>
            </a:b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o 30" descr="Ícones de gráfico de barras e de gráfico de linhas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orma Livre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" name="Forma Livre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4" name="Forma Livre 1676" descr="Ícone de caixa de seleção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35" name="Forma Livre 4665" descr="Ícone de gráfico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grpSp>
        <p:nvGrpSpPr>
          <p:cNvPr id="39" name="Grupo 38" descr="Ícone de engrenagen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orma Livre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41" name="Forma Livre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87A84058-25A5-4740-A8F6-BFB2C6E2ABE0}"/>
              </a:ext>
            </a:extLst>
          </p:cNvPr>
          <p:cNvSpPr/>
          <p:nvPr/>
        </p:nvSpPr>
        <p:spPr>
          <a:xfrm>
            <a:off x="3612243" y="1187695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Contexto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28654D1-8362-47AB-8EBC-B97E14DA130F}"/>
              </a:ext>
            </a:extLst>
          </p:cNvPr>
          <p:cNvSpPr txBox="1"/>
          <p:nvPr/>
        </p:nvSpPr>
        <p:spPr>
          <a:xfrm>
            <a:off x="450463" y="2480667"/>
            <a:ext cx="3780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Temperatura e umidade hospitalar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40B0F5A-86F2-4BB9-A3D7-E97FF62CE920}"/>
              </a:ext>
            </a:extLst>
          </p:cNvPr>
          <p:cNvSpPr/>
          <p:nvPr/>
        </p:nvSpPr>
        <p:spPr>
          <a:xfrm>
            <a:off x="911857" y="6390501"/>
            <a:ext cx="118375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accent3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https://www.terra.com.br/noticias/dino/ambiente-hospitalar-precisa-de-temperatura-e-umidade-controlada,dc2534c559c252888c6117f1eaf60478hh7tscsi.html</a:t>
            </a:r>
            <a:endParaRPr lang="pt-B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Gráfico 5" descr="Dedo indicador apontando para a direita">
            <a:extLst>
              <a:ext uri="{FF2B5EF4-FFF2-40B4-BE49-F238E27FC236}">
                <a16:creationId xmlns:a16="http://schemas.microsoft.com/office/drawing/2014/main" id="{A63E764C-E031-4EC5-B6B4-54ABA6C18C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695" y="6238880"/>
            <a:ext cx="715162" cy="71516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9356050-B1CE-417B-B905-AA640A661DE7}"/>
              </a:ext>
            </a:extLst>
          </p:cNvPr>
          <p:cNvSpPr txBox="1"/>
          <p:nvPr/>
        </p:nvSpPr>
        <p:spPr>
          <a:xfrm>
            <a:off x="3911624" y="3994975"/>
            <a:ext cx="455762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“Uma das questões que mais preocupam autoridades dos setores de saúde, com certeza é a infecção hospitalar.  Estima-se que no Brasil esse problema atinja 10% dos pacientes. </a:t>
            </a:r>
          </a:p>
          <a:p>
            <a:pPr algn="ctr"/>
            <a:r>
              <a:rPr lang="pt-BR" sz="1600" dirty="0"/>
              <a:t>As infecções são de origem bacteriana e o ambiente pode ser apontado como um dos responsáveis pela maioria dos casos</a:t>
            </a:r>
            <a:r>
              <a:rPr lang="pt-BR" dirty="0"/>
              <a:t>.”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8BD64591-A20A-4EB2-B790-4F0FF2F86B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6323981"/>
              </p:ext>
            </p:extLst>
          </p:nvPr>
        </p:nvGraphicFramePr>
        <p:xfrm>
          <a:off x="7571123" y="2103447"/>
          <a:ext cx="4328719" cy="3322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3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rma Livre 4197" descr="Ícone de carrinho de compras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57" name="Forma Livre 4344" descr="Ícone de chave inglesa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grpSp>
        <p:nvGrpSpPr>
          <p:cNvPr id="58" name="Grupo 57" descr="Ícone de dinheiro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orma Livre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0" name="Forma Livre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1" name="Forma Livre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2" name="Forma Livre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3" name="Forma Livre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4" name="Forma Livre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5" name="Forma Livre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6" name="Forma Livre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67" name="Grupo 66" descr="Ícone de ábaco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orma Livre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9" name="Forma Livre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70" name="Forma Livre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71" name="Forma Livre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72" name="Forma Livre 2319" descr="Ícone de folha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92CC202C-6C61-4FB4-B168-158EEB2C0156}"/>
              </a:ext>
            </a:extLst>
          </p:cNvPr>
          <p:cNvSpPr/>
          <p:nvPr/>
        </p:nvSpPr>
        <p:spPr>
          <a:xfrm>
            <a:off x="3612243" y="1187695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Problema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260E2DF-8A42-4879-8E8E-0F165AE5B094}"/>
              </a:ext>
            </a:extLst>
          </p:cNvPr>
          <p:cNvSpPr txBox="1"/>
          <p:nvPr/>
        </p:nvSpPr>
        <p:spPr>
          <a:xfrm>
            <a:off x="512071" y="2449526"/>
            <a:ext cx="90316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10% dos pacientes com infecção hospitalar tem o grande vilão a temperatura e umidade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Remédios sendo descartados por mal armazenamento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Máquinas quebrando por conta da temperatura e umidade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Exames contendo alterações   </a:t>
            </a:r>
          </a:p>
        </p:txBody>
      </p:sp>
      <p:pic>
        <p:nvPicPr>
          <p:cNvPr id="40" name="Gráfico 39" descr="Dedo indicador apontando para a direita">
            <a:extLst>
              <a:ext uri="{FF2B5EF4-FFF2-40B4-BE49-F238E27FC236}">
                <a16:creationId xmlns:a16="http://schemas.microsoft.com/office/drawing/2014/main" id="{525F3606-E8BF-4AB0-A1EE-04CF5C621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695" y="6238880"/>
            <a:ext cx="715162" cy="715162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8BAE0447-578C-47CC-8F24-403BBF09A251}"/>
              </a:ext>
            </a:extLst>
          </p:cNvPr>
          <p:cNvSpPr/>
          <p:nvPr/>
        </p:nvSpPr>
        <p:spPr>
          <a:xfrm>
            <a:off x="911857" y="6390501"/>
            <a:ext cx="109388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accent3">
                    <a:lumMod val="50000"/>
                  </a:schemeClr>
                </a:solidFill>
              </a:rPr>
              <a:t>https://blog.arkmeds.com/2018/04/05/a-importancia-da-cadeia-do-frio-em-ambientes-hospitalares/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4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101105F3-94B2-4AC7-9DFC-C4F5C177AC0F}"/>
              </a:ext>
            </a:extLst>
          </p:cNvPr>
          <p:cNvSpPr/>
          <p:nvPr/>
        </p:nvSpPr>
        <p:spPr>
          <a:xfrm>
            <a:off x="3612243" y="1187695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Quem somos?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E9DDB2D-F704-4ED4-8BF1-E4705A72F151}"/>
              </a:ext>
            </a:extLst>
          </p:cNvPr>
          <p:cNvSpPr txBox="1"/>
          <p:nvPr/>
        </p:nvSpPr>
        <p:spPr>
          <a:xfrm>
            <a:off x="906011" y="2684477"/>
            <a:ext cx="8442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dirty="0"/>
              <a:t>Nós somos quem vai resolver o seu problema!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5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0768E8E0-67B0-4E6F-9328-37064F728348}"/>
              </a:ext>
            </a:extLst>
          </p:cNvPr>
          <p:cNvGrpSpPr/>
          <p:nvPr/>
        </p:nvGrpSpPr>
        <p:grpSpPr>
          <a:xfrm>
            <a:off x="498718" y="2095257"/>
            <a:ext cx="11237479" cy="4523657"/>
            <a:chOff x="-70645" y="864459"/>
            <a:chExt cx="11461387" cy="4876485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3477B008-8CB9-4255-B619-64CDDE5D17D5}"/>
                </a:ext>
              </a:extLst>
            </p:cNvPr>
            <p:cNvGrpSpPr/>
            <p:nvPr/>
          </p:nvGrpSpPr>
          <p:grpSpPr>
            <a:xfrm>
              <a:off x="0" y="1470389"/>
              <a:ext cx="2389087" cy="2645966"/>
              <a:chOff x="0" y="2310143"/>
              <a:chExt cx="2389087" cy="2645966"/>
            </a:xfrm>
          </p:grpSpPr>
          <p:pic>
            <p:nvPicPr>
              <p:cNvPr id="35" name="Imagem 34">
                <a:extLst>
                  <a:ext uri="{FF2B5EF4-FFF2-40B4-BE49-F238E27FC236}">
                    <a16:creationId xmlns:a16="http://schemas.microsoft.com/office/drawing/2014/main" id="{42B888D8-5B21-4648-BFEC-3EFA0C057A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763" y="2506775"/>
                <a:ext cx="2113324" cy="2449334"/>
              </a:xfrm>
              <a:prstGeom prst="rect">
                <a:avLst/>
              </a:prstGeom>
            </p:spPr>
          </p:pic>
          <p:pic>
            <p:nvPicPr>
              <p:cNvPr id="36" name="Imagem 35">
                <a:extLst>
                  <a:ext uri="{FF2B5EF4-FFF2-40B4-BE49-F238E27FC236}">
                    <a16:creationId xmlns:a16="http://schemas.microsoft.com/office/drawing/2014/main" id="{B91724F8-5DC9-49AD-80E8-5284FAE3D0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16" b="92194" l="9781" r="94941">
                            <a14:foregroundMark x1="30017" y1="86498" x2="30017" y2="86498"/>
                            <a14:foregroundMark x1="30354" y1="92616" x2="30354" y2="92616"/>
                            <a14:foregroundMark x1="92917" y1="38186" x2="92917" y2="38186"/>
                            <a14:foregroundMark x1="94941" y1="38186" x2="94941" y2="3818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13937" y="2310143"/>
                <a:ext cx="730320" cy="583763"/>
              </a:xfrm>
              <a:prstGeom prst="rect">
                <a:avLst/>
              </a:prstGeom>
            </p:spPr>
          </p:pic>
          <p:pic>
            <p:nvPicPr>
              <p:cNvPr id="37" name="Imagem 36">
                <a:extLst>
                  <a:ext uri="{FF2B5EF4-FFF2-40B4-BE49-F238E27FC236}">
                    <a16:creationId xmlns:a16="http://schemas.microsoft.com/office/drawing/2014/main" id="{1E25A4BF-A2DC-4CA9-9157-D372235272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9956" b="95354" l="8484" r="93141">
                            <a14:foregroundMark x1="8484" y1="62389" x2="8484" y2="62389"/>
                            <a14:foregroundMark x1="37004" y1="55088" x2="37004" y2="55088"/>
                            <a14:foregroundMark x1="39350" y1="36947" x2="39350" y2="36947"/>
                            <a14:foregroundMark x1="87726" y1="30531" x2="87726" y2="30531"/>
                            <a14:foregroundMark x1="73466" y1="88938" x2="73466" y2="88938"/>
                            <a14:foregroundMark x1="25993" y1="90044" x2="25993" y2="90044"/>
                            <a14:foregroundMark x1="93141" y1="75221" x2="93141" y2="75221"/>
                            <a14:foregroundMark x1="27617" y1="94248" x2="27617" y2="94248"/>
                            <a14:foregroundMark x1="77437" y1="95354" x2="77437" y2="95354"/>
                            <a14:foregroundMark x1="22744" y1="94248" x2="22744" y2="9424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0" y="4394505"/>
                <a:ext cx="651947" cy="485404"/>
              </a:xfrm>
              <a:prstGeom prst="rect">
                <a:avLst/>
              </a:prstGeom>
            </p:spPr>
          </p:pic>
        </p:grp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58789321-C560-4D95-8ADE-5E6E58060A11}"/>
                </a:ext>
              </a:extLst>
            </p:cNvPr>
            <p:cNvSpPr txBox="1"/>
            <p:nvPr/>
          </p:nvSpPr>
          <p:spPr>
            <a:xfrm flipH="1">
              <a:off x="-70645" y="3986617"/>
              <a:ext cx="31204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Bahnschrift Light" panose="020B0502040204020203" pitchFamily="34" charset="0"/>
                </a:rPr>
                <a:t>Dentro do seu hospital nossos sensores ficarão instalados em diferentes locais.</a:t>
              </a:r>
            </a:p>
          </p:txBody>
        </p: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79C814D0-5EFD-435D-BB30-F9D38C14EEE2}"/>
                </a:ext>
              </a:extLst>
            </p:cNvPr>
            <p:cNvGrpSpPr/>
            <p:nvPr/>
          </p:nvGrpSpPr>
          <p:grpSpPr>
            <a:xfrm>
              <a:off x="2252883" y="864459"/>
              <a:ext cx="9137859" cy="4876485"/>
              <a:chOff x="2252883" y="864459"/>
              <a:chExt cx="9137859" cy="4876485"/>
            </a:xfrm>
          </p:grpSpPr>
          <p:sp>
            <p:nvSpPr>
              <p:cNvPr id="23" name="AutoShape 6" descr="Free icon &quot;Hospital icon&quot;">
                <a:extLst>
                  <a:ext uri="{FF2B5EF4-FFF2-40B4-BE49-F238E27FC236}">
                    <a16:creationId xmlns:a16="http://schemas.microsoft.com/office/drawing/2014/main" id="{4A7563B5-6680-4269-AF69-A60802A35D3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43600" y="3276600"/>
                <a:ext cx="1679510" cy="16795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id="{39B77600-9FBA-4FD9-BBBF-71EB54B1DC46}"/>
                  </a:ext>
                </a:extLst>
              </p:cNvPr>
              <p:cNvGrpSpPr/>
              <p:nvPr/>
            </p:nvGrpSpPr>
            <p:grpSpPr>
              <a:xfrm>
                <a:off x="6450183" y="1035976"/>
                <a:ext cx="1375925" cy="1262089"/>
                <a:chOff x="6247185" y="573214"/>
                <a:chExt cx="1375925" cy="1262089"/>
              </a:xfrm>
            </p:grpSpPr>
            <p:pic>
              <p:nvPicPr>
                <p:cNvPr id="33" name="Imagem 32">
                  <a:extLst>
                    <a:ext uri="{FF2B5EF4-FFF2-40B4-BE49-F238E27FC236}">
                      <a16:creationId xmlns:a16="http://schemas.microsoft.com/office/drawing/2014/main" id="{753FA6C0-883C-4561-A0B7-3BC0DD71AE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5098" b="94902" l="5755" r="94245">
                              <a14:foregroundMark x1="17446" y1="66275" x2="25360" y2="66275"/>
                              <a14:foregroundMark x1="51079" y1="73333" x2="51079" y2="73333"/>
                              <a14:foregroundMark x1="8094" y1="40588" x2="7194" y2="62745"/>
                              <a14:foregroundMark x1="94424" y1="27059" x2="94604" y2="56471"/>
                              <a14:foregroundMark x1="73921" y1="82549" x2="19784" y2="81373"/>
                              <a14:foregroundMark x1="58633" y1="85882" x2="64568" y2="94118"/>
                              <a14:foregroundMark x1="51344" y1="91388" x2="54496" y2="93529"/>
                              <a14:foregroundMark x1="42086" y1="85098" x2="44966" y2="87055"/>
                              <a14:foregroundMark x1="40468" y1="90000" x2="35072" y2="95098"/>
                              <a14:foregroundMark x1="75899" y1="82353" x2="92086" y2="81373"/>
                              <a14:foregroundMark x1="93705" y1="60196" x2="93532" y2="82447"/>
                              <a14:foregroundMark x1="94065" y1="13333" x2="94065" y2="25294"/>
                              <a14:foregroundMark x1="6295" y1="11765" x2="6115" y2="80392"/>
                              <a14:foregroundMark x1="7554" y1="6471" x2="39209" y2="5490"/>
                              <a14:foregroundMark x1="39209" y1="5490" x2="49820" y2="5490"/>
                              <a14:foregroundMark x1="54317" y1="5098" x2="71403" y2="5882"/>
                              <a14:foregroundMark x1="71403" y1="5882" x2="87770" y2="5098"/>
                              <a14:foregroundMark x1="87770" y1="5098" x2="89928" y2="6078"/>
                              <a14:foregroundMark x1="34712" y1="66667" x2="51799" y2="65098"/>
                              <a14:foregroundMark x1="51799" y1="65098" x2="71583" y2="65294"/>
                              <a14:foregroundMark x1="77152" y1="67357" x2="89029" y2="66078"/>
                              <a14:foregroundMark x1="89029" y1="66078" x2="89388" y2="66078"/>
                              <a14:foregroundMark x1="18885" y1="83333" x2="8633" y2="82353"/>
                              <a14:backgroundMark x1="20144" y1="36078" x2="48741" y2="43725"/>
                              <a14:backgroundMark x1="37050" y1="38235" x2="69964" y2="53922"/>
                              <a14:backgroundMark x1="69964" y1="53922" x2="72122" y2="54314"/>
                              <a14:backgroundMark x1="27698" y1="33137" x2="61511" y2="61569"/>
                              <a14:backgroundMark x1="76259" y1="95294" x2="91547" y2="95098"/>
                              <a14:backgroundMark x1="91547" y1="95098" x2="93705" y2="95098"/>
                              <a14:backgroundMark x1="7554" y1="88627" x2="8633" y2="90588"/>
                              <a14:backgroundMark x1="8633" y1="90588" x2="8633" y2="90588"/>
                              <a14:backgroundMark x1="8633" y1="90588" x2="8633" y2="90588"/>
                              <a14:backgroundMark x1="2518" y1="11176" x2="1619" y2="78431"/>
                              <a14:backgroundMark x1="1619" y1="78431" x2="6835" y2="94118"/>
                              <a14:backgroundMark x1="6835" y1="94118" x2="8094" y2="94706"/>
                              <a14:backgroundMark x1="44964" y1="90196" x2="48741" y2="88431"/>
                              <a14:backgroundMark x1="47302" y1="90980" x2="51978" y2="90196"/>
                              <a14:backgroundMark x1="45504" y1="88431" x2="47482" y2="87647"/>
                              <a14:backgroundMark x1="44424" y1="88431" x2="44424" y2="88431"/>
                              <a14:backgroundMark x1="45144" y1="87647" x2="45144" y2="87647"/>
                              <a14:backgroundMark x1="44964" y1="87059" x2="47482" y2="87647"/>
                              <a14:backgroundMark x1="77338" y1="67647" x2="73561" y2="68235"/>
                              <a14:backgroundMark x1="92806" y1="83922" x2="94604" y2="83333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47185" y="573214"/>
                  <a:ext cx="1375925" cy="1262089"/>
                </a:xfrm>
                <a:prstGeom prst="rect">
                  <a:avLst/>
                </a:prstGeom>
              </p:spPr>
            </p:pic>
            <p:pic>
              <p:nvPicPr>
                <p:cNvPr id="34" name="Imagem 33">
                  <a:extLst>
                    <a:ext uri="{FF2B5EF4-FFF2-40B4-BE49-F238E27FC236}">
                      <a16:creationId xmlns:a16="http://schemas.microsoft.com/office/drawing/2014/main" id="{49FF75DD-1C75-4AD3-ABAF-DDF77AC2AB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7733" b="92619" l="9695" r="89767">
                              <a14:foregroundMark x1="59246" y1="69420" x2="59246" y2="69420"/>
                              <a14:foregroundMark x1="36625" y1="62742" x2="36625" y2="62742"/>
                              <a14:foregroundMark x1="20108" y1="78207" x2="20108" y2="78207"/>
                              <a14:foregroundMark x1="15260" y1="38489" x2="15260" y2="38489"/>
                              <a14:foregroundMark x1="37882" y1="19684" x2="37882" y2="19684"/>
                              <a14:foregroundMark x1="80251" y1="7733" x2="80251" y2="7733"/>
                              <a14:foregroundMark x1="84740" y1="92619" x2="84740" y2="926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0030" y="682000"/>
                  <a:ext cx="703295" cy="718447"/>
                </a:xfrm>
                <a:prstGeom prst="rect">
                  <a:avLst/>
                </a:prstGeom>
              </p:spPr>
            </p:pic>
          </p:grpSp>
          <p:pic>
            <p:nvPicPr>
              <p:cNvPr id="25" name="Picture 8" descr="Sensor de Umidade e Temperatura DHT11 – Loja Arduino Belém">
                <a:extLst>
                  <a:ext uri="{FF2B5EF4-FFF2-40B4-BE49-F238E27FC236}">
                    <a16:creationId xmlns:a16="http://schemas.microsoft.com/office/drawing/2014/main" id="{60531EDA-209D-4FF9-BFF6-03CF637466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812895" y="2412846"/>
                <a:ext cx="1247313" cy="12473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49A64657-507B-432F-81CD-2CD5E23C6F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>
                            <a14:foregroundMark x1="78075" y1="54000" x2="78075" y2="54000"/>
                            <a14:foregroundMark x1="78075" y1="69000" x2="78075" y2="690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252883" y="2501040"/>
                <a:ext cx="1567709" cy="838347"/>
              </a:xfrm>
              <a:prstGeom prst="rect">
                <a:avLst/>
              </a:prstGeom>
            </p:spPr>
          </p:pic>
          <p:pic>
            <p:nvPicPr>
              <p:cNvPr id="27" name="Imagem 26">
                <a:extLst>
                  <a:ext uri="{FF2B5EF4-FFF2-40B4-BE49-F238E27FC236}">
                    <a16:creationId xmlns:a16="http://schemas.microsoft.com/office/drawing/2014/main" id="{9040766B-0CF2-48BA-959B-CD9267F92D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9868" b="89474" l="9581" r="91018">
                            <a14:foregroundMark x1="78443" y1="53947" x2="78443" y2="53947"/>
                            <a14:foregroundMark x1="91018" y1="67105" x2="91018" y2="6710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611159">
                <a:off x="7147807" y="2541794"/>
                <a:ext cx="1487060" cy="1353492"/>
              </a:xfrm>
              <a:prstGeom prst="rect">
                <a:avLst/>
              </a:prstGeom>
            </p:spPr>
          </p:pic>
          <p:pic>
            <p:nvPicPr>
              <p:cNvPr id="28" name="Imagem 27">
                <a:extLst>
                  <a:ext uri="{FF2B5EF4-FFF2-40B4-BE49-F238E27FC236}">
                    <a16:creationId xmlns:a16="http://schemas.microsoft.com/office/drawing/2014/main" id="{0F89B3DE-2A72-4F60-A0B4-58E520EA15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backgroundRemoval t="10000" b="90000" l="10000" r="90000">
                            <a14:foregroundMark x1="46392" y1="79348" x2="46392" y2="7934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332103">
                <a:off x="5026147" y="1648544"/>
                <a:ext cx="1437286" cy="1363199"/>
              </a:xfrm>
              <a:prstGeom prst="rect">
                <a:avLst/>
              </a:prstGeom>
            </p:spPr>
          </p:pic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A916E878-6A53-4072-942E-CF1C8DE07051}"/>
                  </a:ext>
                </a:extLst>
              </p:cNvPr>
              <p:cNvSpPr txBox="1"/>
              <p:nvPr/>
            </p:nvSpPr>
            <p:spPr>
              <a:xfrm>
                <a:off x="3438377" y="3518613"/>
                <a:ext cx="2272644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>
                    <a:latin typeface="Bahnschrift Light" panose="020B0502040204020203" pitchFamily="34" charset="0"/>
                  </a:rPr>
                  <a:t>Nossos sensores captarão dados sobre temperatura e umidade dentro de cada local.</a:t>
                </a:r>
              </a:p>
              <a:p>
                <a:endParaRPr lang="pt-BR" dirty="0"/>
              </a:p>
            </p:txBody>
          </p:sp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952D5F3A-4F86-4CC3-AAA1-7942B2EECF8E}"/>
                  </a:ext>
                </a:extLst>
              </p:cNvPr>
              <p:cNvSpPr txBox="1"/>
              <p:nvPr/>
            </p:nvSpPr>
            <p:spPr>
              <a:xfrm>
                <a:off x="7826108" y="864459"/>
                <a:ext cx="239193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>
                    <a:latin typeface="Bahnschrift Light" panose="020B0502040204020203" pitchFamily="34" charset="0"/>
                  </a:rPr>
                  <a:t>Através de nosso site você terá informações em tempo real através de gráficos, podendo verificar registros e sendo alertado sobre irregularidades.</a:t>
                </a:r>
              </a:p>
            </p:txBody>
          </p:sp>
          <p:pic>
            <p:nvPicPr>
              <p:cNvPr id="31" name="Picture 2" descr="Healthy Heart Icon at GetDrawings | Free download">
                <a:extLst>
                  <a:ext uri="{FF2B5EF4-FFF2-40B4-BE49-F238E27FC236}">
                    <a16:creationId xmlns:a16="http://schemas.microsoft.com/office/drawing/2014/main" id="{9F042D71-20E8-4717-9945-E69E541241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3954" y="3149832"/>
                <a:ext cx="1175120" cy="1175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C2DD786A-1CA4-43B7-B781-46423DB820F1}"/>
                  </a:ext>
                </a:extLst>
              </p:cNvPr>
              <p:cNvSpPr txBox="1"/>
              <p:nvPr/>
            </p:nvSpPr>
            <p:spPr>
              <a:xfrm>
                <a:off x="7212328" y="4355949"/>
                <a:ext cx="417841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>
                    <a:latin typeface="Bahnschrift Light" panose="020B0502040204020203" pitchFamily="34" charset="0"/>
                  </a:rPr>
                  <a:t>Com nosso sistema você terá o controle da temperatura e umidade totalmente automatizado e em tempo real. </a:t>
                </a:r>
              </a:p>
              <a:p>
                <a:pPr algn="ctr"/>
                <a:r>
                  <a:rPr lang="pt-BR" sz="1400" dirty="0">
                    <a:latin typeface="Bahnschrift Light" panose="020B0502040204020203" pitchFamily="34" charset="0"/>
                  </a:rPr>
                  <a:t> Diminuindo a perda de remédios, equipamentos hospitalares, alterações de exames e os casos de infecção hospitalar.</a:t>
                </a:r>
              </a:p>
            </p:txBody>
          </p:sp>
        </p:grpSp>
      </p:grp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B8B00478-9CDC-4C63-8DD8-F73F267ED865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Solução do Sensor Vital</a:t>
            </a: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6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0FCDB5FA-2544-4F0F-95B7-032645D4950F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Nosso produto</a:t>
            </a:r>
          </a:p>
        </p:txBody>
      </p:sp>
      <p:pic>
        <p:nvPicPr>
          <p:cNvPr id="9" name="Picture 8" descr="Sensor de Umidade e Temperatura DHT11 – Loja Arduino Belém">
            <a:extLst>
              <a:ext uri="{FF2B5EF4-FFF2-40B4-BE49-F238E27FC236}">
                <a16:creationId xmlns:a16="http://schemas.microsoft.com/office/drawing/2014/main" id="{7F9810D4-3BF7-4B15-B2AB-8BDC00F3F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79388" y="2662543"/>
            <a:ext cx="2250969" cy="225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3F11ABE-F9F2-44B5-9C7B-45611E5D6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18" b="92163" l="8816" r="89673">
                        <a14:foregroundMark x1="9068" y1="23511" x2="9068" y2="23511"/>
                        <a14:foregroundMark x1="37531" y1="59875" x2="37531" y2="59875"/>
                        <a14:foregroundMark x1="23426" y1="60815" x2="23426" y2="60815"/>
                        <a14:foregroundMark x1="17632" y1="42633" x2="17632" y2="42633"/>
                        <a14:foregroundMark x1="25189" y1="42006" x2="25189" y2="42006"/>
                        <a14:foregroundMark x1="30730" y1="43260" x2="30730" y2="43260"/>
                        <a14:foregroundMark x1="41310" y1="41066" x2="41310" y2="41066"/>
                        <a14:foregroundMark x1="54912" y1="45768" x2="54912" y2="45768"/>
                        <a14:foregroundMark x1="53904" y1="39812" x2="53904" y2="39812"/>
                        <a14:foregroundMark x1="25693" y1="44201" x2="25693" y2="44201"/>
                        <a14:foregroundMark x1="16625" y1="44514" x2="16625" y2="44514"/>
                        <a14:foregroundMark x1="23174" y1="59561" x2="23174" y2="59561"/>
                        <a14:foregroundMark x1="49370" y1="52978" x2="49370" y2="52978"/>
                        <a14:foregroundMark x1="50378" y1="54859" x2="50378" y2="54859"/>
                        <a14:foregroundMark x1="51385" y1="87774" x2="51385" y2="87774"/>
                        <a14:foregroundMark x1="51637" y1="87147" x2="51637" y2="87147"/>
                        <a14:foregroundMark x1="51637" y1="87147" x2="51637" y2="87147"/>
                        <a14:foregroundMark x1="51637" y1="87147" x2="43577" y2="87774"/>
                        <a14:foregroundMark x1="59698" y1="91850" x2="67758" y2="921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32253" y="2406118"/>
            <a:ext cx="3120487" cy="250739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7BABC67-88B5-4324-819D-367B2FACADC8}"/>
              </a:ext>
            </a:extLst>
          </p:cNvPr>
          <p:cNvSpPr txBox="1"/>
          <p:nvPr/>
        </p:nvSpPr>
        <p:spPr>
          <a:xfrm>
            <a:off x="2091917" y="4728846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Sensor DHT11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32C9976-A28D-42C3-B67A-69854F8AF21D}"/>
              </a:ext>
            </a:extLst>
          </p:cNvPr>
          <p:cNvSpPr txBox="1"/>
          <p:nvPr/>
        </p:nvSpPr>
        <p:spPr>
          <a:xfrm>
            <a:off x="7271077" y="4728846"/>
            <a:ext cx="12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Análise de projeto slide 7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tângulo: Cantos Arredondados 150">
            <a:extLst>
              <a:ext uri="{FF2B5EF4-FFF2-40B4-BE49-F238E27FC236}">
                <a16:creationId xmlns:a16="http://schemas.microsoft.com/office/drawing/2014/main" id="{DC81B46B-6EAE-475F-9088-AB5EF1BADC60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Clientes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E84F8A0-A5E4-48AA-B2BE-9296DFD5F72B}"/>
              </a:ext>
            </a:extLst>
          </p:cNvPr>
          <p:cNvSpPr txBox="1"/>
          <p:nvPr/>
        </p:nvSpPr>
        <p:spPr>
          <a:xfrm>
            <a:off x="906011" y="2810312"/>
            <a:ext cx="17219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/>
              <a:t>Hospitais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E5D4EF4-44A1-42DA-885B-3044DDAD8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7637" y1="27184" x2="37637" y2="27184"/>
                        <a14:foregroundMark x1="37637" y1="24272" x2="37637" y2="24272"/>
                        <a14:foregroundMark x1="41209" y1="23301" x2="41209" y2="23301"/>
                        <a14:foregroundMark x1="42582" y1="24595" x2="28571" y2="19417"/>
                        <a14:foregroundMark x1="28571" y1="19417" x2="29670" y2="36246"/>
                        <a14:foregroundMark x1="29670" y1="36246" x2="39286" y2="36893"/>
                        <a14:foregroundMark x1="45330" y1="30421" x2="34615" y2="42395"/>
                        <a14:foregroundMark x1="34615" y1="42395" x2="34066" y2="42395"/>
                        <a14:foregroundMark x1="36538" y1="25243" x2="37363" y2="37864"/>
                        <a14:foregroundMark x1="65934" y1="20388" x2="69780" y2="203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1944489"/>
            <a:ext cx="3541671" cy="300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3582320-2E76-4EE0-B969-C2FD85866EBF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BACKLOG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D7BA019-E944-43E3-9EB7-C5EDEF897408}"/>
              </a:ext>
            </a:extLst>
          </p:cNvPr>
          <p:cNvSpPr txBox="1"/>
          <p:nvPr/>
        </p:nvSpPr>
        <p:spPr>
          <a:xfrm>
            <a:off x="228600" y="2507384"/>
            <a:ext cx="501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Dividimos em desejável, essencial e importante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39D25F-E074-4C10-A8E2-925BBD7C2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97" y="3067962"/>
            <a:ext cx="9221336" cy="326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3582320-2E76-4EE0-B969-C2FD85866EBF}"/>
              </a:ext>
            </a:extLst>
          </p:cNvPr>
          <p:cNvSpPr/>
          <p:nvPr/>
        </p:nvSpPr>
        <p:spPr>
          <a:xfrm>
            <a:off x="3612243" y="1145468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Protótipo do Site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C5DB05C-6B28-4EB4-BC3F-51DCC41E8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578" y="2087647"/>
            <a:ext cx="8690994" cy="444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147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47_TF78455520.potx" id="{46A96932-6548-4D30-96E1-337BF2A5C038}" vid="{F7267124-401D-418B-A8B9-DB75C8D1246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Análise de projeto da 24Slides</Template>
  <TotalTime>0</TotalTime>
  <Words>450</Words>
  <Application>Microsoft Office PowerPoint</Application>
  <PresentationFormat>Widescreen</PresentationFormat>
  <Paragraphs>99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Bahnschrift Light</vt:lpstr>
      <vt:lpstr>Calibri</vt:lpstr>
      <vt:lpstr>Century Gothic</vt:lpstr>
      <vt:lpstr>Segoe UI Light</vt:lpstr>
      <vt:lpstr>Tema do Office</vt:lpstr>
      <vt:lpstr>SPRINT 2 Sensor Vital</vt:lpstr>
      <vt:lpstr>Análise de projeto slide 2 </vt:lpstr>
      <vt:lpstr>Análise de projeto slide 3</vt:lpstr>
      <vt:lpstr>Análise de projeto slide 4</vt:lpstr>
      <vt:lpstr>Análise de projeto slide 5</vt:lpstr>
      <vt:lpstr>Análise de projeto slide 6</vt:lpstr>
      <vt:lpstr>Análise de projeto slide 7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2020-04-27T12:36:23Z</dcterms:created>
  <dcterms:modified xsi:type="dcterms:W3CDTF">2020-04-27T15:30:07Z</dcterms:modified>
</cp:coreProperties>
</file>