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59"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60"/>
  </p:normalViewPr>
  <p:slideViewPr>
    <p:cSldViewPr snapToGrid="0">
      <p:cViewPr varScale="1">
        <p:scale>
          <a:sx n="87" d="100"/>
          <a:sy n="87" d="100"/>
        </p:scale>
        <p:origin x="57"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5593-B6B0-00D0-89D2-85C4E368C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2AF9AB-00C5-902A-2301-DAC652941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24E7A3-D5C0-7EEE-75E9-845765D40243}"/>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5" name="Footer Placeholder 4">
            <a:extLst>
              <a:ext uri="{FF2B5EF4-FFF2-40B4-BE49-F238E27FC236}">
                <a16:creationId xmlns:a16="http://schemas.microsoft.com/office/drawing/2014/main" id="{0FD09362-A89C-9437-FBB0-A47CB515B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7429-2E06-6E52-13EC-30C4E8BAEFFD}"/>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92698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E804-ADB0-8EE4-6AC2-C54AE13D4D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A82C34-3E71-5400-7F21-4B8E439AF6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C78CA-442B-DDAC-FAAE-900E1640B76B}"/>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5" name="Footer Placeholder 4">
            <a:extLst>
              <a:ext uri="{FF2B5EF4-FFF2-40B4-BE49-F238E27FC236}">
                <a16:creationId xmlns:a16="http://schemas.microsoft.com/office/drawing/2014/main" id="{FB93D956-0313-9EED-C757-6717B4110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6805E-EF7C-BD6E-3E86-A345A36DB457}"/>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12859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B65D1-2C4F-1B1E-F89B-38620F7076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1F9FA-F3B4-780B-01A9-BF0A1E665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C2D06-09E0-4AE7-C9D6-43E04DA2EB1C}"/>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5" name="Footer Placeholder 4">
            <a:extLst>
              <a:ext uri="{FF2B5EF4-FFF2-40B4-BE49-F238E27FC236}">
                <a16:creationId xmlns:a16="http://schemas.microsoft.com/office/drawing/2014/main" id="{C07168AB-0A0B-5C32-578C-8E9EA08D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E969D-E8F0-139F-EAB6-BE2166F2AFA1}"/>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125360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6229-BF20-78CB-477C-E247DD5B4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365D0-5AB7-7238-2CC3-D5AE96C2F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E0F99-2431-85BD-3267-BE9E874479DF}"/>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5" name="Footer Placeholder 4">
            <a:extLst>
              <a:ext uri="{FF2B5EF4-FFF2-40B4-BE49-F238E27FC236}">
                <a16:creationId xmlns:a16="http://schemas.microsoft.com/office/drawing/2014/main" id="{56C73F63-8E73-BD24-345D-83EA655E7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9EDB3-3006-1BCA-F4D9-697C6618A36A}"/>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321142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954D-994B-355A-4BFC-0AA70AF3D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6876C-B3F2-C346-B2E6-863FA91F9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6112B-1280-F7C1-985B-38E6704FB2D7}"/>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5" name="Footer Placeholder 4">
            <a:extLst>
              <a:ext uri="{FF2B5EF4-FFF2-40B4-BE49-F238E27FC236}">
                <a16:creationId xmlns:a16="http://schemas.microsoft.com/office/drawing/2014/main" id="{FADD96A1-FE18-EFB8-248F-CC4836E44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170DE-C26B-A9FB-B9E2-BE33D7DC42C8}"/>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85216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CB19-1155-5BAB-182A-0E4DED082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180E6-5B57-F83D-1ACC-D992D9D89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45F36D-2FC9-414F-1F8E-0A5A929DE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7D46F7-30E3-0898-3278-C229ED722BD3}"/>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6" name="Footer Placeholder 5">
            <a:extLst>
              <a:ext uri="{FF2B5EF4-FFF2-40B4-BE49-F238E27FC236}">
                <a16:creationId xmlns:a16="http://schemas.microsoft.com/office/drawing/2014/main" id="{03E82029-D8FE-6D26-F952-AA5D836C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7003C-FA91-3B68-37B3-19F56FC5ABB2}"/>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279059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1E81-D292-B163-B61D-AFEED968F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0FAFDE-51CE-4CF4-BDE7-02C9B8EAE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EF442-2D15-AB49-B157-498CDFE31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2D2D49-22B1-1122-6B2D-BB670FBC7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C0AB9-C499-44BB-497B-A7CB29C27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8F848F-DB63-F815-9BFC-CB47668D10C4}"/>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8" name="Footer Placeholder 7">
            <a:extLst>
              <a:ext uri="{FF2B5EF4-FFF2-40B4-BE49-F238E27FC236}">
                <a16:creationId xmlns:a16="http://schemas.microsoft.com/office/drawing/2014/main" id="{071A914A-7254-A0F7-5393-307412EF89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92382E-7440-7409-6555-04BA5352CCEF}"/>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217727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229A-31C0-49FB-7E06-8ECF859CF2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52ECC0-3A59-B2EB-FE63-FE6C7994701C}"/>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4" name="Footer Placeholder 3">
            <a:extLst>
              <a:ext uri="{FF2B5EF4-FFF2-40B4-BE49-F238E27FC236}">
                <a16:creationId xmlns:a16="http://schemas.microsoft.com/office/drawing/2014/main" id="{A69E093D-F68C-5DDA-5587-15F33D795F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F9CAD9-4735-2E8A-A329-316AF58A0659}"/>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398325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2F6D1D-28CF-C863-1455-388D7C864B0F}"/>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3" name="Footer Placeholder 2">
            <a:extLst>
              <a:ext uri="{FF2B5EF4-FFF2-40B4-BE49-F238E27FC236}">
                <a16:creationId xmlns:a16="http://schemas.microsoft.com/office/drawing/2014/main" id="{E3974B74-140E-3D4D-B480-12A541121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72EEF6-DD68-EEA6-EE80-5A59799E19B0}"/>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159466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780B-6893-907D-3CFD-CB1BDB6C6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4814A2-D361-E7DC-B32C-3C0E03690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0943B-1215-66DE-DD9D-F767FB976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4C541-7889-CB80-204F-605A2630BB1B}"/>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6" name="Footer Placeholder 5">
            <a:extLst>
              <a:ext uri="{FF2B5EF4-FFF2-40B4-BE49-F238E27FC236}">
                <a16:creationId xmlns:a16="http://schemas.microsoft.com/office/drawing/2014/main" id="{30822557-840C-56C3-3E52-92BE73206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D66DD-6A8D-3D78-D4FF-3A65B95C6005}"/>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271867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8710-7BEB-A582-C0A2-F288C095A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185DE7-9B2A-428A-EDFB-9A92AC4C58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4EA714-EA89-9DE2-6C8E-BDB3ECCF9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9F98E-9442-EA36-E50B-44E8660DC1FD}"/>
              </a:ext>
            </a:extLst>
          </p:cNvPr>
          <p:cNvSpPr>
            <a:spLocks noGrp="1"/>
          </p:cNvSpPr>
          <p:nvPr>
            <p:ph type="dt" sz="half" idx="10"/>
          </p:nvPr>
        </p:nvSpPr>
        <p:spPr/>
        <p:txBody>
          <a:bodyPr/>
          <a:lstStyle/>
          <a:p>
            <a:fld id="{DF47513E-F0AB-46BB-89DD-DDF5C49D1767}" type="datetimeFigureOut">
              <a:rPr lang="en-US" smtClean="0"/>
              <a:t>3/3/2025</a:t>
            </a:fld>
            <a:endParaRPr lang="en-US"/>
          </a:p>
        </p:txBody>
      </p:sp>
      <p:sp>
        <p:nvSpPr>
          <p:cNvPr id="6" name="Footer Placeholder 5">
            <a:extLst>
              <a:ext uri="{FF2B5EF4-FFF2-40B4-BE49-F238E27FC236}">
                <a16:creationId xmlns:a16="http://schemas.microsoft.com/office/drawing/2014/main" id="{CB722ADE-BC71-08E7-8395-6FB1106E8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3549F-8D1F-3808-323E-619482960548}"/>
              </a:ext>
            </a:extLst>
          </p:cNvPr>
          <p:cNvSpPr>
            <a:spLocks noGrp="1"/>
          </p:cNvSpPr>
          <p:nvPr>
            <p:ph type="sldNum" sz="quarter" idx="12"/>
          </p:nvPr>
        </p:nvSpPr>
        <p:spPr/>
        <p:txBody>
          <a:bodyPr/>
          <a:lstStyle/>
          <a:p>
            <a:fld id="{F4BE51D3-63F2-48FD-859E-5C262C9E719A}" type="slidenum">
              <a:rPr lang="en-US" smtClean="0"/>
              <a:t>‹#›</a:t>
            </a:fld>
            <a:endParaRPr lang="en-US"/>
          </a:p>
        </p:txBody>
      </p:sp>
    </p:spTree>
    <p:extLst>
      <p:ext uri="{BB962C8B-B14F-4D97-AF65-F5344CB8AC3E}">
        <p14:creationId xmlns:p14="http://schemas.microsoft.com/office/powerpoint/2010/main" val="117811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AD302-9274-027A-5FE1-6EE3A5D52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679B39-1DFA-EA6E-9E89-AC048CC91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51BBA-4F95-8A16-48DB-7077E0431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7513E-F0AB-46BB-89DD-DDF5C49D1767}" type="datetimeFigureOut">
              <a:rPr lang="en-US" smtClean="0"/>
              <a:t>3/3/2025</a:t>
            </a:fld>
            <a:endParaRPr lang="en-US"/>
          </a:p>
        </p:txBody>
      </p:sp>
      <p:sp>
        <p:nvSpPr>
          <p:cNvPr id="5" name="Footer Placeholder 4">
            <a:extLst>
              <a:ext uri="{FF2B5EF4-FFF2-40B4-BE49-F238E27FC236}">
                <a16:creationId xmlns:a16="http://schemas.microsoft.com/office/drawing/2014/main" id="{1EBF77FB-1B3A-69F4-E6D8-D6823E240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FF445A-318A-A571-B91E-3DB862251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E51D3-63F2-48FD-859E-5C262C9E719A}" type="slidenum">
              <a:rPr lang="en-US" smtClean="0"/>
              <a:t>‹#›</a:t>
            </a:fld>
            <a:endParaRPr lang="en-US"/>
          </a:p>
        </p:txBody>
      </p:sp>
    </p:spTree>
    <p:extLst>
      <p:ext uri="{BB962C8B-B14F-4D97-AF65-F5344CB8AC3E}">
        <p14:creationId xmlns:p14="http://schemas.microsoft.com/office/powerpoint/2010/main" val="313301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570D98-31E0-0C42-48E5-1A1053F7F055}"/>
              </a:ext>
            </a:extLst>
          </p:cNvPr>
          <p:cNvSpPr>
            <a:spLocks noGrp="1"/>
          </p:cNvSpPr>
          <p:nvPr>
            <p:ph type="title"/>
          </p:nvPr>
        </p:nvSpPr>
        <p:spPr/>
        <p:txBody>
          <a:bodyPr/>
          <a:lstStyle/>
          <a:p>
            <a:r>
              <a:rPr lang="es-CO" dirty="0" err="1"/>
              <a:t>Automatic</a:t>
            </a:r>
            <a:r>
              <a:rPr lang="es-CO" dirty="0"/>
              <a:t> </a:t>
            </a:r>
            <a:r>
              <a:rPr lang="es-CO" dirty="0" err="1"/>
              <a:t>Segmentation</a:t>
            </a:r>
            <a:endParaRPr lang="en-US" dirty="0"/>
          </a:p>
        </p:txBody>
      </p:sp>
      <p:pic>
        <p:nvPicPr>
          <p:cNvPr id="10" name="Picture 9">
            <a:extLst>
              <a:ext uri="{FF2B5EF4-FFF2-40B4-BE49-F238E27FC236}">
                <a16:creationId xmlns:a16="http://schemas.microsoft.com/office/drawing/2014/main" id="{76AEB28E-2FB0-FB1B-8EF4-8D4722653C36}"/>
              </a:ext>
            </a:extLst>
          </p:cNvPr>
          <p:cNvPicPr>
            <a:picLocks noChangeAspect="1"/>
          </p:cNvPicPr>
          <p:nvPr/>
        </p:nvPicPr>
        <p:blipFill>
          <a:blip r:embed="rId2"/>
          <a:srcRect t="1681"/>
          <a:stretch/>
        </p:blipFill>
        <p:spPr>
          <a:xfrm>
            <a:off x="1671853" y="1451429"/>
            <a:ext cx="8993438" cy="5331333"/>
          </a:xfrm>
          <a:prstGeom prst="rect">
            <a:avLst/>
          </a:prstGeom>
        </p:spPr>
      </p:pic>
    </p:spTree>
    <p:extLst>
      <p:ext uri="{BB962C8B-B14F-4D97-AF65-F5344CB8AC3E}">
        <p14:creationId xmlns:p14="http://schemas.microsoft.com/office/powerpoint/2010/main" val="222132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8459-423E-97CC-2F58-8836F3B86234}"/>
              </a:ext>
            </a:extLst>
          </p:cNvPr>
          <p:cNvSpPr>
            <a:spLocks noGrp="1"/>
          </p:cNvSpPr>
          <p:nvPr>
            <p:ph type="title"/>
          </p:nvPr>
        </p:nvSpPr>
        <p:spPr/>
        <p:txBody>
          <a:bodyPr/>
          <a:lstStyle/>
          <a:p>
            <a:r>
              <a:rPr lang="es-CO" dirty="0" err="1"/>
              <a:t>Automatic</a:t>
            </a:r>
            <a:r>
              <a:rPr lang="es-CO" dirty="0"/>
              <a:t> </a:t>
            </a:r>
            <a:r>
              <a:rPr lang="es-CO" dirty="0" err="1"/>
              <a:t>Segmentation</a:t>
            </a:r>
            <a:r>
              <a:rPr lang="es-CO" dirty="0"/>
              <a:t> </a:t>
            </a:r>
            <a:r>
              <a:rPr lang="es-CO" dirty="0" err="1"/>
              <a:t>with</a:t>
            </a:r>
            <a:r>
              <a:rPr lang="es-CO" dirty="0"/>
              <a:t> </a:t>
            </a:r>
            <a:r>
              <a:rPr lang="es-CO" dirty="0" err="1"/>
              <a:t>Filtering</a:t>
            </a:r>
            <a:endParaRPr lang="en-US" dirty="0"/>
          </a:p>
        </p:txBody>
      </p:sp>
      <p:pic>
        <p:nvPicPr>
          <p:cNvPr id="4" name="Picture 3">
            <a:extLst>
              <a:ext uri="{FF2B5EF4-FFF2-40B4-BE49-F238E27FC236}">
                <a16:creationId xmlns:a16="http://schemas.microsoft.com/office/drawing/2014/main" id="{181D50CE-4DFD-EAD3-3A5F-3F95B530C01F}"/>
              </a:ext>
            </a:extLst>
          </p:cNvPr>
          <p:cNvPicPr>
            <a:picLocks noChangeAspect="1"/>
          </p:cNvPicPr>
          <p:nvPr/>
        </p:nvPicPr>
        <p:blipFill>
          <a:blip r:embed="rId2"/>
          <a:stretch>
            <a:fillRect/>
          </a:stretch>
        </p:blipFill>
        <p:spPr>
          <a:xfrm>
            <a:off x="838200" y="1792288"/>
            <a:ext cx="7345167" cy="4476454"/>
          </a:xfrm>
          <a:prstGeom prst="rect">
            <a:avLst/>
          </a:prstGeom>
        </p:spPr>
      </p:pic>
      <p:sp>
        <p:nvSpPr>
          <p:cNvPr id="5" name="TextBox 4">
            <a:extLst>
              <a:ext uri="{FF2B5EF4-FFF2-40B4-BE49-F238E27FC236}">
                <a16:creationId xmlns:a16="http://schemas.microsoft.com/office/drawing/2014/main" id="{D05D9F23-C9F3-A1D4-DAD9-2B007E581275}"/>
              </a:ext>
            </a:extLst>
          </p:cNvPr>
          <p:cNvSpPr txBox="1"/>
          <p:nvPr/>
        </p:nvSpPr>
        <p:spPr>
          <a:xfrm>
            <a:off x="8708571" y="1908629"/>
            <a:ext cx="2902858" cy="646331"/>
          </a:xfrm>
          <a:prstGeom prst="rect">
            <a:avLst/>
          </a:prstGeom>
          <a:noFill/>
        </p:spPr>
        <p:txBody>
          <a:bodyPr wrap="square" rtlCol="0">
            <a:spAutoFit/>
          </a:bodyPr>
          <a:lstStyle/>
          <a:p>
            <a:r>
              <a:rPr lang="es-CO" dirty="0"/>
              <a:t>Min: 0</a:t>
            </a:r>
          </a:p>
          <a:p>
            <a:r>
              <a:rPr lang="es-CO" dirty="0"/>
              <a:t>Max: 500 </a:t>
            </a:r>
            <a:r>
              <a:rPr lang="es-CO" dirty="0" err="1"/>
              <a:t>px</a:t>
            </a:r>
            <a:endParaRPr lang="en-US" dirty="0"/>
          </a:p>
        </p:txBody>
      </p:sp>
    </p:spTree>
    <p:extLst>
      <p:ext uri="{BB962C8B-B14F-4D97-AF65-F5344CB8AC3E}">
        <p14:creationId xmlns:p14="http://schemas.microsoft.com/office/powerpoint/2010/main" val="345143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60999-4EC6-EABA-B73D-59A7299B21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CC903-B279-FC6D-D834-9372B81A0A85}"/>
              </a:ext>
            </a:extLst>
          </p:cNvPr>
          <p:cNvSpPr>
            <a:spLocks noGrp="1"/>
          </p:cNvSpPr>
          <p:nvPr>
            <p:ph type="title"/>
          </p:nvPr>
        </p:nvSpPr>
        <p:spPr/>
        <p:txBody>
          <a:bodyPr/>
          <a:lstStyle/>
          <a:p>
            <a:r>
              <a:rPr lang="es-CO" dirty="0" err="1"/>
              <a:t>Automatic</a:t>
            </a:r>
            <a:r>
              <a:rPr lang="es-CO" dirty="0"/>
              <a:t> </a:t>
            </a:r>
            <a:r>
              <a:rPr lang="es-CO" dirty="0" err="1"/>
              <a:t>Segmentation</a:t>
            </a:r>
            <a:r>
              <a:rPr lang="es-CO" dirty="0"/>
              <a:t> </a:t>
            </a:r>
            <a:r>
              <a:rPr lang="es-CO" dirty="0" err="1"/>
              <a:t>Filtering</a:t>
            </a:r>
            <a:endParaRPr lang="en-US" dirty="0"/>
          </a:p>
        </p:txBody>
      </p:sp>
      <p:pic>
        <p:nvPicPr>
          <p:cNvPr id="4" name="Picture 3">
            <a:extLst>
              <a:ext uri="{FF2B5EF4-FFF2-40B4-BE49-F238E27FC236}">
                <a16:creationId xmlns:a16="http://schemas.microsoft.com/office/drawing/2014/main" id="{4C403C57-92C8-7565-DFD2-930AB3A8B3C3}"/>
              </a:ext>
            </a:extLst>
          </p:cNvPr>
          <p:cNvPicPr>
            <a:picLocks noChangeAspect="1"/>
          </p:cNvPicPr>
          <p:nvPr/>
        </p:nvPicPr>
        <p:blipFill>
          <a:blip r:embed="rId2"/>
          <a:stretch>
            <a:fillRect/>
          </a:stretch>
        </p:blipFill>
        <p:spPr>
          <a:xfrm>
            <a:off x="838200" y="1792288"/>
            <a:ext cx="7345167" cy="4476454"/>
          </a:xfrm>
          <a:prstGeom prst="rect">
            <a:avLst/>
          </a:prstGeom>
        </p:spPr>
      </p:pic>
      <p:sp>
        <p:nvSpPr>
          <p:cNvPr id="5" name="TextBox 4">
            <a:extLst>
              <a:ext uri="{FF2B5EF4-FFF2-40B4-BE49-F238E27FC236}">
                <a16:creationId xmlns:a16="http://schemas.microsoft.com/office/drawing/2014/main" id="{E83542E9-6392-9EB2-AC45-1F38EF5FD7DA}"/>
              </a:ext>
            </a:extLst>
          </p:cNvPr>
          <p:cNvSpPr txBox="1"/>
          <p:nvPr/>
        </p:nvSpPr>
        <p:spPr>
          <a:xfrm>
            <a:off x="8708571" y="1908629"/>
            <a:ext cx="2902858" cy="646331"/>
          </a:xfrm>
          <a:prstGeom prst="rect">
            <a:avLst/>
          </a:prstGeom>
          <a:noFill/>
        </p:spPr>
        <p:txBody>
          <a:bodyPr wrap="square" rtlCol="0">
            <a:spAutoFit/>
          </a:bodyPr>
          <a:lstStyle/>
          <a:p>
            <a:r>
              <a:rPr lang="es-CO" dirty="0"/>
              <a:t>Min: 0</a:t>
            </a:r>
          </a:p>
          <a:p>
            <a:r>
              <a:rPr lang="es-CO" dirty="0"/>
              <a:t>Max: 500 </a:t>
            </a:r>
            <a:r>
              <a:rPr lang="es-CO" dirty="0" err="1"/>
              <a:t>px</a:t>
            </a:r>
            <a:endParaRPr lang="en-US" dirty="0"/>
          </a:p>
        </p:txBody>
      </p:sp>
    </p:spTree>
    <p:extLst>
      <p:ext uri="{BB962C8B-B14F-4D97-AF65-F5344CB8AC3E}">
        <p14:creationId xmlns:p14="http://schemas.microsoft.com/office/powerpoint/2010/main" val="27073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CD93-1DC7-02FF-8EA8-18F50CD37B47}"/>
              </a:ext>
            </a:extLst>
          </p:cNvPr>
          <p:cNvSpPr>
            <a:spLocks noGrp="1"/>
          </p:cNvSpPr>
          <p:nvPr>
            <p:ph type="title"/>
          </p:nvPr>
        </p:nvSpPr>
        <p:spPr/>
        <p:txBody>
          <a:bodyPr/>
          <a:lstStyle/>
          <a:p>
            <a:r>
              <a:rPr lang="es-CO" dirty="0" err="1"/>
              <a:t>Bounding</a:t>
            </a:r>
            <a:r>
              <a:rPr lang="es-CO" dirty="0"/>
              <a:t> Box </a:t>
            </a:r>
            <a:r>
              <a:rPr lang="es-CO" dirty="0" err="1"/>
              <a:t>based</a:t>
            </a:r>
            <a:r>
              <a:rPr lang="es-CO" dirty="0"/>
              <a:t> </a:t>
            </a:r>
            <a:r>
              <a:rPr lang="es-CO" dirty="0" err="1"/>
              <a:t>on</a:t>
            </a:r>
            <a:r>
              <a:rPr lang="es-CO" dirty="0"/>
              <a:t> </a:t>
            </a:r>
            <a:r>
              <a:rPr lang="es-CO" dirty="0" err="1"/>
              <a:t>the</a:t>
            </a:r>
            <a:r>
              <a:rPr lang="es-CO" dirty="0"/>
              <a:t> 75% </a:t>
            </a:r>
            <a:r>
              <a:rPr lang="es-CO" dirty="0" err="1"/>
              <a:t>of</a:t>
            </a:r>
            <a:r>
              <a:rPr lang="es-CO" dirty="0"/>
              <a:t> </a:t>
            </a:r>
            <a:r>
              <a:rPr lang="es-CO" dirty="0" err="1"/>
              <a:t>the</a:t>
            </a:r>
            <a:r>
              <a:rPr lang="es-CO" dirty="0"/>
              <a:t> </a:t>
            </a:r>
            <a:r>
              <a:rPr lang="es-CO" dirty="0" err="1"/>
              <a:t>Image</a:t>
            </a:r>
            <a:endParaRPr lang="en-US" dirty="0"/>
          </a:p>
        </p:txBody>
      </p:sp>
      <p:pic>
        <p:nvPicPr>
          <p:cNvPr id="4" name="Picture 3">
            <a:extLst>
              <a:ext uri="{FF2B5EF4-FFF2-40B4-BE49-F238E27FC236}">
                <a16:creationId xmlns:a16="http://schemas.microsoft.com/office/drawing/2014/main" id="{24EACEB7-F00E-6F76-7C9E-8A926B484556}"/>
              </a:ext>
            </a:extLst>
          </p:cNvPr>
          <p:cNvPicPr>
            <a:picLocks noChangeAspect="1"/>
          </p:cNvPicPr>
          <p:nvPr/>
        </p:nvPicPr>
        <p:blipFill>
          <a:blip r:embed="rId2"/>
          <a:srcRect t="1847"/>
          <a:stretch/>
        </p:blipFill>
        <p:spPr>
          <a:xfrm>
            <a:off x="3444541" y="2463918"/>
            <a:ext cx="8611807" cy="2587053"/>
          </a:xfrm>
          <a:prstGeom prst="rect">
            <a:avLst/>
          </a:prstGeom>
        </p:spPr>
      </p:pic>
      <p:pic>
        <p:nvPicPr>
          <p:cNvPr id="6" name="Picture 5">
            <a:extLst>
              <a:ext uri="{FF2B5EF4-FFF2-40B4-BE49-F238E27FC236}">
                <a16:creationId xmlns:a16="http://schemas.microsoft.com/office/drawing/2014/main" id="{AEA278FE-B083-A7C7-7DF4-CFFDE4C9B640}"/>
              </a:ext>
            </a:extLst>
          </p:cNvPr>
          <p:cNvPicPr>
            <a:picLocks noChangeAspect="1"/>
          </p:cNvPicPr>
          <p:nvPr/>
        </p:nvPicPr>
        <p:blipFill>
          <a:blip r:embed="rId3"/>
          <a:stretch>
            <a:fillRect/>
          </a:stretch>
        </p:blipFill>
        <p:spPr>
          <a:xfrm>
            <a:off x="666056" y="2463918"/>
            <a:ext cx="2574020" cy="2587053"/>
          </a:xfrm>
          <a:prstGeom prst="rect">
            <a:avLst/>
          </a:prstGeom>
        </p:spPr>
      </p:pic>
    </p:spTree>
    <p:extLst>
      <p:ext uri="{BB962C8B-B14F-4D97-AF65-F5344CB8AC3E}">
        <p14:creationId xmlns:p14="http://schemas.microsoft.com/office/powerpoint/2010/main" val="292113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EA50-04D1-5E19-F63A-6E94880824AC}"/>
              </a:ext>
            </a:extLst>
          </p:cNvPr>
          <p:cNvSpPr>
            <a:spLocks noGrp="1"/>
          </p:cNvSpPr>
          <p:nvPr>
            <p:ph type="title"/>
          </p:nvPr>
        </p:nvSpPr>
        <p:spPr/>
        <p:txBody>
          <a:bodyPr/>
          <a:lstStyle/>
          <a:p>
            <a:r>
              <a:rPr lang="en-US" dirty="0"/>
              <a:t>Bounding Box Generation from a Pre-Existing Professional Mask</a:t>
            </a:r>
          </a:p>
        </p:txBody>
      </p:sp>
      <p:pic>
        <p:nvPicPr>
          <p:cNvPr id="3" name="Picture 2">
            <a:extLst>
              <a:ext uri="{FF2B5EF4-FFF2-40B4-BE49-F238E27FC236}">
                <a16:creationId xmlns:a16="http://schemas.microsoft.com/office/drawing/2014/main" id="{51D88711-2455-0673-0F6A-70733C4F1492}"/>
              </a:ext>
            </a:extLst>
          </p:cNvPr>
          <p:cNvPicPr>
            <a:picLocks noChangeAspect="1"/>
          </p:cNvPicPr>
          <p:nvPr/>
        </p:nvPicPr>
        <p:blipFill>
          <a:blip r:embed="rId2"/>
          <a:srcRect l="1549" t="9328" r="36845" b="5071"/>
          <a:stretch/>
        </p:blipFill>
        <p:spPr>
          <a:xfrm>
            <a:off x="3313424" y="2019562"/>
            <a:ext cx="5526786" cy="2534932"/>
          </a:xfrm>
          <a:prstGeom prst="rect">
            <a:avLst/>
          </a:prstGeom>
        </p:spPr>
      </p:pic>
      <p:pic>
        <p:nvPicPr>
          <p:cNvPr id="6" name="Picture 5">
            <a:extLst>
              <a:ext uri="{FF2B5EF4-FFF2-40B4-BE49-F238E27FC236}">
                <a16:creationId xmlns:a16="http://schemas.microsoft.com/office/drawing/2014/main" id="{62F4F9D5-9D05-782A-9B4E-4D59CF601BB8}"/>
              </a:ext>
            </a:extLst>
          </p:cNvPr>
          <p:cNvPicPr>
            <a:picLocks noChangeAspect="1"/>
          </p:cNvPicPr>
          <p:nvPr/>
        </p:nvPicPr>
        <p:blipFill>
          <a:blip r:embed="rId2"/>
          <a:srcRect l="67691" t="9328" r="3547" b="5071"/>
          <a:stretch/>
        </p:blipFill>
        <p:spPr>
          <a:xfrm>
            <a:off x="9047578" y="2019562"/>
            <a:ext cx="2580216" cy="2534932"/>
          </a:xfrm>
          <a:prstGeom prst="rect">
            <a:avLst/>
          </a:prstGeom>
        </p:spPr>
      </p:pic>
      <p:pic>
        <p:nvPicPr>
          <p:cNvPr id="5" name="Picture 4">
            <a:extLst>
              <a:ext uri="{FF2B5EF4-FFF2-40B4-BE49-F238E27FC236}">
                <a16:creationId xmlns:a16="http://schemas.microsoft.com/office/drawing/2014/main" id="{0479C58B-5876-E4C3-63AA-37A3C465DCD8}"/>
              </a:ext>
            </a:extLst>
          </p:cNvPr>
          <p:cNvPicPr>
            <a:picLocks noChangeAspect="1"/>
          </p:cNvPicPr>
          <p:nvPr/>
        </p:nvPicPr>
        <p:blipFill>
          <a:blip r:embed="rId3"/>
          <a:stretch>
            <a:fillRect/>
          </a:stretch>
        </p:blipFill>
        <p:spPr>
          <a:xfrm>
            <a:off x="438553" y="1949983"/>
            <a:ext cx="2667503" cy="2674090"/>
          </a:xfrm>
          <a:prstGeom prst="rect">
            <a:avLst/>
          </a:prstGeom>
        </p:spPr>
      </p:pic>
    </p:spTree>
    <p:extLst>
      <p:ext uri="{BB962C8B-B14F-4D97-AF65-F5344CB8AC3E}">
        <p14:creationId xmlns:p14="http://schemas.microsoft.com/office/powerpoint/2010/main" val="399190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E2C-13BD-1C9B-F6F0-853A68D13599}"/>
              </a:ext>
            </a:extLst>
          </p:cNvPr>
          <p:cNvSpPr>
            <a:spLocks noGrp="1"/>
          </p:cNvSpPr>
          <p:nvPr>
            <p:ph type="title"/>
          </p:nvPr>
        </p:nvSpPr>
        <p:spPr/>
        <p:txBody>
          <a:bodyPr>
            <a:normAutofit/>
          </a:bodyPr>
          <a:lstStyle/>
          <a:p>
            <a:r>
              <a:rPr lang="es-CO" dirty="0" err="1"/>
              <a:t>Conclusion</a:t>
            </a:r>
            <a:br>
              <a:rPr lang="es-CO" dirty="0"/>
            </a:br>
            <a:endParaRPr lang="en-US" dirty="0"/>
          </a:p>
        </p:txBody>
      </p:sp>
      <p:sp>
        <p:nvSpPr>
          <p:cNvPr id="3" name="TextBox 2">
            <a:extLst>
              <a:ext uri="{FF2B5EF4-FFF2-40B4-BE49-F238E27FC236}">
                <a16:creationId xmlns:a16="http://schemas.microsoft.com/office/drawing/2014/main" id="{1E3A8B3A-D1A1-CBE5-D6F0-52F7F019CE35}"/>
              </a:ext>
            </a:extLst>
          </p:cNvPr>
          <p:cNvSpPr txBox="1"/>
          <p:nvPr/>
        </p:nvSpPr>
        <p:spPr>
          <a:xfrm>
            <a:off x="969155" y="1779521"/>
            <a:ext cx="98065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Although SAM provides an automatic mask generation option, it may not be the most suitable for this problem. In this case, segmentation might detect too many small regions or even irrelevant elements, such as letters and noise.</a:t>
            </a:r>
          </a:p>
          <a:p>
            <a:endParaRPr lang="en-US" dirty="0"/>
          </a:p>
          <a:p>
            <a:pPr marL="285750" indent="-285750">
              <a:buFont typeface="Arial" panose="020B0604020202020204" pitchFamily="34" charset="0"/>
              <a:buChar char="•"/>
            </a:pPr>
            <a:r>
              <a:rPr lang="en-US" dirty="0"/>
              <a:t>Additionally, incorporating a bounding box, even if placed randomly, can improve the model's ability to detect tumors. A randomly generated bounding box can help limit the segmentation area and reduce the chances of detecting irrelevant regions. Moreover, if this process is assisted by a professional, or if an initial step is applied to define a more meaningful bounding region, the segmentation results can be significantly more accurate and reliable.</a:t>
            </a:r>
          </a:p>
        </p:txBody>
      </p:sp>
    </p:spTree>
    <p:extLst>
      <p:ext uri="{BB962C8B-B14F-4D97-AF65-F5344CB8AC3E}">
        <p14:creationId xmlns:p14="http://schemas.microsoft.com/office/powerpoint/2010/main" val="1367523107"/>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163</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Automatic Segmentation</vt:lpstr>
      <vt:lpstr>Automatic Segmentation with Filtering</vt:lpstr>
      <vt:lpstr>Automatic Segmentation Filtering</vt:lpstr>
      <vt:lpstr>Bounding Box based on the 75% of the Image</vt:lpstr>
      <vt:lpstr>Bounding Box Generation from a Pre-Existing Professional Mask</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Alejandro Vacca Bonilla</dc:creator>
  <cp:lastModifiedBy>Adrian Alejandro Vacca Bonilla</cp:lastModifiedBy>
  <cp:revision>1</cp:revision>
  <dcterms:created xsi:type="dcterms:W3CDTF">2025-03-03T16:58:38Z</dcterms:created>
  <dcterms:modified xsi:type="dcterms:W3CDTF">2025-03-03T19:51:00Z</dcterms:modified>
</cp:coreProperties>
</file>