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4" r:id="rId3"/>
    <p:sldMasterId id="2147483776" r:id="rId4"/>
  </p:sldMasterIdLst>
  <p:notesMasterIdLst>
    <p:notesMasterId r:id="rId29"/>
  </p:notesMasterIdLst>
  <p:handoutMasterIdLst>
    <p:handoutMasterId r:id="rId30"/>
  </p:handoutMasterIdLst>
  <p:sldIdLst>
    <p:sldId id="427" r:id="rId5"/>
    <p:sldId id="494" r:id="rId6"/>
    <p:sldId id="472" r:id="rId7"/>
    <p:sldId id="473" r:id="rId8"/>
    <p:sldId id="436" r:id="rId9"/>
    <p:sldId id="443" r:id="rId10"/>
    <p:sldId id="444" r:id="rId11"/>
    <p:sldId id="445" r:id="rId12"/>
    <p:sldId id="449" r:id="rId13"/>
    <p:sldId id="450" r:id="rId14"/>
    <p:sldId id="451" r:id="rId15"/>
    <p:sldId id="452" r:id="rId16"/>
    <p:sldId id="454" r:id="rId17"/>
    <p:sldId id="457" r:id="rId18"/>
    <p:sldId id="458" r:id="rId19"/>
    <p:sldId id="468" r:id="rId20"/>
    <p:sldId id="469" r:id="rId21"/>
    <p:sldId id="463" r:id="rId22"/>
    <p:sldId id="462" r:id="rId23"/>
    <p:sldId id="464" r:id="rId24"/>
    <p:sldId id="465" r:id="rId25"/>
    <p:sldId id="470" r:id="rId26"/>
    <p:sldId id="471" r:id="rId27"/>
    <p:sldId id="495" r:id="rId28"/>
  </p:sldIdLst>
  <p:sldSz cx="12192000" cy="6858000"/>
  <p:notesSz cx="6858000" cy="9144000"/>
  <p:custDataLst>
    <p:tags r:id="rId31"/>
  </p:custDataLst>
  <p:defaultTextStyle>
    <a:defPPr>
      <a:defRPr lang="en-US"/>
    </a:defPPr>
    <a:lvl1pPr algn="l" defTabSz="245110" rtl="0" fontAlgn="base">
      <a:spcBef>
        <a:spcPct val="0"/>
      </a:spcBef>
      <a:spcAft>
        <a:spcPct val="0"/>
      </a:spcAft>
      <a:defRPr sz="800" kern="1200">
        <a:solidFill>
          <a:srgbClr val="000000"/>
        </a:solidFill>
        <a:latin typeface="Helvetica Light" charset="0"/>
        <a:ea typeface="MS PGothic" panose="020B0600070205080204" charset="-128"/>
        <a:cs typeface="Helvetica Light" charset="0"/>
        <a:sym typeface="Helvetica Light" charset="0"/>
      </a:defRPr>
    </a:lvl1pPr>
    <a:lvl2pPr indent="95885" algn="l" defTabSz="245110" rtl="0" fontAlgn="base">
      <a:spcBef>
        <a:spcPct val="0"/>
      </a:spcBef>
      <a:spcAft>
        <a:spcPct val="0"/>
      </a:spcAft>
      <a:defRPr sz="800" kern="1200">
        <a:solidFill>
          <a:srgbClr val="000000"/>
        </a:solidFill>
        <a:latin typeface="Helvetica Light" charset="0"/>
        <a:ea typeface="MS PGothic" panose="020B0600070205080204" charset="-128"/>
        <a:cs typeface="Helvetica Light" charset="0"/>
        <a:sym typeface="Helvetica Light" charset="0"/>
      </a:defRPr>
    </a:lvl2pPr>
    <a:lvl3pPr indent="191770" algn="l" defTabSz="245110" rtl="0" fontAlgn="base">
      <a:spcBef>
        <a:spcPct val="0"/>
      </a:spcBef>
      <a:spcAft>
        <a:spcPct val="0"/>
      </a:spcAft>
      <a:defRPr sz="800" kern="1200">
        <a:solidFill>
          <a:srgbClr val="000000"/>
        </a:solidFill>
        <a:latin typeface="Helvetica Light" charset="0"/>
        <a:ea typeface="MS PGothic" panose="020B0600070205080204" charset="-128"/>
        <a:cs typeface="Helvetica Light" charset="0"/>
        <a:sym typeface="Helvetica Light" charset="0"/>
      </a:defRPr>
    </a:lvl3pPr>
    <a:lvl4pPr indent="288290" algn="l" defTabSz="245110" rtl="0" fontAlgn="base">
      <a:spcBef>
        <a:spcPct val="0"/>
      </a:spcBef>
      <a:spcAft>
        <a:spcPct val="0"/>
      </a:spcAft>
      <a:defRPr sz="800" kern="1200">
        <a:solidFill>
          <a:srgbClr val="000000"/>
        </a:solidFill>
        <a:latin typeface="Helvetica Light" charset="0"/>
        <a:ea typeface="MS PGothic" panose="020B0600070205080204" charset="-128"/>
        <a:cs typeface="Helvetica Light" charset="0"/>
        <a:sym typeface="Helvetica Light" charset="0"/>
      </a:defRPr>
    </a:lvl4pPr>
    <a:lvl5pPr indent="384175" algn="l" defTabSz="245110" rtl="0" fontAlgn="base">
      <a:spcBef>
        <a:spcPct val="0"/>
      </a:spcBef>
      <a:spcAft>
        <a:spcPct val="0"/>
      </a:spcAft>
      <a:defRPr sz="800" kern="1200">
        <a:solidFill>
          <a:srgbClr val="000000"/>
        </a:solidFill>
        <a:latin typeface="Helvetica Light" charset="0"/>
        <a:ea typeface="MS PGothic" panose="020B0600070205080204" charset="-128"/>
        <a:cs typeface="Helvetica Light" charset="0"/>
        <a:sym typeface="Helvetica Light" charset="0"/>
      </a:defRPr>
    </a:lvl5pPr>
    <a:lvl6pPr marL="960120" algn="l" defTabSz="191770" rtl="0" eaLnBrk="1" latinLnBrk="0" hangingPunct="1">
      <a:defRPr sz="800" kern="1200">
        <a:solidFill>
          <a:srgbClr val="000000"/>
        </a:solidFill>
        <a:latin typeface="Helvetica Light" charset="0"/>
        <a:ea typeface="MS PGothic" panose="020B0600070205080204" charset="-128"/>
        <a:cs typeface="Helvetica Light" charset="0"/>
        <a:sym typeface="Helvetica Light" charset="0"/>
      </a:defRPr>
    </a:lvl6pPr>
    <a:lvl7pPr marL="1151890" algn="l" defTabSz="191770" rtl="0" eaLnBrk="1" latinLnBrk="0" hangingPunct="1">
      <a:defRPr sz="800" kern="1200">
        <a:solidFill>
          <a:srgbClr val="000000"/>
        </a:solidFill>
        <a:latin typeface="Helvetica Light" charset="0"/>
        <a:ea typeface="MS PGothic" panose="020B0600070205080204" charset="-128"/>
        <a:cs typeface="Helvetica Light" charset="0"/>
        <a:sym typeface="Helvetica Light" charset="0"/>
      </a:defRPr>
    </a:lvl7pPr>
    <a:lvl8pPr marL="1344295" algn="l" defTabSz="191770" rtl="0" eaLnBrk="1" latinLnBrk="0" hangingPunct="1">
      <a:defRPr sz="800" kern="1200">
        <a:solidFill>
          <a:srgbClr val="000000"/>
        </a:solidFill>
        <a:latin typeface="Helvetica Light" charset="0"/>
        <a:ea typeface="MS PGothic" panose="020B0600070205080204" charset="-128"/>
        <a:cs typeface="Helvetica Light" charset="0"/>
        <a:sym typeface="Helvetica Light" charset="0"/>
      </a:defRPr>
    </a:lvl8pPr>
    <a:lvl9pPr marL="1536065" algn="l" defTabSz="191770" rtl="0" eaLnBrk="1" latinLnBrk="0" hangingPunct="1">
      <a:defRPr sz="800" kern="1200">
        <a:solidFill>
          <a:srgbClr val="000000"/>
        </a:solidFill>
        <a:latin typeface="Helvetica Light" charset="0"/>
        <a:ea typeface="MS PGothic" panose="020B0600070205080204" charset="-128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33">
          <p15:clr>
            <a:srgbClr val="A4A3A4"/>
          </p15:clr>
        </p15:guide>
        <p15:guide id="2" pos="38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4" autoAdjust="0"/>
    <p:restoredTop sz="94270" autoAdjust="0"/>
  </p:normalViewPr>
  <p:slideViewPr>
    <p:cSldViewPr snapToGrid="0" snapToObjects="1">
      <p:cViewPr varScale="1">
        <p:scale>
          <a:sx n="103" d="100"/>
          <a:sy n="103" d="100"/>
        </p:scale>
        <p:origin x="132" y="354"/>
      </p:cViewPr>
      <p:guideLst>
        <p:guide orient="horz" pos="2133"/>
        <p:guide pos="389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D4BE6-B20E-6040-B4FE-DA2B5355E26B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9B651-D64F-3048-8F7B-62277FBBC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45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6147" name="Shape 46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>
              <a:sym typeface="Helvetica Neu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91770" rtl="0" eaLnBrk="0" fontAlgn="base" hangingPunct="0">
      <a:lnSpc>
        <a:spcPct val="118000"/>
      </a:lnSpc>
      <a:spcBef>
        <a:spcPct val="30000"/>
      </a:spcBef>
      <a:spcAft>
        <a:spcPct val="0"/>
      </a:spcAft>
      <a:defRPr sz="1300">
        <a:solidFill>
          <a:schemeClr val="tx1"/>
        </a:solidFill>
        <a:latin typeface="Helvetica Neue"/>
        <a:ea typeface="MS PGothic" panose="020B0600070205080204" charset="-128"/>
        <a:cs typeface="Helvetica Neue"/>
        <a:sym typeface="Helvetica Neue" charset="0"/>
      </a:defRPr>
    </a:lvl1pPr>
    <a:lvl2pPr marL="311785" indent="-120015" algn="l" defTabSz="191770" rtl="0" eaLnBrk="0" fontAlgn="base" hangingPunct="0">
      <a:lnSpc>
        <a:spcPct val="118000"/>
      </a:lnSpc>
      <a:spcBef>
        <a:spcPct val="30000"/>
      </a:spcBef>
      <a:spcAft>
        <a:spcPct val="0"/>
      </a:spcAft>
      <a:defRPr sz="1300">
        <a:solidFill>
          <a:schemeClr val="tx1"/>
        </a:solidFill>
        <a:latin typeface="Helvetica Neue"/>
        <a:ea typeface="Helvetica Neue"/>
        <a:cs typeface="Helvetica Neue"/>
        <a:sym typeface="Helvetica Neue" charset="0"/>
      </a:defRPr>
    </a:lvl2pPr>
    <a:lvl3pPr marL="480060" indent="-95885" algn="l" defTabSz="191770" rtl="0" eaLnBrk="0" fontAlgn="base" hangingPunct="0">
      <a:lnSpc>
        <a:spcPct val="118000"/>
      </a:lnSpc>
      <a:spcBef>
        <a:spcPct val="30000"/>
      </a:spcBef>
      <a:spcAft>
        <a:spcPct val="0"/>
      </a:spcAft>
      <a:defRPr sz="1300">
        <a:solidFill>
          <a:schemeClr val="tx1"/>
        </a:solidFill>
        <a:latin typeface="Helvetica Neue"/>
        <a:ea typeface="Helvetica Neue"/>
        <a:cs typeface="Helvetica Neue"/>
        <a:sym typeface="Helvetica Neue" charset="0"/>
      </a:defRPr>
    </a:lvl3pPr>
    <a:lvl4pPr marL="671830" indent="-95885" algn="l" defTabSz="191770" rtl="0" eaLnBrk="0" fontAlgn="base" hangingPunct="0">
      <a:lnSpc>
        <a:spcPct val="118000"/>
      </a:lnSpc>
      <a:spcBef>
        <a:spcPct val="30000"/>
      </a:spcBef>
      <a:spcAft>
        <a:spcPct val="0"/>
      </a:spcAft>
      <a:defRPr sz="1300">
        <a:solidFill>
          <a:schemeClr val="tx1"/>
        </a:solidFill>
        <a:latin typeface="Helvetica Neue"/>
        <a:ea typeface="Helvetica Neue"/>
        <a:cs typeface="Helvetica Neue"/>
        <a:sym typeface="Helvetica Neue" charset="0"/>
      </a:defRPr>
    </a:lvl4pPr>
    <a:lvl5pPr marL="864235" indent="-95885" algn="l" defTabSz="191770" rtl="0" eaLnBrk="0" fontAlgn="base" hangingPunct="0">
      <a:lnSpc>
        <a:spcPct val="118000"/>
      </a:lnSpc>
      <a:spcBef>
        <a:spcPct val="30000"/>
      </a:spcBef>
      <a:spcAft>
        <a:spcPct val="0"/>
      </a:spcAft>
      <a:defRPr sz="1300">
        <a:solidFill>
          <a:schemeClr val="tx1"/>
        </a:solidFill>
        <a:latin typeface="Helvetica Neue"/>
        <a:ea typeface="Helvetica Neue"/>
        <a:cs typeface="Helvetica Neue"/>
        <a:sym typeface="Helvetica Neue" charset="0"/>
      </a:defRPr>
    </a:lvl5pPr>
    <a:lvl6pPr indent="480060" defTabSz="191770" latinLnBrk="0">
      <a:lnSpc>
        <a:spcPct val="118000"/>
      </a:lnSpc>
      <a:defRPr sz="1300">
        <a:latin typeface="Helvetica Neue"/>
        <a:ea typeface="Helvetica Neue"/>
        <a:cs typeface="Helvetica Neue"/>
        <a:sym typeface="Helvetica Neue"/>
      </a:defRPr>
    </a:lvl6pPr>
    <a:lvl7pPr indent="575945" defTabSz="191770" latinLnBrk="0">
      <a:lnSpc>
        <a:spcPct val="118000"/>
      </a:lnSpc>
      <a:defRPr sz="1300">
        <a:latin typeface="Helvetica Neue"/>
        <a:ea typeface="Helvetica Neue"/>
        <a:cs typeface="Helvetica Neue"/>
        <a:sym typeface="Helvetica Neue"/>
      </a:defRPr>
    </a:lvl7pPr>
    <a:lvl8pPr indent="671830" defTabSz="191770" latinLnBrk="0">
      <a:lnSpc>
        <a:spcPct val="118000"/>
      </a:lnSpc>
      <a:defRPr sz="1300">
        <a:latin typeface="Helvetica Neue"/>
        <a:ea typeface="Helvetica Neue"/>
        <a:cs typeface="Helvetica Neue"/>
        <a:sym typeface="Helvetica Neue"/>
      </a:defRPr>
    </a:lvl8pPr>
    <a:lvl9pPr indent="768350" defTabSz="191770" latinLnBrk="0">
      <a:lnSpc>
        <a:spcPct val="118000"/>
      </a:lnSpc>
      <a:defRPr sz="13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日，美国最大的移动运营商</a:t>
            </a:r>
            <a:r>
              <a:rPr lang="en-US" altLang="zh-CN" dirty="0"/>
              <a:t>Verizon</a:t>
            </a:r>
            <a:r>
              <a:rPr lang="zh-CN" altLang="en-US" dirty="0"/>
              <a:t>官方宣布完成</a:t>
            </a:r>
            <a:r>
              <a:rPr lang="en-US" altLang="zh-CN" dirty="0"/>
              <a:t>5G</a:t>
            </a:r>
            <a:r>
              <a:rPr lang="zh-CN" altLang="en-US" dirty="0"/>
              <a:t>无线“标准”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然而，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已经确定最早的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无线标准要在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月才完成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确定了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标准化的两个阶段（第一阶段启动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年第二季度完成；第二阶段启动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月完成）。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在巴塞罗那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年世界移动通信大会上，美国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Verizon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、韩国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KT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SK Telecom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、日本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NTT DOCOMO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四家运营商成立了一个联盟，叫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公开试验规范联盟（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 Open Trial Specification Alliance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）。该联盟旨在建立一个统一的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试验标准，为世界各地不同的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试验提供一个通用的、可扩展的公共平台，以更包容、更开放的态度促进部署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试验网络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D93C6E-B133-4F87-A0B4-8A1956EDE3A1}" type="datetime1">
              <a:rPr lang="zh-CN" altLang="en-US" smtClean="0"/>
              <a:t>2020/7/16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63ABFB-BD3F-417C-BC55-C89DB898E17D}" type="slidenum">
              <a:rPr lang="zh-CN" altLang="en-US" smtClean="0"/>
              <a:t>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日，美国最大的移动运营商</a:t>
            </a:r>
            <a:r>
              <a:rPr lang="en-US" altLang="zh-CN" dirty="0"/>
              <a:t>Verizon</a:t>
            </a:r>
            <a:r>
              <a:rPr lang="zh-CN" altLang="en-US" dirty="0"/>
              <a:t>官方宣布完成</a:t>
            </a:r>
            <a:r>
              <a:rPr lang="en-US" altLang="zh-CN" dirty="0"/>
              <a:t>5G</a:t>
            </a:r>
            <a:r>
              <a:rPr lang="zh-CN" altLang="en-US" dirty="0"/>
              <a:t>无线“标准”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然而，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已经确定最早的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无线标准要在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月才完成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确定了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标准化的两个阶段（第一阶段启动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年第二季度完成；第二阶段启动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月完成）。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在巴塞罗那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年世界移动通信大会上，美国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Verizon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、韩国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KT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SK Telecom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、日本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NTT DOCOMO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四家运营商成立了一个联盟，叫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公开试验规范联盟（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 Open Trial Specification Alliance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）。该联盟旨在建立一个统一的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试验标准，为世界各地不同的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试验提供一个通用的、可扩展的公共平台，以更包容、更开放的态度促进部署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试验网络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D93C6E-B133-4F87-A0B4-8A1956EDE3A1}" type="datetime1">
              <a:rPr lang="zh-CN" altLang="en-US" smtClean="0"/>
              <a:t>2020/7/16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63ABFB-BD3F-417C-BC55-C89DB898E17D}" type="slidenum">
              <a:rPr lang="zh-CN" altLang="en-US" smtClean="0"/>
              <a:t>11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日，美国最大的移动运营商</a:t>
            </a:r>
            <a:r>
              <a:rPr lang="en-US" altLang="zh-CN" dirty="0"/>
              <a:t>Verizon</a:t>
            </a:r>
            <a:r>
              <a:rPr lang="zh-CN" altLang="en-US" dirty="0"/>
              <a:t>官方宣布完成</a:t>
            </a:r>
            <a:r>
              <a:rPr lang="en-US" altLang="zh-CN" dirty="0"/>
              <a:t>5G</a:t>
            </a:r>
            <a:r>
              <a:rPr lang="zh-CN" altLang="en-US" dirty="0"/>
              <a:t>无线“标准”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然而，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已经确定最早的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无线标准要在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月才完成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确定了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标准化的两个阶段（第一阶段启动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年第二季度完成；第二阶段启动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月完成）。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在巴塞罗那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年世界移动通信大会上，美国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Verizon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、韩国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KT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SK Telecom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、日本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NTT DOCOMO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四家运营商成立了一个联盟，叫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公开试验规范联盟（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 Open Trial Specification Alliance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）。该联盟旨在建立一个统一的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试验标准，为世界各地不同的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试验提供一个通用的、可扩展的公共平台，以更包容、更开放的态度促进部署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试验网络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D93C6E-B133-4F87-A0B4-8A1956EDE3A1}" type="datetime1">
              <a:rPr lang="zh-CN" altLang="en-US" smtClean="0"/>
              <a:t>2020/7/16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63ABFB-BD3F-417C-BC55-C89DB898E17D}" type="slidenum">
              <a:rPr lang="zh-CN" altLang="en-US" smtClean="0"/>
              <a:t>12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日，美国最大的移动运营商</a:t>
            </a:r>
            <a:r>
              <a:rPr lang="en-US" altLang="zh-CN" dirty="0"/>
              <a:t>Verizon</a:t>
            </a:r>
            <a:r>
              <a:rPr lang="zh-CN" altLang="en-US" dirty="0"/>
              <a:t>官方宣布完成</a:t>
            </a:r>
            <a:r>
              <a:rPr lang="en-US" altLang="zh-CN" dirty="0"/>
              <a:t>5G</a:t>
            </a:r>
            <a:r>
              <a:rPr lang="zh-CN" altLang="en-US" dirty="0"/>
              <a:t>无线“标准”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然而，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已经确定最早的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无线标准要在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月才完成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确定了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标准化的两个阶段（第一阶段启动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年第二季度完成；第二阶段启动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月完成）。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在巴塞罗那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年世界移动通信大会上，美国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Verizon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、韩国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KT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SK Telecom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、日本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NTT DOCOMO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四家运营商成立了一个联盟，叫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公开试验规范联盟（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 Open Trial Specification Alliance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）。该联盟旨在建立一个统一的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试验标准，为世界各地不同的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试验提供一个通用的、可扩展的公共平台，以更包容、更开放的态度促进部署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试验网络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D93C6E-B133-4F87-A0B4-8A1956EDE3A1}" type="datetime1">
              <a:rPr lang="zh-CN" altLang="en-US" smtClean="0"/>
              <a:t>2020/7/16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63ABFB-BD3F-417C-BC55-C89DB898E17D}" type="slidenum">
              <a:rPr lang="zh-CN" altLang="en-US" smtClean="0"/>
              <a:t>13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日，美国最大的移动运营商</a:t>
            </a:r>
            <a:r>
              <a:rPr lang="en-US" altLang="zh-CN" dirty="0"/>
              <a:t>Verizon</a:t>
            </a:r>
            <a:r>
              <a:rPr lang="zh-CN" altLang="en-US" dirty="0"/>
              <a:t>官方宣布完成</a:t>
            </a:r>
            <a:r>
              <a:rPr lang="en-US" altLang="zh-CN" dirty="0"/>
              <a:t>5G</a:t>
            </a:r>
            <a:r>
              <a:rPr lang="zh-CN" altLang="en-US" dirty="0"/>
              <a:t>无线“标准”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然而，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已经确定最早的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无线标准要在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月才完成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确定了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标准化的两个阶段（第一阶段启动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年第二季度完成；第二阶段启动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月完成）。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在巴塞罗那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年世界移动通信大会上，美国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Verizon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、韩国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KT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SK Telecom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、日本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NTT DOCOMO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四家运营商成立了一个联盟，叫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公开试验规范联盟（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 Open Trial Specification Alliance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）。该联盟旨在建立一个统一的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试验标准，为世界各地不同的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试验提供一个通用的、可扩展的公共平台，以更包容、更开放的态度促进部署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试验网络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D93C6E-B133-4F87-A0B4-8A1956EDE3A1}" type="datetime1">
              <a:rPr lang="zh-CN" altLang="en-US" smtClean="0"/>
              <a:t>2020/7/16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63ABFB-BD3F-417C-BC55-C89DB898E17D}" type="slidenum">
              <a:rPr lang="zh-CN" altLang="en-US" smtClean="0"/>
              <a:t>14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日，美国最大的移动运营商</a:t>
            </a:r>
            <a:r>
              <a:rPr lang="en-US" altLang="zh-CN" dirty="0"/>
              <a:t>Verizon</a:t>
            </a:r>
            <a:r>
              <a:rPr lang="zh-CN" altLang="en-US" dirty="0"/>
              <a:t>官方宣布完成</a:t>
            </a:r>
            <a:r>
              <a:rPr lang="en-US" altLang="zh-CN" dirty="0"/>
              <a:t>5G</a:t>
            </a:r>
            <a:r>
              <a:rPr lang="zh-CN" altLang="en-US" dirty="0"/>
              <a:t>无线“标准”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然而，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已经确定最早的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无线标准要在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月才完成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确定了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标准化的两个阶段（第一阶段启动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年第二季度完成；第二阶段启动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月完成）。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在巴塞罗那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年世界移动通信大会上，美国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Verizon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、韩国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KT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SK Telecom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、日本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NTT DOCOMO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四家运营商成立了一个联盟，叫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公开试验规范联盟（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 Open Trial Specification Alliance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）。该联盟旨在建立一个统一的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试验标准，为世界各地不同的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试验提供一个通用的、可扩展的公共平台，以更包容、更开放的态度促进部署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试验网络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D93C6E-B133-4F87-A0B4-8A1956EDE3A1}" type="datetime1">
              <a:rPr lang="zh-CN" altLang="en-US" smtClean="0"/>
              <a:t>2020/7/16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63ABFB-BD3F-417C-BC55-C89DB898E17D}" type="slidenum">
              <a:rPr lang="zh-CN" altLang="en-US" smtClean="0"/>
              <a:t>15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日，美国最大的移动运营商</a:t>
            </a:r>
            <a:r>
              <a:rPr lang="en-US" altLang="zh-CN" dirty="0"/>
              <a:t>Verizon</a:t>
            </a:r>
            <a:r>
              <a:rPr lang="zh-CN" altLang="en-US" dirty="0"/>
              <a:t>官方宣布完成</a:t>
            </a:r>
            <a:r>
              <a:rPr lang="en-US" altLang="zh-CN" dirty="0"/>
              <a:t>5G</a:t>
            </a:r>
            <a:r>
              <a:rPr lang="zh-CN" altLang="en-US" dirty="0"/>
              <a:t>无线“标准”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然而，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已经确定最早的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无线标准要在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月才完成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确定了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标准化的两个阶段（第一阶段启动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年第二季度完成；第二阶段启动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月完成）。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在巴塞罗那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年世界移动通信大会上，美国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Verizon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、韩国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KT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SK Telecom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、日本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NTT DOCOMO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四家运营商成立了一个联盟，叫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公开试验规范联盟（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 Open Trial Specification Alliance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）。该联盟旨在建立一个统一的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试验标准，为世界各地不同的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试验提供一个通用的、可扩展的公共平台，以更包容、更开放的态度促进部署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试验网络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D93C6E-B133-4F87-A0B4-8A1956EDE3A1}" type="datetime1">
              <a:rPr lang="zh-CN" altLang="en-US" smtClean="0"/>
              <a:t>2020/7/16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63ABFB-BD3F-417C-BC55-C89DB898E17D}" type="slidenum">
              <a:rPr lang="zh-CN" altLang="en-US" smtClean="0"/>
              <a:t>16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日，美国最大的移动运营商</a:t>
            </a:r>
            <a:r>
              <a:rPr lang="en-US" altLang="zh-CN" dirty="0"/>
              <a:t>Verizon</a:t>
            </a:r>
            <a:r>
              <a:rPr lang="zh-CN" altLang="en-US" dirty="0"/>
              <a:t>官方宣布完成</a:t>
            </a:r>
            <a:r>
              <a:rPr lang="en-US" altLang="zh-CN" dirty="0"/>
              <a:t>5G</a:t>
            </a:r>
            <a:r>
              <a:rPr lang="zh-CN" altLang="en-US" dirty="0"/>
              <a:t>无线“标准”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然而，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已经确定最早的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无线标准要在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月才完成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确定了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标准化的两个阶段（第一阶段启动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年第二季度完成；第二阶段启动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月完成）。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在巴塞罗那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年世界移动通信大会上，美国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Verizon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、韩国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KT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SK Telecom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、日本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NTT DOCOMO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四家运营商成立了一个联盟，叫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公开试验规范联盟（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 Open Trial Specification Alliance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）。该联盟旨在建立一个统一的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试验标准，为世界各地不同的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试验提供一个通用的、可扩展的公共平台，以更包容、更开放的态度促进部署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试验网络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D93C6E-B133-4F87-A0B4-8A1956EDE3A1}" type="datetime1">
              <a:rPr lang="zh-CN" altLang="en-US" smtClean="0"/>
              <a:t>2020/7/16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63ABFB-BD3F-417C-BC55-C89DB898E17D}" type="slidenum">
              <a:rPr lang="zh-CN" altLang="en-US" smtClean="0"/>
              <a:t>17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日，美国最大的移动运营商</a:t>
            </a:r>
            <a:r>
              <a:rPr lang="en-US" altLang="zh-CN" dirty="0"/>
              <a:t>Verizon</a:t>
            </a:r>
            <a:r>
              <a:rPr lang="zh-CN" altLang="en-US" dirty="0"/>
              <a:t>官方宣布完成</a:t>
            </a:r>
            <a:r>
              <a:rPr lang="en-US" altLang="zh-CN" dirty="0"/>
              <a:t>5G</a:t>
            </a:r>
            <a:r>
              <a:rPr lang="zh-CN" altLang="en-US" dirty="0"/>
              <a:t>无线“标准”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然而，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已经确定最早的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无线标准要在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月才完成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确定了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标准化的两个阶段（第一阶段启动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年第二季度完成；第二阶段启动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月完成）。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在巴塞罗那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年世界移动通信大会上，美国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Verizon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、韩国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KT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SK Telecom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、日本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NTT DOCOMO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四家运营商成立了一个联盟，叫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公开试验规范联盟（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 Open Trial Specification Alliance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）。该联盟旨在建立一个统一的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试验标准，为世界各地不同的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试验提供一个通用的、可扩展的公共平台，以更包容、更开放的态度促进部署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试验网络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D93C6E-B133-4F87-A0B4-8A1956EDE3A1}" type="datetime1">
              <a:rPr lang="zh-CN" altLang="en-US" smtClean="0"/>
              <a:t>2020/7/16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63ABFB-BD3F-417C-BC55-C89DB898E17D}" type="slidenum">
              <a:rPr lang="zh-CN" altLang="en-US" smtClean="0"/>
              <a:t>18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日，美国最大的移动运营商</a:t>
            </a:r>
            <a:r>
              <a:rPr lang="en-US" altLang="zh-CN" dirty="0"/>
              <a:t>Verizon</a:t>
            </a:r>
            <a:r>
              <a:rPr lang="zh-CN" altLang="en-US" dirty="0"/>
              <a:t>官方宣布完成</a:t>
            </a:r>
            <a:r>
              <a:rPr lang="en-US" altLang="zh-CN" dirty="0"/>
              <a:t>5G</a:t>
            </a:r>
            <a:r>
              <a:rPr lang="zh-CN" altLang="en-US" dirty="0"/>
              <a:t>无线“标准”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然而，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已经确定最早的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无线标准要在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月才完成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确定了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标准化的两个阶段（第一阶段启动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年第二季度完成；第二阶段启动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月完成）。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在巴塞罗那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年世界移动通信大会上，美国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Verizon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、韩国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KT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SK Telecom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、日本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NTT DOCOMO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四家运营商成立了一个联盟，叫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公开试验规范联盟（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 Open Trial Specification Alliance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）。该联盟旨在建立一个统一的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试验标准，为世界各地不同的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试验提供一个通用的、可扩展的公共平台，以更包容、更开放的态度促进部署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试验网络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D93C6E-B133-4F87-A0B4-8A1956EDE3A1}" type="datetime1">
              <a:rPr lang="zh-CN" altLang="en-US" smtClean="0"/>
              <a:t>2020/7/16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63ABFB-BD3F-417C-BC55-C89DB898E17D}" type="slidenum">
              <a:rPr lang="zh-CN" altLang="en-US" smtClean="0"/>
              <a:t>19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日，美国最大的移动运营商</a:t>
            </a:r>
            <a:r>
              <a:rPr lang="en-US" altLang="zh-CN" dirty="0"/>
              <a:t>Verizon</a:t>
            </a:r>
            <a:r>
              <a:rPr lang="zh-CN" altLang="en-US" dirty="0"/>
              <a:t>官方宣布完成</a:t>
            </a:r>
            <a:r>
              <a:rPr lang="en-US" altLang="zh-CN" dirty="0"/>
              <a:t>5G</a:t>
            </a:r>
            <a:r>
              <a:rPr lang="zh-CN" altLang="en-US" dirty="0"/>
              <a:t>无线“标准”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然而，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已经确定最早的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无线标准要在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月才完成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确定了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标准化的两个阶段（第一阶段启动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年第二季度完成；第二阶段启动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月完成）。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在巴塞罗那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年世界移动通信大会上，美国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Verizon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、韩国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KT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SK Telecom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、日本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NTT DOCOMO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四家运营商成立了一个联盟，叫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公开试验规范联盟（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 Open Trial Specification Alliance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）。该联盟旨在建立一个统一的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试验标准，为世界各地不同的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试验提供一个通用的、可扩展的公共平台，以更包容、更开放的态度促进部署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试验网络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D93C6E-B133-4F87-A0B4-8A1956EDE3A1}" type="datetime1">
              <a:rPr lang="zh-CN" altLang="en-US" smtClean="0"/>
              <a:t>2020/7/16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63ABFB-BD3F-417C-BC55-C89DB898E17D}" type="slidenum">
              <a:rPr lang="zh-CN" altLang="en-US" smtClean="0"/>
              <a:t>20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日，美国最大的移动运营商</a:t>
            </a:r>
            <a:r>
              <a:rPr lang="en-US" altLang="zh-CN" dirty="0"/>
              <a:t>Verizon</a:t>
            </a:r>
            <a:r>
              <a:rPr lang="zh-CN" altLang="en-US" dirty="0"/>
              <a:t>官方宣布完成</a:t>
            </a:r>
            <a:r>
              <a:rPr lang="en-US" altLang="zh-CN" dirty="0"/>
              <a:t>5G</a:t>
            </a:r>
            <a:r>
              <a:rPr lang="zh-CN" altLang="en-US" dirty="0"/>
              <a:t>无线“标准”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然而，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已经确定最早的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无线标准要在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月才完成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确定了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标准化的两个阶段（第一阶段启动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年第二季度完成；第二阶段启动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月完成）。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在巴塞罗那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年世界移动通信大会上，美国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Verizon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、韩国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KT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SK Telecom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、日本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NTT DOCOMO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四家运营商成立了一个联盟，叫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公开试验规范联盟（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 Open Trial Specification Alliance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）。该联盟旨在建立一个统一的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试验标准，为世界各地不同的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试验提供一个通用的、可扩展的公共平台，以更包容、更开放的态度促进部署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试验网络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D93C6E-B133-4F87-A0B4-8A1956EDE3A1}" type="datetime1">
              <a:rPr lang="zh-CN" altLang="en-US" smtClean="0"/>
              <a:t>2020/7/16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63ABFB-BD3F-417C-BC55-C89DB898E17D}" type="slidenum">
              <a:rPr lang="zh-CN" altLang="en-US" smtClean="0"/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日，美国最大的移动运营商</a:t>
            </a:r>
            <a:r>
              <a:rPr lang="en-US" altLang="zh-CN" dirty="0"/>
              <a:t>Verizon</a:t>
            </a:r>
            <a:r>
              <a:rPr lang="zh-CN" altLang="en-US" dirty="0"/>
              <a:t>官方宣布完成</a:t>
            </a:r>
            <a:r>
              <a:rPr lang="en-US" altLang="zh-CN" dirty="0"/>
              <a:t>5G</a:t>
            </a:r>
            <a:r>
              <a:rPr lang="zh-CN" altLang="en-US" dirty="0"/>
              <a:t>无线“标准”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然而，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已经确定最早的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无线标准要在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月才完成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确定了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标准化的两个阶段（第一阶段启动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年第二季度完成；第二阶段启动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月完成）。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在巴塞罗那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年世界移动通信大会上，美国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Verizon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、韩国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KT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SK Telecom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、日本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NTT DOCOMO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四家运营商成立了一个联盟，叫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公开试验规范联盟（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 Open Trial Specification Alliance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）。该联盟旨在建立一个统一的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试验标准，为世界各地不同的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试验提供一个通用的、可扩展的公共平台，以更包容、更开放的态度促进部署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试验网络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D93C6E-B133-4F87-A0B4-8A1956EDE3A1}" type="datetime1">
              <a:rPr lang="zh-CN" altLang="en-US" smtClean="0"/>
              <a:t>2020/7/16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63ABFB-BD3F-417C-BC55-C89DB898E17D}" type="slidenum">
              <a:rPr lang="zh-CN" altLang="en-US" smtClean="0"/>
              <a:t>21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日，美国最大的移动运营商</a:t>
            </a:r>
            <a:r>
              <a:rPr lang="en-US" altLang="zh-CN" dirty="0"/>
              <a:t>Verizon</a:t>
            </a:r>
            <a:r>
              <a:rPr lang="zh-CN" altLang="en-US" dirty="0"/>
              <a:t>官方宣布完成</a:t>
            </a:r>
            <a:r>
              <a:rPr lang="en-US" altLang="zh-CN" dirty="0"/>
              <a:t>5G</a:t>
            </a:r>
            <a:r>
              <a:rPr lang="zh-CN" altLang="en-US" dirty="0"/>
              <a:t>无线“标准”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然而，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已经确定最早的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无线标准要在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月才完成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确定了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标准化的两个阶段（第一阶段启动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年第二季度完成；第二阶段启动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月完成）。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在巴塞罗那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年世界移动通信大会上，美国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Verizon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、韩国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KT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SK Telecom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、日本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NTT DOCOMO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四家运营商成立了一个联盟，叫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公开试验规范联盟（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 Open Trial Specification Alliance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）。该联盟旨在建立一个统一的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试验标准，为世界各地不同的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试验提供一个通用的、可扩展的公共平台，以更包容、更开放的态度促进部署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试验网络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D93C6E-B133-4F87-A0B4-8A1956EDE3A1}" type="datetime1">
              <a:rPr lang="zh-CN" altLang="en-US" smtClean="0"/>
              <a:t>2020/7/16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63ABFB-BD3F-417C-BC55-C89DB898E17D}" type="slidenum">
              <a:rPr lang="zh-CN" altLang="en-US" smtClean="0"/>
              <a:t>22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日，美国最大的移动运营商</a:t>
            </a:r>
            <a:r>
              <a:rPr lang="en-US" altLang="zh-CN" dirty="0"/>
              <a:t>Verizon</a:t>
            </a:r>
            <a:r>
              <a:rPr lang="zh-CN" altLang="en-US" dirty="0"/>
              <a:t>官方宣布完成</a:t>
            </a:r>
            <a:r>
              <a:rPr lang="en-US" altLang="zh-CN" dirty="0"/>
              <a:t>5G</a:t>
            </a:r>
            <a:r>
              <a:rPr lang="zh-CN" altLang="en-US" dirty="0"/>
              <a:t>无线“标准”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然而，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已经确定最早的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无线标准要在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月才完成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确定了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标准化的两个阶段（第一阶段启动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年第二季度完成；第二阶段启动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月完成）。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在巴塞罗那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年世界移动通信大会上，美国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Verizon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、韩国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KT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SK Telecom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、日本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NTT DOCOMO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四家运营商成立了一个联盟，叫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公开试验规范联盟（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 Open Trial Specification Alliance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）。该联盟旨在建立一个统一的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试验标准，为世界各地不同的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试验提供一个通用的、可扩展的公共平台，以更包容、更开放的态度促进部署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试验网络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D93C6E-B133-4F87-A0B4-8A1956EDE3A1}" type="datetime1">
              <a:rPr lang="zh-CN" altLang="en-US" smtClean="0"/>
              <a:t>2020/7/16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63ABFB-BD3F-417C-BC55-C89DB898E17D}" type="slidenum">
              <a:rPr lang="zh-CN" altLang="en-US" smtClean="0"/>
              <a:t>23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日，美国最大的移动运营商</a:t>
            </a:r>
            <a:r>
              <a:rPr lang="en-US" altLang="zh-CN" dirty="0"/>
              <a:t>Verizon</a:t>
            </a:r>
            <a:r>
              <a:rPr lang="zh-CN" altLang="en-US" dirty="0"/>
              <a:t>官方宣布完成</a:t>
            </a:r>
            <a:r>
              <a:rPr lang="en-US" altLang="zh-CN" dirty="0"/>
              <a:t>5G</a:t>
            </a:r>
            <a:r>
              <a:rPr lang="zh-CN" altLang="en-US" dirty="0"/>
              <a:t>无线“标准”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然而，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已经确定最早的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无线标准要在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月才完成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确定了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标准化的两个阶段（第一阶段启动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年第二季度完成；第二阶段启动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月完成）。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在巴塞罗那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年世界移动通信大会上，美国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Verizon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、韩国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KT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SK Telecom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、日本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NTT DOCOMO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四家运营商成立了一个联盟，叫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公开试验规范联盟（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 Open Trial Specification Alliance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）。该联盟旨在建立一个统一的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试验标准，为世界各地不同的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试验提供一个通用的、可扩展的公共平台，以更包容、更开放的态度促进部署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试验网络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D93C6E-B133-4F87-A0B4-8A1956EDE3A1}" type="datetime1">
              <a:rPr lang="zh-CN" altLang="en-US" smtClean="0"/>
              <a:t>2020/7/16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63ABFB-BD3F-417C-BC55-C89DB898E17D}" type="slidenum">
              <a:rPr lang="zh-CN" altLang="en-US" smtClean="0"/>
              <a:t>24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日，美国最大的移动运营商</a:t>
            </a:r>
            <a:r>
              <a:rPr lang="en-US" altLang="zh-CN" dirty="0"/>
              <a:t>Verizon</a:t>
            </a:r>
            <a:r>
              <a:rPr lang="zh-CN" altLang="en-US" dirty="0"/>
              <a:t>官方宣布完成</a:t>
            </a:r>
            <a:r>
              <a:rPr lang="en-US" altLang="zh-CN" dirty="0"/>
              <a:t>5G</a:t>
            </a:r>
            <a:r>
              <a:rPr lang="zh-CN" altLang="en-US" dirty="0"/>
              <a:t>无线“标准”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然而，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已经确定最早的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无线标准要在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月才完成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确定了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标准化的两个阶段（第一阶段启动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年第二季度完成；第二阶段启动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月完成）。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在巴塞罗那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年世界移动通信大会上，美国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Verizon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、韩国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KT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SK Telecom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、日本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NTT DOCOMO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四家运营商成立了一个联盟，叫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公开试验规范联盟（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 Open Trial Specification Alliance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）。该联盟旨在建立一个统一的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试验标准，为世界各地不同的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试验提供一个通用的、可扩展的公共平台，以更包容、更开放的态度促进部署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试验网络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D93C6E-B133-4F87-A0B4-8A1956EDE3A1}" type="datetime1">
              <a:rPr lang="zh-CN" altLang="en-US" smtClean="0"/>
              <a:t>2020/7/16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63ABFB-BD3F-417C-BC55-C89DB898E17D}" type="slidenum">
              <a:rPr lang="zh-CN" altLang="en-US" smtClean="0"/>
              <a:t>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日，美国最大的移动运营商</a:t>
            </a:r>
            <a:r>
              <a:rPr lang="en-US" altLang="zh-CN" dirty="0"/>
              <a:t>Verizon</a:t>
            </a:r>
            <a:r>
              <a:rPr lang="zh-CN" altLang="en-US" dirty="0"/>
              <a:t>官方宣布完成</a:t>
            </a:r>
            <a:r>
              <a:rPr lang="en-US" altLang="zh-CN" dirty="0"/>
              <a:t>5G</a:t>
            </a:r>
            <a:r>
              <a:rPr lang="zh-CN" altLang="en-US" dirty="0"/>
              <a:t>无线“标准”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然而，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已经确定最早的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无线标准要在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月才完成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确定了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标准化的两个阶段（第一阶段启动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年第二季度完成；第二阶段启动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月完成）。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在巴塞罗那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年世界移动通信大会上，美国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Verizon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、韩国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KT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SK Telecom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、日本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NTT DOCOMO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四家运营商成立了一个联盟，叫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公开试验规范联盟（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 Open Trial Specification Alliance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）。该联盟旨在建立一个统一的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试验标准，为世界各地不同的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试验提供一个通用的、可扩展的公共平台，以更包容、更开放的态度促进部署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试验网络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D93C6E-B133-4F87-A0B4-8A1956EDE3A1}" type="datetime1">
              <a:rPr lang="zh-CN" altLang="en-US" smtClean="0"/>
              <a:t>2020/7/16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63ABFB-BD3F-417C-BC55-C89DB898E17D}" type="slidenum">
              <a:rPr lang="zh-CN" altLang="en-US" smtClean="0"/>
              <a:t>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日，美国最大的移动运营商</a:t>
            </a:r>
            <a:r>
              <a:rPr lang="en-US" altLang="zh-CN" dirty="0"/>
              <a:t>Verizon</a:t>
            </a:r>
            <a:r>
              <a:rPr lang="zh-CN" altLang="en-US" dirty="0"/>
              <a:t>官方宣布完成</a:t>
            </a:r>
            <a:r>
              <a:rPr lang="en-US" altLang="zh-CN" dirty="0"/>
              <a:t>5G</a:t>
            </a:r>
            <a:r>
              <a:rPr lang="zh-CN" altLang="en-US" dirty="0"/>
              <a:t>无线“标准”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然而，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已经确定最早的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无线标准要在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月才完成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确定了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标准化的两个阶段（第一阶段启动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年第二季度完成；第二阶段启动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月完成）。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在巴塞罗那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年世界移动通信大会上，美国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Verizon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、韩国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KT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SK Telecom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、日本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NTT DOCOMO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四家运营商成立了一个联盟，叫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公开试验规范联盟（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 Open Trial Specification Alliance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）。该联盟旨在建立一个统一的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试验标准，为世界各地不同的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试验提供一个通用的、可扩展的公共平台，以更包容、更开放的态度促进部署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试验网络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D93C6E-B133-4F87-A0B4-8A1956EDE3A1}" type="datetime1">
              <a:rPr lang="zh-CN" altLang="en-US" smtClean="0"/>
              <a:t>2020/7/16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63ABFB-BD3F-417C-BC55-C89DB898E17D}" type="slidenum">
              <a:rPr lang="zh-CN" altLang="en-US" smtClean="0"/>
              <a:t>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日，美国最大的移动运营商</a:t>
            </a:r>
            <a:r>
              <a:rPr lang="en-US" altLang="zh-CN" dirty="0"/>
              <a:t>Verizon</a:t>
            </a:r>
            <a:r>
              <a:rPr lang="zh-CN" altLang="en-US" dirty="0"/>
              <a:t>官方宣布完成</a:t>
            </a:r>
            <a:r>
              <a:rPr lang="en-US" altLang="zh-CN" dirty="0"/>
              <a:t>5G</a:t>
            </a:r>
            <a:r>
              <a:rPr lang="zh-CN" altLang="en-US" dirty="0"/>
              <a:t>无线“标准”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然而，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已经确定最早的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无线标准要在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月才完成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确定了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标准化的两个阶段（第一阶段启动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年第二季度完成；第二阶段启动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月完成）。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在巴塞罗那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年世界移动通信大会上，美国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Verizon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、韩国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KT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SK Telecom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、日本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NTT DOCOMO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四家运营商成立了一个联盟，叫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公开试验规范联盟（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 Open Trial Specification Alliance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）。该联盟旨在建立一个统一的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试验标准，为世界各地不同的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试验提供一个通用的、可扩展的公共平台，以更包容、更开放的态度促进部署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试验网络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D93C6E-B133-4F87-A0B4-8A1956EDE3A1}" type="datetime1">
              <a:rPr lang="zh-CN" altLang="en-US" smtClean="0"/>
              <a:t>2020/7/16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63ABFB-BD3F-417C-BC55-C89DB898E17D}" type="slidenum">
              <a:rPr lang="zh-CN" altLang="en-US" smtClean="0"/>
              <a:t>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日，美国最大的移动运营商</a:t>
            </a:r>
            <a:r>
              <a:rPr lang="en-US" altLang="zh-CN" dirty="0"/>
              <a:t>Verizon</a:t>
            </a:r>
            <a:r>
              <a:rPr lang="zh-CN" altLang="en-US" dirty="0"/>
              <a:t>官方宣布完成</a:t>
            </a:r>
            <a:r>
              <a:rPr lang="en-US" altLang="zh-CN" dirty="0"/>
              <a:t>5G</a:t>
            </a:r>
            <a:r>
              <a:rPr lang="zh-CN" altLang="en-US" dirty="0"/>
              <a:t>无线“标准”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然而，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已经确定最早的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无线标准要在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月才完成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确定了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标准化的两个阶段（第一阶段启动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年第二季度完成；第二阶段启动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月完成）。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在巴塞罗那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年世界移动通信大会上，美国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Verizon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、韩国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KT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SK Telecom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、日本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NTT DOCOMO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四家运营商成立了一个联盟，叫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公开试验规范联盟（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 Open Trial Specification Alliance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）。该联盟旨在建立一个统一的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试验标准，为世界各地不同的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试验提供一个通用的、可扩展的公共平台，以更包容、更开放的态度促进部署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试验网络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D93C6E-B133-4F87-A0B4-8A1956EDE3A1}" type="datetime1">
              <a:rPr lang="zh-CN" altLang="en-US" smtClean="0"/>
              <a:t>2020/7/16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63ABFB-BD3F-417C-BC55-C89DB898E17D}" type="slidenum">
              <a:rPr lang="zh-CN" altLang="en-US" smtClean="0"/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日，美国最大的移动运营商</a:t>
            </a:r>
            <a:r>
              <a:rPr lang="en-US" altLang="zh-CN" dirty="0"/>
              <a:t>Verizon</a:t>
            </a:r>
            <a:r>
              <a:rPr lang="zh-CN" altLang="en-US" dirty="0"/>
              <a:t>官方宣布完成</a:t>
            </a:r>
            <a:r>
              <a:rPr lang="en-US" altLang="zh-CN" dirty="0"/>
              <a:t>5G</a:t>
            </a:r>
            <a:r>
              <a:rPr lang="zh-CN" altLang="en-US" dirty="0"/>
              <a:t>无线“标准”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然而，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已经确定最早的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无线标准要在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月才完成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确定了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标准化的两个阶段（第一阶段启动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年第二季度完成；第二阶段启动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月完成）。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在巴塞罗那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年世界移动通信大会上，美国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Verizon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、韩国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KT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SK Telecom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、日本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NTT DOCOMO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四家运营商成立了一个联盟，叫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公开试验规范联盟（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 Open Trial Specification Alliance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）。该联盟旨在建立一个统一的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试验标准，为世界各地不同的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试验提供一个通用的、可扩展的公共平台，以更包容、更开放的态度促进部署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试验网络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D93C6E-B133-4F87-A0B4-8A1956EDE3A1}" type="datetime1">
              <a:rPr lang="zh-CN" altLang="en-US" smtClean="0"/>
              <a:t>2020/7/16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63ABFB-BD3F-417C-BC55-C89DB898E17D}" type="slidenum">
              <a:rPr lang="zh-CN" altLang="en-US" smtClean="0"/>
              <a:t>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日，美国最大的移动运营商</a:t>
            </a:r>
            <a:r>
              <a:rPr lang="en-US" altLang="zh-CN" dirty="0"/>
              <a:t>Verizon</a:t>
            </a:r>
            <a:r>
              <a:rPr lang="zh-CN" altLang="en-US" dirty="0"/>
              <a:t>官方宣布完成</a:t>
            </a:r>
            <a:r>
              <a:rPr lang="en-US" altLang="zh-CN" dirty="0"/>
              <a:t>5G</a:t>
            </a:r>
            <a:r>
              <a:rPr lang="zh-CN" altLang="en-US" dirty="0"/>
              <a:t>无线“标准”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然而，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已经确定最早的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无线标准要在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月才完成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确定了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标准化的两个阶段（第一阶段启动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年第二季度完成；第二阶段启动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月完成）。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在巴塞罗那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年世界移动通信大会上，美国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Verizon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、韩国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KT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SK Telecom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、日本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NTT DOCOMO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四家运营商成立了一个联盟，叫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公开试验规范联盟（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 Open Trial Specification Alliance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）。该联盟旨在建立一个统一的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试验标准，为世界各地不同的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试验提供一个通用的、可扩展的公共平台，以更包容、更开放的态度促进部署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试验网络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D93C6E-B133-4F87-A0B4-8A1956EDE3A1}" type="datetime1">
              <a:rPr lang="zh-CN" altLang="en-US" smtClean="0"/>
              <a:t>2020/7/16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63ABFB-BD3F-417C-BC55-C89DB898E17D}" type="slidenum">
              <a:rPr lang="zh-CN" altLang="en-US" smtClean="0"/>
              <a:t>10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undersoft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6752" y="2437766"/>
            <a:ext cx="7078472" cy="1817243"/>
          </a:xfrm>
          <a:prstGeom prst="rect">
            <a:avLst/>
          </a:prstGeom>
        </p:spPr>
        <p:txBody>
          <a:bodyPr anchor="ctr"/>
          <a:lstStyle>
            <a:lvl1pPr algn="r">
              <a:defRPr sz="3000" b="1" i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112933" y="4352925"/>
            <a:ext cx="5689600" cy="5969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/>
            </a:lvl1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3B77-63B0-43E2-8C20-8E9319906450}" type="datetime1">
              <a:rPr lang="en-US" altLang="zh-CN" smtClean="0"/>
              <a:t>7/16/2020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TS   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‹#›</a:t>
            </a:fld>
            <a:endParaRPr lang="en-US" altLang="zh-CN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81A889A-14EF-42AF-B1A4-045CC4407263}"/>
              </a:ext>
            </a:extLst>
          </p:cNvPr>
          <p:cNvCxnSpPr/>
          <p:nvPr userDrawn="1"/>
        </p:nvCxnSpPr>
        <p:spPr>
          <a:xfrm>
            <a:off x="174496" y="833903"/>
            <a:ext cx="1188309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208F980-E34D-4C67-BE7E-5BD27C51AEC7}"/>
              </a:ext>
            </a:extLst>
          </p:cNvPr>
          <p:cNvCxnSpPr/>
          <p:nvPr userDrawn="1"/>
        </p:nvCxnSpPr>
        <p:spPr>
          <a:xfrm>
            <a:off x="174496" y="6453336"/>
            <a:ext cx="118830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669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18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84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65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700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42CD-9923-4219-86AE-F207EC362F18}" type="datetime1">
              <a:rPr lang="en-US" altLang="zh-CN" smtClean="0"/>
              <a:t>7/16/2020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TS   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556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36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7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9533" y="1231900"/>
            <a:ext cx="11277336" cy="5010404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b="0" i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523875" indent="-209550">
              <a:spcBef>
                <a:spcPts val="1200"/>
              </a:spcBef>
              <a:defRPr b="0" i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>
              <a:spcBef>
                <a:spcPts val="1200"/>
              </a:spcBef>
              <a:defRPr b="0" i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>
              <a:spcBef>
                <a:spcPts val="1200"/>
              </a:spcBef>
              <a:defRPr b="0" i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1208405" indent="-228600">
              <a:spcBef>
                <a:spcPts val="1200"/>
              </a:spcBef>
              <a:defRPr b="0" i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499533" y="244476"/>
            <a:ext cx="11277600" cy="8032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/>
            </a:lvl1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8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499533" y="244476"/>
            <a:ext cx="11277600" cy="8032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/>
            </a:lvl1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25574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3B77-63B0-43E2-8C20-8E9319906450}" type="datetime1">
              <a:rPr lang="en-US" altLang="zh-CN" smtClean="0"/>
              <a:t>7/16/2020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TS   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‹#›</a:t>
            </a:fld>
            <a:endParaRPr lang="en-US" altLang="zh-CN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A8F3FE1-6AE9-4D49-B7CD-0A4671CA6DAD}"/>
              </a:ext>
            </a:extLst>
          </p:cNvPr>
          <p:cNvCxnSpPr/>
          <p:nvPr userDrawn="1"/>
        </p:nvCxnSpPr>
        <p:spPr>
          <a:xfrm>
            <a:off x="174496" y="833903"/>
            <a:ext cx="1188309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94DDE21-A2CE-4B78-B06A-3F679B7D0EBD}"/>
              </a:ext>
            </a:extLst>
          </p:cNvPr>
          <p:cNvCxnSpPr/>
          <p:nvPr userDrawn="1"/>
        </p:nvCxnSpPr>
        <p:spPr>
          <a:xfrm>
            <a:off x="174496" y="6453336"/>
            <a:ext cx="118830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37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42CD-9923-4219-86AE-F207EC362F18}" type="datetime1">
              <a:rPr lang="en-US" altLang="zh-CN" smtClean="0"/>
              <a:t>7/16/2020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TS   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514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3859" y="990599"/>
            <a:ext cx="5594459" cy="566194"/>
          </a:xfrm>
          <a:prstGeom prst="rect">
            <a:avLst/>
          </a:prstGeo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1800" b="0" cap="all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j-ea"/>
              </a:defRPr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2235" indent="0" latinLnBrk="0">
              <a:buNone/>
              <a:defRPr lang="zh-CN" sz="1200" b="1"/>
            </a:lvl5pPr>
            <a:lvl6pPr marL="1715135" indent="0" latinLnBrk="0">
              <a:buNone/>
              <a:defRPr lang="zh-CN" sz="1200" b="1"/>
            </a:lvl6pPr>
            <a:lvl7pPr marL="2058035" indent="0" latinLnBrk="0">
              <a:buNone/>
              <a:defRPr lang="zh-CN" sz="1200" b="1"/>
            </a:lvl7pPr>
            <a:lvl8pPr marL="2400935" indent="0" latinLnBrk="0">
              <a:buNone/>
              <a:defRPr lang="zh-CN" sz="1200" b="1"/>
            </a:lvl8pPr>
            <a:lvl9pPr marL="2743835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3859" y="1663610"/>
            <a:ext cx="5594459" cy="4508589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1500">
                <a:latin typeface="Calibri" panose="020F0502020204030204" pitchFamily="34" charset="0"/>
                <a:ea typeface="+mj-ea"/>
              </a:defRPr>
            </a:lvl1pPr>
            <a:lvl2pPr latinLnBrk="0">
              <a:defRPr lang="zh-CN" sz="1350">
                <a:latin typeface="Calibri" panose="020F0502020204030204" pitchFamily="34" charset="0"/>
                <a:ea typeface="+mj-ea"/>
              </a:defRPr>
            </a:lvl2pPr>
            <a:lvl3pPr latinLnBrk="0">
              <a:defRPr lang="zh-CN" sz="1200">
                <a:latin typeface="Calibri" panose="020F0502020204030204" pitchFamily="34" charset="0"/>
                <a:ea typeface="+mj-ea"/>
              </a:defRPr>
            </a:lvl3pPr>
            <a:lvl4pPr latinLnBrk="0">
              <a:defRPr lang="zh-CN" sz="1050">
                <a:latin typeface="Calibri" panose="020F0502020204030204" pitchFamily="34" charset="0"/>
                <a:ea typeface="+mj-ea"/>
              </a:defRPr>
            </a:lvl4pPr>
            <a:lvl5pPr latinLnBrk="0">
              <a:defRPr lang="zh-CN" sz="1050">
                <a:latin typeface="Calibri" panose="020F0502020204030204" pitchFamily="34" charset="0"/>
                <a:ea typeface="+mj-ea"/>
              </a:defRPr>
            </a:lvl5pPr>
            <a:lvl6pPr latinLnBrk="0">
              <a:defRPr lang="zh-CN" sz="1050"/>
            </a:lvl6pPr>
            <a:lvl7pPr latinLnBrk="0">
              <a:defRPr lang="zh-CN" sz="1050"/>
            </a:lvl7pPr>
            <a:lvl8pPr latinLnBrk="0">
              <a:defRPr lang="zh-CN" sz="1050"/>
            </a:lvl8pPr>
            <a:lvl9pPr latinLnBrk="0">
              <a:defRPr lang="zh-CN"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3686" y="984484"/>
            <a:ext cx="5594455" cy="572310"/>
          </a:xfrm>
          <a:prstGeom prst="rect">
            <a:avLst/>
          </a:prstGeo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1800" b="0" cap="all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j-ea"/>
              </a:defRPr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2235" indent="0" latinLnBrk="0">
              <a:buNone/>
              <a:defRPr lang="zh-CN" sz="1200" b="1"/>
            </a:lvl5pPr>
            <a:lvl6pPr marL="1715135" indent="0" latinLnBrk="0">
              <a:buNone/>
              <a:defRPr lang="zh-CN" sz="1200" b="1"/>
            </a:lvl6pPr>
            <a:lvl7pPr marL="2058035" indent="0" latinLnBrk="0">
              <a:buNone/>
              <a:defRPr lang="zh-CN" sz="1200" b="1"/>
            </a:lvl7pPr>
            <a:lvl8pPr marL="2400935" indent="0" latinLnBrk="0">
              <a:buNone/>
              <a:defRPr lang="zh-CN" sz="1200" b="1"/>
            </a:lvl8pPr>
            <a:lvl9pPr marL="2743835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3686" y="1657498"/>
            <a:ext cx="5594455" cy="4514703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1500">
                <a:latin typeface="Calibri" panose="020F0502020204030204" pitchFamily="34" charset="0"/>
                <a:ea typeface="+mj-ea"/>
              </a:defRPr>
            </a:lvl1pPr>
            <a:lvl2pPr latinLnBrk="0">
              <a:defRPr lang="zh-CN" sz="1350">
                <a:latin typeface="Calibri" panose="020F0502020204030204" pitchFamily="34" charset="0"/>
                <a:ea typeface="+mj-ea"/>
              </a:defRPr>
            </a:lvl2pPr>
            <a:lvl3pPr latinLnBrk="0">
              <a:defRPr lang="zh-CN" sz="1200">
                <a:latin typeface="Calibri" panose="020F0502020204030204" pitchFamily="34" charset="0"/>
                <a:ea typeface="+mj-ea"/>
              </a:defRPr>
            </a:lvl3pPr>
            <a:lvl4pPr latinLnBrk="0">
              <a:defRPr lang="zh-CN" sz="1050">
                <a:latin typeface="Calibri" panose="020F0502020204030204" pitchFamily="34" charset="0"/>
                <a:ea typeface="+mj-ea"/>
              </a:defRPr>
            </a:lvl4pPr>
            <a:lvl5pPr latinLnBrk="0">
              <a:defRPr lang="zh-CN" sz="1050">
                <a:latin typeface="Calibri" panose="020F0502020204030204" pitchFamily="34" charset="0"/>
                <a:ea typeface="+mj-ea"/>
              </a:defRPr>
            </a:lvl5pPr>
            <a:lvl6pPr latinLnBrk="0">
              <a:defRPr lang="zh-CN" sz="1050"/>
            </a:lvl6pPr>
            <a:lvl7pPr latinLnBrk="0">
              <a:defRPr lang="zh-CN" sz="1050"/>
            </a:lvl7pPr>
            <a:lvl8pPr latinLnBrk="0">
              <a:defRPr lang="zh-CN" sz="1050" baseline="0"/>
            </a:lvl8pPr>
            <a:lvl9pPr latinLnBrk="0">
              <a:defRPr lang="zh-CN" sz="105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ea typeface="+mj-ea"/>
              </a:defRPr>
            </a:lvl1pPr>
          </a:lstStyle>
          <a:p>
            <a:fld id="{0FBFE92D-F9F2-4E35-9542-57D3F665DF9C}" type="datetime1">
              <a:rPr lang="en-US" altLang="zh-CN" smtClean="0"/>
              <a:t>7/16/2020</a:t>
            </a:fld>
            <a:endParaRPr lang="en-U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ea typeface="+mj-ea"/>
              </a:defRPr>
            </a:lvl1pPr>
          </a:lstStyle>
          <a:p>
            <a:r>
              <a:rPr lang="en-US" altLang="zh-CN" dirty="0"/>
              <a:t>TS    CONFIDENTIAL</a:t>
            </a:r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ea typeface="+mj-ea"/>
              </a:defRPr>
            </a:lvl1pPr>
          </a:lstStyle>
          <a:p>
            <a:fld id="{F36C87F6-986D-49E6-AF40-1B3A1EE8064D}" type="slidenum">
              <a:rPr lang="en-US" altLang="zh-CN" smtClean="0"/>
              <a:t>‹#›</a:t>
            </a:fld>
            <a:endParaRPr lang="en-US" altLang="zh-CN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74496" y="6453336"/>
            <a:ext cx="118830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74496" y="883781"/>
            <a:ext cx="1188309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333861" y="135080"/>
            <a:ext cx="10083745" cy="648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12192000" cy="685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sp>
        <p:nvSpPr>
          <p:cNvPr id="3" name="TextBox 11"/>
          <p:cNvSpPr txBox="1">
            <a:spLocks noChangeArrowheads="1"/>
          </p:cNvSpPr>
          <p:nvPr userDrawn="1"/>
        </p:nvSpPr>
        <p:spPr bwMode="auto">
          <a:xfrm>
            <a:off x="7524751" y="4215787"/>
            <a:ext cx="447674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900" b="1" dirty="0">
                <a:latin typeface="Calibri" panose="020F0502020204030204" pitchFamily="34" charset="0"/>
              </a:rPr>
              <a:t>for more information, please visit: </a:t>
            </a:r>
          </a:p>
          <a:p>
            <a:pPr eaLnBrk="1" hangingPunct="1">
              <a:defRPr/>
            </a:pPr>
            <a:r>
              <a:rPr lang="en-US" altLang="zh-CN" sz="900" dirty="0">
                <a:latin typeface="Calibri" panose="020F0502020204030204" pitchFamily="34" charset="0"/>
              </a:rPr>
              <a:t>  </a:t>
            </a:r>
            <a:r>
              <a:rPr lang="en-US" altLang="zh-CN" sz="900" dirty="0">
                <a:latin typeface="Calibri" panose="020F0502020204030204" pitchFamily="34" charset="0"/>
                <a:hlinkClick r:id="rId3"/>
              </a:rPr>
              <a:t>http://www.TS.com/</a:t>
            </a:r>
            <a:endParaRPr lang="en-US" altLang="zh-CN" sz="900" dirty="0">
              <a:latin typeface="Calibri" panose="020F0502020204030204" pitchFamily="34" charset="0"/>
            </a:endParaRPr>
          </a:p>
          <a:p>
            <a:pPr eaLnBrk="1" hangingPunct="1">
              <a:defRPr/>
            </a:pPr>
            <a:endParaRPr lang="en-US" altLang="zh-CN" sz="900" dirty="0">
              <a:latin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zh-CN" sz="900" b="1" dirty="0">
                <a:latin typeface="Calibri" panose="020F0502020204030204" pitchFamily="34" charset="0"/>
              </a:rPr>
              <a:t>contact us:</a:t>
            </a:r>
          </a:p>
          <a:p>
            <a:pPr eaLnBrk="1" hangingPunct="1">
              <a:defRPr/>
            </a:pPr>
            <a:r>
              <a:rPr lang="en-US" altLang="zh-CN" sz="900" dirty="0">
                <a:latin typeface="Calibri" panose="020F0502020204030204" pitchFamily="34" charset="0"/>
              </a:rPr>
              <a:t>  biz@TS.com</a:t>
            </a:r>
          </a:p>
          <a:p>
            <a:pPr eaLnBrk="1" hangingPunct="1">
              <a:defRPr/>
            </a:pPr>
            <a:r>
              <a:rPr lang="en-US" altLang="zh-CN" sz="900" dirty="0">
                <a:latin typeface="Calibri" panose="020F0502020204030204" pitchFamily="34" charset="0"/>
              </a:rPr>
              <a:t>  +86-10-62662686</a:t>
            </a:r>
          </a:p>
          <a:p>
            <a:pPr eaLnBrk="1" hangingPunct="1">
              <a:defRPr/>
            </a:pPr>
            <a:endParaRPr lang="en-US" altLang="zh-CN" sz="900" dirty="0">
              <a:latin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zh-CN" sz="900" b="1" dirty="0">
                <a:cs typeface="Arial" panose="020B0604020202020204" pitchFamily="34" charset="0"/>
              </a:rPr>
              <a:t>Address:</a:t>
            </a:r>
          </a:p>
          <a:p>
            <a:pPr eaLnBrk="1" hangingPunct="1">
              <a:defRPr/>
            </a:pPr>
            <a:r>
              <a:rPr lang="en-US" altLang="zh-CN" sz="900" dirty="0">
                <a:solidFill>
                  <a:srgbClr val="000000"/>
                </a:solidFill>
                <a:ea typeface="华文细黑" panose="02010600040101010101" charset="-122"/>
                <a:sym typeface="Arial" panose="020B0604020202020204" pitchFamily="34" charset="0"/>
              </a:rPr>
              <a:t>  4</a:t>
            </a:r>
            <a:r>
              <a:rPr lang="en-US" altLang="zh-CN" sz="900" baseline="30000" dirty="0">
                <a:solidFill>
                  <a:srgbClr val="000000"/>
                </a:solidFill>
                <a:ea typeface="华文细黑" panose="02010600040101010101" charset="-122"/>
                <a:sym typeface="Arial" panose="020B0604020202020204" pitchFamily="34" charset="0"/>
              </a:rPr>
              <a:t>th</a:t>
            </a:r>
            <a:r>
              <a:rPr lang="en-US" altLang="zh-CN" sz="900" dirty="0">
                <a:solidFill>
                  <a:srgbClr val="000000"/>
                </a:solidFill>
                <a:ea typeface="华文细黑" panose="02010600040101010101" charset="-122"/>
                <a:sym typeface="Arial" panose="020B0604020202020204" pitchFamily="34" charset="0"/>
              </a:rPr>
              <a:t> floor, </a:t>
            </a:r>
            <a:r>
              <a:rPr lang="en-US" altLang="zh-CN" sz="900" dirty="0" err="1">
                <a:solidFill>
                  <a:srgbClr val="000000"/>
                </a:solidFill>
                <a:ea typeface="华文细黑" panose="02010600040101010101" charset="-122"/>
                <a:sym typeface="Arial" panose="020B0604020202020204" pitchFamily="34" charset="0"/>
              </a:rPr>
              <a:t>Taixiang</a:t>
            </a:r>
            <a:r>
              <a:rPr lang="en-US" altLang="zh-CN" sz="900" dirty="0">
                <a:solidFill>
                  <a:srgbClr val="000000"/>
                </a:solidFill>
                <a:ea typeface="华文细黑" panose="02010600040101010101" charset="-122"/>
                <a:sym typeface="Arial" panose="020B0604020202020204" pitchFamily="34" charset="0"/>
              </a:rPr>
              <a:t> Building 1A#, </a:t>
            </a:r>
            <a:r>
              <a:rPr lang="en-US" altLang="zh-CN" sz="900" dirty="0" err="1">
                <a:solidFill>
                  <a:srgbClr val="000000"/>
                </a:solidFill>
                <a:ea typeface="华文细黑" panose="02010600040101010101" charset="-122"/>
                <a:sym typeface="Arial" panose="020B0604020202020204" pitchFamily="34" charset="0"/>
              </a:rPr>
              <a:t>Longxiang</a:t>
            </a:r>
            <a:r>
              <a:rPr lang="en-US" altLang="zh-CN" sz="900" dirty="0">
                <a:solidFill>
                  <a:srgbClr val="000000"/>
                </a:solidFill>
                <a:ea typeface="华文细黑" panose="02010600040101010101" charset="-122"/>
                <a:sym typeface="Arial" panose="020B0604020202020204" pitchFamily="34" charset="0"/>
              </a:rPr>
              <a:t> Road,  </a:t>
            </a:r>
            <a:r>
              <a:rPr lang="en-US" altLang="zh-CN" sz="900" dirty="0" err="1">
                <a:solidFill>
                  <a:srgbClr val="000000"/>
                </a:solidFill>
                <a:ea typeface="华文细黑" panose="02010600040101010101" charset="-122"/>
                <a:sym typeface="Arial" panose="020B0604020202020204" pitchFamily="34" charset="0"/>
              </a:rPr>
              <a:t>Haidian</a:t>
            </a:r>
            <a:r>
              <a:rPr lang="en-US" altLang="zh-CN" sz="900" dirty="0">
                <a:solidFill>
                  <a:srgbClr val="000000"/>
                </a:solidFill>
                <a:ea typeface="华文细黑" panose="02010600040101010101" charset="-122"/>
                <a:sym typeface="Arial" panose="020B0604020202020204" pitchFamily="34" charset="0"/>
              </a:rPr>
              <a:t> District Beijing, China, 100191</a:t>
            </a:r>
            <a:endParaRPr lang="en-US" altLang="zh-CN" sz="900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CN" sz="900" dirty="0">
              <a:latin typeface="Calibri" panose="020F0502020204030204" pitchFamily="34" charset="0"/>
            </a:endParaRPr>
          </a:p>
          <a:p>
            <a:pPr eaLnBrk="1" hangingPunct="1">
              <a:defRPr/>
            </a:pPr>
            <a:endParaRPr lang="en-US" altLang="zh-CN" sz="900" dirty="0">
              <a:latin typeface="Calibri" panose="020F0502020204030204" pitchFamily="34" charset="0"/>
            </a:endParaRPr>
          </a:p>
        </p:txBody>
      </p:sp>
      <p:sp>
        <p:nvSpPr>
          <p:cNvPr id="4" name="TextBox 12"/>
          <p:cNvSpPr txBox="1">
            <a:spLocks noChangeArrowheads="1"/>
          </p:cNvSpPr>
          <p:nvPr userDrawn="1"/>
        </p:nvSpPr>
        <p:spPr bwMode="auto">
          <a:xfrm>
            <a:off x="1333502" y="2143620"/>
            <a:ext cx="5050367" cy="85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950" b="1">
                <a:solidFill>
                  <a:schemeClr val="bg1"/>
                </a:solidFill>
                <a:latin typeface="Calibri" panose="020F0502020204030204" pitchFamily="34" charset="0"/>
              </a:rPr>
              <a:t>Thanks</a:t>
            </a:r>
            <a:endParaRPr lang="zh-CN" altLang="en-US" sz="495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19BC3-FACB-42DC-8C97-1B8D3E16636E}" type="datetime1">
              <a:rPr lang="zh-CN" altLang="en-US"/>
              <a:t>2020/7/16</a:t>
            </a:fld>
            <a:endParaRPr altLang="en-US" dirty="0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TS Confidential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6A9B450-270E-4180-9B25-02E737A433A6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-Thanks-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640320" y="3986784"/>
            <a:ext cx="3664712" cy="59340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kumimoji="1" lang="en-US" altLang="zh-CN" dirty="0"/>
              <a:t>Contact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8"/>
          <p:cNvSpPr/>
          <p:nvPr userDrawn="1"/>
        </p:nvSpPr>
        <p:spPr bwMode="auto">
          <a:xfrm rot="10800000">
            <a:off x="2493114" y="307"/>
            <a:ext cx="9698887" cy="6857694"/>
          </a:xfrm>
          <a:custGeom>
            <a:avLst/>
            <a:gdLst>
              <a:gd name="T0" fmla="*/ 9698887 w 21600"/>
              <a:gd name="T1" fmla="*/ 6858001 h 21600"/>
              <a:gd name="T2" fmla="*/ 9698887 w 21600"/>
              <a:gd name="T3" fmla="*/ 6858001 h 21600"/>
              <a:gd name="T4" fmla="*/ 9698887 w 21600"/>
              <a:gd name="T5" fmla="*/ 6858001 h 21600"/>
              <a:gd name="T6" fmla="*/ 9698887 w 21600"/>
              <a:gd name="T7" fmla="*/ 6858001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14704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lIns="71437" tIns="71437" rIns="71437" bIns="71437" anchor="ctr"/>
          <a:lstStyle/>
          <a:p>
            <a:pPr>
              <a:buFontTx/>
              <a:buNone/>
            </a:pPr>
            <a:endParaRPr lang="en-US" sz="800"/>
          </a:p>
        </p:txBody>
      </p:sp>
      <p:sp>
        <p:nvSpPr>
          <p:cNvPr id="8" name="Shape 19"/>
          <p:cNvSpPr/>
          <p:nvPr userDrawn="1"/>
        </p:nvSpPr>
        <p:spPr bwMode="auto">
          <a:xfrm rot="17312787">
            <a:off x="1492895" y="2574733"/>
            <a:ext cx="5892200" cy="354709"/>
          </a:xfrm>
          <a:custGeom>
            <a:avLst/>
            <a:gdLst>
              <a:gd name="connsiteX0" fmla="*/ 0 w 21098"/>
              <a:gd name="connsiteY0" fmla="*/ 808 h 24325"/>
              <a:gd name="connsiteX1" fmla="*/ 21098 w 21098"/>
              <a:gd name="connsiteY1" fmla="*/ 0 h 24325"/>
              <a:gd name="connsiteX2" fmla="*/ 21081 w 21098"/>
              <a:gd name="connsiteY2" fmla="*/ 24325 h 24325"/>
              <a:gd name="connsiteX3" fmla="*/ 211 w 21098"/>
              <a:gd name="connsiteY3" fmla="*/ 10356 h 24325"/>
              <a:gd name="connsiteX4" fmla="*/ 0 w 21098"/>
              <a:gd name="connsiteY4" fmla="*/ 808 h 24325"/>
              <a:gd name="connsiteX0-1" fmla="*/ 0 w 21081"/>
              <a:gd name="connsiteY0-2" fmla="*/ 1092 h 24609"/>
              <a:gd name="connsiteX1-3" fmla="*/ 20800 w 21081"/>
              <a:gd name="connsiteY1-4" fmla="*/ 0 h 24609"/>
              <a:gd name="connsiteX2-5" fmla="*/ 21081 w 21081"/>
              <a:gd name="connsiteY2-6" fmla="*/ 24609 h 24609"/>
              <a:gd name="connsiteX3-7" fmla="*/ 211 w 21081"/>
              <a:gd name="connsiteY3-8" fmla="*/ 10640 h 24609"/>
              <a:gd name="connsiteX4-9" fmla="*/ 0 w 21081"/>
              <a:gd name="connsiteY4-10" fmla="*/ 1092 h 24609"/>
              <a:gd name="connsiteX0-11" fmla="*/ 0 w 21081"/>
              <a:gd name="connsiteY0-12" fmla="*/ 2292 h 25809"/>
              <a:gd name="connsiteX1-13" fmla="*/ 20822 w 21081"/>
              <a:gd name="connsiteY1-14" fmla="*/ 0 h 25809"/>
              <a:gd name="connsiteX2-15" fmla="*/ 21081 w 21081"/>
              <a:gd name="connsiteY2-16" fmla="*/ 25809 h 25809"/>
              <a:gd name="connsiteX3-17" fmla="*/ 211 w 21081"/>
              <a:gd name="connsiteY3-18" fmla="*/ 11840 h 25809"/>
              <a:gd name="connsiteX4-19" fmla="*/ 0 w 21081"/>
              <a:gd name="connsiteY4-20" fmla="*/ 2292 h 25809"/>
              <a:gd name="connsiteX0-21" fmla="*/ 0 w 21081"/>
              <a:gd name="connsiteY0-22" fmla="*/ 2292 h 25809"/>
              <a:gd name="connsiteX1-23" fmla="*/ 20822 w 21081"/>
              <a:gd name="connsiteY1-24" fmla="*/ 0 h 25809"/>
              <a:gd name="connsiteX2-25" fmla="*/ 21081 w 21081"/>
              <a:gd name="connsiteY2-26" fmla="*/ 25809 h 25809"/>
              <a:gd name="connsiteX3-27" fmla="*/ 211 w 21081"/>
              <a:gd name="connsiteY3-28" fmla="*/ 11840 h 25809"/>
              <a:gd name="connsiteX4-29" fmla="*/ 0 w 21081"/>
              <a:gd name="connsiteY4-30" fmla="*/ 2292 h 258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081" h="25809" extrusionOk="0">
                <a:moveTo>
                  <a:pt x="0" y="2292"/>
                </a:moveTo>
                <a:lnTo>
                  <a:pt x="20822" y="0"/>
                </a:lnTo>
                <a:cubicBezTo>
                  <a:pt x="20949" y="9899"/>
                  <a:pt x="21087" y="17701"/>
                  <a:pt x="21081" y="25809"/>
                </a:cubicBezTo>
                <a:lnTo>
                  <a:pt x="211" y="11840"/>
                </a:lnTo>
                <a:cubicBezTo>
                  <a:pt x="141" y="8657"/>
                  <a:pt x="70" y="5475"/>
                  <a:pt x="0" y="229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hueOff val="-176146"/>
                  <a:satOff val="3665"/>
                  <a:lumOff val="-13937"/>
                </a:schemeClr>
              </a:gs>
              <a:gs pos="100000">
                <a:schemeClr val="accent5"/>
              </a:gs>
            </a:gsLst>
            <a:lin ang="0" scaled="0"/>
          </a:gradFill>
          <a:ln w="12700" cap="flat">
            <a:noFill/>
            <a:miter lim="400000"/>
          </a:ln>
          <a:effectLst/>
        </p:spPr>
        <p:txBody>
          <a:bodyPr lIns="71437" tIns="71437" rIns="71437" bIns="71437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 sz="3200">
                <a:solidFill>
                  <a:srgbClr val="FFFFFF"/>
                </a:solidFill>
              </a:defRPr>
            </a:pPr>
            <a:endParaRPr sz="1300" kern="0">
              <a:solidFill>
                <a:srgbClr val="FFFFFF"/>
              </a:solidFill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9" name="ts-logo-400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300" y="318472"/>
            <a:ext cx="2540000" cy="30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21"/>
          <p:cNvSpPr>
            <a:spLocks noChangeArrowheads="1"/>
          </p:cNvSpPr>
          <p:nvPr userDrawn="1"/>
        </p:nvSpPr>
        <p:spPr bwMode="auto">
          <a:xfrm>
            <a:off x="9471826" y="6044717"/>
            <a:ext cx="2317941" cy="390491"/>
          </a:xfrm>
          <a:prstGeom prst="rect">
            <a:avLst/>
          </a:prstGeom>
          <a:noFill/>
          <a:ln>
            <a:noFill/>
          </a:ln>
        </p:spPr>
        <p:txBody>
          <a:bodyPr wrap="none" lIns="71437" tIns="71437" rIns="71437" bIns="71437" anchor="ctr">
            <a:spAutoFit/>
          </a:bodyPr>
          <a:lstStyle/>
          <a:p>
            <a:pPr algn="r" hangingPunct="0">
              <a:buFontTx/>
              <a:buNone/>
            </a:pPr>
            <a:r>
              <a:rPr lang="en-US" sz="800"/>
              <a:t>Copyright 2008-2017 Thunder Software Co., Ltd.</a:t>
            </a:r>
          </a:p>
          <a:p>
            <a:pPr algn="r" hangingPunct="0">
              <a:buFontTx/>
              <a:buNone/>
            </a:pPr>
            <a:r>
              <a:rPr lang="en-US" sz="800"/>
              <a:t>Company Confidential</a:t>
            </a:r>
          </a:p>
        </p:txBody>
      </p:sp>
      <p:grpSp>
        <p:nvGrpSpPr>
          <p:cNvPr id="11" name="Group 22"/>
          <p:cNvGrpSpPr/>
          <p:nvPr userDrawn="1"/>
        </p:nvGrpSpPr>
        <p:grpSpPr bwMode="auto">
          <a:xfrm>
            <a:off x="0" y="-194013"/>
            <a:ext cx="12192000" cy="7052014"/>
            <a:chOff x="0" y="-130856"/>
            <a:chExt cx="24384001" cy="14104659"/>
          </a:xfrm>
        </p:grpSpPr>
        <p:pic>
          <p:nvPicPr>
            <p:cNvPr id="12" name="stori160100328-small-filtered.jpe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57800"/>
              <a:ext cx="19937526" cy="137160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Shape 18"/>
            <p:cNvSpPr/>
            <p:nvPr/>
          </p:nvSpPr>
          <p:spPr bwMode="auto">
            <a:xfrm rot="10800000">
              <a:off x="4986227" y="257801"/>
              <a:ext cx="19397774" cy="13716001"/>
            </a:xfrm>
            <a:custGeom>
              <a:avLst/>
              <a:gdLst>
                <a:gd name="T0" fmla="*/ 9698887 w 21600"/>
                <a:gd name="T1" fmla="*/ 6858001 h 21600"/>
                <a:gd name="T2" fmla="*/ 9698887 w 21600"/>
                <a:gd name="T3" fmla="*/ 6858001 h 21600"/>
                <a:gd name="T4" fmla="*/ 9698887 w 21600"/>
                <a:gd name="T5" fmla="*/ 6858001 h 21600"/>
                <a:gd name="T6" fmla="*/ 9698887 w 21600"/>
                <a:gd name="T7" fmla="*/ 685800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4704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lIns="71437" tIns="71437" rIns="71437" bIns="71437" anchor="ctr"/>
            <a:lstStyle/>
            <a:p>
              <a:pPr>
                <a:buFontTx/>
                <a:buNone/>
              </a:pPr>
              <a:endParaRPr lang="en-US" sz="800"/>
            </a:p>
          </p:txBody>
        </p:sp>
        <p:sp>
          <p:nvSpPr>
            <p:cNvPr id="14" name="Shape 19"/>
            <p:cNvSpPr/>
            <p:nvPr/>
          </p:nvSpPr>
          <p:spPr>
            <a:xfrm rot="17312787">
              <a:off x="2985526" y="5406898"/>
              <a:ext cx="11784928" cy="709419"/>
            </a:xfrm>
            <a:custGeom>
              <a:avLst/>
              <a:gdLst>
                <a:gd name="connsiteX0" fmla="*/ 0 w 21098"/>
                <a:gd name="connsiteY0" fmla="*/ 808 h 24325"/>
                <a:gd name="connsiteX1" fmla="*/ 21098 w 21098"/>
                <a:gd name="connsiteY1" fmla="*/ 0 h 24325"/>
                <a:gd name="connsiteX2" fmla="*/ 21081 w 21098"/>
                <a:gd name="connsiteY2" fmla="*/ 24325 h 24325"/>
                <a:gd name="connsiteX3" fmla="*/ 211 w 21098"/>
                <a:gd name="connsiteY3" fmla="*/ 10356 h 24325"/>
                <a:gd name="connsiteX4" fmla="*/ 0 w 21098"/>
                <a:gd name="connsiteY4" fmla="*/ 808 h 24325"/>
                <a:gd name="connsiteX0-1" fmla="*/ 0 w 21081"/>
                <a:gd name="connsiteY0-2" fmla="*/ 1092 h 24609"/>
                <a:gd name="connsiteX1-3" fmla="*/ 20800 w 21081"/>
                <a:gd name="connsiteY1-4" fmla="*/ 0 h 24609"/>
                <a:gd name="connsiteX2-5" fmla="*/ 21081 w 21081"/>
                <a:gd name="connsiteY2-6" fmla="*/ 24609 h 24609"/>
                <a:gd name="connsiteX3-7" fmla="*/ 211 w 21081"/>
                <a:gd name="connsiteY3-8" fmla="*/ 10640 h 24609"/>
                <a:gd name="connsiteX4-9" fmla="*/ 0 w 21081"/>
                <a:gd name="connsiteY4-10" fmla="*/ 1092 h 24609"/>
                <a:gd name="connsiteX0-11" fmla="*/ 0 w 21081"/>
                <a:gd name="connsiteY0-12" fmla="*/ 2292 h 25809"/>
                <a:gd name="connsiteX1-13" fmla="*/ 20822 w 21081"/>
                <a:gd name="connsiteY1-14" fmla="*/ 0 h 25809"/>
                <a:gd name="connsiteX2-15" fmla="*/ 21081 w 21081"/>
                <a:gd name="connsiteY2-16" fmla="*/ 25809 h 25809"/>
                <a:gd name="connsiteX3-17" fmla="*/ 211 w 21081"/>
                <a:gd name="connsiteY3-18" fmla="*/ 11840 h 25809"/>
                <a:gd name="connsiteX4-19" fmla="*/ 0 w 21081"/>
                <a:gd name="connsiteY4-20" fmla="*/ 2292 h 25809"/>
                <a:gd name="connsiteX0-21" fmla="*/ 0 w 21081"/>
                <a:gd name="connsiteY0-22" fmla="*/ 2292 h 25809"/>
                <a:gd name="connsiteX1-23" fmla="*/ 20822 w 21081"/>
                <a:gd name="connsiteY1-24" fmla="*/ 0 h 25809"/>
                <a:gd name="connsiteX2-25" fmla="*/ 21081 w 21081"/>
                <a:gd name="connsiteY2-26" fmla="*/ 25809 h 25809"/>
                <a:gd name="connsiteX3-27" fmla="*/ 211 w 21081"/>
                <a:gd name="connsiteY3-28" fmla="*/ 11840 h 25809"/>
                <a:gd name="connsiteX4-29" fmla="*/ 0 w 21081"/>
                <a:gd name="connsiteY4-30" fmla="*/ 2292 h 258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081" h="25809" extrusionOk="0">
                  <a:moveTo>
                    <a:pt x="0" y="2292"/>
                  </a:moveTo>
                  <a:lnTo>
                    <a:pt x="20822" y="0"/>
                  </a:lnTo>
                  <a:cubicBezTo>
                    <a:pt x="20949" y="9899"/>
                    <a:pt x="21087" y="17701"/>
                    <a:pt x="21081" y="25809"/>
                  </a:cubicBezTo>
                  <a:lnTo>
                    <a:pt x="211" y="11840"/>
                  </a:lnTo>
                  <a:cubicBezTo>
                    <a:pt x="141" y="8657"/>
                    <a:pt x="70" y="5475"/>
                    <a:pt x="0" y="2292"/>
                  </a:cubicBez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lIns="71437" tIns="71437" rIns="71437" bIns="71437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 sz="3200">
                  <a:solidFill>
                    <a:srgbClr val="FFFFFF"/>
                  </a:solidFill>
                </a:defRPr>
              </a:pPr>
              <a:endParaRPr sz="13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15" name="ts-logo-400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6601" y="894159"/>
              <a:ext cx="5080000" cy="6043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Shape 21"/>
            <p:cNvSpPr>
              <a:spLocks noChangeArrowheads="1"/>
            </p:cNvSpPr>
            <p:nvPr/>
          </p:nvSpPr>
          <p:spPr bwMode="auto">
            <a:xfrm>
              <a:off x="18943653" y="12821631"/>
              <a:ext cx="4635882" cy="78101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1437" tIns="71437" rIns="71437" bIns="71437" anchor="ctr">
              <a:spAutoFit/>
            </a:bodyPr>
            <a:lstStyle/>
            <a:p>
              <a:pPr algn="r" hangingPunct="0">
                <a:buFontTx/>
                <a:buNone/>
              </a:pPr>
              <a:r>
                <a:rPr lang="en-US" sz="800"/>
                <a:t>Copyright 2008-2017 Thunder Software Co., Ltd.</a:t>
              </a:r>
            </a:p>
            <a:p>
              <a:pPr algn="r" hangingPunct="0">
                <a:buFontTx/>
                <a:buNone/>
              </a:pPr>
              <a:r>
                <a:rPr lang="en-US" sz="800" dirty="0"/>
                <a:t>Company Confidential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6"/>
          <p:cNvGrpSpPr/>
          <p:nvPr/>
        </p:nvGrpSpPr>
        <p:grpSpPr bwMode="auto">
          <a:xfrm>
            <a:off x="0" y="6547638"/>
            <a:ext cx="12192000" cy="324000"/>
            <a:chOff x="0" y="0"/>
            <a:chExt cx="21573675" cy="724561"/>
          </a:xfrm>
        </p:grpSpPr>
        <p:sp>
          <p:nvSpPr>
            <p:cNvPr id="1032" name="Shape 4"/>
            <p:cNvSpPr>
              <a:spLocks noChangeArrowheads="1"/>
            </p:cNvSpPr>
            <p:nvPr/>
          </p:nvSpPr>
          <p:spPr bwMode="auto">
            <a:xfrm>
              <a:off x="0" y="0"/>
              <a:ext cx="21573675" cy="72456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CDEE0"/>
                </a:gs>
              </a:gsLst>
              <a:lin ang="0"/>
            </a:gradFill>
            <a:ln w="12700">
              <a:solidFill>
                <a:srgbClr val="DCDEE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 algn="ctr" hangingPunct="0"/>
              <a:endParaRPr lang="en-US" sz="1300">
                <a:solidFill>
                  <a:srgbClr val="FFFFFF"/>
                </a:solidFill>
              </a:endParaRPr>
            </a:p>
          </p:txBody>
        </p:sp>
        <p:pic>
          <p:nvPicPr>
            <p:cNvPr id="1033" name="ts-logo-400.png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00" y="137484"/>
              <a:ext cx="2658624" cy="3987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1" name="Shape 9"/>
          <p:cNvSpPr>
            <a:spLocks noChangeArrowheads="1"/>
          </p:cNvSpPr>
          <p:nvPr/>
        </p:nvSpPr>
        <p:spPr bwMode="auto">
          <a:xfrm>
            <a:off x="11734117" y="6565107"/>
            <a:ext cx="256160" cy="214482"/>
          </a:xfrm>
          <a:prstGeom prst="rect">
            <a:avLst/>
          </a:prstGeom>
          <a:noFill/>
          <a:ln>
            <a:noFill/>
          </a:ln>
        </p:spPr>
        <p:txBody>
          <a:bodyPr wrap="none" lIns="30004" tIns="30004" rIns="30004" bIns="30004">
            <a:spAutoFit/>
          </a:bodyPr>
          <a:lstStyle/>
          <a:p>
            <a:pPr algn="ctr" hangingPunct="0"/>
            <a:fld id="{FFC294F9-67F0-054B-A220-782F80211B43}" type="slidenum">
              <a:rPr lang="en-US" sz="1000"/>
              <a:t>‹#›</a:t>
            </a:fld>
            <a:r>
              <a:rPr lang="en-US" sz="1000"/>
              <a:t>￼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774" r:id="rId4"/>
    <p:sldLayoutId id="2147483775" r:id="rId5"/>
    <p:sldLayoutId id="2147483681" r:id="rId6"/>
    <p:sldLayoutId id="2147483682" r:id="rId7"/>
  </p:sldLayoutIdLst>
  <p:transition spd="med"/>
  <p:txStyles>
    <p:titleStyle>
      <a:lvl1pPr algn="l" defTabSz="245110" rtl="0" eaLnBrk="1" fontAlgn="base" hangingPunct="1">
        <a:spcBef>
          <a:spcPct val="0"/>
        </a:spcBef>
        <a:spcAft>
          <a:spcPct val="0"/>
        </a:spcAft>
        <a:defRPr sz="3600" b="1" i="0">
          <a:solidFill>
            <a:srgbClr val="000000"/>
          </a:solidFill>
          <a:latin typeface="等线" panose="02010600030101010101" charset="-122"/>
          <a:ea typeface="等线" panose="02010600030101010101" charset="-122"/>
          <a:cs typeface="等线" panose="02010600030101010101" charset="-122"/>
          <a:sym typeface="Helvetica" charset="0"/>
        </a:defRPr>
      </a:lvl1pPr>
      <a:lvl2pPr algn="l" defTabSz="245110" rtl="0" eaLnBrk="1" fontAlgn="base" hangingPunct="1">
        <a:spcBef>
          <a:spcPct val="0"/>
        </a:spcBef>
        <a:spcAft>
          <a:spcPct val="0"/>
        </a:spcAft>
        <a:defRPr sz="2500">
          <a:solidFill>
            <a:srgbClr val="000000"/>
          </a:solidFill>
          <a:latin typeface="Helvetica"/>
          <a:ea typeface="MS PGothic" panose="020B0600070205080204" charset="-128"/>
          <a:cs typeface="Helvetica"/>
          <a:sym typeface="Helvetica" charset="0"/>
        </a:defRPr>
      </a:lvl2pPr>
      <a:lvl3pPr algn="l" defTabSz="245110" rtl="0" eaLnBrk="1" fontAlgn="base" hangingPunct="1">
        <a:spcBef>
          <a:spcPct val="0"/>
        </a:spcBef>
        <a:spcAft>
          <a:spcPct val="0"/>
        </a:spcAft>
        <a:defRPr sz="2500">
          <a:solidFill>
            <a:srgbClr val="000000"/>
          </a:solidFill>
          <a:latin typeface="Helvetica"/>
          <a:ea typeface="MS PGothic" panose="020B0600070205080204" charset="-128"/>
          <a:cs typeface="Helvetica"/>
          <a:sym typeface="Helvetica" charset="0"/>
        </a:defRPr>
      </a:lvl3pPr>
      <a:lvl4pPr algn="l" defTabSz="245110" rtl="0" eaLnBrk="1" fontAlgn="base" hangingPunct="1">
        <a:spcBef>
          <a:spcPct val="0"/>
        </a:spcBef>
        <a:spcAft>
          <a:spcPct val="0"/>
        </a:spcAft>
        <a:defRPr sz="2500">
          <a:solidFill>
            <a:srgbClr val="000000"/>
          </a:solidFill>
          <a:latin typeface="Helvetica"/>
          <a:ea typeface="MS PGothic" panose="020B0600070205080204" charset="-128"/>
          <a:cs typeface="Helvetica"/>
          <a:sym typeface="Helvetica" charset="0"/>
        </a:defRPr>
      </a:lvl4pPr>
      <a:lvl5pPr algn="l" defTabSz="245110" rtl="0" eaLnBrk="1" fontAlgn="base" hangingPunct="1">
        <a:spcBef>
          <a:spcPct val="0"/>
        </a:spcBef>
        <a:spcAft>
          <a:spcPct val="0"/>
        </a:spcAft>
        <a:defRPr sz="2500">
          <a:solidFill>
            <a:srgbClr val="000000"/>
          </a:solidFill>
          <a:latin typeface="Helvetica"/>
          <a:ea typeface="MS PGothic" panose="020B0600070205080204" charset="-128"/>
          <a:cs typeface="Helvetica"/>
          <a:sym typeface="Helvetica" charset="0"/>
        </a:defRPr>
      </a:lvl5pPr>
      <a:lvl6pPr marL="0" marR="0" indent="480060" algn="l" defTabSz="24511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575945" algn="l" defTabSz="24511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671830" algn="l" defTabSz="24511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768350" algn="l" defTabSz="24511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301625" indent="-301625" algn="l" defTabSz="245110" rtl="0" eaLnBrk="1" fontAlgn="base" hangingPunct="1">
        <a:spcBef>
          <a:spcPts val="1765"/>
        </a:spcBef>
        <a:spcAft>
          <a:spcPct val="0"/>
        </a:spcAft>
        <a:buClr>
          <a:srgbClr val="C82506"/>
        </a:buClr>
        <a:buSzPct val="75000"/>
        <a:buFont typeface="Wingdings" panose="05000000000000000000" pitchFamily="2" charset="2"/>
        <a:buChar char="v"/>
        <a:defRPr sz="2400" b="0" i="0">
          <a:solidFill>
            <a:srgbClr val="000000"/>
          </a:solidFill>
          <a:latin typeface="等线" panose="02010600030101010101" charset="-122"/>
          <a:ea typeface="等线" panose="02010600030101010101" charset="-122"/>
          <a:cs typeface="等线" panose="02010600030101010101" charset="-122"/>
          <a:sym typeface="Helvetica" charset="0"/>
        </a:defRPr>
      </a:lvl1pPr>
      <a:lvl2pPr marL="524510" indent="-223520" algn="l" defTabSz="245110" rtl="0" eaLnBrk="1" fontAlgn="base" hangingPunct="1">
        <a:spcBef>
          <a:spcPts val="1765"/>
        </a:spcBef>
        <a:spcAft>
          <a:spcPct val="0"/>
        </a:spcAft>
        <a:buClr>
          <a:schemeClr val="accent5"/>
        </a:buClr>
        <a:buSzPct val="75000"/>
        <a:buFont typeface="Arial" panose="020B0604020202020204"/>
        <a:buChar char="•"/>
        <a:defRPr sz="2000" b="0" i="0">
          <a:solidFill>
            <a:srgbClr val="000000"/>
          </a:solidFill>
          <a:latin typeface="等线" panose="02010600030101010101" charset="-122"/>
          <a:ea typeface="等线" panose="02010600030101010101" charset="-122"/>
          <a:cs typeface="等线" panose="02010600030101010101" charset="-122"/>
          <a:sym typeface="Helvetica" charset="0"/>
        </a:defRPr>
      </a:lvl2pPr>
      <a:lvl3pPr marL="756920" indent="-231775" algn="l" defTabSz="245110" rtl="0" eaLnBrk="1" fontAlgn="base" hangingPunct="1">
        <a:spcBef>
          <a:spcPts val="1765"/>
        </a:spcBef>
        <a:spcAft>
          <a:spcPct val="0"/>
        </a:spcAft>
        <a:buClr>
          <a:srgbClr val="C82506"/>
        </a:buClr>
        <a:buSzPct val="75000"/>
        <a:buFont typeface="Courier New" panose="02070309020205020404"/>
        <a:buChar char="o"/>
        <a:defRPr sz="1800" b="0" i="0">
          <a:solidFill>
            <a:srgbClr val="000000"/>
          </a:solidFill>
          <a:latin typeface="等线" panose="02010600030101010101" charset="-122"/>
          <a:ea typeface="等线" panose="02010600030101010101" charset="-122"/>
          <a:cs typeface="等线" panose="02010600030101010101" charset="-122"/>
          <a:sym typeface="Helvetica" charset="0"/>
        </a:defRPr>
      </a:lvl3pPr>
      <a:lvl4pPr marL="981075" indent="-224155" algn="l" defTabSz="245110" rtl="0" eaLnBrk="1" fontAlgn="base" hangingPunct="1">
        <a:spcBef>
          <a:spcPts val="1765"/>
        </a:spcBef>
        <a:spcAft>
          <a:spcPct val="0"/>
        </a:spcAft>
        <a:buClr>
          <a:srgbClr val="C82506"/>
        </a:buClr>
        <a:buSzPct val="70000"/>
        <a:buFont typeface="Wingdings" panose="05000000000000000000" pitchFamily="2" charset="2"/>
        <a:buChar char="ü"/>
        <a:defRPr sz="1600" b="0" i="0">
          <a:solidFill>
            <a:srgbClr val="000000"/>
          </a:solidFill>
          <a:latin typeface="等线" panose="02010600030101010101" charset="-122"/>
          <a:ea typeface="等线" panose="02010600030101010101" charset="-122"/>
          <a:cs typeface="等线" panose="02010600030101010101" charset="-122"/>
          <a:sym typeface="Helvetica" charset="0"/>
        </a:defRPr>
      </a:lvl4pPr>
      <a:lvl5pPr marL="995680" indent="-203835" algn="l" defTabSz="245110" rtl="0" eaLnBrk="1" fontAlgn="base" hangingPunct="1">
        <a:spcBef>
          <a:spcPts val="1765"/>
        </a:spcBef>
        <a:spcAft>
          <a:spcPct val="0"/>
        </a:spcAft>
        <a:buClr>
          <a:srgbClr val="C82506"/>
        </a:buClr>
        <a:buSzPct val="75000"/>
        <a:buChar char="•"/>
        <a:defRPr sz="2000">
          <a:solidFill>
            <a:srgbClr val="000000"/>
          </a:solidFill>
          <a:latin typeface="Helvetica"/>
          <a:ea typeface="Helvetica"/>
          <a:cs typeface="Helvetica"/>
          <a:sym typeface="Helvetica" charset="0"/>
        </a:defRPr>
      </a:lvl5pPr>
      <a:lvl6pPr marL="1182370" marR="0" indent="-248920" algn="l" defTabSz="245110" eaLnBrk="1" latinLnBrk="0" hangingPunct="1">
        <a:lnSpc>
          <a:spcPct val="100000"/>
        </a:lnSpc>
        <a:spcBef>
          <a:spcPts val="1765"/>
        </a:spcBef>
        <a:spcAft>
          <a:spcPts val="0"/>
        </a:spcAft>
        <a:buClr>
          <a:schemeClr val="accent5"/>
        </a:buClr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1369060" marR="0" indent="-248920" algn="l" defTabSz="245110" eaLnBrk="1" latinLnBrk="0" hangingPunct="1">
        <a:lnSpc>
          <a:spcPct val="100000"/>
        </a:lnSpc>
        <a:spcBef>
          <a:spcPts val="1765"/>
        </a:spcBef>
        <a:spcAft>
          <a:spcPts val="0"/>
        </a:spcAft>
        <a:buClr>
          <a:schemeClr val="accent5"/>
        </a:buClr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1555750" marR="0" indent="-248920" algn="l" defTabSz="245110" eaLnBrk="1" latinLnBrk="0" hangingPunct="1">
        <a:lnSpc>
          <a:spcPct val="100000"/>
        </a:lnSpc>
        <a:spcBef>
          <a:spcPts val="1765"/>
        </a:spcBef>
        <a:spcAft>
          <a:spcPts val="0"/>
        </a:spcAft>
        <a:buClr>
          <a:schemeClr val="accent5"/>
        </a:buClr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1742440" marR="0" indent="-248920" algn="l" defTabSz="245110" eaLnBrk="1" latinLnBrk="0" hangingPunct="1">
        <a:lnSpc>
          <a:spcPct val="100000"/>
        </a:lnSpc>
        <a:spcBef>
          <a:spcPts val="1765"/>
        </a:spcBef>
        <a:spcAft>
          <a:spcPts val="0"/>
        </a:spcAft>
        <a:buClr>
          <a:schemeClr val="accent5"/>
        </a:buClr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2451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95885" algn="ctr" defTabSz="2451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191770" algn="ctr" defTabSz="2451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288290" algn="ctr" defTabSz="2451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384175" algn="ctr" defTabSz="2451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480060" algn="ctr" defTabSz="2451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575945" algn="ctr" defTabSz="2451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671830" algn="ctr" defTabSz="2451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768350" algn="ctr" defTabSz="2451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8"/>
          <p:cNvSpPr/>
          <p:nvPr userDrawn="1"/>
        </p:nvSpPr>
        <p:spPr bwMode="auto">
          <a:xfrm rot="10800000">
            <a:off x="2493114" y="307"/>
            <a:ext cx="9698887" cy="6857694"/>
          </a:xfrm>
          <a:custGeom>
            <a:avLst/>
            <a:gdLst>
              <a:gd name="T0" fmla="*/ 9698887 w 21600"/>
              <a:gd name="T1" fmla="*/ 6858001 h 21600"/>
              <a:gd name="T2" fmla="*/ 9698887 w 21600"/>
              <a:gd name="T3" fmla="*/ 6858001 h 21600"/>
              <a:gd name="T4" fmla="*/ 9698887 w 21600"/>
              <a:gd name="T5" fmla="*/ 6858001 h 21600"/>
              <a:gd name="T6" fmla="*/ 9698887 w 21600"/>
              <a:gd name="T7" fmla="*/ 6858001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14704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lIns="71437" tIns="71437" rIns="71437" bIns="71437" anchor="ctr"/>
          <a:lstStyle/>
          <a:p>
            <a:pPr>
              <a:buFontTx/>
              <a:buNone/>
            </a:pPr>
            <a:endParaRPr lang="en-US" sz="800"/>
          </a:p>
        </p:txBody>
      </p:sp>
      <p:sp>
        <p:nvSpPr>
          <p:cNvPr id="8" name="Shape 19"/>
          <p:cNvSpPr/>
          <p:nvPr userDrawn="1"/>
        </p:nvSpPr>
        <p:spPr bwMode="auto">
          <a:xfrm rot="17312787">
            <a:off x="1492895" y="2574733"/>
            <a:ext cx="5892200" cy="354709"/>
          </a:xfrm>
          <a:custGeom>
            <a:avLst/>
            <a:gdLst>
              <a:gd name="connsiteX0" fmla="*/ 0 w 21098"/>
              <a:gd name="connsiteY0" fmla="*/ 808 h 24325"/>
              <a:gd name="connsiteX1" fmla="*/ 21098 w 21098"/>
              <a:gd name="connsiteY1" fmla="*/ 0 h 24325"/>
              <a:gd name="connsiteX2" fmla="*/ 21081 w 21098"/>
              <a:gd name="connsiteY2" fmla="*/ 24325 h 24325"/>
              <a:gd name="connsiteX3" fmla="*/ 211 w 21098"/>
              <a:gd name="connsiteY3" fmla="*/ 10356 h 24325"/>
              <a:gd name="connsiteX4" fmla="*/ 0 w 21098"/>
              <a:gd name="connsiteY4" fmla="*/ 808 h 24325"/>
              <a:gd name="connsiteX0-1" fmla="*/ 0 w 21081"/>
              <a:gd name="connsiteY0-2" fmla="*/ 1092 h 24609"/>
              <a:gd name="connsiteX1-3" fmla="*/ 20800 w 21081"/>
              <a:gd name="connsiteY1-4" fmla="*/ 0 h 24609"/>
              <a:gd name="connsiteX2-5" fmla="*/ 21081 w 21081"/>
              <a:gd name="connsiteY2-6" fmla="*/ 24609 h 24609"/>
              <a:gd name="connsiteX3-7" fmla="*/ 211 w 21081"/>
              <a:gd name="connsiteY3-8" fmla="*/ 10640 h 24609"/>
              <a:gd name="connsiteX4-9" fmla="*/ 0 w 21081"/>
              <a:gd name="connsiteY4-10" fmla="*/ 1092 h 24609"/>
              <a:gd name="connsiteX0-11" fmla="*/ 0 w 21081"/>
              <a:gd name="connsiteY0-12" fmla="*/ 2292 h 25809"/>
              <a:gd name="connsiteX1-13" fmla="*/ 20822 w 21081"/>
              <a:gd name="connsiteY1-14" fmla="*/ 0 h 25809"/>
              <a:gd name="connsiteX2-15" fmla="*/ 21081 w 21081"/>
              <a:gd name="connsiteY2-16" fmla="*/ 25809 h 25809"/>
              <a:gd name="connsiteX3-17" fmla="*/ 211 w 21081"/>
              <a:gd name="connsiteY3-18" fmla="*/ 11840 h 25809"/>
              <a:gd name="connsiteX4-19" fmla="*/ 0 w 21081"/>
              <a:gd name="connsiteY4-20" fmla="*/ 2292 h 25809"/>
              <a:gd name="connsiteX0-21" fmla="*/ 0 w 21081"/>
              <a:gd name="connsiteY0-22" fmla="*/ 2292 h 25809"/>
              <a:gd name="connsiteX1-23" fmla="*/ 20822 w 21081"/>
              <a:gd name="connsiteY1-24" fmla="*/ 0 h 25809"/>
              <a:gd name="connsiteX2-25" fmla="*/ 21081 w 21081"/>
              <a:gd name="connsiteY2-26" fmla="*/ 25809 h 25809"/>
              <a:gd name="connsiteX3-27" fmla="*/ 211 w 21081"/>
              <a:gd name="connsiteY3-28" fmla="*/ 11840 h 25809"/>
              <a:gd name="connsiteX4-29" fmla="*/ 0 w 21081"/>
              <a:gd name="connsiteY4-30" fmla="*/ 2292 h 258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081" h="25809" extrusionOk="0">
                <a:moveTo>
                  <a:pt x="0" y="2292"/>
                </a:moveTo>
                <a:lnTo>
                  <a:pt x="20822" y="0"/>
                </a:lnTo>
                <a:cubicBezTo>
                  <a:pt x="20949" y="9899"/>
                  <a:pt x="21087" y="17701"/>
                  <a:pt x="21081" y="25809"/>
                </a:cubicBezTo>
                <a:lnTo>
                  <a:pt x="211" y="11840"/>
                </a:lnTo>
                <a:cubicBezTo>
                  <a:pt x="141" y="8657"/>
                  <a:pt x="70" y="5475"/>
                  <a:pt x="0" y="229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hueOff val="-176146"/>
                  <a:satOff val="3665"/>
                  <a:lumOff val="-13937"/>
                </a:schemeClr>
              </a:gs>
              <a:gs pos="100000">
                <a:schemeClr val="accent5"/>
              </a:gs>
            </a:gsLst>
            <a:lin ang="0" scaled="0"/>
          </a:gradFill>
          <a:ln w="12700" cap="flat">
            <a:noFill/>
            <a:miter lim="400000"/>
          </a:ln>
          <a:effectLst/>
        </p:spPr>
        <p:txBody>
          <a:bodyPr lIns="71437" tIns="71437" rIns="71437" bIns="71437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buFontTx/>
              <a:buNone/>
              <a:defRPr sz="3200">
                <a:solidFill>
                  <a:srgbClr val="FFFFFF"/>
                </a:solidFill>
              </a:defRPr>
            </a:pPr>
            <a:endParaRPr sz="1300" kern="0">
              <a:solidFill>
                <a:srgbClr val="FFFFFF"/>
              </a:solidFill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9" name="ts-logo-400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300" y="318472"/>
            <a:ext cx="2540000" cy="30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21"/>
          <p:cNvSpPr>
            <a:spLocks noChangeArrowheads="1"/>
          </p:cNvSpPr>
          <p:nvPr userDrawn="1"/>
        </p:nvSpPr>
        <p:spPr bwMode="auto">
          <a:xfrm>
            <a:off x="9471826" y="6044717"/>
            <a:ext cx="2317941" cy="390491"/>
          </a:xfrm>
          <a:prstGeom prst="rect">
            <a:avLst/>
          </a:prstGeom>
          <a:noFill/>
          <a:ln>
            <a:noFill/>
          </a:ln>
        </p:spPr>
        <p:txBody>
          <a:bodyPr wrap="none" lIns="71437" tIns="71437" rIns="71437" bIns="71437" anchor="ctr">
            <a:spAutoFit/>
          </a:bodyPr>
          <a:lstStyle/>
          <a:p>
            <a:pPr algn="r" hangingPunct="0">
              <a:buFontTx/>
              <a:buNone/>
            </a:pPr>
            <a:r>
              <a:rPr lang="en-US" sz="800"/>
              <a:t>Copyright 2008-2017 Thunder Software Co., Ltd.</a:t>
            </a:r>
          </a:p>
          <a:p>
            <a:pPr algn="r" hangingPunct="0">
              <a:buFontTx/>
              <a:buNone/>
            </a:pPr>
            <a:r>
              <a:rPr lang="en-US" sz="800"/>
              <a:t>Company Confidential</a:t>
            </a:r>
          </a:p>
        </p:txBody>
      </p:sp>
      <p:grpSp>
        <p:nvGrpSpPr>
          <p:cNvPr id="11" name="Group 22"/>
          <p:cNvGrpSpPr/>
          <p:nvPr userDrawn="1"/>
        </p:nvGrpSpPr>
        <p:grpSpPr bwMode="auto">
          <a:xfrm>
            <a:off x="0" y="-194013"/>
            <a:ext cx="12192000" cy="7052014"/>
            <a:chOff x="0" y="-130856"/>
            <a:chExt cx="24384001" cy="14104659"/>
          </a:xfrm>
        </p:grpSpPr>
        <p:pic>
          <p:nvPicPr>
            <p:cNvPr id="12" name="stori160100328-small-filtered.jpe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57800"/>
              <a:ext cx="19937526" cy="137160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Shape 18"/>
            <p:cNvSpPr/>
            <p:nvPr/>
          </p:nvSpPr>
          <p:spPr bwMode="auto">
            <a:xfrm rot="10800000">
              <a:off x="4986227" y="257801"/>
              <a:ext cx="19397774" cy="13716001"/>
            </a:xfrm>
            <a:custGeom>
              <a:avLst/>
              <a:gdLst>
                <a:gd name="T0" fmla="*/ 9698887 w 21600"/>
                <a:gd name="T1" fmla="*/ 6858001 h 21600"/>
                <a:gd name="T2" fmla="*/ 9698887 w 21600"/>
                <a:gd name="T3" fmla="*/ 6858001 h 21600"/>
                <a:gd name="T4" fmla="*/ 9698887 w 21600"/>
                <a:gd name="T5" fmla="*/ 6858001 h 21600"/>
                <a:gd name="T6" fmla="*/ 9698887 w 21600"/>
                <a:gd name="T7" fmla="*/ 685800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4704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lIns="71437" tIns="71437" rIns="71437" bIns="71437" anchor="ctr"/>
            <a:lstStyle/>
            <a:p>
              <a:pPr>
                <a:buFontTx/>
                <a:buNone/>
              </a:pPr>
              <a:endParaRPr lang="en-US" sz="800"/>
            </a:p>
          </p:txBody>
        </p:sp>
        <p:sp>
          <p:nvSpPr>
            <p:cNvPr id="14" name="Shape 19"/>
            <p:cNvSpPr/>
            <p:nvPr/>
          </p:nvSpPr>
          <p:spPr>
            <a:xfrm rot="17312787">
              <a:off x="2985526" y="5406898"/>
              <a:ext cx="11784928" cy="709419"/>
            </a:xfrm>
            <a:custGeom>
              <a:avLst/>
              <a:gdLst>
                <a:gd name="connsiteX0" fmla="*/ 0 w 21098"/>
                <a:gd name="connsiteY0" fmla="*/ 808 h 24325"/>
                <a:gd name="connsiteX1" fmla="*/ 21098 w 21098"/>
                <a:gd name="connsiteY1" fmla="*/ 0 h 24325"/>
                <a:gd name="connsiteX2" fmla="*/ 21081 w 21098"/>
                <a:gd name="connsiteY2" fmla="*/ 24325 h 24325"/>
                <a:gd name="connsiteX3" fmla="*/ 211 w 21098"/>
                <a:gd name="connsiteY3" fmla="*/ 10356 h 24325"/>
                <a:gd name="connsiteX4" fmla="*/ 0 w 21098"/>
                <a:gd name="connsiteY4" fmla="*/ 808 h 24325"/>
                <a:gd name="connsiteX0-1" fmla="*/ 0 w 21081"/>
                <a:gd name="connsiteY0-2" fmla="*/ 1092 h 24609"/>
                <a:gd name="connsiteX1-3" fmla="*/ 20800 w 21081"/>
                <a:gd name="connsiteY1-4" fmla="*/ 0 h 24609"/>
                <a:gd name="connsiteX2-5" fmla="*/ 21081 w 21081"/>
                <a:gd name="connsiteY2-6" fmla="*/ 24609 h 24609"/>
                <a:gd name="connsiteX3-7" fmla="*/ 211 w 21081"/>
                <a:gd name="connsiteY3-8" fmla="*/ 10640 h 24609"/>
                <a:gd name="connsiteX4-9" fmla="*/ 0 w 21081"/>
                <a:gd name="connsiteY4-10" fmla="*/ 1092 h 24609"/>
                <a:gd name="connsiteX0-11" fmla="*/ 0 w 21081"/>
                <a:gd name="connsiteY0-12" fmla="*/ 2292 h 25809"/>
                <a:gd name="connsiteX1-13" fmla="*/ 20822 w 21081"/>
                <a:gd name="connsiteY1-14" fmla="*/ 0 h 25809"/>
                <a:gd name="connsiteX2-15" fmla="*/ 21081 w 21081"/>
                <a:gd name="connsiteY2-16" fmla="*/ 25809 h 25809"/>
                <a:gd name="connsiteX3-17" fmla="*/ 211 w 21081"/>
                <a:gd name="connsiteY3-18" fmla="*/ 11840 h 25809"/>
                <a:gd name="connsiteX4-19" fmla="*/ 0 w 21081"/>
                <a:gd name="connsiteY4-20" fmla="*/ 2292 h 25809"/>
                <a:gd name="connsiteX0-21" fmla="*/ 0 w 21081"/>
                <a:gd name="connsiteY0-22" fmla="*/ 2292 h 25809"/>
                <a:gd name="connsiteX1-23" fmla="*/ 20822 w 21081"/>
                <a:gd name="connsiteY1-24" fmla="*/ 0 h 25809"/>
                <a:gd name="connsiteX2-25" fmla="*/ 21081 w 21081"/>
                <a:gd name="connsiteY2-26" fmla="*/ 25809 h 25809"/>
                <a:gd name="connsiteX3-27" fmla="*/ 211 w 21081"/>
                <a:gd name="connsiteY3-28" fmla="*/ 11840 h 25809"/>
                <a:gd name="connsiteX4-29" fmla="*/ 0 w 21081"/>
                <a:gd name="connsiteY4-30" fmla="*/ 2292 h 258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081" h="25809" extrusionOk="0">
                  <a:moveTo>
                    <a:pt x="0" y="2292"/>
                  </a:moveTo>
                  <a:lnTo>
                    <a:pt x="20822" y="0"/>
                  </a:lnTo>
                  <a:cubicBezTo>
                    <a:pt x="20949" y="9899"/>
                    <a:pt x="21087" y="17701"/>
                    <a:pt x="21081" y="25809"/>
                  </a:cubicBezTo>
                  <a:lnTo>
                    <a:pt x="211" y="11840"/>
                  </a:lnTo>
                  <a:cubicBezTo>
                    <a:pt x="141" y="8657"/>
                    <a:pt x="70" y="5475"/>
                    <a:pt x="0" y="2292"/>
                  </a:cubicBez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lIns="71437" tIns="71437" rIns="71437" bIns="71437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 sz="3200">
                  <a:solidFill>
                    <a:srgbClr val="FFFFFF"/>
                  </a:solidFill>
                </a:defRPr>
              </a:pPr>
              <a:endParaRPr sz="13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15" name="ts-logo-400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6601" y="894159"/>
              <a:ext cx="5080000" cy="6043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Shape 21"/>
            <p:cNvSpPr>
              <a:spLocks noChangeArrowheads="1"/>
            </p:cNvSpPr>
            <p:nvPr/>
          </p:nvSpPr>
          <p:spPr bwMode="auto">
            <a:xfrm>
              <a:off x="18943653" y="12894787"/>
              <a:ext cx="4635882" cy="78101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1437" tIns="71437" rIns="71437" bIns="71437" anchor="ctr">
              <a:spAutoFit/>
            </a:bodyPr>
            <a:lstStyle/>
            <a:p>
              <a:pPr algn="r" hangingPunct="0">
                <a:buFontTx/>
                <a:buNone/>
              </a:pPr>
              <a:r>
                <a:rPr lang="en-US" sz="800"/>
                <a:t>Copyright 2008-2017 Thunder Software Co., Ltd.</a:t>
              </a:r>
            </a:p>
            <a:p>
              <a:pPr algn="r" hangingPunct="0">
                <a:buFontTx/>
                <a:buNone/>
              </a:pPr>
              <a:r>
                <a:rPr lang="en-US" sz="800" dirty="0"/>
                <a:t>Company Confidential</a:t>
              </a:r>
            </a:p>
          </p:txBody>
        </p:sp>
      </p:grpSp>
      <p:pic>
        <p:nvPicPr>
          <p:cNvPr id="17" name="Picture 1"/>
          <p:cNvPicPr>
            <a:picLocks noChangeAspect="1"/>
          </p:cNvPicPr>
          <p:nvPr userDrawn="1"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557" y="2782101"/>
            <a:ext cx="4002116" cy="95721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6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14.wmf"/><Relationship Id="rId2" Type="http://schemas.openxmlformats.org/officeDocument/2006/relationships/tags" Target="../tags/tag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15.wmf"/><Relationship Id="rId2" Type="http://schemas.openxmlformats.org/officeDocument/2006/relationships/tags" Target="../tags/tag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5.xml"/><Relationship Id="rId9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9.w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1.wmf"/><Relationship Id="rId5" Type="http://schemas.openxmlformats.org/officeDocument/2006/relationships/image" Target="../media/image6.png"/><Relationship Id="rId10" Type="http://schemas.openxmlformats.org/officeDocument/2006/relationships/oleObject" Target="../embeddings/oleObject5.bin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12.wmf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14982" y="136525"/>
            <a:ext cx="10515600" cy="6480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3B77-63B0-43E2-8C20-8E9319906450}" type="datetime1">
              <a:rPr lang="en-US" altLang="zh-CN" smtClean="0"/>
              <a:t>7/16/2020</a:t>
            </a:fld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TS    CONFIDENTIAL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</a:t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757045" y="1242695"/>
            <a:ext cx="807974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</a:p>
          <a:p>
            <a:pPr marL="228600" indent="-228600">
              <a:buAutoNum type="arabicPeriod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plmn/rat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  <a:p>
            <a:pPr marL="228600" indent="-228600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扫频、小区搜索、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小区选择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随机接入、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连接建立、注册</a:t>
            </a:r>
          </a:p>
          <a:p>
            <a:pPr marL="228600" indent="-228600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注册成功之后的终端行为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116330" y="671830"/>
            <a:ext cx="9634855" cy="5737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eaLnBrk="0" hangingPunct="0">
              <a:spcBef>
                <a:spcPct val="20000"/>
              </a:spcBef>
              <a:spcAft>
                <a:spcPts val="400"/>
              </a:spcAft>
              <a:buBlip>
                <a:blip r:embed="rId3"/>
              </a:buBlip>
              <a:defRPr/>
            </a:pPr>
            <a:r>
              <a:rPr lang="zh-CN" sz="2000" b="1" kern="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扫频、小区搜索、小区选择之</a:t>
            </a:r>
            <a:r>
              <a:rPr lang="en-US" altLang="zh-CN" sz="2000" b="1" kern="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LTE</a:t>
            </a:r>
            <a:r>
              <a:rPr lang="zh-CN" altLang="en-US" sz="2000" b="1" kern="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扫频、小区搜索关键</a:t>
            </a:r>
            <a:r>
              <a:rPr lang="en-US" altLang="zh-CN" sz="2000" b="1" kern="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log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20:10:27.679             LTE RRC/Low              [       lte_rrc_csp.c   6509] CSP: Acq requested on earfcn 41292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20:10:27.679             LTE RRC/High             [       lte_rrc_llc.c   1409] Sent Acq Request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400" dirty="0">
              <a:latin typeface="+mn-lt"/>
              <a:ea typeface="微软雅黑" panose="020B0503020204020204" pitchFamily="34" charset="-122"/>
              <a:cs typeface="+mn-lt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20:10:27.720  [C4]  0xB115  LTE LL1 SSS Results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EARFCN                    = 41292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   |  0| 6153| 422|  Normal|       Pre|      826|  243984|       0|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   |  1| 1842| 418|  Normal|       Mid|     2137|  244000|       0|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   |  2| 1487| 421|  Normal|       Mid|      798|  243984|       0|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   |  3|  799| 428|  Normal|       Pre|     2477|  244016|       0|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   |  4|  736| 324|  Normal|       Pre|    -1041|  244144|       0|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   |  5|  673| 417|  Normal|       Pre|     -896|  244000|       0|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20:10:27.720             LTE ML1/High             [    lte_ml1_sm_acq.c   3640] Acq search results for bin 0: 6 cells found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20:10:27.753             LTE RRC/Low              [       lte_rrc_csp.c  27463] CSP: Acq succeeded on physical cell ID 422 on earfcn 41292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20:10:27.766             LTE RRC/Low              [       lte_rrc_csp.c  29513] CSP: Adding cell to Acq DB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20:10:27.766             LTE RRC/Low              [       lte_rrc_csp.c  12025] CSP: Acq list count = 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116330" y="671830"/>
            <a:ext cx="9634855" cy="6077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eaLnBrk="0" hangingPunct="0">
              <a:spcBef>
                <a:spcPct val="20000"/>
              </a:spcBef>
              <a:spcAft>
                <a:spcPts val="400"/>
              </a:spcAft>
              <a:buBlip>
                <a:blip r:embed="rId4"/>
              </a:buBlip>
              <a:defRPr/>
            </a:pPr>
            <a:r>
              <a:rPr 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扫频、小区搜索、小区选择之</a:t>
            </a:r>
            <a:r>
              <a:rPr lang="en-US" alt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WCDMA</a:t>
            </a:r>
            <a:r>
              <a:rPr lang="zh-CN" alt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扫频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WCDMA扫频，分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acq db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和频段扫描，频段扫描中又分为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raw scan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fine scan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acq db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不用多说，和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LTE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是一个意思，只是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WCDMA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LTE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保存的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NV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不同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调用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rrc_csp_write_acq_db_info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把频点写入到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NV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中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；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raw scan意为粗扫，把频段以一定步长大致扫描一遍，按信号强度进行排序，以最好的频点为中心，对该频点周围范围再进行fine scan（在扫频过程中如果前面已经扫过，那么下次扫描是会skip掉该频点一段范围频点不用扫描。）再次根据信号强度对fine scan的频点进行排序，从第一个频点开始进行小区搜索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找到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了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一个信号最好的频点，此时仅仅只能接收到一些模拟信号，那么终端是如何从该模拟信号，经过一步步处理，搜索到一个合适的小区？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要理解这个过程，先需要了解一下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W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的帧、时隙、码片等信息；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WCDMA中每个10ms的无线帧包含15个slot，一个slot含有2560chips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一个帧含有384chips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WCDMA系统是用扰码来进行识别的，一共使用512个主扰码，被分成64组，每组8个主扰码。WCDMA小区搜索涉及到的物理信道：p-sch（主同步信道）s-sch（辅助同步信道）p-cpich（公共导频信道）p-ccpch（主公共控制物理信道）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；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WCDMA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具体小区搜索过程如下图：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1247140" y="4650740"/>
          <a:ext cx="6329680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5" imgW="6324600" imgH="2438400" progId="Paint.Picture">
                  <p:embed/>
                </p:oleObj>
              </mc:Choice>
              <mc:Fallback>
                <p:oleObj r:id="rId5" imgW="6324600" imgH="24384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7140" y="4650740"/>
                        <a:ext cx="6329680" cy="209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370330" y="1118235"/>
            <a:ext cx="9634855" cy="5685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eaLnBrk="0" hangingPunct="0">
              <a:spcBef>
                <a:spcPct val="20000"/>
              </a:spcBef>
              <a:spcAft>
                <a:spcPts val="400"/>
              </a:spcAft>
              <a:buBlip>
                <a:blip r:embed="rId5"/>
              </a:buBlip>
              <a:defRPr/>
            </a:pPr>
            <a:r>
              <a:rPr 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扫频、小区搜索、小区选择之</a:t>
            </a:r>
            <a:r>
              <a:rPr lang="en-US" alt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WCDMA</a:t>
            </a:r>
            <a:r>
              <a:rPr lang="zh-CN" alt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小区搜索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1. 时隙同步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在p-sch信道上每个时隙前256chips的信息是相同的，即主同步码，这样只需要去过滤和匹配本地的主同步码，即可找到每个时隙的开头;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2. 帧同步和主扰码组识别 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64组辅助同步码和前面介绍的64组主扰码组是一一对应。在每个时隙的边界，对s-sch信道进行捕获。前256chips发送的是ssc，那么15个时隙可以得到一个辅助同步码组；那么通过检测和运算可以得出帧的边界，以及使用的是哪一组同步码组，通过同步码组和主扰码组的一一对应，进而识别使用的主扰码组。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3.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主扰码确定：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WCDMA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系统中，小区是通过主扰码来区分的，因此主扰码识别也可以称之为小区识别；前面识别到小区的帧头，以及主扰码组之后，用扰码组中的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个主扰码分别同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P-CPICH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信道做相关运算，就能解出主扰码；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/>
          <p:nvPr>
            <p:custDataLst>
              <p:tags r:id="rId2"/>
            </p:custDataLst>
          </p:nvPr>
        </p:nvGraphicFramePr>
        <p:xfrm>
          <a:off x="1539240" y="3633470"/>
          <a:ext cx="6322060" cy="211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6" imgW="6316980" imgH="2118360" progId="Paint.Picture">
                  <p:embed/>
                </p:oleObj>
              </mc:Choice>
              <mc:Fallback>
                <p:oleObj r:id="rId6" imgW="6316980" imgH="211836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9240" y="3633470"/>
                        <a:ext cx="6322060" cy="2119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116330" y="671830"/>
            <a:ext cx="9634855" cy="609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eaLnBrk="0" hangingPunct="0">
              <a:spcBef>
                <a:spcPct val="20000"/>
              </a:spcBef>
              <a:spcAft>
                <a:spcPts val="400"/>
              </a:spcAft>
              <a:buBlip>
                <a:blip r:embed="rId3"/>
              </a:buBlip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扫频、小区搜索、小区选择之</a:t>
            </a:r>
            <a:r>
              <a:rPr lang="en-US" alt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WCDMA</a:t>
            </a:r>
            <a:r>
              <a:rPr lang="zh-CN" alt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扫频、小区搜索关键</a:t>
            </a:r>
            <a:r>
              <a:rPr lang="en-US" alt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log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400" dirty="0">
              <a:latin typeface="+mn-lt"/>
              <a:ea typeface="微软雅黑" panose="020B0503020204020204" pitchFamily="34" charset="-122"/>
              <a:cs typeface="+mn-lt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08:32:05.272             WCDMA RRC/High           [          rrccspdb.c   3318] WBP: Adding ACQ DB band 16 to prioritized band list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08:32:05.273             WCDMA RRC/High           [          rrccspdb.c   2169] Acq DB Freq 10750 NOT scanned. Scan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08:32:05.273             WCDMA RRC/High           [          rrccspdb.c   2169] Acq DB Freq 10700 NOT scanned. Scan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08:32:05.326             WCDMA L1/Fatal           [           srchacq.c   3684] ACQ REQ:Rx AGC -99 Chan 10750 band 1024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08:32:05.357             WCDMA L1/High            [           srchacq.c   3303] ACQ_CNF: Failure on freq=10750 fail type 0 rxagc = -106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08:32:05.357             WCDMA RRC/High           [            rrccsp.c   8567] Acq failed on freq 10750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08:32:06.233             WCDMA RRC/High           [          rrccspdb.c   3350] LFS_COOS: Exhausted list scan db. Initialization done for RAW/FINE frequency scan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08:32:07.327             WCDMA L1/High            [            srchfs.c   1471] SRCH type 0 the raw and fine scan thresholds are -103 and -482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400" dirty="0">
              <a:latin typeface="+mn-lt"/>
              <a:ea typeface="微软雅黑" panose="020B0503020204020204" pitchFamily="34" charset="-122"/>
              <a:cs typeface="+mn-lt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08:32:07.378             WCDMA L1/Fatal           [           srchacq.c   3684] ACQ REQ:Rx AGC -76 Chan 10700 band 1024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08:32:07.526             WCDMA L1/High            [       srchacqproc.c    866] ACQ SUCCESS! FREQ:10700 PSC:100 STTD:0 PROC:0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08:32:07.820             WCDMA RRC/High           [          rrccspdb.c   1641] Updated: PLMN 204-16 freq 10700 scr_code 1600 band 1024 CSG ID -1; num_csg_entries:0, curr_wr_index:12 in Acq DB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400" dirty="0">
              <a:latin typeface="+mn-lt"/>
              <a:ea typeface="微软雅黑" panose="020B0503020204020204" pitchFamily="34" charset="-122"/>
              <a:cs typeface="+mn-lt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08:32:52.724             WCDMA RRC/High           [       rrccspfscan.c   1618] Starting raw scan on UARFCN 2937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08:32:52.724             WCDMA L1/High            [            srchfs.c   1583] RAW FS: Start 2937, End 3088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08:32:52.786             WCDMA RRC/High           [       rrccspfscan.c   1658] Starting fine scan on UARFCN 2957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369695" y="874395"/>
            <a:ext cx="9634855" cy="6081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0" hangingPunct="0">
              <a:spcBef>
                <a:spcPct val="20000"/>
              </a:spcBef>
              <a:spcAft>
                <a:spcPts val="400"/>
              </a:spcAft>
              <a:buBlip>
                <a:blip r:embed="rId3"/>
              </a:buBlip>
              <a:defRPr/>
            </a:pPr>
            <a:r>
              <a:rPr 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扫频、小区搜索、小区选择之</a:t>
            </a:r>
            <a:r>
              <a:rPr lang="zh-CN" alt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小区选择过程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通过同步过程解出小区之后，会马上开始从广播信道接收必要的广播消息并解析，根据解出的信息判断该小区是否是符合要求的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suitable cell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，如果是，则驻留在该小区上，获得小区服务；小区选择的具体过程如下：</a:t>
            </a: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1. PLMN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匹配： 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从广播消息中解析该小区属于哪个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PLMN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REG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层选择的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PLMN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进行匹配，判断当前的小区是否属于请求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PLMN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的小区，如果匹配，则继续向后进行；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20:10:27.753             LTE RRC/High             [     lte_rrc_sib.c  14297] Received get_sibs_req with phy_cell_id = 422, freq = 41292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20:10:27.763             LTE ML1/High             [     lte_ml1_md.c   7663] PBCH decode resp: MIB cell (41292,422), BW 100 # ant 2 pHICH res|dur 0x20 sfn 56 ref time 0x000662910 freq err 0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20:10:27.765             LTE RRC/High             [     lte_rrc_sib.c  17822] Received ind has SIB1 for phy_cell_id = 422 &amp; freq = 41292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20:10:27.766             LTE RRC/Low              [     lte_rrc_csp.c  29285] CSP: Received SIB1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20:10:27.766             LTE RRC/Low              [     lte_rrc_csp.c  16100] CSP: PLMN match from EHPLMN list= MCC: [3 1 0 ] MNC: [1 2 0 ]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20:10:27.766             LTE RRC/Low              [     </a:t>
            </a:r>
            <a:r>
              <a:rPr 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l</a:t>
            </a: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te_rrc_csp.c  16213] CSP: Cell Suitable for EHPLMN/HPMN/REQ PLMN 0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2. 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小区选择：根据广播消息中解析的接入等级，小区门限， 终端当前测量的信号等，判断是否满足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准则，满足则小区选择成功；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20:10:27.840             LTE RRC/Low              [       lte_rrc_csp.c  29067] CSP: Proceeding to cell select request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20:10:27.840             LTE RRC/High             [       lte_rrc_csp.c  29095] CSP: q_rxlevmin = -128 qrxlevmin_offset = 0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20:10:27.840             LTE RRC/Low              [       lte_rrc_csp.c  29106] CSP: p_Max = 27 in SIB1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20:10:27.840             LTE RRC/High             [       lte_rrc_csp.c  29158] CSP: Rel9 q_qualmin = -34 q_qualmin_offset = 0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369695" y="874395"/>
            <a:ext cx="9634855" cy="5852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0" hangingPunct="0">
              <a:spcBef>
                <a:spcPct val="20000"/>
              </a:spcBef>
              <a:spcAft>
                <a:spcPts val="400"/>
              </a:spcAft>
              <a:buBlip>
                <a:blip r:embed="rId3"/>
              </a:buBlip>
              <a:defRPr/>
            </a:pPr>
            <a:r>
              <a:rPr 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扫频、小区搜索、小区选择之</a:t>
            </a:r>
            <a:r>
              <a:rPr lang="zh-CN" alt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小区选择过程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400" dirty="0">
              <a:latin typeface="+mn-lt"/>
              <a:ea typeface="微软雅黑" panose="020B0503020204020204" pitchFamily="34" charset="-122"/>
              <a:cs typeface="+mn-lt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20:10:27.840             LTE ML1/Medium           [   lte_ml1_mgr_stm.c  20878] L1M: LTE_CPHY_CELL_SELECT_REQ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20:10:27.843             LTE ML1/High             [   lte_ml1_sm_idle.c   5112] Cell (41292,422) Srxlev 17, rsrp -107 rsrq -15 qrx -128 qrx_off 0 pmax 27 pcomp 4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20:10:27.843             LTE ML1/Medium           [lte_ml1_mgr_cphy_cnf_handlers.c   1331] LTE_CPHY_CELL_SELECT_CNF Status: 0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20:10:27.843             LTE RRC/Low              [       lte_rrc_csp.c  31548] CSP: Cell select req is success, configuring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20:10:27.843             LTE RRC/Low              [       lte_rrc_csp.c  31559] CSP: Suitable cell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400" dirty="0">
              <a:latin typeface="+mn-lt"/>
              <a:ea typeface="微软雅黑" panose="020B0503020204020204" pitchFamily="34" charset="-122"/>
              <a:cs typeface="+mn-lt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3. 小区驻留： 小区选择成功之后，继续接收其它广播消息， 并进行一些公共信道配置，然后驻留在该小区上；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20:10:27.844             LTE RRC/Low              [     lte_rrc_llcdb.c   7285] Preamble Initial power -110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20:10:27.844             LTE RRC/Low              [     lte_rrc_llcdb.c   7198] Power ramping step 4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20:10:27.844             LTE RRC/Low              [     lte_rrc_llcdb.c   7152] Preamble trans max 10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20:10:27.847             LTE RRC/High             [       lte_rrc_llc.c   4334] LTE_CPHY_COMMON_CFG_CNF received with success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20:10:27.847             LTE ML1/Medium           [   lte_ml1_mgr_stm.c  19767] LTE_CPHY_DEDICATED_CFG_REQ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20:10:27.850             BCCH_DL_SCH / SystemInformationRadio Bearer ID: 0, Freq: 41292, SFN: 65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20:10:27.851             LTE ML1/Medium           [lte_ml1_mgr_cphy_cnf_handlers.c   1462] LTE_CPHY_DEDICATED_CFG_CNF Status: 0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20:10:27.853             LTE RRC/Low              [       lte_rrc_csp.c  25289] CSP: Camped on physical cell ID 422 on earfcn 41292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369695" y="874395"/>
            <a:ext cx="9634855" cy="5785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0" hangingPunct="0">
              <a:spcBef>
                <a:spcPct val="20000"/>
              </a:spcBef>
              <a:spcAft>
                <a:spcPts val="400"/>
              </a:spcAft>
              <a:buBlip>
                <a:blip r:embed="rId5"/>
              </a:buBlip>
              <a:defRPr/>
            </a:pPr>
            <a:r>
              <a:rPr 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随机接入、</a:t>
            </a:r>
            <a:r>
              <a:rPr lang="en-US" alt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RRC</a:t>
            </a:r>
            <a:r>
              <a:rPr lang="zh-CN" alt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连接建立、注册之</a:t>
            </a:r>
            <a:r>
              <a:rPr lang="en-US" alt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LTE</a:t>
            </a:r>
            <a:r>
              <a:rPr lang="zh-CN" alt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随机接入过程</a:t>
            </a: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终端驻留到一个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suitable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小区之后，接入层会上报驻留指示给非接入层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(MM/EMM), MM/EMM/GMM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根据当前的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state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substate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，触发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LU/ATTACH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流程；但是此时该小区只分配了公共信道，注册的OTA消息需要在专用信道上发送给网络，终端和基站交互请求建立专用信道的过程就是rrc连接建立当然过程，要在公共信道上成功地把rrc连接请求消息发送给基站，需要和基站进行上行同步，这个过程就叫随机接入。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LTE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随机接入的参数在系统消息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SIB2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中可以获取，包括最大功率、最大传输次数、功率攀升每步增加的功率，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RAR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的窗口大小等；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LTE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随机接入分为 基于竞争 的随机接入和 基于非竞争 的随机接入；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初始接入属于 竞争随机接入场景；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LTE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随机接入相关参数如下图：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/>
          <p:nvPr>
            <p:custDataLst>
              <p:tags r:id="rId2"/>
            </p:custDataLst>
          </p:nvPr>
        </p:nvGraphicFramePr>
        <p:xfrm>
          <a:off x="1527175" y="4263390"/>
          <a:ext cx="3111500" cy="220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r:id="rId6" imgW="3108960" imgH="2202180" progId="Paint.Picture">
                  <p:embed/>
                </p:oleObj>
              </mc:Choice>
              <mc:Fallback>
                <p:oleObj r:id="rId6" imgW="3108960" imgH="220218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7175" y="4263390"/>
                        <a:ext cx="3111500" cy="2204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5349875" y="4263390"/>
          <a:ext cx="3683635" cy="1372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r:id="rId8" imgW="3680460" imgH="1371600" progId="Paint.Picture">
                  <p:embed/>
                </p:oleObj>
              </mc:Choice>
              <mc:Fallback>
                <p:oleObj r:id="rId8" imgW="3680460" imgH="13716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49875" y="4263390"/>
                        <a:ext cx="3683635" cy="1372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369695" y="874395"/>
            <a:ext cx="9634855" cy="5246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0" hangingPunct="0">
              <a:spcBef>
                <a:spcPct val="20000"/>
              </a:spcBef>
              <a:spcAft>
                <a:spcPts val="400"/>
              </a:spcAft>
              <a:buBlip>
                <a:blip r:embed="rId4"/>
              </a:buBlip>
              <a:defRPr/>
            </a:pPr>
            <a:r>
              <a:rPr 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随机接入、</a:t>
            </a:r>
            <a:r>
              <a:rPr lang="en-US" alt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RRC</a:t>
            </a:r>
            <a:r>
              <a:rPr lang="zh-CN" alt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连接建立、注册之</a:t>
            </a:r>
            <a:r>
              <a:rPr lang="en-US" alt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LTE</a:t>
            </a:r>
            <a:r>
              <a:rPr lang="zh-CN" alt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随机接入过程</a:t>
            </a: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基于竞争的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LTE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初始接入流程图：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1478915" y="1908810"/>
          <a:ext cx="6535420" cy="4949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r:id="rId5" imgW="6530340" imgH="4945380" progId="Paint.Picture">
                  <p:embed/>
                </p:oleObj>
              </mc:Choice>
              <mc:Fallback>
                <p:oleObj r:id="rId5" imgW="6530340" imgH="494538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8915" y="1908810"/>
                        <a:ext cx="6535420" cy="4949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7579995" y="4685665"/>
          <a:ext cx="4415790" cy="168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r:id="rId7" imgW="4411980" imgH="1684020" progId="Paint.Picture">
                  <p:embed/>
                </p:oleObj>
              </mc:Choice>
              <mc:Fallback>
                <p:oleObj r:id="rId7" imgW="4411980" imgH="168402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79995" y="4685665"/>
                        <a:ext cx="4415790" cy="168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369695" y="874395"/>
            <a:ext cx="9634855" cy="5906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0" hangingPunct="0">
              <a:spcBef>
                <a:spcPct val="20000"/>
              </a:spcBef>
              <a:spcAft>
                <a:spcPts val="400"/>
              </a:spcAft>
              <a:buBlip>
                <a:blip r:embed="rId3"/>
              </a:buBlip>
              <a:defRPr/>
            </a:pPr>
            <a:r>
              <a:rPr 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随机接入、</a:t>
            </a:r>
            <a:r>
              <a:rPr lang="en-US" alt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RRC</a:t>
            </a:r>
            <a:r>
              <a:rPr lang="zh-CN" alt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连接建立、注册之</a:t>
            </a:r>
            <a:r>
              <a:rPr lang="en-US" alt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LTE</a:t>
            </a:r>
            <a:r>
              <a:rPr lang="zh-CN" alt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接入过程关键</a:t>
            </a:r>
            <a:r>
              <a:rPr lang="en-US" alt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log</a:t>
            </a: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400" dirty="0">
              <a:latin typeface="+mn-lt"/>
              <a:ea typeface="微软雅黑" panose="020B0503020204020204" pitchFamily="34" charset="-122"/>
              <a:cs typeface="+mn-lt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20:10:27.855             NAS MM/High              [   emm_rrc_handler.c   3260] DS: SUB 1 =EMM= RRC_SERVICE_IND - MCC: D1 3, D2 1, D3 0 MNC: D1 1, D2 2, D3 0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20:10:27.862             NAS MM/High              [       emm_utility.c   8776] DS: SUB 1 =EMM= reg allowed - 1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20:10:27.869             NAS MM/High              [   emm_reg_handler.c   3901] DS: SUB 1 MM sent MMR_CAMPED_IND RAT: 2, BAND 40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20:10:27.928             NAS MM/High              [    emm_update_lib.c   1731] DS: SUB 1 =EMM= Start Attach procedure, invalidate the security context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400" dirty="0">
              <a:latin typeface="+mn-lt"/>
              <a:ea typeface="微软雅黑" panose="020B0503020204020204" pitchFamily="34" charset="-122"/>
              <a:cs typeface="+mn-lt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20:10:27.933             [      lte_mac_rach.c    693] rach_send_preamble cur_raid=20,pwr_lvl=-110,attempt #=1,seq #=1,fr_num=0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20:10:27.959            LTE ML1/Medium           [ lte_ml1_rfmgr_trm.c   1482] Rach start req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20:10:27.973            LTE ML1/Medium           [     lte_ml1_prach.c   4135] ULM -&gt; RRC: RACH MSG1 SCHED IND on SFN : 77 SUB-FN : 7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20:10:27.982            LTE ML1/Medium           [   lte_ml1_mgr_stm.c  15084] ML1: LTE_CPHY_RAR_PARAMS_REQ rcvd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20:10:27.982            [      lte_mac_rach.c    928] rach_preamble_resp_state_handler reset backoff,Result=1,tmp_rnti=2117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20:10:27.983            [      lte_ac_rach.c   1267] Got LTE_CPHY_MSG3_TRANSMISSION_IND stat=0,restart CTimer=64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20:10:27.997             LTE MACUL/Rach           [      lte_mac_rach.c   1164] In RACH ConRes,got MSG4_RESULT_INDI mat=1,suf=6,syf=79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20:10:27.997             LTE MACCTRL/High         [      lte_mac_ctrl.c   1623] Got RACH Confirmation for access reason 0 (0-Conn:1-RLF:2-HO:3-ULD:4-DLD), status=1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20:10:27.997             LTE RRC/High             [       lte_rrc_cep.c   9962] RRC CEP: Received MAC_ACCESS_CNF. RACH Successful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369695" y="874395"/>
            <a:ext cx="9634855" cy="5539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0" hangingPunct="0">
              <a:spcBef>
                <a:spcPct val="20000"/>
              </a:spcBef>
              <a:spcAft>
                <a:spcPts val="400"/>
              </a:spcAft>
              <a:buBlip>
                <a:blip r:embed="rId3"/>
              </a:buBlip>
              <a:defRPr/>
            </a:pPr>
            <a:r>
              <a:rPr 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随机接入、</a:t>
            </a:r>
            <a:r>
              <a:rPr lang="en-US" alt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RRC</a:t>
            </a:r>
            <a:r>
              <a:rPr lang="zh-CN" alt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连接建立、注册之</a:t>
            </a:r>
            <a:r>
              <a:rPr lang="en-US" alt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WCDMA</a:t>
            </a:r>
            <a:r>
              <a:rPr lang="zh-CN" alt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随机接入过程</a:t>
            </a: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WCDMA随机接入过程中使用的相关参数在广播消息sib5或sib6中获取，比如最大传输功率，最大重传次数，重传功率攀升因子，有效签名序列，有效子信道组，传输格式集合等等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。随机接入过程如下：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. 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根据系统消息中获取的随机接入相关参数，从可用子信道组中选择一个时隙，从可用签名序列中选择一个签名，设置重传定时器，以一定初始功率发射（根据开环功控计算）该前导码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；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. 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然后终端就去对应的下行链路接入时隙中，检查aich信道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；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. 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如果没有检测到对应的捕获指示（1或者-1）那么终端按照规定的功率攀升因子，增加功率在下一个时隙继续发送，如果达到允许发送的最大功率或者最大重传次数，仍然没有检测到该捕获指示，则发送no ack on aich给mac层，退出随机接入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；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. 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如果检测到捕获指示为1，则发送nack给mac层，退出随机接入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;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. 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如果检测到捕获指示为-1，则在对应的时隙发送消息部分，随机接入成功结束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647825" y="951230"/>
            <a:ext cx="8538845" cy="5348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eaLnBrk="0" hangingPunct="0">
              <a:spcBef>
                <a:spcPct val="20000"/>
              </a:spcBef>
              <a:spcAft>
                <a:spcPts val="400"/>
              </a:spcAft>
              <a:buBlip>
                <a:blip r:embed="rId3"/>
              </a:buBlip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搜网注册说明及步骤粗略介绍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      搜网注册，大家在使用手机或者其它终端的时候，可能不会特别关注到这个过程，因为重启或者热拔插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sim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卡之后，信号图标很快就显示到状态栏了； 但是作为从事通信或者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modem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相关工作的人来说，这是一个非常基本但是又非常重要的流程，因为这是后续所有服务的前提；那么，开机之后的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modem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搜网注册流程具体是怎样的，面对多种网络多种制式覆盖的环境下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电信、移动、联通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，终端是如何找到需要的网络的？ 如何和网络进行通信？ 下面就以高通平台为例， 结合协议、代码、日志等详细描述下正常的开机搜网注册过程，希望通过这个文档，对后续大家分析场测的掉网、无服务等问题有一定的帮助；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根据协议和代码，一般把搜网注册分为如下四个大的步骤：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1.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初始化，主要是读取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sim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卡内、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NV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等与搜网注册相关的内容、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policyman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sd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等模块决策当前整个系统的参数和行为；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2. PLMN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RAT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选择，主要是决定当前使用哪个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PLMN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RAT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去进行搜网注册，以及失败之后的顺序；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3.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扫频、小区搜索、小区选择，根据当前选择的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PLMN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RAT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，去发现对应的合适的小区；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4.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随机接入、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rrc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连接以及注册，和接入网、核心网进行交互，附着在核心网上，获得正常的服务；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400" dirty="0">
              <a:latin typeface="+mn-lt"/>
              <a:ea typeface="微软雅黑" panose="020B0503020204020204" pitchFamily="34" charset="-122"/>
              <a:cs typeface="+mn-lt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369695" y="874395"/>
            <a:ext cx="9634855" cy="529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0" hangingPunct="0">
              <a:spcBef>
                <a:spcPct val="20000"/>
              </a:spcBef>
              <a:spcAft>
                <a:spcPts val="400"/>
              </a:spcAft>
              <a:buBlip>
                <a:blip r:embed="rId3"/>
              </a:buBlip>
              <a:defRPr/>
            </a:pPr>
            <a:r>
              <a:rPr 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随机接入、</a:t>
            </a:r>
            <a:r>
              <a:rPr lang="en-US" alt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RRC</a:t>
            </a:r>
            <a:r>
              <a:rPr lang="zh-CN" alt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连接建立之</a:t>
            </a:r>
            <a:r>
              <a:rPr lang="en-US" alt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WCDMA</a:t>
            </a:r>
            <a:r>
              <a:rPr lang="zh-CN" alt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接入过程关键</a:t>
            </a:r>
            <a:r>
              <a:rPr lang="en-US" alt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log</a:t>
            </a: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08:32:07.864             NAS MM/High              [            mmsend.c   1427] DS: SUB 1 =MM= MM sent MMR_CAMPED_IND  RAT : 1, BAND : 4194304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08:32:07.864             [        mmsubstate.c    396] DS: SUB 1 =MM= MM Current Substate is 2, event 41 next_substate 8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08:32:07.866             [        mmsubstate.c    396] DS: SUB 1 =MM= MM Current Substate is 8, event 44 next_substate 4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08:32:07.866             NAS MM/High              [           mmstate.c    713] DS: SUB 1 =MM= MM State change from 19 to 13, evt:4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08:32:07.867             NAS MM/High              [         mmrrcconn.c    648] DS: SUB 1 =MM= MM sent RRC_EST_REQ to RRC proc_type 4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400" dirty="0">
              <a:latin typeface="+mn-lt"/>
              <a:ea typeface="微软雅黑" panose="020B0503020204020204" pitchFamily="34" charset="-122"/>
              <a:cs typeface="+mn-lt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08:32:08.034             WCDMA L1/Fatal           [             ulcmd.c   2858] entering rach cfg proc: Rach cfg: set mod/aich timing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08:32:08.034             [              wenc.c  12250] UL_RACH: PRACH channel added, rach current state set to READY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08:32:08.045             WCDMA L2/High            [           macrach.c    513] Picked ASC 6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08:32:08.045             WCDMA L2/High            [         maculdata.c    671] MAC_RACH: CCCH data present in this RACH TX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08:32:08.045             [           macrach.c    581] MAC_RACH: Passed Persistence. random_num 21243, Persistence 29490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08:32:08.055             [              wenc.c  10905] UL_RACH: Received AICH ACK, rach status 3 cx8_qty=195439 frm_qty=1027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08:32:08.075             [              wenc.c  11072] UL_RACH: RACH Tx successful, TxAgc 4, ai_Sum 12806 Free Add:0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08:32:08.075             WCDMA L2/High            [           macrach.c   1052] rcvd L1_PRACH_ACK from L1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369695" y="874395"/>
            <a:ext cx="9634855" cy="5985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0" hangingPunct="0">
              <a:spcBef>
                <a:spcPct val="20000"/>
              </a:spcBef>
              <a:spcAft>
                <a:spcPts val="400"/>
              </a:spcAft>
              <a:buBlip>
                <a:blip r:embed="rId4"/>
              </a:buBlip>
              <a:defRPr/>
            </a:pPr>
            <a:r>
              <a:rPr 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随机接入、</a:t>
            </a:r>
            <a:r>
              <a:rPr lang="en-US" alt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RRC</a:t>
            </a:r>
            <a:r>
              <a:rPr lang="zh-CN" alt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连接建立、注册之</a:t>
            </a:r>
            <a:r>
              <a:rPr 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RRC</a:t>
            </a:r>
            <a:r>
              <a:rPr lang="zh-CN" alt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连接建立</a:t>
            </a: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当随机接入成功，rrc连接建立请求被发送给接入网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(ENB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RNC/NodeB)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，接入网收到该请求后会下发连接建立，分配L2/L1资源，建立专用信道和srb等等。rrc建立过程如下：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. 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终端通过上行ccch信道向接入网发送rrc连接请求消息rrc connection request，请求建立一个rrc连接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,</a:t>
            </a: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该请求中携带终端的标识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(LTE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中携带的是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40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位的随机数，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W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中携带的是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tmsi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或者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imsi)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和连接建立的原因；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接入网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通过下行ccch信道向ue发送rrc连接建立消息rrc connection setup消息中包含接入网分配的专用信道消息，包括分配的rnti，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srb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，专用信道配置信息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等；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. 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ue通过刚刚建立的上行dcch信道向接入网发送rrc连接建立完成消息rrc connection complete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包含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nas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请求消息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，rrc连接建立过程结束。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LTE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WCDMARRC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连接信令如下图：</a:t>
            </a: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1463040" y="6078220"/>
          <a:ext cx="7557135" cy="50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r:id="rId5" imgW="7551420" imgH="502920" progId="Paint.Picture">
                  <p:embed/>
                </p:oleObj>
              </mc:Choice>
              <mc:Fallback>
                <p:oleObj r:id="rId5" imgW="7551420" imgH="50292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63040" y="6078220"/>
                        <a:ext cx="7557135" cy="503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1463040" y="5434330"/>
          <a:ext cx="8411845" cy="47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r:id="rId7" imgW="8404860" imgH="472440" progId="Paint.Picture">
                  <p:embed/>
                </p:oleObj>
              </mc:Choice>
              <mc:Fallback>
                <p:oleObj r:id="rId7" imgW="8404860" imgH="47244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63040" y="5434330"/>
                        <a:ext cx="8411845" cy="47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369695" y="874395"/>
            <a:ext cx="9634855" cy="533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0" hangingPunct="0">
              <a:spcBef>
                <a:spcPct val="20000"/>
              </a:spcBef>
              <a:spcAft>
                <a:spcPts val="400"/>
              </a:spcAft>
              <a:buBlip>
                <a:blip r:embed="rId3"/>
              </a:buBlip>
              <a:defRPr/>
            </a:pPr>
            <a:r>
              <a:rPr 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随机接入、</a:t>
            </a:r>
            <a:r>
              <a:rPr lang="en-US" alt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RRC</a:t>
            </a:r>
            <a:r>
              <a:rPr lang="zh-CN" alt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连接建立、注册之</a:t>
            </a:r>
            <a:r>
              <a:rPr 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注册附着过程</a:t>
            </a: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rrc连接建立成功之后，终端会通过专用信道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发送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NAS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信令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和核心网进行交互；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以获得正常的cs和ps服务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；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整体注册流程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如下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：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. 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rrc连接建立完成后，终端在刚才建立的专用信道上通过初始直传消息发送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附着消息给和核心网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(LTE: combined attach request, W: 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location_update_request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gmm_attach_request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),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并启动对应定时器；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. 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核心网收到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附着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请求后，开始公共过程，包括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apn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询问、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终端能力询问，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身份识别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鉴权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加密等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；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. 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当这些公共过程完成后，如果接受终端的注册请求，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则发送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accept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给终端，如果拒绝终端的注册请求，则发送reject消息给终端，并告知拒绝原因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；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. 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终端的mm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/emm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模块收到accept消息之后，根据accept消息内容更新一些sim卡或者nv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 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loci/psloci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/epsloci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eplmn等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) 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并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发送complete消息给核心网，注册完成，然后变更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当前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的状态，并发送mmr_service_ind给reg模块，告知服务状态，如果收到reject消息，会根据24008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/24301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协议描述，对于不同的原因执行不同的处理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；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369695" y="874395"/>
            <a:ext cx="9634855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0" hangingPunct="0">
              <a:spcBef>
                <a:spcPct val="20000"/>
              </a:spcBef>
              <a:spcAft>
                <a:spcPts val="400"/>
              </a:spcAft>
              <a:buBlip>
                <a:blip r:embed="rId3"/>
              </a:buBlip>
              <a:defRPr/>
            </a:pPr>
            <a:r>
              <a:rPr 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随机接入、</a:t>
            </a:r>
            <a:r>
              <a:rPr lang="en-US" alt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RRC</a:t>
            </a:r>
            <a:r>
              <a:rPr lang="zh-CN" alt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连接建立、注册之附着失败典型原因说明</a:t>
            </a: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. 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#2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IMSI unknow in hlr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#3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illegal ue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#6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illegal 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当终端发起注册，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cs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域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被这三种原因拒绝后，sim卡将会被认为cs无效，除非重启终端或者拔插sim卡才能恢复；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. 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#3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illegal ue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#6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illegal 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#7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gprs service not allowed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当终端发起注册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,ps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域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被这三种原因拒绝后，sim卡将会被认为ps无效，除非重启终端或者拔插sim卡才能恢复；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. 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#8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gprs service and non-gprs service not allowed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当被该原因拒绝后，SIM卡将会被认为CS域和PS域均无效，除非重启终端或者拔插sim卡才能恢复；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. 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#11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plmn not allowed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当被该原因拒绝后，将会把该plmn存放到forbidden plmn list中，自动模式下将会进行plmn搜索，然后选择一个available plmn去重新发起注册，重启或者拔插SIM卡不会把该plmn 从forbidden list 中移除，除非手动注册该plmn成功，才会把该plmn从forbidden列表中移除；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. 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#12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location area not allowed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#15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no suitable cells in location area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收到这两种拒绝原因之后，会把该小区所属的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LA/RA/TA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放到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forbidden LA/RA/TA list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中，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终端将会进行小区重选，选择该plmn的其他location area去注册；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. 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#13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roaming not allowed in this location area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#14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gprs service not allowed in this plmn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收到这两种原因后，终端将会进行plmn重选，选择其他的plmn去重新发起注册；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7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. 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#17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network failure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这个拒绝原因一般被用来测manage roaming，收到该拒绝原因后，终端会继续去发起注册请求，直到计时器attempt account达到5，然后进行plmn搜索，搜索到一个高优先级的available plmn去发起注册。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369695" y="874395"/>
            <a:ext cx="9634855" cy="536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0" hangingPunct="0">
              <a:spcBef>
                <a:spcPct val="20000"/>
              </a:spcBef>
              <a:spcAft>
                <a:spcPts val="400"/>
              </a:spcAft>
              <a:buBlip>
                <a:blip r:embed="rId3"/>
              </a:buBlip>
              <a:defRPr/>
            </a:pPr>
            <a:r>
              <a:rPr 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注册成功之后的终端行为</a:t>
            </a: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终端注册成功，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RRC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连接释放进入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idle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态之后，会周期性的去监听寻呼信道、广播信道等之外，主要还有两个比较重要的行为，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HPLMN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回选和小区重选，一个是尽可能的获得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Home PLMN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Higher VPLMN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服务； 另一个是保证总是驻留在信号最好的小区上；</a:t>
            </a: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1.HPLMN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回选： 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注册成功之后，如果当前获取的是漫游服务，在自动模式下，则会启动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HPLMN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回选；在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reg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模块，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mmr_reg_cnf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mmr_service_ind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中，会启动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hplmn search timer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，定时器超时之后会开始回选流程；具体流程这里暂时不讲，下图是其中一个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timer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启动场景：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08:32:10.757             NAS REG/High             [        reg_timers.c    967] DS: SUB 1 =REG= Started HPLMN Search Timer (2 minutes)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08:32:10.758             NAS REG/High             [         reg_state.c  11098] DS: SUB 1 =REG= CS_SERVICE on VPLMN(204-16)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2.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小区重选：终端在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idle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态下会周期性的测量邻区和当前服务小区的信号，根据测量的结果进行小区重选；小区重选可以分为同系统和跨系统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(irat)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的重选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615" y="3890645"/>
            <a:ext cx="6324600" cy="15925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647825" y="951230"/>
            <a:ext cx="8538845" cy="578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eaLnBrk="0" hangingPunct="0">
              <a:spcBef>
                <a:spcPct val="20000"/>
              </a:spcBef>
              <a:spcAft>
                <a:spcPts val="400"/>
              </a:spcAft>
              <a:buBlip>
                <a:blip r:embed="rId3"/>
              </a:buBlip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初始化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插入卡或者是上电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之后，会读取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sim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卡或者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efs/nv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相关信息，加载对应的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mbn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、执行相关的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policy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策略，判断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sim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卡是否有效，以及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SD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模块去决策在哪个系统上去获取服务；具体可以从如下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log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中查看：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//sim ready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02:42:32.119             [        mmocmmgsdi.c   2072] =MMOC= CARD_INSERTED: Set sim_available_status on sub 0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02:42:32.128             Phonebook Manager/High   [           qmi_pbm.c   5580]  Card ecc for session type 6: 110,120,119,999,911,122,118,08,000,112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02:42:32.128             Phonebook Manager/High   [           qmi_pbm.c   5663]  Hardcoded ECC : #911,*911,112,911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02:42:34.929             [            mmgsdi.c   7938] MMGSDI_SUBSCRIPTION_READY_EVT, app: 0x3, slot: 0x1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sz="1400" b="1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//</a:t>
            </a:r>
            <a:r>
              <a:rPr lang="zh-CN" altLang="en-US" sz="1400" b="1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执行相关的</a:t>
            </a:r>
            <a:r>
              <a:rPr lang="en-US" altLang="zh-CN" sz="1400" b="1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policy</a:t>
            </a:r>
            <a:endParaRPr sz="1400" b="1" dirty="0">
              <a:latin typeface="+mn-lt"/>
              <a:ea typeface="微软雅黑" panose="020B0503020204020204" pitchFamily="34" charset="-122"/>
              <a:cs typeface="+mn-lt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02:42:34.936             Policy Manager/High      [     policyman_uim.c   1045] IMSI PLMN: (MCC 460, MNC 1, pcs_incl 0)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02:42:34.939            [  policyman_policy.c    209] subs 0: -------Started executing policy version 1101.2.7 (17720529)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02:42:34.939            [  policyman_policy.c    224] subs 0: ----------- Finished executing policy 1101.2.7 (8 ticks)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sz="1400" b="1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//</a:t>
            </a:r>
            <a:r>
              <a:rPr lang="zh-CN" altLang="en-US" sz="1400" b="1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加载</a:t>
            </a:r>
            <a:r>
              <a:rPr lang="en-US" altLang="zh-CN" sz="1400" b="1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MBN</a:t>
            </a:r>
            <a:endParaRPr sz="1400" b="1" dirty="0">
              <a:latin typeface="+mn-lt"/>
              <a:ea typeface="微软雅黑" panose="020B0503020204020204" pitchFamily="34" charset="-122"/>
              <a:cs typeface="+mn-lt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02:42:34.935             MCFG/High                [          mcfg_uim.c   2379] Selecting config using IMSI MCC=460 MNC=1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02:42:34.949             MCFG/Medium              [        mcfg_utils.c    913] Config: C3I_CN-LA-7+7_mode-SDM439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02:42:34.949              [       mcfg_map.c    944] mcfg_print: type 1 sub 0 active len 20 id:54~13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02:42:34.949             MCFG/Medium              [        mcfg_utils.c    913] Config: VoLTE-CU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647825" y="951230"/>
            <a:ext cx="8538845" cy="5879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eaLnBrk="0" hangingPunct="0">
              <a:spcBef>
                <a:spcPct val="20000"/>
              </a:spcBef>
              <a:spcAft>
                <a:spcPts val="400"/>
              </a:spcAft>
              <a:buBlip>
                <a:blip r:embed="rId3"/>
              </a:buBlip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初始化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  <a:endParaRPr sz="1400" dirty="0">
              <a:latin typeface="+mn-lt"/>
              <a:ea typeface="微软雅黑" panose="020B0503020204020204" pitchFamily="34" charset="-122"/>
              <a:cs typeface="+mn-lt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altLang="zh-CN" sz="1400" b="1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//</a:t>
            </a:r>
            <a:r>
              <a:rPr lang="zh-CN" altLang="en-US" sz="1400" b="1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判断</a:t>
            </a:r>
            <a:r>
              <a:rPr lang="en-US" altLang="zh-CN" sz="1400" b="1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sim</a:t>
            </a:r>
            <a:r>
              <a:rPr lang="zh-CN" altLang="en-US" sz="1400" b="1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是否</a:t>
            </a:r>
            <a:r>
              <a:rPr lang="en-US" altLang="zh-CN" sz="1400" b="1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available</a:t>
            </a:r>
            <a:r>
              <a:rPr lang="zh-CN" altLang="en-US" sz="1400" b="1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；</a:t>
            </a:r>
            <a:endParaRPr lang="en-US" altLang="zh-CN" sz="1400" b="1" dirty="0">
              <a:latin typeface="+mn-lt"/>
              <a:ea typeface="微软雅黑" panose="020B0503020204020204" pitchFamily="34" charset="-122"/>
              <a:cs typeface="+mn-lt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altLang="zh-CN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02:42:35.007             NAS REG/High             [          reg_send.c   1953] DS: SUB 1 =REG= MMR_SIM_AVAILABLE_REQ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altLang="zh-CN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02:42:35.008             NAS MM/High              [             mmsim.c   1621] DS: SUB 1 =MM= SIM IMSI length: 8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altLang="zh-CN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02:42:35.008             NAS MM/High              [             mmsim.c   1625] DS: SUB 1 =MM= SIM IMSI[0] = 73  SIM IMSI[1] = 6  SIM IMSI[2] = 16  SIM IMSI[3] = 7 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altLang="zh-CN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SIM IMSI[4] = 118  SIM IMSI[5] = 50  SIM IMSI[6] = 4  SIM IMSI[7] = 98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altLang="zh-CN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02:42:35.018             NAS REG/High             [          reg_send.c    857] DS: SUB 1 =REG= CM_SIM_AVAILABLE_CNF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altLang="zh-CN" sz="1400" b="1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//SD</a:t>
            </a:r>
            <a:r>
              <a:rPr lang="zh-CN" altLang="en-US" sz="1400" b="1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决策</a:t>
            </a:r>
            <a:endParaRPr lang="en-US" altLang="zh-CN" sz="1400" b="1" dirty="0">
              <a:latin typeface="+mn-lt"/>
              <a:ea typeface="微软雅黑" panose="020B0503020204020204" pitchFamily="34" charset="-122"/>
              <a:cs typeface="+mn-lt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altLang="zh-CN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02:42:35.037            [              sdss.c  55272] =SD= PM -&gt; SD: rat_acq_order for asubs_id 0, num_rat 3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altLang="zh-CN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02:42:35.037            [              sdss.c  55288] =SD= rat_acq_order[0]: 9 [1]: 5 [2]: 3 [3]: 0 [4]: 0 [5]: 0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altLang="zh-CN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02:42:35.037            [              sdss.c  55167] =SD= adding rat 2 to rat_acq_order index 3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altLang="zh-CN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02:42:35.037            [              sdss.c  55167] =SD= adding rat 4 to rat_acq_order index 4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altLang="zh-CN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02:42:35.037            [              sdss.c  55167] =SD= adding rat 11 to rat_acq_order index 5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altLang="zh-CN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02:42:35.040            [              sdss.c  20825] ** Activate user script = ssscr_user_pwr_up ** on sub 0 stk 0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altLang="zh-CN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02:42:35.041            [             sdcmd.c   6416] =SD= &lt;&lt;&lt;&lt; Returned Action=16384, ss=0, asubs_id=0 &lt;&lt;&lt;&lt;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altLang="zh-CN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02:42:35.041            [        sdss.c  20499] =SD= ACQ_GWL: sys_mode = 9, acq_reqd = 1 bst_band_cap &amp;&amp; band_cap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altLang="zh-CN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02:42:35.311            [             sdcmd.c  27555] =SD= Mode 4 not supported on any stack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altLang="zh-CN"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02:42:35.311            [             sdcmd.c  27555] =SD= Mode 2 not supported on any stack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647825" y="951230"/>
            <a:ext cx="8538845" cy="5906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eaLnBrk="0" hangingPunct="0">
              <a:spcBef>
                <a:spcPct val="20000"/>
              </a:spcBef>
              <a:spcAft>
                <a:spcPts val="400"/>
              </a:spcAft>
              <a:buBlip>
                <a:blip r:embed="rId4"/>
              </a:buBlip>
              <a:defRPr/>
            </a:pPr>
            <a:r>
              <a:rPr 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PLMN</a:t>
            </a:r>
            <a:r>
              <a:rPr lang="zh-CN" alt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和</a:t>
            </a:r>
            <a:r>
              <a:rPr lang="en-US" alt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RAT</a:t>
            </a:r>
            <a:r>
              <a:rPr lang="zh-CN" alt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选择之</a:t>
            </a:r>
            <a:r>
              <a:rPr 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协议描述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选择plmn和rat，分</a:t>
            </a:r>
            <a:r>
              <a:rPr 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为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手动和自动模式，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3gpp 23.122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协议中，对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plmn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选择的模式和顺序有详细的描述： 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a. 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自动模式下根据协议23122  4.4.3.1.1节描述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,plmn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选择顺序如下：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 rplmn-hplmn-uplmn-oplmn-other plmn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;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b. 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手动模式下根据协议23122  4.4.3.1.2节描述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: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b.</a:t>
            </a: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 手动模式下使用用户指定plmn</a:t>
            </a:r>
            <a:r>
              <a:rPr 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b.</a:t>
            </a: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 如果用户未指定，则选择rplmn</a:t>
            </a:r>
            <a:r>
              <a:rPr 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b.</a:t>
            </a:r>
            <a:r>
              <a:rPr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 如果rplmn为空，驻留一个较好可以accepted小屋获取limited service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1786255" y="2634615"/>
          <a:ext cx="8281670" cy="1059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5" imgW="8275320" imgH="1059180" progId="Paint.Picture">
                  <p:embed/>
                </p:oleObj>
              </mc:Choice>
              <mc:Fallback>
                <p:oleObj r:id="rId5" imgW="8275320" imgH="105918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6255" y="2634615"/>
                        <a:ext cx="8281670" cy="1059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1903095" y="5140960"/>
          <a:ext cx="7571105" cy="1513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7" imgW="7879080" imgH="1744980" progId="Paint.Picture">
                  <p:embed/>
                </p:oleObj>
              </mc:Choice>
              <mc:Fallback>
                <p:oleObj r:id="rId7" imgW="7879080" imgH="174498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3095" y="5140960"/>
                        <a:ext cx="7571105" cy="1513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289050" y="671830"/>
            <a:ext cx="9462135" cy="6177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eaLnBrk="0" hangingPunct="0">
              <a:spcBef>
                <a:spcPct val="20000"/>
              </a:spcBef>
              <a:spcAft>
                <a:spcPts val="400"/>
              </a:spcAft>
              <a:buBlip>
                <a:blip r:embed="rId3"/>
              </a:buBlip>
              <a:defRPr/>
            </a:pPr>
            <a:r>
              <a:rPr 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PLMN</a:t>
            </a:r>
            <a:r>
              <a:rPr lang="zh-CN" alt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和</a:t>
            </a:r>
            <a:r>
              <a:rPr lang="en-US" alt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RAT</a:t>
            </a:r>
            <a:r>
              <a:rPr lang="zh-CN" alt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选择之</a:t>
            </a:r>
            <a:r>
              <a:rPr 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高通平台代码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plmn和rat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选择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是在高通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REG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模块完成的；主要流程为：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在reg模块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main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函数中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对于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cm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发给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reg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的不同的请求类型，会调用不同的处理函数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比如开机或者无服务之后传过来的是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service request，调用reg_state_process_cm_service_req处理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，在该函数下根据手动还是自动选择类型，分别调用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不同的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函数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处理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先选择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PLMN(PLMN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选择的顺序就和协议中定义的一样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，然后再选择该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PLMN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RAT(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AP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设置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(NV10)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和efs文件共同决定的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rat list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会通过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service request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一并传到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reg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模块，自动模式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rat选择时会在该列表基础上参考SIM卡或者nv中rplmn rat或hplmn rat得到一个最终顺序列表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，最开始选择第一个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rat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去尝试，如果注册失败会尝试第二顺序的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rat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，直到该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plmn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的所有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rat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都尝试完为止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，选择好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plmn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rat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之后，会调用reg_send_mmr_reg_req函数发送该请求到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mm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模块去处理；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a. 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自动模式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下各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plmn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rat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选择的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.c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文件和主函数如下：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a.1 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rplmn和rat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: 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Reg_mode_plmn_selection.c中start_plmn_selection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函数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a.2 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hplmn和rat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: 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Reg_mode_automatic_plmn_selection.c中start_automatic_plmn_selection函数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a.3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preferred 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plmn和rat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: 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Reg_mode_higher_priority_plmn_selection.c中start_higher_priority_plmn_selection函数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;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b. 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手动模式下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b.1 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用户指定plmn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rat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: 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Reg_mode_manual_plmn_selection.c中start_manual_plmn_selection函数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b.2 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未指定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而且开机手动模式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时选择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h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plmn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;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b.3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其它情况直接调用reg_mode_start_limited_service函数获得一个限制服务；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126490" y="885190"/>
            <a:ext cx="9634855" cy="5838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eaLnBrk="0" hangingPunct="0">
              <a:spcBef>
                <a:spcPct val="20000"/>
              </a:spcBef>
              <a:spcAft>
                <a:spcPts val="400"/>
              </a:spcAft>
              <a:buBlip>
                <a:blip r:embed="rId5"/>
              </a:buBlip>
              <a:defRPr/>
            </a:pPr>
            <a:r>
              <a:rPr 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PLMN</a:t>
            </a:r>
            <a:r>
              <a:rPr lang="zh-CN" alt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和</a:t>
            </a:r>
            <a:r>
              <a:rPr lang="en-US" alt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RAT</a:t>
            </a:r>
            <a:r>
              <a:rPr lang="zh-CN" alt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选择之</a:t>
            </a:r>
            <a:r>
              <a:rPr 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高通平台关键</a:t>
            </a:r>
            <a:r>
              <a:rPr lang="en-US" alt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log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a. 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自动模式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rplmn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rat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选择时关键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log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如下：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美国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sprint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测试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log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，可以看到随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service_req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传到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reg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模块的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rat list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LTE/CDMA/HDR(9--2--4)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，然后首先选择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RPLMN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，及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RPLMN RAT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，选择好之后直接发到下一个模块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MM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去处理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b.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手动模式下选择用户指定的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plmn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rat log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关键如下：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/>
          <p:nvPr>
            <p:custDataLst>
              <p:tags r:id="rId2"/>
            </p:custDataLst>
          </p:nvPr>
        </p:nvGraphicFramePr>
        <p:xfrm>
          <a:off x="1213485" y="2233295"/>
          <a:ext cx="10622915" cy="1510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6" imgW="10614660" imgH="1508760" progId="Paint.Picture">
                  <p:embed/>
                </p:oleObj>
              </mc:Choice>
              <mc:Fallback>
                <p:oleObj r:id="rId6" imgW="10614660" imgH="150876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485" y="2233295"/>
                        <a:ext cx="10622915" cy="1510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1213485" y="3814445"/>
          <a:ext cx="9906635" cy="86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8" imgW="9898380" imgH="868680" progId="Paint.Picture">
                  <p:embed/>
                </p:oleObj>
              </mc:Choice>
              <mc:Fallback>
                <p:oleObj r:id="rId8" imgW="9898380" imgH="86868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13485" y="3814445"/>
                        <a:ext cx="9906635" cy="869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1213485" y="5335905"/>
          <a:ext cx="9837420" cy="1388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r:id="rId10" imgW="9829800" imgH="1386840" progId="Paint.Picture">
                  <p:embed/>
                </p:oleObj>
              </mc:Choice>
              <mc:Fallback>
                <p:oleObj r:id="rId10" imgW="9829800" imgH="138684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13485" y="5335905"/>
                        <a:ext cx="9837420" cy="1388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035050" y="1072515"/>
            <a:ext cx="9979025" cy="5748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eaLnBrk="0" hangingPunct="0">
              <a:spcBef>
                <a:spcPct val="20000"/>
              </a:spcBef>
              <a:spcAft>
                <a:spcPts val="400"/>
              </a:spcAft>
              <a:buBlip>
                <a:blip r:embed="rId3"/>
              </a:buBlip>
              <a:defRPr/>
            </a:pPr>
            <a:r>
              <a:rPr 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扫频、小区搜索、小区选择之</a:t>
            </a:r>
            <a:r>
              <a:rPr lang="en-US" altLang="zh-CN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LTE</a:t>
            </a:r>
            <a:r>
              <a:rPr lang="zh-CN" altLang="en-US" sz="20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扫频</a:t>
            </a:r>
            <a:endParaRPr lang="zh-CN" sz="2000" b="1" kern="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MM模块收到reg模块发来的注册请求，根据传来的intial_rat 发送rrc_service_req去激活对应协议栈，在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接入层模块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进行扫频，小区搜索，小区选择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等；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lte_rrc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rrc/rr收到mm/emm发送过来的service_request，先激活pdcp/rlc/mac/cphy模块，获取所有支持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的特性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频段、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CA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然后再选择一个频点去扫描；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由于支持多个频段，每个频段带宽范围大，如何快速在一个频段上选择一个信号较好的频点去搜索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到小区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呢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？ 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1. 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LTE扫频，分为system scan和band scan。system scan即频点扫频，每次终端注册或手动搜网，当找到一个合适小区会把该频点相关信息（plmn/freq）保存在efs中acq_db中，下次开机注册优先使用该频点搜索小区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； 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400" dirty="0">
                <a:latin typeface="+mn-lt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02:41:36.455             NAS MM/High              [        emm_rrc_if.c    552] DS: SUB 1 EMM: Sent LTE_RRC_SERVICE_REQ scan_scope 1, 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/* Scan scope for Acquisition or BPLMN search */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typedef enum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{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 SYS_SCAN_SCOPE_NONE = -1,   /* FOR INTERNAL USE ONLY! */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 SYS_SCAN_SCOPE_FULL_BAND,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 SYS_SCAN_SCOPE_ACQ_DB,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 SYS_SCAN_SCOPE_MAX   /* FOR INTERNAL USE ONLY! */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} sys_scan_scope_e_type;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116330" y="671830"/>
            <a:ext cx="9634855" cy="6031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eaLnBrk="0" hangingPunct="0">
              <a:spcBef>
                <a:spcPct val="20000"/>
              </a:spcBef>
              <a:spcAft>
                <a:spcPts val="400"/>
              </a:spcAft>
              <a:buBlip>
                <a:blip r:embed="rId5"/>
              </a:buBlip>
              <a:defRPr/>
            </a:pPr>
            <a:r>
              <a:rPr lang="zh-CN" sz="2000" b="1" kern="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扫频、小区搜索、小区选择之</a:t>
            </a:r>
            <a:r>
              <a:rPr lang="en-US" altLang="zh-CN" sz="2000" b="1" kern="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LTE</a:t>
            </a:r>
            <a:r>
              <a:rPr lang="zh-CN" altLang="en-US" sz="2000" b="1" kern="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小区搜索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从一个频点，通过匹配等一系列同步的过程找到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PCI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或者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PSC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的过程就是小区搜索；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LTE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的同步过程主要分为时隙同步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(PSS:Primary Synchronization signal)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和帧同步：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(SSS:Secondary Synchronization signal)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两个步骤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下面以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FDD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为例来具体描述一下同步过程：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1. 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时隙同步： 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LTE FDD类型的无线帧长为10ms，每帧含10个子帧，每个子帧有2个时隙(slot)，每个时隙包含7个符号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; PSS在子帧0和5的第一个slot的最后一个symbol中发送；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从下图中可以看出，一个系统帧内有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个相同的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PSS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，所以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捕获到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PSS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之后，可以确定出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5ms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timing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；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2.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帧同步：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FDD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下，解出了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PSS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之后，在前一个符号去解码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SSS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； 由于在子帧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和子帧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上的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SSS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是不同的，因此，盲检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SSS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，成功解出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SSS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之后，我们是能够知道该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SSS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是位于子帧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还是子帧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的，进而确定了该无线帧中子帧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的位置；</a:t>
            </a: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eaLnBrk="0" hangingPunct="0">
              <a:spcBef>
                <a:spcPct val="20000"/>
              </a:spcBef>
              <a:spcAft>
                <a:spcPts val="400"/>
              </a:spcAft>
              <a:buNone/>
              <a:defRPr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PSS携带所处cell的组ID(0-2), SSS携带了cell的物理层ID(0-167),最终组合得到了所在小区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；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/>
          <p:nvPr>
            <p:custDataLst>
              <p:tags r:id="rId2"/>
            </p:custDataLst>
          </p:nvPr>
        </p:nvGraphicFramePr>
        <p:xfrm>
          <a:off x="1236345" y="2854325"/>
          <a:ext cx="8014970" cy="232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6" imgW="8008620" imgH="2324100" progId="Paint.Picture">
                  <p:embed/>
                </p:oleObj>
              </mc:Choice>
              <mc:Fallback>
                <p:oleObj r:id="rId6" imgW="8008620" imgH="23241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36345" y="2854325"/>
                        <a:ext cx="8014970" cy="2326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baac6476-3692-4ea1-843e-184524a5c71b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633917108"/>
  <p:tag name="KSO_WM_UNIT_PLACING_PICTURE_USER_VIEWPORT" val="{&quot;height&quot;:2378,&quot;width&quot;:16729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576630620"/>
  <p:tag name="KSO_WM_UNIT_PLACING_PICTURE_USER_VIEWPORT" val="{&quot;height&quot;:3663,&quot;width&quot;:1262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602078932"/>
  <p:tag name="KSO_WM_UNIT_PLACING_PICTURE_USER_VIEWPORT" val="{&quot;height&quot;:3338,&quot;width&quot;:9956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593006084"/>
  <p:tag name="KSO_WM_UNIT_PLACING_PICTURE_USER_VIEWPORT" val="{&quot;height&quot;:3471,&quot;width&quot;:4900}"/>
</p:tagLst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3306"/>
            <a:lumOff val="26614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5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3306"/>
            <a:lumOff val="26614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PPT-new-16v9.pot</Template>
  <TotalTime>7</TotalTime>
  <Words>10007</Words>
  <Application>Microsoft Office PowerPoint</Application>
  <PresentationFormat>宽屏</PresentationFormat>
  <Paragraphs>484</Paragraphs>
  <Slides>24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Helvetica Light</vt:lpstr>
      <vt:lpstr>Helvetica Neue</vt:lpstr>
      <vt:lpstr>等线</vt:lpstr>
      <vt:lpstr>等线</vt:lpstr>
      <vt:lpstr>DengXian Light</vt:lpstr>
      <vt:lpstr>微软雅黑</vt:lpstr>
      <vt:lpstr>Arial</vt:lpstr>
      <vt:lpstr>Calibri</vt:lpstr>
      <vt:lpstr>Calibri Light</vt:lpstr>
      <vt:lpstr>Courier New</vt:lpstr>
      <vt:lpstr>Helvetica</vt:lpstr>
      <vt:lpstr>Wingdings</vt:lpstr>
      <vt:lpstr>Cover</vt:lpstr>
      <vt:lpstr>Slides</vt:lpstr>
      <vt:lpstr>End</vt:lpstr>
      <vt:lpstr>Office Theme</vt:lpstr>
      <vt:lpstr>Bitmap Image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gang wang</cp:lastModifiedBy>
  <cp:revision>558</cp:revision>
  <dcterms:created xsi:type="dcterms:W3CDTF">2019-03-17T08:50:00Z</dcterms:created>
  <dcterms:modified xsi:type="dcterms:W3CDTF">2020-07-16T06:24:55Z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2052-11.1.0.9513</vt:lpwstr>
  </property>
</Properties>
</file>