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61" r:id="rId5"/>
    <p:sldId id="303" r:id="rId6"/>
    <p:sldId id="290" r:id="rId7"/>
    <p:sldId id="302" r:id="rId8"/>
    <p:sldId id="381" r:id="rId9"/>
    <p:sldId id="346" r:id="rId10"/>
    <p:sldId id="305" r:id="rId11"/>
    <p:sldId id="306" r:id="rId12"/>
    <p:sldId id="343" r:id="rId13"/>
    <p:sldId id="289" r:id="rId14"/>
    <p:sldId id="257" r:id="rId15"/>
    <p:sldId id="277" r:id="rId16"/>
    <p:sldId id="276" r:id="rId17"/>
    <p:sldId id="280" r:id="rId18"/>
    <p:sldId id="283" r:id="rId19"/>
    <p:sldId id="282" r:id="rId20"/>
    <p:sldId id="284" r:id="rId21"/>
    <p:sldId id="287" r:id="rId22"/>
    <p:sldId id="288" r:id="rId23"/>
    <p:sldId id="307" r:id="rId24"/>
    <p:sldId id="285" r:id="rId25"/>
    <p:sldId id="286" r:id="rId26"/>
    <p:sldId id="364" r:id="rId27"/>
    <p:sldId id="365" r:id="rId28"/>
    <p:sldId id="366" r:id="rId29"/>
    <p:sldId id="367" r:id="rId30"/>
    <p:sldId id="369" r:id="rId31"/>
    <p:sldId id="379" r:id="rId32"/>
    <p:sldId id="374" r:id="rId33"/>
    <p:sldId id="377" r:id="rId34"/>
    <p:sldId id="378" r:id="rId35"/>
    <p:sldId id="380" r:id="rId36"/>
    <p:sldId id="309" r:id="rId37"/>
    <p:sldId id="356" r:id="rId38"/>
    <p:sldId id="357" r:id="rId39"/>
    <p:sldId id="360" r:id="rId40"/>
    <p:sldId id="308" r:id="rId41"/>
    <p:sldId id="351" r:id="rId42"/>
    <p:sldId id="310" r:id="rId43"/>
    <p:sldId id="350" r:id="rId44"/>
    <p:sldId id="293" r:id="rId45"/>
    <p:sldId id="295" r:id="rId46"/>
    <p:sldId id="312" r:id="rId47"/>
    <p:sldId id="382" r:id="rId48"/>
    <p:sldId id="314" r:id="rId49"/>
    <p:sldId id="299" r:id="rId50"/>
    <p:sldId id="316" r:id="rId51"/>
    <p:sldId id="318" r:id="rId52"/>
    <p:sldId id="319" r:id="rId53"/>
    <p:sldId id="320" r:id="rId54"/>
    <p:sldId id="321" r:id="rId55"/>
    <p:sldId id="300" r:id="rId56"/>
    <p:sldId id="258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mcc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83" autoAdjust="0"/>
    <p:restoredTop sz="91453" autoAdjust="0"/>
  </p:normalViewPr>
  <p:slideViewPr>
    <p:cSldViewPr>
      <p:cViewPr>
        <p:scale>
          <a:sx n="81" d="100"/>
          <a:sy n="81" d="100"/>
        </p:scale>
        <p:origin x="-1349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357C9-3242-4711-B440-611A370F2C2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7D227C-D91B-46A3-A3FD-6E8F5DA8FE6C}">
      <dgm:prSet phldrT="[文本]" custT="1"/>
      <dgm:spPr/>
      <dgm:t>
        <a:bodyPr/>
        <a:lstStyle/>
        <a:p>
          <a:r>
            <a:rPr lang="en-GB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SRB0</a:t>
          </a:r>
          <a:endParaRPr lang="en-GB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73B038-451D-4355-BAAA-D2F830115542}" cxnId="{892A44D2-0FD9-41D5-AEDB-A8023D9D0866}" type="sibTrans">
      <dgm:prSet/>
      <dgm:spPr/>
      <dgm:t>
        <a:bodyPr/>
        <a:lstStyle/>
        <a:p>
          <a:endParaRPr lang="en-GB" sz="1200"/>
        </a:p>
      </dgm:t>
    </dgm:pt>
    <dgm:pt modelId="{D0EAE426-01C9-4755-98D9-444AF14AD38D}" cxnId="{892A44D2-0FD9-41D5-AEDB-A8023D9D0866}" type="parTrans">
      <dgm:prSet/>
      <dgm:spPr/>
      <dgm:t>
        <a:bodyPr/>
        <a:lstStyle/>
        <a:p>
          <a:endParaRPr lang="en-GB" sz="1200"/>
        </a:p>
      </dgm:t>
    </dgm:pt>
    <dgm:pt modelId="{A04CA8F3-FE47-41FD-B40B-2C8E94C216CC}">
      <dgm:prSet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承载</a:t>
          </a:r>
          <a:r>
            <a:rPr lang="en-GB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RRC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消息，映射到</a:t>
          </a:r>
          <a:r>
            <a:rPr lang="en-GB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CCCH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信道</a:t>
          </a:r>
          <a:endParaRPr lang="en-GB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F5F475-AA8B-41B6-A635-B3EFB7ED09BA}" cxnId="{B1C9A667-E15F-4F39-AFC5-FAADAD7D32A5}" type="parTrans">
      <dgm:prSet/>
      <dgm:spPr/>
      <dgm:t>
        <a:bodyPr/>
        <a:lstStyle/>
        <a:p>
          <a:endParaRPr lang="en-GB" sz="1200"/>
        </a:p>
      </dgm:t>
    </dgm:pt>
    <dgm:pt modelId="{2F9EF593-5945-428E-88E9-F16C72E36EDC}" cxnId="{B1C9A667-E15F-4F39-AFC5-FAADAD7D32A5}" type="sibTrans">
      <dgm:prSet/>
      <dgm:spPr/>
      <dgm:t>
        <a:bodyPr/>
        <a:lstStyle/>
        <a:p>
          <a:endParaRPr lang="en-GB" sz="1200"/>
        </a:p>
      </dgm:t>
    </dgm:pt>
    <dgm:pt modelId="{DFBFA3D1-E129-47F8-9278-FF4456F3EDB1}">
      <dgm:prSet custT="1"/>
      <dgm:spPr/>
      <dgm:t>
        <a:bodyPr/>
        <a:lstStyle/>
        <a:p>
          <a:r>
            <a:rPr lang="en-GB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SRB1</a:t>
          </a:r>
          <a:endParaRPr lang="en-GB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92AF4D-C26F-45FD-BF8D-32644AB0240B}" cxnId="{A7FFF8EF-4B28-416A-9249-2C3C4B66E949}" type="parTrans">
      <dgm:prSet/>
      <dgm:spPr/>
      <dgm:t>
        <a:bodyPr/>
        <a:lstStyle/>
        <a:p>
          <a:endParaRPr lang="en-GB" sz="1200"/>
        </a:p>
      </dgm:t>
    </dgm:pt>
    <dgm:pt modelId="{2EC17C3F-81D9-4905-97CE-3EAE529314F6}" cxnId="{A7FFF8EF-4B28-416A-9249-2C3C4B66E949}" type="sibTrans">
      <dgm:prSet/>
      <dgm:spPr/>
      <dgm:t>
        <a:bodyPr/>
        <a:lstStyle/>
        <a:p>
          <a:endParaRPr lang="en-GB" sz="1200"/>
        </a:p>
      </dgm:t>
    </dgm:pt>
    <dgm:pt modelId="{B8A2B495-3431-475F-875A-D73452A76F06}">
      <dgm:prSet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承载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RRC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消息，也可承载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NAS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消息，映射到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DCCH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信道</a:t>
          </a:r>
          <a:endParaRPr lang="en-GB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6BEE33-5FD6-420E-AF0C-3425191A22A2}" cxnId="{3BD5744E-0244-4AA7-8CD0-AEBEB48E1FEB}" type="parTrans">
      <dgm:prSet/>
      <dgm:spPr/>
      <dgm:t>
        <a:bodyPr/>
        <a:lstStyle/>
        <a:p>
          <a:endParaRPr lang="en-GB" sz="1200"/>
        </a:p>
      </dgm:t>
    </dgm:pt>
    <dgm:pt modelId="{2D6160AF-A3D8-4034-B29C-0BF812F19C2F}" cxnId="{3BD5744E-0244-4AA7-8CD0-AEBEB48E1FEB}" type="sibTrans">
      <dgm:prSet/>
      <dgm:spPr/>
      <dgm:t>
        <a:bodyPr/>
        <a:lstStyle/>
        <a:p>
          <a:endParaRPr lang="en-GB" sz="1200"/>
        </a:p>
      </dgm:t>
    </dgm:pt>
    <dgm:pt modelId="{028BFBB5-FB3D-4F0D-8E46-3367B452CE9B}">
      <dgm:prSet custT="1"/>
      <dgm:spPr/>
      <dgm:t>
        <a:bodyPr/>
        <a:lstStyle/>
        <a:p>
          <a:r>
            <a:rPr lang="en-GB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SRB2</a:t>
          </a:r>
          <a:endParaRPr lang="en-GB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E304AD-3476-47B9-8797-A8D4E41066B3}" cxnId="{510B5462-E44F-41F4-8D8D-7622EFA1C310}" type="parTrans">
      <dgm:prSet/>
      <dgm:spPr/>
      <dgm:t>
        <a:bodyPr/>
        <a:lstStyle/>
        <a:p>
          <a:endParaRPr lang="en-GB" sz="1200"/>
        </a:p>
      </dgm:t>
    </dgm:pt>
    <dgm:pt modelId="{3D98961D-8CAC-4532-97E3-49613C70103C}" cxnId="{510B5462-E44F-41F4-8D8D-7622EFA1C310}" type="sibTrans">
      <dgm:prSet/>
      <dgm:spPr/>
      <dgm:t>
        <a:bodyPr/>
        <a:lstStyle/>
        <a:p>
          <a:endParaRPr lang="en-GB" sz="1200"/>
        </a:p>
      </dgm:t>
    </dgm:pt>
    <dgm:pt modelId="{5E183B3B-1574-437E-AC1C-FAEA1801C880}">
      <dgm:prSet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承载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NAS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消息，映射到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DCCH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信道</a:t>
          </a:r>
          <a:endParaRPr lang="en-GB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1E911F-5B3C-4496-B130-BE219E218682}" cxnId="{F801F1E7-8AF9-4AC0-B9B5-3F3F9DD01174}" type="parTrans">
      <dgm:prSet/>
      <dgm:spPr/>
      <dgm:t>
        <a:bodyPr/>
        <a:lstStyle/>
        <a:p>
          <a:endParaRPr lang="en-GB" sz="1200"/>
        </a:p>
      </dgm:t>
    </dgm:pt>
    <dgm:pt modelId="{A282D5B5-A37A-4A45-8249-ABA12AD1F8DD}" cxnId="{F801F1E7-8AF9-4AC0-B9B5-3F3F9DD01174}" type="sibTrans">
      <dgm:prSet/>
      <dgm:spPr/>
      <dgm:t>
        <a:bodyPr/>
        <a:lstStyle/>
        <a:p>
          <a:endParaRPr lang="en-GB" sz="1200"/>
        </a:p>
      </dgm:t>
    </dgm:pt>
    <dgm:pt modelId="{422ECA4A-1A71-4C47-ACEE-EF4C52F72F01}">
      <dgm:prSet custT="1"/>
      <dgm:spPr/>
      <dgm:t>
        <a:bodyPr/>
        <a:lstStyle/>
        <a:p>
          <a:r>
            <a:rPr lang="en-GB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SRB3</a:t>
          </a:r>
          <a:endParaRPr lang="en-GB" sz="2000" b="1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6C47C7-0E94-4B72-94DA-1BC3E8D045DA}" cxnId="{6A96A8F6-4674-4C2E-A7D0-0C8A3443ACFC}" type="parTrans">
      <dgm:prSet/>
      <dgm:spPr/>
      <dgm:t>
        <a:bodyPr/>
        <a:lstStyle/>
        <a:p>
          <a:endParaRPr lang="en-GB" sz="1200"/>
        </a:p>
      </dgm:t>
    </dgm:pt>
    <dgm:pt modelId="{AFF641CA-E863-446B-84A6-8A4E6F25D531}" cxnId="{6A96A8F6-4674-4C2E-A7D0-0C8A3443ACFC}" type="sibTrans">
      <dgm:prSet/>
      <dgm:spPr/>
      <dgm:t>
        <a:bodyPr/>
        <a:lstStyle/>
        <a:p>
          <a:endParaRPr lang="en-GB" sz="1200"/>
        </a:p>
      </dgm:t>
    </dgm:pt>
    <dgm:pt modelId="{4652126F-B4E3-45B1-92F1-592CF430C899}">
      <dgm:prSet custT="1"/>
      <dgm:spPr/>
      <dgm:t>
        <a:bodyPr/>
        <a:lstStyle/>
        <a:p>
          <a:r>
            <a:rPr lang="en-GB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EN-DC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时承载</a:t>
          </a:r>
          <a:r>
            <a:rPr lang="en-GB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RRC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消息，映射到</a:t>
          </a:r>
          <a:r>
            <a:rPr lang="en-GB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DCCH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信道</a:t>
          </a:r>
          <a:endParaRPr lang="en-GB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88241D-CCAA-4D7E-B286-D36818E202BA}" cxnId="{5342D200-D8DE-468F-8D9E-A112E569AD1F}" type="parTrans">
      <dgm:prSet/>
      <dgm:spPr/>
      <dgm:t>
        <a:bodyPr/>
        <a:lstStyle/>
        <a:p>
          <a:endParaRPr lang="en-GB" sz="1200"/>
        </a:p>
      </dgm:t>
    </dgm:pt>
    <dgm:pt modelId="{DE4B71E2-6C35-45FC-8CBC-23D203A44232}" cxnId="{5342D200-D8DE-468F-8D9E-A112E569AD1F}" type="sibTrans">
      <dgm:prSet/>
      <dgm:spPr/>
      <dgm:t>
        <a:bodyPr/>
        <a:lstStyle/>
        <a:p>
          <a:endParaRPr lang="en-GB" sz="1200"/>
        </a:p>
      </dgm:t>
    </dgm:pt>
    <dgm:pt modelId="{A1E66220-D5FF-4A01-A010-D72374116D72}" type="pres">
      <dgm:prSet presAssocID="{E05357C9-3242-4711-B440-611A370F2C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9EB691-6281-4FE3-9034-70B54968C61A}" type="pres">
      <dgm:prSet presAssocID="{FA7D227C-D91B-46A3-A3FD-6E8F5DA8FE6C}" presName="linNode" presStyleCnt="0"/>
      <dgm:spPr/>
    </dgm:pt>
    <dgm:pt modelId="{639A44CE-8D6B-44A1-B4B3-81C3965AFABB}" type="pres">
      <dgm:prSet presAssocID="{FA7D227C-D91B-46A3-A3FD-6E8F5DA8FE6C}" presName="parentText" presStyleLbl="node1" presStyleIdx="0" presStyleCnt="4" custScaleX="4803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9C1D19-6F3F-4059-978E-37780A83F67A}" type="pres">
      <dgm:prSet presAssocID="{FA7D227C-D91B-46A3-A3FD-6E8F5DA8FE6C}" presName="descendantText" presStyleLbl="alignAccFollowNode1" presStyleIdx="0" presStyleCnt="4" custScaleX="1075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B45A78-9353-4031-9EC1-1596D4D0D330}" type="pres">
      <dgm:prSet presAssocID="{A973B038-451D-4355-BAAA-D2F830115542}" presName="sp" presStyleCnt="0"/>
      <dgm:spPr/>
    </dgm:pt>
    <dgm:pt modelId="{D6220B4C-28F9-41A5-BC46-54501E750859}" type="pres">
      <dgm:prSet presAssocID="{DFBFA3D1-E129-47F8-9278-FF4456F3EDB1}" presName="linNode" presStyleCnt="0"/>
      <dgm:spPr/>
    </dgm:pt>
    <dgm:pt modelId="{37D70BE5-C6F4-47F0-8460-C4DF0E86AA30}" type="pres">
      <dgm:prSet presAssocID="{DFBFA3D1-E129-47F8-9278-FF4456F3EDB1}" presName="parentText" presStyleLbl="node1" presStyleIdx="1" presStyleCnt="4" custScaleX="4819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16046E-A9F1-4C0B-A44E-412EA27C8A53}" type="pres">
      <dgm:prSet presAssocID="{DFBFA3D1-E129-47F8-9278-FF4456F3EDB1}" presName="descendantText" presStyleLbl="alignAccFollowNode1" presStyleIdx="1" presStyleCnt="4" custScaleX="107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15D7A2-FC61-45AF-8B38-DD62B6CAFE44}" type="pres">
      <dgm:prSet presAssocID="{2EC17C3F-81D9-4905-97CE-3EAE529314F6}" presName="sp" presStyleCnt="0"/>
      <dgm:spPr/>
    </dgm:pt>
    <dgm:pt modelId="{19B78F75-7485-47C3-A0F8-752AA41F659D}" type="pres">
      <dgm:prSet presAssocID="{028BFBB5-FB3D-4F0D-8E46-3367B452CE9B}" presName="linNode" presStyleCnt="0"/>
      <dgm:spPr/>
    </dgm:pt>
    <dgm:pt modelId="{8B15D8D7-FC66-4B23-BC11-DED7C1FCFEDD}" type="pres">
      <dgm:prSet presAssocID="{028BFBB5-FB3D-4F0D-8E46-3367B452CE9B}" presName="parentText" presStyleLbl="node1" presStyleIdx="2" presStyleCnt="4" custScaleX="4819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128EA-474F-405A-BEAC-57766DBD79DE}" type="pres">
      <dgm:prSet presAssocID="{028BFBB5-FB3D-4F0D-8E46-3367B452CE9B}" presName="descendantText" presStyleLbl="alignAccFollowNode1" presStyleIdx="2" presStyleCnt="4" custScaleX="107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ABA19-D524-46B3-ADE2-43287E21280A}" type="pres">
      <dgm:prSet presAssocID="{3D98961D-8CAC-4532-97E3-49613C70103C}" presName="sp" presStyleCnt="0"/>
      <dgm:spPr/>
    </dgm:pt>
    <dgm:pt modelId="{28077E14-212E-4A69-AA72-9094CB3E76CE}" type="pres">
      <dgm:prSet presAssocID="{422ECA4A-1A71-4C47-ACEE-EF4C52F72F01}" presName="linNode" presStyleCnt="0"/>
      <dgm:spPr/>
    </dgm:pt>
    <dgm:pt modelId="{92C81792-EF3C-49EC-8BED-F0873A773835}" type="pres">
      <dgm:prSet presAssocID="{422ECA4A-1A71-4C47-ACEE-EF4C52F72F01}" presName="parentText" presStyleLbl="node1" presStyleIdx="3" presStyleCnt="4" custScaleX="4819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5A13A5-E350-49E3-87A0-25409F0196C0}" type="pres">
      <dgm:prSet presAssocID="{422ECA4A-1A71-4C47-ACEE-EF4C52F72F01}" presName="descendantText" presStyleLbl="alignAccFollowNode1" presStyleIdx="3" presStyleCnt="4" custScaleX="1075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8B775A9-D9EE-4AD5-81D3-AA44E41CFC64}" type="presOf" srcId="{E05357C9-3242-4711-B440-611A370F2C27}" destId="{A1E66220-D5FF-4A01-A010-D72374116D72}" srcOrd="0" destOrd="0" presId="urn:microsoft.com/office/officeart/2005/8/layout/vList5"/>
    <dgm:cxn modelId="{FD74BA57-91A1-4AE9-9324-8FF60A1BE2DD}" type="presOf" srcId="{028BFBB5-FB3D-4F0D-8E46-3367B452CE9B}" destId="{8B15D8D7-FC66-4B23-BC11-DED7C1FCFEDD}" srcOrd="0" destOrd="0" presId="urn:microsoft.com/office/officeart/2005/8/layout/vList5"/>
    <dgm:cxn modelId="{F801F1E7-8AF9-4AC0-B9B5-3F3F9DD01174}" srcId="{028BFBB5-FB3D-4F0D-8E46-3367B452CE9B}" destId="{5E183B3B-1574-437E-AC1C-FAEA1801C880}" srcOrd="0" destOrd="0" parTransId="{861E911F-5B3C-4496-B130-BE219E218682}" sibTransId="{A282D5B5-A37A-4A45-8249-ABA12AD1F8DD}"/>
    <dgm:cxn modelId="{F9BFB7B5-7FEC-4924-896F-25C7A9E5975A}" type="presOf" srcId="{B8A2B495-3431-475F-875A-D73452A76F06}" destId="{AC16046E-A9F1-4C0B-A44E-412EA27C8A53}" srcOrd="0" destOrd="0" presId="urn:microsoft.com/office/officeart/2005/8/layout/vList5"/>
    <dgm:cxn modelId="{6A96A8F6-4674-4C2E-A7D0-0C8A3443ACFC}" srcId="{E05357C9-3242-4711-B440-611A370F2C27}" destId="{422ECA4A-1A71-4C47-ACEE-EF4C52F72F01}" srcOrd="3" destOrd="0" parTransId="{B96C47C7-0E94-4B72-94DA-1BC3E8D045DA}" sibTransId="{AFF641CA-E863-446B-84A6-8A4E6F25D531}"/>
    <dgm:cxn modelId="{16EDFB25-FCF1-403E-A105-02835A9A27BF}" type="presOf" srcId="{A04CA8F3-FE47-41FD-B40B-2C8E94C216CC}" destId="{C59C1D19-6F3F-4059-978E-37780A83F67A}" srcOrd="0" destOrd="0" presId="urn:microsoft.com/office/officeart/2005/8/layout/vList5"/>
    <dgm:cxn modelId="{892A44D2-0FD9-41D5-AEDB-A8023D9D0866}" srcId="{E05357C9-3242-4711-B440-611A370F2C27}" destId="{FA7D227C-D91B-46A3-A3FD-6E8F5DA8FE6C}" srcOrd="0" destOrd="0" parTransId="{D0EAE426-01C9-4755-98D9-444AF14AD38D}" sibTransId="{A973B038-451D-4355-BAAA-D2F830115542}"/>
    <dgm:cxn modelId="{3BD5744E-0244-4AA7-8CD0-AEBEB48E1FEB}" srcId="{DFBFA3D1-E129-47F8-9278-FF4456F3EDB1}" destId="{B8A2B495-3431-475F-875A-D73452A76F06}" srcOrd="0" destOrd="0" parTransId="{356BEE33-5FD6-420E-AF0C-3425191A22A2}" sibTransId="{2D6160AF-A3D8-4034-B29C-0BF812F19C2F}"/>
    <dgm:cxn modelId="{510B5462-E44F-41F4-8D8D-7622EFA1C310}" srcId="{E05357C9-3242-4711-B440-611A370F2C27}" destId="{028BFBB5-FB3D-4F0D-8E46-3367B452CE9B}" srcOrd="2" destOrd="0" parTransId="{21E304AD-3476-47B9-8797-A8D4E41066B3}" sibTransId="{3D98961D-8CAC-4532-97E3-49613C70103C}"/>
    <dgm:cxn modelId="{B1C9A667-E15F-4F39-AFC5-FAADAD7D32A5}" srcId="{FA7D227C-D91B-46A3-A3FD-6E8F5DA8FE6C}" destId="{A04CA8F3-FE47-41FD-B40B-2C8E94C216CC}" srcOrd="0" destOrd="0" parTransId="{24F5F475-AA8B-41B6-A635-B3EFB7ED09BA}" sibTransId="{2F9EF593-5945-428E-88E9-F16C72E36EDC}"/>
    <dgm:cxn modelId="{8E793D3F-A420-45C9-90BB-DB67132B5160}" type="presOf" srcId="{FA7D227C-D91B-46A3-A3FD-6E8F5DA8FE6C}" destId="{639A44CE-8D6B-44A1-B4B3-81C3965AFABB}" srcOrd="0" destOrd="0" presId="urn:microsoft.com/office/officeart/2005/8/layout/vList5"/>
    <dgm:cxn modelId="{A3EB924C-90B5-43C2-B290-AA9193E58BB6}" type="presOf" srcId="{5E183B3B-1574-437E-AC1C-FAEA1801C880}" destId="{B94128EA-474F-405A-BEAC-57766DBD79DE}" srcOrd="0" destOrd="0" presId="urn:microsoft.com/office/officeart/2005/8/layout/vList5"/>
    <dgm:cxn modelId="{BB0D769E-4709-408D-9566-A5AA6D023D9C}" type="presOf" srcId="{4652126F-B4E3-45B1-92F1-592CF430C899}" destId="{B55A13A5-E350-49E3-87A0-25409F0196C0}" srcOrd="0" destOrd="0" presId="urn:microsoft.com/office/officeart/2005/8/layout/vList5"/>
    <dgm:cxn modelId="{A7FFF8EF-4B28-416A-9249-2C3C4B66E949}" srcId="{E05357C9-3242-4711-B440-611A370F2C27}" destId="{DFBFA3D1-E129-47F8-9278-FF4456F3EDB1}" srcOrd="1" destOrd="0" parTransId="{9292AF4D-C26F-45FD-BF8D-32644AB0240B}" sibTransId="{2EC17C3F-81D9-4905-97CE-3EAE529314F6}"/>
    <dgm:cxn modelId="{7156CBE1-AE48-4D12-BFF8-2E3763BE1C18}" type="presOf" srcId="{DFBFA3D1-E129-47F8-9278-FF4456F3EDB1}" destId="{37D70BE5-C6F4-47F0-8460-C4DF0E86AA30}" srcOrd="0" destOrd="0" presId="urn:microsoft.com/office/officeart/2005/8/layout/vList5"/>
    <dgm:cxn modelId="{5342D200-D8DE-468F-8D9E-A112E569AD1F}" srcId="{422ECA4A-1A71-4C47-ACEE-EF4C52F72F01}" destId="{4652126F-B4E3-45B1-92F1-592CF430C899}" srcOrd="0" destOrd="0" parTransId="{0188241D-CCAA-4D7E-B286-D36818E202BA}" sibTransId="{DE4B71E2-6C35-45FC-8CBC-23D203A44232}"/>
    <dgm:cxn modelId="{0391B492-2376-4209-9B12-423DA1778061}" type="presOf" srcId="{422ECA4A-1A71-4C47-ACEE-EF4C52F72F01}" destId="{92C81792-EF3C-49EC-8BED-F0873A773835}" srcOrd="0" destOrd="0" presId="urn:microsoft.com/office/officeart/2005/8/layout/vList5"/>
    <dgm:cxn modelId="{FB1D545E-B6B2-4F87-A0FF-363F96BAACC0}" type="presParOf" srcId="{A1E66220-D5FF-4A01-A010-D72374116D72}" destId="{839EB691-6281-4FE3-9034-70B54968C61A}" srcOrd="0" destOrd="0" presId="urn:microsoft.com/office/officeart/2005/8/layout/vList5"/>
    <dgm:cxn modelId="{0E2DF6A1-B866-4053-A0C8-9BFB634DF2B7}" type="presParOf" srcId="{839EB691-6281-4FE3-9034-70B54968C61A}" destId="{639A44CE-8D6B-44A1-B4B3-81C3965AFABB}" srcOrd="0" destOrd="0" presId="urn:microsoft.com/office/officeart/2005/8/layout/vList5"/>
    <dgm:cxn modelId="{200865BF-DDF4-4F89-9C65-1A318EF28CFF}" type="presParOf" srcId="{839EB691-6281-4FE3-9034-70B54968C61A}" destId="{C59C1D19-6F3F-4059-978E-37780A83F67A}" srcOrd="1" destOrd="0" presId="urn:microsoft.com/office/officeart/2005/8/layout/vList5"/>
    <dgm:cxn modelId="{9BDB84C9-A465-4FC6-84B2-6224ED51C397}" type="presParOf" srcId="{A1E66220-D5FF-4A01-A010-D72374116D72}" destId="{CBB45A78-9353-4031-9EC1-1596D4D0D330}" srcOrd="1" destOrd="0" presId="urn:microsoft.com/office/officeart/2005/8/layout/vList5"/>
    <dgm:cxn modelId="{D1F216D9-6A28-4864-BE33-A30B23B647CA}" type="presParOf" srcId="{A1E66220-D5FF-4A01-A010-D72374116D72}" destId="{D6220B4C-28F9-41A5-BC46-54501E750859}" srcOrd="2" destOrd="0" presId="urn:microsoft.com/office/officeart/2005/8/layout/vList5"/>
    <dgm:cxn modelId="{9F55FEA9-D3EB-4365-A829-FFF711614AB8}" type="presParOf" srcId="{D6220B4C-28F9-41A5-BC46-54501E750859}" destId="{37D70BE5-C6F4-47F0-8460-C4DF0E86AA30}" srcOrd="0" destOrd="0" presId="urn:microsoft.com/office/officeart/2005/8/layout/vList5"/>
    <dgm:cxn modelId="{593F478B-81F3-4046-A6DE-38565E69F7A2}" type="presParOf" srcId="{D6220B4C-28F9-41A5-BC46-54501E750859}" destId="{AC16046E-A9F1-4C0B-A44E-412EA27C8A53}" srcOrd="1" destOrd="0" presId="urn:microsoft.com/office/officeart/2005/8/layout/vList5"/>
    <dgm:cxn modelId="{FCE02AA0-8919-42D4-AD8B-8FFFEFBCEDD4}" type="presParOf" srcId="{A1E66220-D5FF-4A01-A010-D72374116D72}" destId="{1115D7A2-FC61-45AF-8B38-DD62B6CAFE44}" srcOrd="3" destOrd="0" presId="urn:microsoft.com/office/officeart/2005/8/layout/vList5"/>
    <dgm:cxn modelId="{6CEF66AA-FC59-4008-93ED-E9F4803ADE33}" type="presParOf" srcId="{A1E66220-D5FF-4A01-A010-D72374116D72}" destId="{19B78F75-7485-47C3-A0F8-752AA41F659D}" srcOrd="4" destOrd="0" presId="urn:microsoft.com/office/officeart/2005/8/layout/vList5"/>
    <dgm:cxn modelId="{C36D7A40-5997-4FF8-AAE8-FA59156ED2FB}" type="presParOf" srcId="{19B78F75-7485-47C3-A0F8-752AA41F659D}" destId="{8B15D8D7-FC66-4B23-BC11-DED7C1FCFEDD}" srcOrd="0" destOrd="0" presId="urn:microsoft.com/office/officeart/2005/8/layout/vList5"/>
    <dgm:cxn modelId="{484B2039-AC29-4AA8-9CC8-738F8904E30A}" type="presParOf" srcId="{19B78F75-7485-47C3-A0F8-752AA41F659D}" destId="{B94128EA-474F-405A-BEAC-57766DBD79DE}" srcOrd="1" destOrd="0" presId="urn:microsoft.com/office/officeart/2005/8/layout/vList5"/>
    <dgm:cxn modelId="{33C76FCD-C534-4B42-834E-27FF9833E1B9}" type="presParOf" srcId="{A1E66220-D5FF-4A01-A010-D72374116D72}" destId="{DF3ABA19-D524-46B3-ADE2-43287E21280A}" srcOrd="5" destOrd="0" presId="urn:microsoft.com/office/officeart/2005/8/layout/vList5"/>
    <dgm:cxn modelId="{8C495448-6D22-4147-938D-789BFF7A1B29}" type="presParOf" srcId="{A1E66220-D5FF-4A01-A010-D72374116D72}" destId="{28077E14-212E-4A69-AA72-9094CB3E76CE}" srcOrd="6" destOrd="0" presId="urn:microsoft.com/office/officeart/2005/8/layout/vList5"/>
    <dgm:cxn modelId="{1BAD1BB5-A1D5-42B6-9407-B86BE7962D0E}" type="presParOf" srcId="{28077E14-212E-4A69-AA72-9094CB3E76CE}" destId="{92C81792-EF3C-49EC-8BED-F0873A773835}" srcOrd="0" destOrd="0" presId="urn:microsoft.com/office/officeart/2005/8/layout/vList5"/>
    <dgm:cxn modelId="{C9150737-5A96-4B6B-8597-70667BB007E3}" type="presParOf" srcId="{28077E14-212E-4A69-AA72-9094CB3E76CE}" destId="{B55A13A5-E350-49E3-87A0-25409F0196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1D19-6F3F-4059-978E-37780A83F67A}">
      <dsp:nvSpPr>
        <dsp:cNvPr id="0" name=""/>
        <dsp:cNvSpPr/>
      </dsp:nvSpPr>
      <dsp:spPr>
        <a:xfrm rot="5400000">
          <a:off x="5133763" y="-2776553"/>
          <a:ext cx="707225" cy="6440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承载</a:t>
          </a:r>
          <a:r>
            <a:rPr lang="en-GB" sz="1800" kern="1200" dirty="0" smtClean="0">
              <a:latin typeface="微软雅黑" pitchFamily="34" charset="-122"/>
              <a:ea typeface="微软雅黑" pitchFamily="34" charset="-122"/>
            </a:rPr>
            <a:t>RRC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消息，映射到</a:t>
          </a:r>
          <a:r>
            <a:rPr lang="en-GB" sz="1800" kern="1200" dirty="0" smtClean="0">
              <a:latin typeface="微软雅黑" pitchFamily="34" charset="-122"/>
              <a:ea typeface="微软雅黑" pitchFamily="34" charset="-122"/>
            </a:rPr>
            <a:t>CCCH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信道</a:t>
          </a:r>
          <a:endParaRPr lang="en-GB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266969" y="124765"/>
        <a:ext cx="6406290" cy="638177"/>
      </dsp:txXfrm>
    </dsp:sp>
    <dsp:sp modelId="{639A44CE-8D6B-44A1-B4B3-81C3965AFABB}">
      <dsp:nvSpPr>
        <dsp:cNvPr id="0" name=""/>
        <dsp:cNvSpPr/>
      </dsp:nvSpPr>
      <dsp:spPr>
        <a:xfrm>
          <a:off x="648066" y="1837"/>
          <a:ext cx="1618902" cy="884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微软雅黑" pitchFamily="34" charset="-122"/>
              <a:ea typeface="微软雅黑" pitchFamily="34" charset="-122"/>
            </a:rPr>
            <a:t>SRB0</a:t>
          </a:r>
          <a:endParaRPr lang="en-GB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91221" y="44992"/>
        <a:ext cx="1532592" cy="797721"/>
      </dsp:txXfrm>
    </dsp:sp>
    <dsp:sp modelId="{AC16046E-A9F1-4C0B-A44E-412EA27C8A53}">
      <dsp:nvSpPr>
        <dsp:cNvPr id="0" name=""/>
        <dsp:cNvSpPr/>
      </dsp:nvSpPr>
      <dsp:spPr>
        <a:xfrm rot="5400000">
          <a:off x="5138953" y="-1848320"/>
          <a:ext cx="707225" cy="6440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承载</a:t>
          </a: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RRC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消息，也可承载</a:t>
          </a: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NAS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消息，映射到</a:t>
          </a: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DCCH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信道</a:t>
          </a:r>
          <a:endParaRPr lang="en-GB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272159" y="1052998"/>
        <a:ext cx="6406290" cy="638177"/>
      </dsp:txXfrm>
    </dsp:sp>
    <dsp:sp modelId="{37D70BE5-C6F4-47F0-8460-C4DF0E86AA30}">
      <dsp:nvSpPr>
        <dsp:cNvPr id="0" name=""/>
        <dsp:cNvSpPr/>
      </dsp:nvSpPr>
      <dsp:spPr>
        <a:xfrm>
          <a:off x="648066" y="930071"/>
          <a:ext cx="1624091" cy="884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微软雅黑" pitchFamily="34" charset="-122"/>
              <a:ea typeface="微软雅黑" pitchFamily="34" charset="-122"/>
            </a:rPr>
            <a:t>SRB1</a:t>
          </a:r>
          <a:endParaRPr lang="en-GB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91221" y="973226"/>
        <a:ext cx="1537781" cy="797721"/>
      </dsp:txXfrm>
    </dsp:sp>
    <dsp:sp modelId="{B94128EA-474F-405A-BEAC-57766DBD79DE}">
      <dsp:nvSpPr>
        <dsp:cNvPr id="0" name=""/>
        <dsp:cNvSpPr/>
      </dsp:nvSpPr>
      <dsp:spPr>
        <a:xfrm rot="5400000">
          <a:off x="5138953" y="-920086"/>
          <a:ext cx="707225" cy="6440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承载</a:t>
          </a: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NAS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消息，映射到</a:t>
          </a: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DCCH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信道</a:t>
          </a:r>
          <a:endParaRPr lang="en-GB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272159" y="1981232"/>
        <a:ext cx="6406290" cy="638177"/>
      </dsp:txXfrm>
    </dsp:sp>
    <dsp:sp modelId="{8B15D8D7-FC66-4B23-BC11-DED7C1FCFEDD}">
      <dsp:nvSpPr>
        <dsp:cNvPr id="0" name=""/>
        <dsp:cNvSpPr/>
      </dsp:nvSpPr>
      <dsp:spPr>
        <a:xfrm>
          <a:off x="648066" y="1858304"/>
          <a:ext cx="1624091" cy="884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微软雅黑" pitchFamily="34" charset="-122"/>
              <a:ea typeface="微软雅黑" pitchFamily="34" charset="-122"/>
            </a:rPr>
            <a:t>SRB2</a:t>
          </a:r>
          <a:endParaRPr lang="en-GB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91221" y="1901459"/>
        <a:ext cx="1537781" cy="797721"/>
      </dsp:txXfrm>
    </dsp:sp>
    <dsp:sp modelId="{B55A13A5-E350-49E3-87A0-25409F0196C0}">
      <dsp:nvSpPr>
        <dsp:cNvPr id="0" name=""/>
        <dsp:cNvSpPr/>
      </dsp:nvSpPr>
      <dsp:spPr>
        <a:xfrm rot="5400000">
          <a:off x="5138953" y="8146"/>
          <a:ext cx="707225" cy="6440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>
              <a:latin typeface="微软雅黑" pitchFamily="34" charset="-122"/>
              <a:ea typeface="微软雅黑" pitchFamily="34" charset="-122"/>
            </a:rPr>
            <a:t>EN-DC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时承载</a:t>
          </a:r>
          <a:r>
            <a:rPr lang="en-GB" sz="1800" kern="1200" dirty="0" smtClean="0">
              <a:latin typeface="微软雅黑" pitchFamily="34" charset="-122"/>
              <a:ea typeface="微软雅黑" pitchFamily="34" charset="-122"/>
            </a:rPr>
            <a:t>RRC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消息，映射到</a:t>
          </a:r>
          <a:r>
            <a:rPr lang="en-GB" sz="1800" kern="1200" dirty="0" smtClean="0">
              <a:latin typeface="微软雅黑" pitchFamily="34" charset="-122"/>
              <a:ea typeface="微软雅黑" pitchFamily="34" charset="-122"/>
            </a:rPr>
            <a:t>DCCH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信道</a:t>
          </a:r>
          <a:endParaRPr lang="en-GB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272159" y="2909464"/>
        <a:ext cx="6406290" cy="638177"/>
      </dsp:txXfrm>
    </dsp:sp>
    <dsp:sp modelId="{92C81792-EF3C-49EC-8BED-F0873A773835}">
      <dsp:nvSpPr>
        <dsp:cNvPr id="0" name=""/>
        <dsp:cNvSpPr/>
      </dsp:nvSpPr>
      <dsp:spPr>
        <a:xfrm>
          <a:off x="648066" y="2786538"/>
          <a:ext cx="1624091" cy="884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SRB3</a:t>
          </a:r>
          <a:endParaRPr lang="en-GB" sz="20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91221" y="2829693"/>
        <a:ext cx="1537781" cy="797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84F4-EB2E-4A70-B787-0E24E38FB3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注册时，</a:t>
            </a:r>
            <a:r>
              <a:rPr lang="en-US" altLang="zh-CN" dirty="0" smtClean="0"/>
              <a:t>UE</a:t>
            </a:r>
            <a:r>
              <a:rPr lang="zh-CN" altLang="en-US" dirty="0" smtClean="0"/>
              <a:t>上报支持的</a:t>
            </a:r>
            <a:r>
              <a:rPr lang="en-US" altLang="zh-CN" dirty="0" smtClean="0"/>
              <a:t>S-NSSAI</a:t>
            </a:r>
            <a:r>
              <a:rPr lang="zh-CN" altLang="en-US" dirty="0" smtClean="0"/>
              <a:t>，网络反馈支持的。每次</a:t>
            </a:r>
            <a:r>
              <a:rPr lang="en-US" altLang="zh-CN" dirty="0" smtClean="0"/>
              <a:t>RRC</a:t>
            </a:r>
            <a:r>
              <a:rPr lang="zh-CN" altLang="en-US" dirty="0" smtClean="0"/>
              <a:t>连接建立时，</a:t>
            </a:r>
            <a:r>
              <a:rPr lang="en-US" altLang="zh-CN" dirty="0" smtClean="0"/>
              <a:t>UE</a:t>
            </a:r>
            <a:r>
              <a:rPr lang="zh-CN" altLang="en-US" dirty="0" smtClean="0"/>
              <a:t>要上报</a:t>
            </a:r>
            <a:r>
              <a:rPr lang="en-US" altLang="zh-CN" smtClean="0"/>
              <a:t>S-NSSAI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如果无法执行重配或</a:t>
            </a:r>
            <a:r>
              <a:rPr lang="en-US" altLang="zh-CN" dirty="0" smtClean="0"/>
              <a:t>IP</a:t>
            </a:r>
            <a:r>
              <a:rPr lang="zh-CN" altLang="en-US" dirty="0" smtClean="0"/>
              <a:t>失败，触发重建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</a:t>
            </a:r>
            <a:r>
              <a:rPr lang="en-GB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truncatedResumeID</a:t>
            </a:r>
            <a:r>
              <a:rPr lang="en-GB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include bits in bit position 9 to 20 and 29 to 40 from the left in the stored </a:t>
            </a:r>
            <a:r>
              <a:rPr lang="en-GB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resumeIdentity</a:t>
            </a:r>
            <a:r>
              <a:rPr lang="en-GB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T320</a:t>
            </a:r>
            <a:r>
              <a:rPr lang="zh-CN" altLang="en-US" dirty="0" smtClean="0"/>
              <a:t>超时，</a:t>
            </a:r>
            <a:r>
              <a:rPr lang="en-GB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Discard the cell reselection priority information provided by dedicated signalling.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444D1-DFB9-4DCD-8D5E-A1F47A0950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444D1-DFB9-4DCD-8D5E-A1F47A0950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适用于所有场景，如</a:t>
            </a:r>
            <a:r>
              <a:rPr lang="en-US" altLang="zh-CN" sz="12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NSA/</a:t>
            </a:r>
            <a:r>
              <a:rPr lang="zh-CN" altLang="en-US" sz="12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拥塞控制</a:t>
            </a:r>
            <a:endParaRPr lang="zh-CN" altLang="zh-CN" sz="1200" kern="1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444D1-DFB9-4DCD-8D5E-A1F47A0950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444D1-DFB9-4DCD-8D5E-A1F47A0950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444D1-DFB9-4DCD-8D5E-A1F47A0950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444D1-DFB9-4DCD-8D5E-A1F47A0950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444D1-DFB9-4DCD-8D5E-A1F47A0950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444D1-DFB9-4DCD-8D5E-A1F47A0950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444D1-DFB9-4DCD-8D5E-A1F47A0950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444D1-DFB9-4DCD-8D5E-A1F47A0950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对于移动性，最大的影响来自于波束的引入。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因为波束比较窄，终端可能移动，换波束会比换小区更频繁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上报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质量的目的是辅助目标小区帮</a:t>
            </a:r>
            <a:r>
              <a:rPr lang="en-US" altLang="zh-CN" dirty="0" smtClean="0"/>
              <a:t>UE</a:t>
            </a:r>
            <a:r>
              <a:rPr lang="zh-CN" altLang="en-US" dirty="0" smtClean="0"/>
              <a:t>选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并分配</a:t>
            </a:r>
            <a:r>
              <a:rPr lang="en-US" altLang="zh-CN" dirty="0" smtClean="0"/>
              <a:t>preamble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终端接入</a:t>
            </a:r>
            <a:r>
              <a:rPr lang="en-US" altLang="zh-CN" dirty="0" err="1" smtClean="0"/>
              <a:t>eNB</a:t>
            </a:r>
            <a:r>
              <a:rPr lang="zh-CN" altLang="en-US" dirty="0" smtClean="0"/>
              <a:t>时需要选择接入哪个核心网。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UE</a:t>
            </a:r>
            <a:r>
              <a:rPr lang="zh-CN" altLang="en-US" dirty="0" smtClean="0"/>
              <a:t>天线数少，波束粗，覆盖差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SRB0 is for RRC messages using the CCCH logical channel;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SRB1 is for RRC messages (which may include a piggybacked NAS message) as well as for NAS messages prior to the establishment of SRB2, all using DCCH logical channel;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SRB2 is for NAS messages, all using DCCH logical channel. SRB2 has a lower-priority than SRB1 and is always configured by the network after security activation;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SRB3 is for some RRC messages when UE is in EN-DC, all using DCCH logical channel.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NSA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LTE</a:t>
            </a:r>
            <a:r>
              <a:rPr lang="zh-CN" altLang="en-US" dirty="0" smtClean="0"/>
              <a:t>双连接的架构，但由于</a:t>
            </a:r>
            <a:r>
              <a:rPr lang="en-US" altLang="zh-CN" dirty="0" smtClean="0"/>
              <a:t>SN</a:t>
            </a:r>
            <a:r>
              <a:rPr lang="zh-CN" altLang="en-US" dirty="0" smtClean="0"/>
              <a:t>能力强，设计上有些优化</a:t>
            </a:r>
            <a:endParaRPr lang="en-US" altLang="zh-CN" dirty="0" smtClean="0"/>
          </a:p>
          <a:p>
            <a:r>
              <a:rPr lang="zh-CN" altLang="en-US" dirty="0" smtClean="0"/>
              <a:t>避免小孩管大人，因为</a:t>
            </a:r>
            <a:r>
              <a:rPr lang="en-US" altLang="zh-CN" dirty="0" smtClean="0"/>
              <a:t>NR</a:t>
            </a:r>
            <a:r>
              <a:rPr lang="zh-CN" altLang="en-US" dirty="0" smtClean="0"/>
              <a:t>有很多全新的设计，靠</a:t>
            </a:r>
            <a:r>
              <a:rPr lang="en-US" altLang="zh-CN" dirty="0" smtClean="0"/>
              <a:t>LTE</a:t>
            </a:r>
            <a:r>
              <a:rPr lang="zh-CN" altLang="en-US" dirty="0" smtClean="0"/>
              <a:t>来替</a:t>
            </a:r>
            <a:r>
              <a:rPr lang="en-US" altLang="zh-CN" dirty="0" smtClean="0"/>
              <a:t>NR</a:t>
            </a:r>
            <a:r>
              <a:rPr lang="zh-CN" altLang="en-US" dirty="0" smtClean="0"/>
              <a:t>做</a:t>
            </a:r>
            <a:r>
              <a:rPr lang="en-US" altLang="zh-CN" dirty="0" smtClean="0"/>
              <a:t>RRC</a:t>
            </a:r>
            <a:r>
              <a:rPr lang="zh-CN" altLang="en-US" dirty="0" smtClean="0"/>
              <a:t>管理效率低，需要升级</a:t>
            </a:r>
            <a:r>
              <a:rPr lang="en-US" altLang="zh-CN" dirty="0" smtClean="0"/>
              <a:t>LTE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RRM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LTE-NR DC</a:t>
            </a:r>
            <a:r>
              <a:rPr lang="zh-CN" altLang="zh-CN" dirty="0" smtClean="0"/>
              <a:t>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LTE MN</a:t>
            </a:r>
            <a:r>
              <a:rPr lang="zh-CN" altLang="zh-CN" dirty="0" smtClean="0"/>
              <a:t>测量</a:t>
            </a:r>
            <a:r>
              <a:rPr lang="en-US" altLang="zh-CN" dirty="0" smtClean="0"/>
              <a:t>LTE+NR</a:t>
            </a:r>
            <a:r>
              <a:rPr lang="zh-CN" altLang="en-US" dirty="0" smtClean="0"/>
              <a:t>测量</a:t>
            </a:r>
            <a:r>
              <a:rPr lang="en-US" altLang="zh-CN" dirty="0" smtClean="0"/>
              <a:t> </a:t>
            </a:r>
            <a:r>
              <a:rPr lang="zh-CN" altLang="zh-CN" dirty="0" smtClean="0"/>
              <a:t>，</a:t>
            </a:r>
            <a:r>
              <a:rPr lang="en-US" altLang="zh-CN" dirty="0" smtClean="0"/>
              <a:t>NR SN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NR</a:t>
            </a:r>
            <a:r>
              <a:rPr lang="zh-CN" altLang="zh-CN" dirty="0" smtClean="0"/>
              <a:t>测量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PDCP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DRB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Jumbo frame</a:t>
            </a:r>
            <a:r>
              <a:rPr lang="zh-CN" altLang="en-US" dirty="0" smtClean="0"/>
              <a:t>大包</a:t>
            </a:r>
            <a:endParaRPr lang="en-US" altLang="zh-CN" dirty="0" smtClean="0"/>
          </a:p>
          <a:p>
            <a:r>
              <a:rPr lang="en-US" altLang="zh-CN" dirty="0" smtClean="0"/>
              <a:t>AM</a:t>
            </a:r>
            <a:r>
              <a:rPr lang="zh-CN" altLang="en-US" dirty="0" smtClean="0"/>
              <a:t>需要状态报告关联，所以是必须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RLC</a:t>
            </a:r>
            <a:r>
              <a:rPr lang="zh-CN" altLang="en-US" dirty="0" smtClean="0"/>
              <a:t>实体。收端告诉发端正确接收了哪个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一连串同一个逻辑信道的</a:t>
            </a:r>
            <a:r>
              <a:rPr lang="en-US" altLang="zh-CN" dirty="0" smtClean="0"/>
              <a:t>LCID</a:t>
            </a:r>
            <a:r>
              <a:rPr lang="zh-CN" altLang="en-US" dirty="0" smtClean="0"/>
              <a:t>可能一样，但最后也没做优化。丢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包，对应一连串</a:t>
            </a:r>
            <a:r>
              <a:rPr lang="en-US" altLang="zh-CN" dirty="0" smtClean="0"/>
              <a:t>RLC</a:t>
            </a:r>
            <a:r>
              <a:rPr lang="zh-CN" altLang="en-US" dirty="0" smtClean="0"/>
              <a:t>小包。</a:t>
            </a:r>
            <a:endParaRPr lang="en-US" altLang="zh-CN" dirty="0" smtClean="0"/>
          </a:p>
          <a:p>
            <a:r>
              <a:rPr lang="en-US" altLang="zh-CN" dirty="0" smtClean="0"/>
              <a:t>SO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segmention</a:t>
            </a:r>
            <a:r>
              <a:rPr lang="en-US" altLang="zh-CN" baseline="0" dirty="0" smtClean="0"/>
              <a:t> offset.</a:t>
            </a:r>
            <a:r>
              <a:rPr lang="zh-CN" altLang="en-US" baseline="0" dirty="0" smtClean="0"/>
              <a:t>指示切的位置，</a:t>
            </a:r>
            <a:r>
              <a:rPr lang="en-US" altLang="zh-CN" baseline="0" dirty="0" smtClean="0"/>
              <a:t>LTEUM</a:t>
            </a:r>
            <a:r>
              <a:rPr lang="zh-CN" altLang="en-US" baseline="0" dirty="0" smtClean="0"/>
              <a:t>不指示</a:t>
            </a:r>
            <a:endParaRPr lang="en-US" altLang="zh-CN" baseline="0" dirty="0" smtClean="0"/>
          </a:p>
          <a:p>
            <a:r>
              <a:rPr lang="zh-CN" altLang="en-US" baseline="0" dirty="0" smtClean="0"/>
              <a:t>由于小包，</a:t>
            </a:r>
            <a:r>
              <a:rPr lang="en-US" altLang="zh-CN" baseline="0" dirty="0" smtClean="0"/>
              <a:t>SN</a:t>
            </a:r>
            <a:r>
              <a:rPr lang="zh-CN" altLang="en-US" baseline="0" dirty="0" smtClean="0"/>
              <a:t>用的快，扩展</a:t>
            </a:r>
            <a:r>
              <a:rPr lang="en-US" altLang="zh-CN" baseline="0" dirty="0" smtClean="0"/>
              <a:t>SN</a:t>
            </a:r>
            <a:r>
              <a:rPr lang="zh-CN" altLang="en-US" baseline="0" dirty="0" smtClean="0"/>
              <a:t>号。</a:t>
            </a:r>
            <a:r>
              <a:rPr lang="en-US" altLang="zh-CN" baseline="0" dirty="0" smtClean="0"/>
              <a:t>UM</a:t>
            </a:r>
            <a:r>
              <a:rPr lang="zh-CN" altLang="en-US" baseline="0" dirty="0" smtClean="0"/>
              <a:t>没有状态报告，够用就行。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T reordering</a:t>
            </a:r>
            <a:r>
              <a:rPr lang="zh-CN" altLang="en-US" baseline="0" dirty="0" smtClean="0"/>
              <a:t>只用来等</a:t>
            </a:r>
            <a:r>
              <a:rPr lang="en-US" altLang="zh-CN" baseline="0" dirty="0" smtClean="0"/>
              <a:t>segment</a:t>
            </a:r>
            <a:r>
              <a:rPr lang="zh-CN" altLang="en-US" baseline="0" dirty="0" smtClean="0"/>
              <a:t>的包。组完叫</a:t>
            </a:r>
            <a:r>
              <a:rPr lang="en-US" altLang="zh-CN" baseline="0" dirty="0" smtClean="0"/>
              <a:t>reassemble.</a:t>
            </a:r>
            <a:endParaRPr lang="en-US" altLang="zh-CN" baseline="0" dirty="0" smtClean="0"/>
          </a:p>
          <a:p>
            <a:r>
              <a:rPr lang="en-US" altLang="zh-CN" baseline="0" dirty="0" smtClean="0"/>
              <a:t>SI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2bit</a:t>
            </a:r>
            <a:r>
              <a:rPr lang="zh-CN" altLang="en-US" baseline="0" dirty="0" smtClean="0"/>
              <a:t>，指示头、尾巴、中间、没切</a:t>
            </a:r>
            <a:endParaRPr lang="en-US" altLang="zh-CN" baseline="0" dirty="0" smtClean="0"/>
          </a:p>
          <a:p>
            <a:r>
              <a:rPr lang="zh-CN" altLang="en-US" baseline="0" dirty="0" smtClean="0"/>
              <a:t>接收机制：</a:t>
            </a:r>
            <a:r>
              <a:rPr lang="en-US" altLang="zh-CN" baseline="0" dirty="0" smtClean="0"/>
              <a:t>Pull</a:t>
            </a:r>
            <a:r>
              <a:rPr lang="zh-CN" altLang="en-US" baseline="0" dirty="0" smtClean="0"/>
              <a:t>变大号。</a:t>
            </a:r>
            <a:r>
              <a:rPr lang="en-US" altLang="zh-CN" baseline="0" dirty="0" smtClean="0"/>
              <a:t>Push</a:t>
            </a:r>
            <a:r>
              <a:rPr lang="zh-CN" altLang="en-US" baseline="0" dirty="0" smtClean="0"/>
              <a:t>变小号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上行在后面，分开放。</a:t>
            </a:r>
            <a:r>
              <a:rPr lang="en-US" altLang="zh-CN" dirty="0" smtClean="0"/>
              <a:t>MAC CE</a:t>
            </a:r>
            <a:r>
              <a:rPr lang="zh-CN" altLang="en-US" dirty="0" smtClean="0"/>
              <a:t>，实时报</a:t>
            </a:r>
            <a:r>
              <a:rPr lang="en-US" altLang="zh-CN" dirty="0" smtClean="0"/>
              <a:t>PHR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BSR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4D72E-BB4A-5244-8387-D4030BC65C9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E3E86-6B03-4C5E-8E14-5C8CD4EF5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Resume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验证合法性。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6F4F-C37B-49EE-BAA2-BC2AD693F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两个协议栈</a:t>
            </a:r>
            <a:r>
              <a:rPr lang="en-US" altLang="zh-CN" dirty="0" smtClean="0"/>
              <a:t>L2</a:t>
            </a:r>
            <a:r>
              <a:rPr lang="zh-CN" altLang="en-US" dirty="0" smtClean="0"/>
              <a:t>是不同的，</a:t>
            </a:r>
            <a:r>
              <a:rPr lang="en-US" altLang="zh-CN" dirty="0" smtClean="0"/>
              <a:t>UE context</a:t>
            </a:r>
            <a:r>
              <a:rPr lang="zh-CN" altLang="en-US" dirty="0" smtClean="0"/>
              <a:t>也是不同的，难道需要基站保存两套</a:t>
            </a:r>
            <a:r>
              <a:rPr lang="en-US" altLang="zh-CN" dirty="0" smtClean="0"/>
              <a:t>UE</a:t>
            </a:r>
            <a:r>
              <a:rPr lang="en-US" altLang="zh-CN" baseline="0" dirty="0" smtClean="0"/>
              <a:t> context</a:t>
            </a:r>
            <a:r>
              <a:rPr lang="zh-CN" altLang="en-US" baseline="0" dirty="0" smtClean="0"/>
              <a:t>？</a:t>
            </a:r>
            <a:endParaRPr lang="en-US" altLang="zh-CN" baseline="0" dirty="0" smtClean="0"/>
          </a:p>
          <a:p>
            <a:r>
              <a:rPr lang="en-US" altLang="zh-CN" dirty="0" smtClean="0"/>
              <a:t>Rel-15</a:t>
            </a:r>
            <a:r>
              <a:rPr lang="zh-CN" altLang="en-US" dirty="0" smtClean="0"/>
              <a:t>不支持，</a:t>
            </a:r>
            <a:r>
              <a:rPr lang="en-US" altLang="zh-CN" dirty="0" smtClean="0"/>
              <a:t>Rel-16</a:t>
            </a:r>
            <a:r>
              <a:rPr lang="zh-CN" altLang="en-US" dirty="0" smtClean="0"/>
              <a:t>可以再讨论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6670-E0DC-44D6-BBD8-745436F3D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package" Target="../embeddings/Document2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3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Relationship Id="rId3" Type="http://schemas.openxmlformats.org/officeDocument/2006/relationships/package" Target="../embeddings/Document3.docx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2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3.bin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34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1.e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50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9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8.e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36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emf"/><Relationship Id="rId3" Type="http://schemas.openxmlformats.org/officeDocument/2006/relationships/package" Target="../embeddings/Document1.docx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988840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基本信令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最新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3642360"/>
            <a:ext cx="2457450" cy="2457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7060" y="3103880"/>
            <a:ext cx="538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更多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5G</a:t>
            </a: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技术资料可扫描下方二维码直接下载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 RRC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6647" y="2063600"/>
          <a:ext cx="8463824" cy="4536500"/>
        </p:xfrm>
        <a:graphic>
          <a:graphicData uri="http://schemas.openxmlformats.org/drawingml/2006/table">
            <a:tbl>
              <a:tblPr/>
              <a:tblGrid>
                <a:gridCol w="2479127"/>
                <a:gridCol w="1930346"/>
                <a:gridCol w="1938395"/>
                <a:gridCol w="2115956"/>
              </a:tblGrid>
              <a:tr h="4269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4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GB" sz="1400" b="1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RRC_CONNECTED</a:t>
                      </a:r>
                      <a:endParaRPr lang="en-GB" sz="1400" b="1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GB" sz="1400" b="1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RRC_IDLE</a:t>
                      </a:r>
                      <a:endParaRPr lang="en-GB" sz="1400" b="1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GB" sz="1400" b="1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RRC_INACTIVE</a:t>
                      </a:r>
                      <a:endParaRPr lang="en-GB" sz="1400" b="1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PLMN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选择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 2"/>
                        </a:rPr>
                        <a:t></a:t>
                      </a:r>
                      <a:endParaRPr lang="en-GB" sz="14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接收系统广播消息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UE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移动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性</a:t>
                      </a:r>
                      <a:r>
                        <a:rPr lang="en-US" altLang="zh-CN" sz="1400" b="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-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小区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选择和重选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UE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移动性</a:t>
                      </a: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-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小区切换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接收</a:t>
                      </a: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5GC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发起的寻呼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接收基站发起的寻呼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5GC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控制的寻呼区域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NG-RAN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控制的寻呼区域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基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站保留</a:t>
                      </a: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UE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上下文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5GC-NG-RAN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链路建立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9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UE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发送</a:t>
                      </a: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/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接收单播数据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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 2"/>
                        </a:rPr>
                        <a:t></a:t>
                      </a:r>
                      <a:endParaRPr lang="en-GB" sz="14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 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95536" y="737924"/>
            <a:ext cx="8136904" cy="1197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引入新状态</a:t>
            </a:r>
            <a:r>
              <a:rPr lang="en-GB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RRC_INACTIVE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快速转换到</a:t>
            </a:r>
            <a:r>
              <a:rPr lang="en-US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连接态，满足</a:t>
            </a:r>
            <a:r>
              <a:rPr lang="en-US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控制面时延要求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终端节能</a:t>
            </a:r>
            <a:endParaRPr lang="en-GB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1" y="11663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827420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LTE/5GC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NR/5GC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间状态转换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2"/>
          <p:cNvSpPr txBox="1"/>
          <p:nvPr/>
        </p:nvSpPr>
        <p:spPr>
          <a:xfrm>
            <a:off x="1475656" y="560729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Inactive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之间不能直接状态转换，需要回到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3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41375" y="1487488"/>
          <a:ext cx="7350125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3" name="文档" r:id="rId1" imgW="6629400" imgH="3493135" progId="Word.Document.12">
                  <p:embed/>
                </p:oleObj>
              </mc:Choice>
              <mc:Fallback>
                <p:oleObj name="文档" r:id="rId1" imgW="6629400" imgH="3493135" progId="Word.Document.12">
                  <p:embed/>
                  <p:pic>
                    <p:nvPicPr>
                      <p:cNvPr id="0" name="Object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487488"/>
                        <a:ext cx="7350125" cy="3883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0" y="116632"/>
            <a:ext cx="520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 Control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618922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：连接建立，或未找到上下文时连接新建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Connected=&gt;Idle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Inactive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=&gt;Idle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 Release with Suspend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Connected/ Inactive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=&gt; Inactive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 Resume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Inactive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Connected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RNAU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 Notification Area Update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 Reestablish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后恢复连接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 Reject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：网络拥塞时拒绝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接入，由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SRB0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承载，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Rel-15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版本不支持完保，不可以带重定向信息（防伪基站）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Unified Access Control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：统一的接入控制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0" y="799345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信令以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为基线，做了增强性、优化性设计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0" y="116632"/>
            <a:ext cx="426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连接建立请求消息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697" y="639852"/>
            <a:ext cx="87867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连接建立的目的：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SRB1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传输初始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re-establish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请求，网络侧未能取得或验证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上下文时；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RRCSetupRequest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消息相关流程：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消息中携带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 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40bit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区时网络分配的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5G-S-TMSI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指示，填写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establishmentCause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RRCSetupRequest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消息传给底层后，然后继续做测量和小区重选；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如果在收到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消息前发生了小区重选或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超时：重置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，重建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连接建立失败。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81496" y="4671725"/>
          <a:ext cx="4248472" cy="199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Picture" r:id="rId1" imgW="4813935" imgH="2294255" progId="Word.Picture.8">
                  <p:embed/>
                </p:oleObj>
              </mc:Choice>
              <mc:Fallback>
                <p:oleObj name="Picture" r:id="rId1" imgW="4813935" imgH="2294255" progId="Word.Picture.8">
                  <p:embed/>
                  <p:pic>
                    <p:nvPicPr>
                      <p:cNvPr id="0" name="图片 3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496" y="4671725"/>
                        <a:ext cx="4248472" cy="19992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1" y="11663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连接建立消息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764704"/>
            <a:ext cx="84969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RRCSetup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后流程：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如果是回应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resumeRequest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reestablishRequest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删掉储存的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I-RNTI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；告知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fallback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到连接建立；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RRC_CONNECTED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，停止小区重选；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层提供了多个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S-NSSAI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，填到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s-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nssai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RRCSetupComplete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RRC Reject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后行为：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T319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，释放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T302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，设成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waitTime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连接建立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failure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，期间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掉所有请求。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95736" y="5013176"/>
          <a:ext cx="4464496" cy="151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8" name="Picture" r:id="rId1" imgW="4813935" imgH="1609725" progId="Word.Picture.8">
                  <p:embed/>
                </p:oleObj>
              </mc:Choice>
              <mc:Fallback>
                <p:oleObj name="Picture" r:id="rId1" imgW="4813935" imgH="1609725" progId="Word.Picture.8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013176"/>
                        <a:ext cx="4464496" cy="1518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0" y="116632"/>
            <a:ext cx="542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 Reconfiguration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5600" y="836712"/>
            <a:ext cx="864096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重配的目的：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establish/modify/release RBs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setup/modify/release measurements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add/modify/release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SCells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cell groups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重配置；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专用信息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EN-DC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辅节点可以建立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SRB3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，可以由辅节点直接向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发送测量配置，接收测量上报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6675" y="3501529"/>
          <a:ext cx="447357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1" name="Picture" r:id="rId1" imgW="30079950" imgH="10763250" progId="Word.Picture.8">
                  <p:embed/>
                </p:oleObj>
              </mc:Choice>
              <mc:Fallback>
                <p:oleObj name="Picture" r:id="rId1" imgW="30079950" imgH="1076325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3501529"/>
                        <a:ext cx="4473575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27284" y="3501008"/>
          <a:ext cx="4483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2" name="Picture" r:id="rId3" imgW="4813935" imgH="1724025" progId="Word.Picture.8">
                  <p:embed/>
                </p:oleObj>
              </mc:Choice>
              <mc:Fallback>
                <p:oleObj name="Picture" r:id="rId3" imgW="4813935" imgH="1724025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284" y="3501008"/>
                        <a:ext cx="44831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0" y="116632"/>
            <a:ext cx="765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inactive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态新引入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 Resume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335" y="836712"/>
            <a:ext cx="890966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resume request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的触发条件：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高层或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层触发状态转换；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NG-RAN paging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RRCResumeRequest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相关流程：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T319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SIB1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指示，在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FullResumeID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40/72bit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MSG3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）或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truncatedResumeID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24/56bit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MSG3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储存的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配置和安全相关上下文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，当前</a:t>
            </a:r>
            <a:r>
              <a:rPr lang="en-GB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KgNB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秘钥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SRB1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，为后续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SRB1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完保和加密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SRB2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，进入连接态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T319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超时或完保失败，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T319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运行期间发生重选，通知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0" y="116632"/>
            <a:ext cx="3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 Resume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7955" y="764704"/>
          <a:ext cx="3522086" cy="172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2" name="Picture" r:id="rId1" imgW="4813935" imgH="2294255" progId="Word.Picture.8">
                  <p:embed/>
                </p:oleObj>
              </mc:Choice>
              <mc:Fallback>
                <p:oleObj name="Picture" r:id="rId1" imgW="4813935" imgH="2294255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55" y="764704"/>
                        <a:ext cx="3522086" cy="1721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004048" y="836712"/>
          <a:ext cx="3522086" cy="172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3" name="Picture" r:id="rId3" imgW="4813935" imgH="2294255" progId="Word.Picture.8">
                  <p:embed/>
                </p:oleObj>
              </mc:Choice>
              <mc:Fallback>
                <p:oleObj name="Picture" r:id="rId3" imgW="4813935" imgH="2294255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836712"/>
                        <a:ext cx="3522086" cy="1721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9512" y="2986282"/>
          <a:ext cx="3522086" cy="115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4" name="Picture" r:id="rId5" imgW="4813935" imgH="1609725" progId="Word.Picture.8">
                  <p:embed/>
                </p:oleObj>
              </mc:Choice>
              <mc:Fallback>
                <p:oleObj name="Picture" r:id="rId5" imgW="4813935" imgH="160972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986282"/>
                        <a:ext cx="3522086" cy="1152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860031" y="4588920"/>
          <a:ext cx="3816425" cy="129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5" name="Picture" r:id="rId7" imgW="4813935" imgH="1609725" progId="Word.Picture.8">
                  <p:embed/>
                </p:oleObj>
              </mc:Choice>
              <mc:Fallback>
                <p:oleObj name="Picture" r:id="rId7" imgW="4813935" imgH="1609725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1" y="4588920"/>
                        <a:ext cx="3816425" cy="1297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07955" y="4581128"/>
          <a:ext cx="3522086" cy="115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6" name="Picture" r:id="rId9" imgW="4813935" imgH="1609725" progId="Word.Picture.8">
                  <p:embed/>
                </p:oleObj>
              </mc:Choice>
              <mc:Fallback>
                <p:oleObj name="Picture" r:id="rId9" imgW="4813935" imgH="1609725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55" y="4581128"/>
                        <a:ext cx="3522086" cy="1152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2"/>
          <p:cNvSpPr txBox="1"/>
          <p:nvPr/>
        </p:nvSpPr>
        <p:spPr>
          <a:xfrm>
            <a:off x="539552" y="249289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网络侧有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上下文，进入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连接态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"/>
          <p:cNvSpPr txBox="1"/>
          <p:nvPr/>
        </p:nvSpPr>
        <p:spPr>
          <a:xfrm>
            <a:off x="251520" y="5886006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Reject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后启动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timer T302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，回到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inactive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 failure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层触发的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还会再次尝试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resumeRequest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2"/>
          <p:cNvSpPr txBox="1"/>
          <p:nvPr/>
        </p:nvSpPr>
        <p:spPr>
          <a:xfrm>
            <a:off x="5022304" y="2539063"/>
            <a:ext cx="399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网络侧无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上下文，做连接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，进入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连接态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2"/>
          <p:cNvSpPr txBox="1"/>
          <p:nvPr/>
        </p:nvSpPr>
        <p:spPr>
          <a:xfrm>
            <a:off x="5004048" y="5895399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回到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inactive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，停止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T319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，用新的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suspend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配置替换旧的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539552" y="4210418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回到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2872681"/>
            <a:ext cx="9144000" cy="0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0" y="4507845"/>
            <a:ext cx="9144000" cy="0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1" y="11663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连接重建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764704"/>
            <a:ext cx="84249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重建的目的是恢复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只有激活了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才可以发起重建过程，如有上下文并校验通过，则重建成功。否则重新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。如果没有激活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发起重建过程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T311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，做小区选择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选择到一个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suitable cell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后停止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T311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，启动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T301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，并恢复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SRB1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承载和安全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ReestablishmentSetup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，停止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T301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不引入针对重建的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reject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如果网络侧有上下文，可以回复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RRCReestablishment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如果没有上下文，可以回复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RRCSetup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如果网络拥塞，网络可以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T301 timer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超时回到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需要额外的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reject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2869" y="4725144"/>
          <a:ext cx="401955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7" name="Picture" r:id="rId1" imgW="4356100" imgH="2178685" progId="Word.Picture.8">
                  <p:embed/>
                </p:oleObj>
              </mc:Choice>
              <mc:Fallback>
                <p:oleObj name="Picture" r:id="rId1" imgW="4356100" imgH="2178685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69" y="4725144"/>
                        <a:ext cx="4019550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572000" y="4631302"/>
          <a:ext cx="44005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8" name="Picture" r:id="rId3" imgW="4356100" imgH="2179955" progId="Word.Picture.8">
                  <p:embed/>
                </p:oleObj>
              </mc:Choice>
              <mc:Fallback>
                <p:oleObj name="Picture" r:id="rId3" imgW="4356100" imgH="2179955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31302"/>
                        <a:ext cx="4400550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1" y="11663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 Release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861227"/>
            <a:ext cx="820891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inactive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RRC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可以携带：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专用频率优先级和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T320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、频点重定向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suspendConfig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resumeIdentity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nextHopChainingCount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ran-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PagingCycle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NotificationAreaInfo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消息接收失败导致网络与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状态不匹配，引入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DataInactivityTimer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，超时后回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83073" y="4077072"/>
          <a:ext cx="4977854" cy="11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9" name="Picture" r:id="rId1" imgW="4813935" imgH="1038860" progId="Word.Picture.8">
                  <p:embed/>
                </p:oleObj>
              </mc:Choice>
              <mc:Fallback>
                <p:oleObj name="Picture" r:id="rId1" imgW="4813935" imgH="103886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073" y="4077072"/>
                        <a:ext cx="4977854" cy="112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743" y="126976"/>
            <a:ext cx="5040313" cy="493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92696"/>
            <a:ext cx="7560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整体概况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无线网络架构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连接建立、重配、重建、恢复、释放、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统一接入控制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Non-standalone: EN-DC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双连接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用户面整体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精简的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RLC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1" y="11663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RLF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908719"/>
            <a:ext cx="86409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MCG RLF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SCG RLF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N310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个连续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后启动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运行期间收到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N311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个连续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，停止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T310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MCG RLF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触发条件：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Pcell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T310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超时、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MCG MAC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的随机接入失败指示、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达到最大重传次数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/>
              <a:buChar char="Þ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如果激活了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安全，做重建；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/>
              <a:buChar char="Þ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否则回到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 cause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SCG RLF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触发条件：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PSCell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T310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超时、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的随机接入失败指示、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达到最大重传次数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/>
              <a:buChar char="Þ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SCG RLF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 MN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EN-DC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 MN(NR-NR-DC)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83768" y="4869160"/>
          <a:ext cx="40195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3" name="Picture" r:id="rId1" imgW="4355465" imgH="1609090" progId="Word.Picture.8">
                  <p:embed/>
                </p:oleObj>
              </mc:Choice>
              <mc:Fallback>
                <p:oleObj name="Picture" r:id="rId1" imgW="4355465" imgH="160909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869160"/>
                        <a:ext cx="401955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913" y="1412776"/>
            <a:ext cx="83529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接入控制的目的是缓解网络拥塞，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在发起业务前先自己做判决，没通过则不发起业务，退避等待。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接入控制不足：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业务不统一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，区分用户优先级的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、区分应用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ACDC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、针对多媒体业务的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SSAC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状态不统一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，仅能工作在空闲态，连接态新发起业务不受控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设计统一接入控制机制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支持所有业务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，将不同应用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、业务、语音通话、不同优先级用户等映射到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支持所有状态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，空闲态、去激活态、连接态的终端都要执行接入控制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52869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设计统一接入控制，用于所有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状态、所有业务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14070" y="116632"/>
            <a:ext cx="484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Unified Access Control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0" y="116632"/>
            <a:ext cx="484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Unified Access Control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767605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判决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是否可以发起某个接入请求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，该接入请求与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个接入类别（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Category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个或多个接入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Identity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91680" y="4386272"/>
          <a:ext cx="5904656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37253"/>
                <a:gridCol w="456740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接入</a:t>
                      </a:r>
                      <a:r>
                        <a:rPr lang="en-GB" sz="12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ID</a:t>
                      </a:r>
                      <a:r>
                        <a:rPr lang="zh-CN" sz="12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配置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没有配置任何本表格内的参数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配置了多媒体优先服务</a:t>
                      </a: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(Multimedia Priority Service, MPS)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配置了关键数据服务</a:t>
                      </a: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(Mission Critical Service, MCS)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3-10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预留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配置了</a:t>
                      </a:r>
                      <a:r>
                        <a:rPr lang="en-GB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Access Class 11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配置了</a:t>
                      </a: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Access Class 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配置了</a:t>
                      </a: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Access Class 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配置了</a:t>
                      </a: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Access Class 14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15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配置了</a:t>
                      </a:r>
                      <a:r>
                        <a:rPr lang="en-GB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Access Class 15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84470" y="4057326"/>
            <a:ext cx="38307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表格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en-US" altLang="ja-JP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Access Identities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82792" y="1853242"/>
          <a:ext cx="6578416" cy="2011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05808"/>
                <a:gridCol w="2376264"/>
                <a:gridCol w="309634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接入类别号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相关状态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接入请求类别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0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所有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由寻呼导致的</a:t>
                      </a:r>
                      <a:r>
                        <a:rPr lang="en-GB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发起的信令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配置了可以容忍时延的业务</a:t>
                      </a: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,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所有，除了紧急呼叫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所有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紧急呼叫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所有，除了接入类别</a:t>
                      </a: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的状态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除了寻呼以外导致的</a:t>
                      </a: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发起信令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所有，除了接入类别</a:t>
                      </a:r>
                      <a:r>
                        <a:rPr lang="en-GB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的状态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MMTEL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语音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所有，除了接入类别</a:t>
                      </a: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的状态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MMTEL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视频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所有，除了接入类别</a:t>
                      </a: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的状态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SMS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所有，除了接入类别</a:t>
                      </a: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的状态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不属于其它接入类别的</a:t>
                      </a:r>
                      <a:r>
                        <a:rPr lang="en-GB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UE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发起的数据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8-31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预留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32-63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所有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运营商自定义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987824" y="1537046"/>
            <a:ext cx="2454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表格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ja-JP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Access Category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" y="655022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摘自</a:t>
            </a:r>
            <a:r>
              <a:rPr lang="en-GB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 </a:t>
            </a:r>
            <a:r>
              <a:rPr lang="en-GB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22.261</a:t>
            </a:r>
            <a:endParaRPr lang="zh-CN" altLang="en-US" sz="1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264" y="836712"/>
            <a:ext cx="8873460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有一套独立的接入控制参数，均在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SIB1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中广播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对应的接入控制参数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降低接入控制相关参数对系统消息的开销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接入控制参数的广播采用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基于阻拦参数集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barring configuration parameters sets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）的方式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每个阻拦参数集代表一种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阻拦因子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阻拦时间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网络可以配置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个阻拦参数集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的每个接入类别用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指示采用哪个阻拦参数集作为阻拦参数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发送接入请求时，会附带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个或多个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Identity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Category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 Category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指示阻拦因子（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barring factor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）与阻拦时间（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barring time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 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阻拦参数指示是否被阻拦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 Identity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对应的阻拦参数指示为‘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，则允许接入。如果指示为‘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，则还需要再做基于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 Category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的阻拦判决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"/>
          <p:cNvSpPr txBox="1"/>
          <p:nvPr/>
        </p:nvSpPr>
        <p:spPr>
          <a:xfrm>
            <a:off x="14070" y="116632"/>
            <a:ext cx="484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Unified Access Control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24" y="9280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系统信息整体结构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804" y="908720"/>
            <a:ext cx="8608572" cy="29238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系统信息分为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最小系统信息（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Minimum SI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其它系统信息（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 SI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两部分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系统信息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周期性广播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SIB1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主系统信息块（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）总是通过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信道以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为周期发送，在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内重复发送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多次。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SIB1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DL-SCH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信道周期发送，修改周期为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，在修改周期内可重复多次（默认重复周期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系统信息包括所有没有在最小系统信息中广播的系统信息，可以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下发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idle/inactive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专用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信令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下发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connected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周期广播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demand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发送方式）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23728" y="3933056"/>
          <a:ext cx="4680976" cy="2601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Visio" r:id="rId1" imgW="3543300" imgH="1981200" progId="Visio.Drawing.11">
                  <p:embed/>
                </p:oleObj>
              </mc:Choice>
              <mc:Fallback>
                <p:oleObj name="Visio" r:id="rId1" imgW="3543300" imgH="1981200" progId="Visio.Drawing.11">
                  <p:embed/>
                  <p:pic>
                    <p:nvPicPr>
                      <p:cNvPr id="0" name="图片 61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933056"/>
                        <a:ext cx="4680976" cy="26016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24" y="9280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系统信息整体结构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91716" y="764704"/>
          <a:ext cx="8160568" cy="417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214"/>
                <a:gridCol w="6779354"/>
              </a:tblGrid>
              <a:tr h="40978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SIB type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97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SIB2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小区重选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公共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信息：同频、异频、异系统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SIB3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只包括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同频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小区重选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的相关信息。这个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cell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specific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小区重选参数、以及黑名单小区列表。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SIB4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只包括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异频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小区重选相关的信息，包括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频率、以及异频邻小区相关信息。这个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包括对于一个频点的公共信息、以及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cell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specific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的参数。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SIB5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只包括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异系统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小区重选相关信息，包括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E-UTRA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频率、以及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E-UTRA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邻小区相关信息。这个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包括某个频点上所有小区公共的小区重选参数。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97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SIB6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ETWS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主通知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97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SIB7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ETWS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辅通知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97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SIB8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CMAS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通知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97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SIB9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GPS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UTC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相关信息。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用这些参数获取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UTC/GPS/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本地时间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8010" y="5157191"/>
            <a:ext cx="8554597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 Rel-15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不支持以下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系统信息：小区重选到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UTRA/GERAN/CDMA2000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Home </a:t>
            </a:r>
            <a:r>
              <a:rPr lang="en-GB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eNB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MBMS, EAB, WLAN interworking, </a:t>
            </a:r>
            <a:r>
              <a:rPr lang="en-GB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Sidelink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V2X</a:t>
            </a:r>
            <a:endParaRPr lang="en-GB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相同，除了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ETWS/CMSA SIBs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SIB/SI messages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RMSI/OSI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2976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bits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24" y="9280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MIB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7855" y="880424"/>
          <a:ext cx="8654625" cy="4852831"/>
        </p:xfrm>
        <a:graphic>
          <a:graphicData uri="http://schemas.openxmlformats.org/drawingml/2006/table">
            <a:tbl>
              <a:tblPr firstRow="1" firstCol="1" bandRow="1"/>
              <a:tblGrid>
                <a:gridCol w="199093"/>
                <a:gridCol w="1169059"/>
                <a:gridCol w="2232248"/>
                <a:gridCol w="1872209"/>
                <a:gridCol w="3182016"/>
              </a:tblGrid>
              <a:tr h="242472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名称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zh-CN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取值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2751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帧定时</a:t>
                      </a:r>
                      <a:endParaRPr lang="zh-CN" sz="1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SFN (6 bits) 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60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BIT STRING (SIZE (6))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 MSB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，其余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 LSB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通过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PBCH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扰码获得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终端根据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SFN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确定系统帧边界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909">
                <a:tc rowSpan="2"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小区禁止功能</a:t>
                      </a:r>
                      <a:endParaRPr lang="zh-CN" sz="1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cellBarred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(1 bit)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60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ENUMERATED {barred, 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notBarred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指示</a:t>
                      </a: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UE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能否</a:t>
                      </a:r>
                      <a:r>
                        <a:rPr 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驻留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在这个</a:t>
                      </a:r>
                      <a:r>
                        <a:rPr 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小区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。适用于所有场景，如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NSA/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拥塞控制，对所有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PLMN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都适用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90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intraFreqReselection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(1bit)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60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ENUMERATED {allowed, 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notAllowed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当小区被禁止时，指示是否该小区所处频点的所有小区都不可以选择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6145">
                <a:tc rowSpan="2"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RMSI</a:t>
                      </a: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调度</a:t>
                      </a:r>
                      <a:endParaRPr lang="zh-CN" sz="1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subCarrierSpacingCommon</a:t>
                      </a: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(1bit)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60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ENUMERATED {scs15or60, scs30or120}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适用于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SIB1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、初始接入时</a:t>
                      </a: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MSG2&amp;4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、以及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SI-messages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的子载波间隔。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小于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6GHz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时，可以使用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15/30 kHz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；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大于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6GHz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时，可以使用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60/120 kHz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5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pdcchConfigSIB1 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8bits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60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INTEGER (0..255)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指示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RMSI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的控制信道资源集合的时频资源位置、周期等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909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SSB</a:t>
                      </a:r>
                      <a:r>
                        <a:rPr lang="zh-CN" altLang="en-US" sz="12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2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RMSI PRB</a:t>
                      </a:r>
                      <a:r>
                        <a:rPr lang="zh-CN" altLang="en-US" sz="12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12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zh-CN" altLang="en-US" sz="12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偏移</a:t>
                      </a:r>
                      <a:endParaRPr lang="zh-CN" sz="1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ssb-subcarrierOffset（4bits）</a:t>
                      </a:r>
                      <a:endParaRPr lang="en-US" sz="12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60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INTEGER (0..15)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指示</a:t>
                      </a:r>
                      <a:r>
                        <a:rPr 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SS/PBCH block</a:t>
                      </a: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RMSI PRB</a:t>
                      </a: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之间</a:t>
                      </a:r>
                      <a:r>
                        <a:rPr 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级别的偏移值</a:t>
                      </a:r>
                      <a:endParaRPr lang="zh-CN" sz="1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280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DMRS</a:t>
                      </a: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位置</a:t>
                      </a:r>
                      <a:endParaRPr lang="zh-CN" sz="1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dmrs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TypeA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-Position (1 bit)</a:t>
                      </a:r>
                      <a:endParaRPr lang="zh-CN" sz="1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60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ENUMERATED {pos2, pos3}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0">
                        <a:spcAft>
                          <a:spcPts val="60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指示数据信道的前置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DMRS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Type A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）的起始符号位置，为一个时隙中的第三个符号或者第四个符号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56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预留</a:t>
                      </a:r>
                      <a:endParaRPr lang="zh-CN" sz="1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1200"/>
                        </a:spcAft>
                      </a:pPr>
                      <a:r>
                        <a:rPr 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Spare </a:t>
                      </a: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1bit</a:t>
                      </a: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600"/>
                        </a:spcAft>
                      </a:pP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zh-CN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后续</a:t>
                      </a:r>
                      <a:r>
                        <a:rPr lang="zh-CN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演进</a:t>
                      </a: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RAN2</a:t>
                      </a: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5"/>
          <p:cNvSpPr txBox="1"/>
          <p:nvPr/>
        </p:nvSpPr>
        <p:spPr>
          <a:xfrm>
            <a:off x="1606008" y="57584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24bits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0968" y="6145559"/>
            <a:ext cx="87518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如果不能获得</a:t>
            </a:r>
            <a:r>
              <a:rPr kumimoji="0" lang="en-GB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Essential system information (MIB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SIB1</a:t>
            </a:r>
            <a:r>
              <a:rPr kumimoji="0" lang="en-GB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，那么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UE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认为这个小区被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barred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24" y="9280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系统信息整体结构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24128" y="1484784"/>
          <a:ext cx="3275856" cy="391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7" name="" r:id="rId1" imgW="3265805" imgH="3113405" progId="Visio.Drawing.15">
                  <p:embed/>
                </p:oleObj>
              </mc:Choice>
              <mc:Fallback>
                <p:oleObj name="" r:id="rId1" imgW="3265805" imgH="3113405" progId="Visio.Drawing.15">
                  <p:embed/>
                  <p:pic>
                    <p:nvPicPr>
                      <p:cNvPr id="0" name="图片 62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484784"/>
                        <a:ext cx="3275856" cy="3915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43016" y="764704"/>
            <a:ext cx="8477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一个同步信号块由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PSS/SSS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PBCH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，带宽为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，占用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OFDM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3888" y="1268760"/>
            <a:ext cx="504056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PBCH</a:t>
            </a: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内容可以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划分为两</a:t>
            </a: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80ms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内不变的内容，由高层提供内容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80ms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内改变的内容，由物理层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8bits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这部分内容包括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6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=64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SS/PBCH block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3bits MSB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1bit </a:t>
            </a:r>
            <a:r>
              <a:rPr lang="en-US" altLang="zh-CN" sz="1600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6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SSB</a:t>
            </a:r>
            <a:r>
              <a:rPr lang="en-US" altLang="zh-CN" sz="1600" i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2bits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系统半帧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帧号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4bits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最低位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LSB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3016" y="4738886"/>
            <a:ext cx="552512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PBCH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的生成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加扰：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扰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码序列由小区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以及倒数第二、第三位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CRC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速率匹配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99036" y="4357752"/>
          <a:ext cx="27463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8" name="公式" r:id="rId3" imgW="292100" imgH="228600" progId="Equation.3">
                  <p:embed/>
                </p:oleObj>
              </mc:Choice>
              <mc:Fallback>
                <p:oleObj name="公式" r:id="rId3" imgW="292100" imgH="228600" progId="Equation.3">
                  <p:embed/>
                  <p:pic>
                    <p:nvPicPr>
                      <p:cNvPr id="0" name="图片 62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036" y="4357752"/>
                        <a:ext cx="274638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1550556" y="4038749"/>
            <a:ext cx="30963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Sync raster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 raster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级别偏移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半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帧中</a:t>
            </a:r>
            <a:r>
              <a:rPr kumimoji="0" lang="en-GB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SS/PBCH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数量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88619" y="4074949"/>
          <a:ext cx="261937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9" name="公式" r:id="rId5" imgW="6705600" imgH="5486400" progId="Equation.3">
                  <p:embed/>
                </p:oleObj>
              </mc:Choice>
              <mc:Fallback>
                <p:oleObj name="公式" r:id="rId5" imgW="6705600" imgH="5486400" progId="Equation.3">
                  <p:embed/>
                  <p:pic>
                    <p:nvPicPr>
                      <p:cNvPr id="0" name="图片 62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619" y="4074949"/>
                        <a:ext cx="261937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24" y="9280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SIB1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9512" y="692696"/>
          <a:ext cx="8928992" cy="5760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946"/>
                <a:gridCol w="2028302"/>
                <a:gridCol w="2088232"/>
                <a:gridCol w="4608512"/>
              </a:tblGrid>
              <a:tr h="183849"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333" marR="4533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333" marR="4533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参数名称及大小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333" marR="4533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333" marR="4533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15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小区选择参数</a:t>
                      </a:r>
                      <a:endParaRPr lang="zh-CN" sz="1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cellSelectionInfo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</a:t>
                      </a:r>
                      <a:r>
                        <a:rPr lang="en-US" altLang="zh-CN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400" b="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RxLevMin</a:t>
                      </a:r>
                      <a:r>
                        <a:rPr lang="zh-CN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q-</a:t>
                      </a:r>
                      <a:r>
                        <a:rPr lang="en-US" altLang="zh-CN" sz="1400" b="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RxLevMinOffset</a:t>
                      </a: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q-</a:t>
                      </a:r>
                      <a:r>
                        <a:rPr lang="en-US" sz="1400" b="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RxLevMinSUL</a:t>
                      </a:r>
                      <a:r>
                        <a:rPr lang="zh-CN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400" b="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QualMin</a:t>
                      </a: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q-</a:t>
                      </a:r>
                      <a:r>
                        <a:rPr lang="en-US" altLang="zh-CN" sz="1400" b="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QualMinOffset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</a:tr>
              <a:tr h="3173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小区接入相关信息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cellAccessRelatedInfo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PLMN-IdentityList</a:t>
                      </a: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RANNotificationAreaCode</a:t>
                      </a: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reservedForFutureUse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</a:tr>
              <a:tr h="78576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连接建立失败控制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ConnEstFailConfig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</a:t>
                      </a:r>
                      <a:r>
                        <a:rPr lang="en-US" sz="1400" b="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connEstFailCount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指示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UE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</a:t>
                      </a: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connEstFailOffset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前，在同一个小区检测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T300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超时的次数；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connEstFailOffsetValidity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指示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UE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connEstFailOffset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的时长；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</a:tr>
              <a:tr h="96709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调度信息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si-SchedulingInfo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调度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信息（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周期、</a:t>
                      </a: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mapping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、是否在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广播、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valueTag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 window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长度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sz="14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请求配置信息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（与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RACH preamble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 occasion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之间的对应关系）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SIAID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333" marR="45333" marT="0" marB="0"/>
                </a:tc>
              </a:tr>
              <a:tr h="2432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服务小区公共配置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servingCellConfigCommonSIB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</a:tr>
              <a:tr h="2115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UE timer &amp; constants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ue-TimersAndConstants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T300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T301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400" b="0" kern="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T310</a:t>
                      </a:r>
                      <a:r>
                        <a:rPr lang="zh-CN" sz="1400" b="0" kern="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400" b="0" kern="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T311</a:t>
                      </a:r>
                      <a:r>
                        <a:rPr lang="zh-CN" sz="1400" b="0" kern="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400" b="0" kern="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N310</a:t>
                      </a:r>
                      <a:r>
                        <a:rPr lang="zh-CN" sz="1400" b="0" kern="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400" b="0" kern="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N311</a:t>
                      </a:r>
                      <a:endParaRPr lang="zh-CN" sz="1400" b="0" kern="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</a:tr>
              <a:tr h="2432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是否支持</a:t>
                      </a: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ims</a:t>
                      </a:r>
                      <a:r>
                        <a:rPr lang="en-US" altLang="zh-CN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EmergencySupport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ims-EmergencySupport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</a:tr>
              <a:tr h="3649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</a:t>
                      </a:r>
                      <a:r>
                        <a:rPr lang="zh-CN" sz="14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eCallOverIMS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-Support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eCallOverIMS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-Support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</a:tr>
              <a:tr h="9973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接入控制参数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uac-BarringInfo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</a:t>
                      </a: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uac-BarringForCommon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指示了适用于所有接入控制类别的参数；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uac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BarringPerPLMN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-List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指示了对于不同接入类别不同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PLMN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的不同参数；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uac-BarringInfoSetList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指示接入控制参数集；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333" marR="45333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41264" y="64830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SIB1 for ANR purposes in NSA deployments will have minimal content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24" y="9280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zh-CN" altLang="en-US" b="1" dirty="0"/>
              <a:t>系统信息调度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32382" y="763538"/>
            <a:ext cx="847923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505" indent="-230505">
              <a:spcAft>
                <a:spcPts val="600"/>
              </a:spcAft>
              <a:tabLst>
                <a:tab pos="1029970" algn="l"/>
              </a:tabLst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沿用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LTE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调度架构：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7705" lvl="1" indent="-230505">
              <a:spcAft>
                <a:spcPts val="600"/>
              </a:spcAft>
              <a:tabLst>
                <a:tab pos="1029970" algn="l"/>
              </a:tabLst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	SIBs 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除了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 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承载在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messages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7705" lvl="1" indent="-230505">
              <a:spcAft>
                <a:spcPts val="600"/>
              </a:spcAft>
              <a:tabLst>
                <a:tab pos="1029970" algn="l"/>
              </a:tabLst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	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指示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之间的映射关系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相同周期的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才能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映射到同一个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7705" lvl="1" indent="-230505">
              <a:spcAft>
                <a:spcPts val="600"/>
              </a:spcAft>
              <a:tabLst>
                <a:tab pos="1029970" algn="l"/>
              </a:tabLst>
            </a:pP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只能包含在一个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message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7705" lvl="1" indent="-230505">
              <a:spcAft>
                <a:spcPts val="600"/>
              </a:spcAft>
              <a:tabLst>
                <a:tab pos="1029970" algn="l"/>
              </a:tabLst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SI-window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只能调度一个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message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7705" lvl="1" indent="-230505">
              <a:spcAft>
                <a:spcPts val="600"/>
              </a:spcAft>
              <a:tabLst>
                <a:tab pos="1029970" algn="l"/>
              </a:tabLst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	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SI-window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长度对于所有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message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都一样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沿用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修改周期概念（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modification period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warning message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ETWS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）改变，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马上获取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对于其他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 message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在下一个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modification period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7705" lvl="1" indent="-230505">
              <a:spcAft>
                <a:spcPts val="600"/>
              </a:spcAft>
              <a:tabLst>
                <a:tab pos="1029970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3368" y="3857585"/>
          <a:ext cx="8226700" cy="137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0" name="" r:id="rId1" imgW="6487795" imgH="1150620" progId="Visio.Drawing.15">
                  <p:embed/>
                </p:oleObj>
              </mc:Choice>
              <mc:Fallback>
                <p:oleObj name="" r:id="rId1" imgW="6487795" imgH="1150620" progId="Visio.Drawing.15">
                  <p:embed/>
                  <p:pic>
                    <p:nvPicPr>
                      <p:cNvPr id="0" name="图片 64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68" y="3857585"/>
                        <a:ext cx="8226700" cy="13716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35451" y="4838783"/>
          <a:ext cx="439248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1" name="Visio" r:id="rId3" imgW="8255000" imgH="2184400" progId="Visio.Drawing.11">
                  <p:embed/>
                </p:oleObj>
              </mc:Choice>
              <mc:Fallback>
                <p:oleObj name="Visio" r:id="rId3" imgW="8255000" imgH="2184400" progId="Visio.Drawing.11">
                  <p:embed/>
                  <p:pic>
                    <p:nvPicPr>
                      <p:cNvPr id="0" name="图片 646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451" y="4838783"/>
                        <a:ext cx="4392488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847419" y="6093296"/>
            <a:ext cx="295232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30505">
              <a:tabLst>
                <a:tab pos="1029970" algn="l"/>
              </a:tabLst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可以只监听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best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PDCCH monitor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occasion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，以避免不必要的盲检带来的功耗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80" y="4462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高层相对于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高层的主要变化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844" y="1436578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新的系统信息处理机制：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On-demand SI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Inactive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补充上行：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灵活带宽：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BWP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新承载类型：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SRB3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 bearer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冗余传输：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Duplication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跨制式双连接：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LTE-NR DC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 area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的位置管理和寻呼：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RNAU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Flow vs. Bearer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波束管理：基于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的链路管理和移动性管理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5GC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27420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在接入网接口、空口协议与信令方面做了针对性、优化性、增强性的设计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>
          <a:xfrm>
            <a:off x="8543926" y="6356351"/>
            <a:ext cx="561975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15E6F9-B83A-49EE-80B1-7B9EE7655E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24" y="9280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按需系统信息请求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on demand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3987" y="1844824"/>
            <a:ext cx="83122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  <a:tabLst>
                <a:tab pos="1029970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只有两种方法发送按需请求系统信息：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RRC_CONNECTED 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：通过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RRC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专用信令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RRC_IDLE /RRC_INACTIVE 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SI-Message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广播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  <a:tabLst>
                <a:tab pos="1029970" algn="l"/>
              </a:tabLst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Rel-15 NR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不会设计连接态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demand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，因为目前看来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Rel-15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主要都是针对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RRC_IDLE /RRC_INACTIVE UEs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3717032"/>
            <a:ext cx="2795958" cy="1156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demand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请求方式：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MSG1 based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MSG3 based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836712"/>
            <a:ext cx="9144000" cy="64633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接入小区所必须的消息（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Minimum SI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）周期广播，其他消息（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 SI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）按需提供，通过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MSG1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MSG3 on demand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获取，节省广播资源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24" y="9280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需系统信息请求 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MSG1 &amp; MSG3 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based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08881" y="2494625"/>
            <a:ext cx="3216346" cy="4574098"/>
            <a:chOff x="5940152" y="1296269"/>
            <a:chExt cx="3216346" cy="4574098"/>
          </a:xfrm>
        </p:grpSpPr>
        <p:sp>
          <p:nvSpPr>
            <p:cNvPr id="4" name="矩形 3"/>
            <p:cNvSpPr/>
            <p:nvPr/>
          </p:nvSpPr>
          <p:spPr>
            <a:xfrm>
              <a:off x="6803538" y="1296269"/>
              <a:ext cx="512285" cy="2974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UE</a:t>
              </a:r>
              <a:endParaRPr lang="zh-CN" altLang="en-US" b="1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244409" y="1296269"/>
              <a:ext cx="573840" cy="2974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gNB</a:t>
              </a:r>
              <a:endParaRPr lang="zh-CN" altLang="en-US" b="1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059681" y="1571693"/>
              <a:ext cx="1502426" cy="4298674"/>
              <a:chOff x="9463488" y="3386385"/>
              <a:chExt cx="2003235" cy="2727975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9463488" y="3386385"/>
                <a:ext cx="1" cy="2710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11466722" y="3404211"/>
                <a:ext cx="1" cy="2710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/>
            <p:cNvCxnSpPr/>
            <p:nvPr/>
          </p:nvCxnSpPr>
          <p:spPr>
            <a:xfrm>
              <a:off x="7059680" y="1718978"/>
              <a:ext cx="1502425" cy="28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7064501" y="2170669"/>
              <a:ext cx="1502425" cy="28643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 rot="453514">
              <a:off x="7541293" y="1589607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/>
                <a:t>RAP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 rot="21078903">
              <a:off x="6745070" y="2011329"/>
              <a:ext cx="2411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/>
                <a:t>TEMPORARY_C-RNTI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40152" y="5181901"/>
              <a:ext cx="1094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/>
                <a:t>Retx</a:t>
              </a:r>
              <a:r>
                <a:rPr lang="en-US" altLang="zh-CN" sz="1600" dirty="0" smtClean="0"/>
                <a:t> max #</a:t>
              </a:r>
              <a:endParaRPr lang="zh-CN" altLang="en-US" sz="1600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7059680" y="5019222"/>
              <a:ext cx="1502425" cy="2864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 rot="666012">
              <a:off x="6775219" y="4889851"/>
              <a:ext cx="20534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/>
                <a:t>Retx</a:t>
              </a:r>
              <a:r>
                <a:rPr lang="en-US" altLang="zh-CN" sz="1600" dirty="0"/>
                <a:t> &amp; power ramping</a:t>
              </a:r>
              <a:endParaRPr lang="zh-CN" altLang="en-US" sz="16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943393" y="5391219"/>
              <a:ext cx="11936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RA problem</a:t>
              </a:r>
              <a:endParaRPr lang="zh-CN" altLang="en-US" sz="1600" b="1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940153" y="4213439"/>
              <a:ext cx="230425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altLang="zh-CN" sz="1400" dirty="0" smtClean="0"/>
                <a:t> MAC indicate </a:t>
              </a:r>
              <a:r>
                <a:rPr lang="en-GB" altLang="zh-CN" sz="1400" dirty="0"/>
                <a:t>reception of an </a:t>
              </a:r>
              <a:r>
                <a:rPr lang="en-GB" altLang="zh-CN" sz="1400" dirty="0" err="1" smtClean="0"/>
                <a:t>ack</a:t>
              </a:r>
              <a:r>
                <a:rPr lang="en-GB" altLang="zh-CN" sz="1400" dirty="0" smtClean="0"/>
                <a:t> </a:t>
              </a:r>
              <a:r>
                <a:rPr lang="en-GB" altLang="zh-CN" sz="1400" dirty="0"/>
                <a:t>for </a:t>
              </a:r>
              <a:r>
                <a:rPr lang="en-GB" altLang="zh-CN" sz="1400" dirty="0" smtClean="0"/>
                <a:t>SI </a:t>
              </a:r>
              <a:r>
                <a:rPr lang="en-GB" altLang="zh-CN" sz="1400" dirty="0"/>
                <a:t>request to </a:t>
              </a:r>
              <a:r>
                <a:rPr lang="en-GB" altLang="zh-CN" sz="1400" dirty="0" smtClean="0"/>
                <a:t>RRC</a:t>
              </a:r>
              <a:endParaRPr lang="zh-CN" altLang="en-US" sz="1400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7069862" y="5104781"/>
              <a:ext cx="1502425" cy="2864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076450" y="2794371"/>
              <a:ext cx="1490476" cy="279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 rot="578100">
              <a:off x="6767616" y="2625094"/>
              <a:ext cx="21101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solidFill>
                    <a:srgbClr val="FF0000"/>
                  </a:solidFill>
                </a:rPr>
                <a:t>RRCSystemInfoRequest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7053441" y="3677899"/>
              <a:ext cx="1502425" cy="28643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 rot="21078903">
              <a:off x="7021917" y="3229013"/>
              <a:ext cx="17915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only contain MAC CE including the CCCH SDU transmitted in </a:t>
              </a:r>
              <a:r>
                <a:rPr lang="en-US" altLang="zh-CN" sz="1200" dirty="0" smtClean="0"/>
                <a:t>Msg3</a:t>
              </a:r>
              <a:endParaRPr lang="en-US" altLang="zh-CN" sz="1200" dirty="0" smtClean="0"/>
            </a:p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TC-RNTI</a:t>
              </a:r>
              <a:r>
                <a:rPr lang="zh-CN" altLang="en-US" sz="1200" dirty="0">
                  <a:solidFill>
                    <a:srgbClr val="FF0000"/>
                  </a:solidFill>
                </a:rPr>
                <a:t>加扰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）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7076450" y="5180210"/>
              <a:ext cx="1502425" cy="2864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4970996" y="1145313"/>
            <a:ext cx="39296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  <a:tabLst>
                <a:tab pos="1029970" algn="l"/>
              </a:tabLst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请求定义了一个新的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RRC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消息：</a:t>
            </a:r>
            <a:r>
              <a:rPr lang="en-GB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RRCSystemInfoRequest</a:t>
            </a:r>
            <a:endParaRPr lang="en-GB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AutoNum type="arabicPeriod"/>
              <a:tabLst>
                <a:tab pos="1029970" algn="l"/>
              </a:tabLs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GB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SRB0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发送，不会携带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UE_ID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buFontTx/>
              <a:buAutoNum type="arabicPeriod"/>
              <a:tabLst>
                <a:tab pos="1029970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携带包括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 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，即表示收到网络对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request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确认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9982" y="1157993"/>
            <a:ext cx="431001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  <a:tabLst>
                <a:tab pos="1029970" algn="l"/>
              </a:tabLs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特定的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请求相应的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message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最小请求粒度是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message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tabLst>
                <a:tab pos="1029970" algn="l"/>
              </a:tabLs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RA-RNTI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仅包括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RAPID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tabLst>
                <a:tab pos="1029970" algn="l"/>
              </a:tabLs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 ramping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 indicator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RACH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tabLst>
                <a:tab pos="1029970" algn="l"/>
              </a:tabLs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RACH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失败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后何时再发起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request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83568" y="2674976"/>
            <a:ext cx="2903909" cy="3645986"/>
            <a:chOff x="5915159" y="791126"/>
            <a:chExt cx="2903909" cy="3645986"/>
          </a:xfrm>
        </p:grpSpPr>
        <p:sp>
          <p:nvSpPr>
            <p:cNvPr id="30" name="矩形 29"/>
            <p:cNvSpPr/>
            <p:nvPr/>
          </p:nvSpPr>
          <p:spPr>
            <a:xfrm>
              <a:off x="6743351" y="791126"/>
              <a:ext cx="512285" cy="2974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UE</a:t>
              </a:r>
              <a:endParaRPr lang="zh-CN" altLang="en-US" b="1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188938" y="791126"/>
              <a:ext cx="630130" cy="2974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gNB</a:t>
              </a:r>
              <a:endParaRPr lang="zh-CN" altLang="en-US" b="1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999494" y="1066549"/>
              <a:ext cx="1502426" cy="3370563"/>
              <a:chOff x="9463488" y="3386385"/>
              <a:chExt cx="2003235" cy="2727975"/>
            </a:xfrm>
          </p:grpSpPr>
          <p:cxnSp>
            <p:nvCxnSpPr>
              <p:cNvPr id="46" name="直接连接符 45"/>
              <p:cNvCxnSpPr/>
              <p:nvPr/>
            </p:nvCxnSpPr>
            <p:spPr>
              <a:xfrm flipH="1">
                <a:off x="9463488" y="3386385"/>
                <a:ext cx="1" cy="2710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11466722" y="3404211"/>
                <a:ext cx="1" cy="2710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箭头连接符 33"/>
            <p:cNvCxnSpPr/>
            <p:nvPr/>
          </p:nvCxnSpPr>
          <p:spPr>
            <a:xfrm>
              <a:off x="6999493" y="1397052"/>
              <a:ext cx="1502425" cy="28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7004314" y="1848744"/>
              <a:ext cx="1502425" cy="28643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 rot="453514">
              <a:off x="7241649" y="1267682"/>
              <a:ext cx="10002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/>
                <a:t>RAP </a:t>
              </a:r>
              <a:r>
                <a:rPr lang="en-US" altLang="zh-CN" sz="1600" dirty="0"/>
                <a:t>&amp;</a:t>
              </a:r>
              <a:r>
                <a:rPr lang="en-US" altLang="zh-CN" sz="1600" dirty="0" smtClean="0"/>
                <a:t> RO</a:t>
              </a:r>
              <a:endParaRPr lang="zh-CN" altLang="en-US" sz="1600" dirty="0"/>
            </a:p>
          </p:txBody>
        </p:sp>
        <p:sp>
          <p:nvSpPr>
            <p:cNvPr id="37" name="矩形 36"/>
            <p:cNvSpPr/>
            <p:nvPr/>
          </p:nvSpPr>
          <p:spPr>
            <a:xfrm rot="21078903">
              <a:off x="7359676" y="1745568"/>
              <a:ext cx="6992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RAPID</a:t>
              </a:r>
              <a:endParaRPr lang="zh-CN" altLang="en-US" sz="16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40421" y="2007433"/>
              <a:ext cx="8739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/>
                <a:t>RA-RNTI</a:t>
              </a:r>
              <a:endParaRPr lang="zh-CN" altLang="en-US" sz="16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6357150" y="3494594"/>
              <a:ext cx="1094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/>
                <a:t>Retx</a:t>
              </a:r>
              <a:r>
                <a:rPr lang="en-US" altLang="zh-CN" sz="1600" dirty="0" smtClean="0"/>
                <a:t> max #</a:t>
              </a:r>
              <a:endParaRPr lang="zh-CN" altLang="en-US" sz="1600" dirty="0"/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6999493" y="3331915"/>
              <a:ext cx="1502425" cy="28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707608">
              <a:off x="6715032" y="3131217"/>
              <a:ext cx="20534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/>
                <a:t>Retx</a:t>
              </a:r>
              <a:r>
                <a:rPr lang="en-US" altLang="zh-CN" sz="1600" dirty="0"/>
                <a:t> &amp; power ramping</a:t>
              </a:r>
              <a:endParaRPr lang="zh-CN" altLang="en-US" sz="16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372417" y="3835369"/>
              <a:ext cx="11936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RA problem</a:t>
              </a:r>
              <a:endParaRPr lang="zh-CN" altLang="en-US" sz="16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915159" y="2399007"/>
              <a:ext cx="2201811" cy="52322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r>
                <a:rPr lang="en-GB" altLang="zh-CN" sz="1400" dirty="0" smtClean="0"/>
                <a:t>MAC indicate </a:t>
              </a:r>
              <a:r>
                <a:rPr lang="en-GB" altLang="zh-CN" sz="1400" dirty="0"/>
                <a:t>reception of an </a:t>
              </a:r>
              <a:r>
                <a:rPr lang="en-GB" altLang="zh-CN" sz="1400" dirty="0" err="1" smtClean="0"/>
                <a:t>ack</a:t>
              </a:r>
              <a:r>
                <a:rPr lang="en-GB" altLang="zh-CN" sz="1400" dirty="0" smtClean="0"/>
                <a:t> </a:t>
              </a:r>
              <a:r>
                <a:rPr lang="en-GB" altLang="zh-CN" sz="1400" dirty="0"/>
                <a:t>for </a:t>
              </a:r>
              <a:r>
                <a:rPr lang="en-GB" altLang="zh-CN" sz="1400" dirty="0" smtClean="0"/>
                <a:t>SI </a:t>
              </a:r>
              <a:r>
                <a:rPr lang="en-GB" altLang="zh-CN" sz="1400" dirty="0"/>
                <a:t>request to </a:t>
              </a:r>
              <a:r>
                <a:rPr lang="en-GB" altLang="zh-CN" sz="1400" dirty="0" smtClean="0"/>
                <a:t>RRC</a:t>
              </a:r>
              <a:endParaRPr lang="zh-CN" altLang="en-US" sz="1400" dirty="0"/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7004314" y="3528193"/>
              <a:ext cx="1502425" cy="28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6998380" y="3442745"/>
              <a:ext cx="1502425" cy="28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952781" y="745203"/>
            <a:ext cx="2634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MSG1 based SI request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67204" y="745203"/>
            <a:ext cx="2634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MSG3 based SI request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24" y="9280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按需系统信息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请求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on demand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7536" y="980728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tabLst>
                <a:tab pos="1029970" algn="l"/>
              </a:tabLst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UE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怎么知道使用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MSG1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请求还是使用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MSG3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请求？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7536" y="1494610"/>
            <a:ext cx="8371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1029970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Other SI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广播方式可以分为周期广播、基于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MSG1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按需请求和基于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MSG3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按需请求三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9128" y="1973112"/>
            <a:ext cx="827554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tabLst>
                <a:tab pos="1029970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一直周期广播的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消息：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si-BroadcastStatus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broadcast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正在广播）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tabLst>
                <a:tab pos="1029970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UE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请求后、网络在一段时间内临时广播的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消息：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si-BroadcastStatus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broadcast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tabLst>
                <a:tab pos="1029970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demand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（按需）请求的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消息：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si-BroadcastStatus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ondemand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，具体又分为：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0"/>
              </a:spcBef>
              <a:buFont typeface="Wingdings" panose="05000000000000000000" pitchFamily="2" charset="2"/>
              <a:buChar char="l"/>
              <a:tabLst>
                <a:tab pos="1029970" algn="l"/>
              </a:tabLs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如果网络在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message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所需的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请求资源（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-Request-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Config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），那么使用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方案进行系统信息请求；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0"/>
              </a:spcBef>
              <a:buFont typeface="Wingdings" panose="05000000000000000000" pitchFamily="2" charset="2"/>
              <a:buChar char="l"/>
              <a:tabLst>
                <a:tab pos="1029970" algn="l"/>
              </a:tabLs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如果网络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未配置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 message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所需的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请求资源（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-Request-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Config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），那么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MSG3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方案进行系统信息请求。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24" y="9280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 specific SI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016" y="1412776"/>
            <a:ext cx="8365448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  <a:tabLst>
                <a:tab pos="1029970" algn="l"/>
              </a:tabLst>
            </a:pPr>
            <a:r>
              <a:rPr lang="zh-CN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（不包括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cell/area specific</a:t>
            </a:r>
            <a:r>
              <a:rPr lang="zh-CN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即该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可以在一个区域内重用，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UE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在该区域内移动时发现该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</a:t>
            </a:r>
            <a:r>
              <a:rPr lang="zh-CN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valueTag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没变</a:t>
            </a:r>
            <a:r>
              <a:rPr lang="zh-CN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则无需再次读取该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SIB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 startAt="2"/>
              <a:tabLst>
                <a:tab pos="1029970" algn="l"/>
              </a:tabLst>
            </a:pP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一个小区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属于一个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SIA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System Information Area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），所属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SIAID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适用于该小区内的所有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area specific SIB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 startAt="2"/>
              <a:tabLst>
                <a:tab pos="1029970" algn="l"/>
              </a:tabLst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SIA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由多个小区构成，在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PLMN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内唯一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 startAt="2"/>
              <a:tabLst>
                <a:tab pos="1029970" algn="l"/>
              </a:tabLst>
            </a:pP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valueTag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per SIB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5bits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 startAt="2"/>
              <a:tabLst>
                <a:tab pos="1029970" algn="l"/>
              </a:tabLst>
            </a:pPr>
            <a:r>
              <a:rPr lang="zh-CN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UE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有一定的存储能力，但具体如何存储以及存储多长时间</a:t>
            </a:r>
            <a:r>
              <a:rPr lang="zh-CN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取决于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UE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tabLst>
                <a:tab pos="1029970" algn="l"/>
              </a:tabLst>
            </a:pP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11760" y="3861048"/>
          <a:ext cx="4021619" cy="279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name="Visio" r:id="rId1" imgW="4521200" imgH="3746500" progId="Visio.Drawing.15">
                  <p:embed/>
                </p:oleObj>
              </mc:Choice>
              <mc:Fallback>
                <p:oleObj name="Visio" r:id="rId1" imgW="4521200" imgH="3746500" progId="Visio.Drawing.15">
                  <p:embed/>
                  <p:pic>
                    <p:nvPicPr>
                      <p:cNvPr id="0" name="图片 66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861048"/>
                        <a:ext cx="4021619" cy="2790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2"/>
          <p:cNvSpPr txBox="1"/>
          <p:nvPr/>
        </p:nvSpPr>
        <p:spPr>
          <a:xfrm>
            <a:off x="0" y="805354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相近小区会有部分系统消息相同，终端根据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判断是否可以重用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zh-CN" altLang="en-US" b="1" dirty="0"/>
              <a:t>系统消息：</a:t>
            </a:r>
            <a:r>
              <a:rPr lang="en-US" altLang="zh-CN" b="1" dirty="0"/>
              <a:t>On-demand</a:t>
            </a:r>
            <a:r>
              <a:rPr lang="zh-CN" altLang="en-US" b="1" dirty="0"/>
              <a:t> </a:t>
            </a:r>
            <a:r>
              <a:rPr lang="en-US" altLang="zh-CN" b="1" dirty="0"/>
              <a:t>&amp; Area Specific SI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7423" y="1124744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 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节省广播资源开销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：无论终端是否需要，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MIB, SIB1, SIB2, SIB3…SIB27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全都周期性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D2D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MBMS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等，广播资源开销大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：接入小区所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必须的消息（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Minimum SI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）周期广播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其他消息（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 SI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）按需提供，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MSG3 on demand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获取，节省广播资源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避免重复索取和接收，节省按需广播和终端功耗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换小区要重新接收全套系统消息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：相近小区会有部分系统消息相同，终端根据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id+value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判断是否可以重用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0" y="116632"/>
            <a:ext cx="585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新寻呼：</a:t>
            </a:r>
            <a:r>
              <a:rPr lang="en-US" altLang="zh-CN" b="1" dirty="0"/>
              <a:t>RAN Paging and CN </a:t>
            </a:r>
            <a:r>
              <a:rPr lang="en-US" altLang="zh-CN" dirty="0"/>
              <a:t>paging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124744"/>
            <a:ext cx="864096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寻呼的目的与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inactive 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paging message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idle/inactive/connected 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系统信息变更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idle/inactive/connected 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地震海啸告警（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ETWS/CMAS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寻呼消息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 paging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 paging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用相同的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PF/PO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消息中带一个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PagingRecordList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，可以同时携带多个终端的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-Identity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，可以是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NG-5G-S-TMSI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CN paging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I-RNTI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(for RAN paging)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65244" y="4653136"/>
          <a:ext cx="442723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2" name="Picture" r:id="rId1" imgW="4813935" imgH="1151890" progId="Word.Picture.8">
                  <p:embed/>
                </p:oleObj>
              </mc:Choice>
              <mc:Fallback>
                <p:oleObj name="Picture" r:id="rId1" imgW="4813935" imgH="1151890" progId="Word.Picture.8">
                  <p:embed/>
                  <p:pic>
                    <p:nvPicPr>
                      <p:cNvPr id="0" name="图片 56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244" y="4653136"/>
                        <a:ext cx="442723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164288" y="99640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3" name="文档" showAsIcon="1" r:id="rId3" imgW="1371600" imgH="1181100" progId="Word.Document.12">
                  <p:embed/>
                </p:oleObj>
              </mc:Choice>
              <mc:Fallback>
                <p:oleObj name="文档" showAsIcon="1" r:id="rId3" imgW="1371600" imgH="1181100" progId="Word.Document.12">
                  <p:embed/>
                  <p:pic>
                    <p:nvPicPr>
                      <p:cNvPr id="0" name="图片 567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4288" y="99640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2"/>
          <p:cNvSpPr txBox="1"/>
          <p:nvPr/>
        </p:nvSpPr>
        <p:spPr>
          <a:xfrm>
            <a:off x="0" y="620688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沿用核心网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inactive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态引入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 paging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9512" y="4221088"/>
          <a:ext cx="3960440" cy="205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4" name="Visio" r:id="rId5" imgW="21717000" imgH="11277600" progId="Visio.Drawing.11">
                  <p:embed/>
                </p:oleObj>
              </mc:Choice>
              <mc:Fallback>
                <p:oleObj name="Visio" r:id="rId5" imgW="21717000" imgH="11277600" progId="Visio.Drawing.11">
                  <p:embed/>
                  <p:pic>
                    <p:nvPicPr>
                      <p:cNvPr id="0" name="图片 56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221088"/>
                        <a:ext cx="3960440" cy="205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78218"/>
            <a:ext cx="87849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终端收到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的行为：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如果收到的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-Identity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 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相同，把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-Identity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Inactive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终端收到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的行为：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-Identity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I-RNTI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RRC Connection Resume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-Identity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 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相同，把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-Identity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态，告知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release cause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CN/RAN paging DRX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For CN-initiated paging, a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cycle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broadcast in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information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For CN-initiated paging, a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 specific cycle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be configured via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signalling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For RAN-initiated paging, a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UE-specific cycle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be configured via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signalling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 in RRC_IDLE uses the shortest of the first two cycles above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 in RRC_INACTIVE uses the shortest of the three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30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2"/>
          <p:cNvSpPr txBox="1"/>
          <p:nvPr/>
        </p:nvSpPr>
        <p:spPr>
          <a:xfrm>
            <a:off x="0" y="802154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沿用核心网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inactive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态引入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 paging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14070" y="116632"/>
            <a:ext cx="657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新寻呼：</a:t>
            </a:r>
            <a:r>
              <a:rPr lang="en-US" altLang="zh-CN" b="1" dirty="0"/>
              <a:t>RAN Paging and CN paging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Paging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1052736"/>
            <a:ext cx="8208911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不论是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消息都是相同的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Paging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消息中最大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寻呼个数由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增大为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寻呼机制，寻呼调度、系统信息变更、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通知都由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PDSCH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承载的方式，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寻呼中支持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短寻呼消息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 message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正常寻呼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消息两种方式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短寻呼消息是指将系统信息变更、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通知可放在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PDCCH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中承载，并在寻呼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中通过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比特指示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寻呼消息类型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reserved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仅包含寻呼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：仅用于短寻呼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：既包含短寻呼消息又包含寻呼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移动性管理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3071" y="2060848"/>
            <a:ext cx="813690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测量和移动性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性，先选好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大于门限的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取平均值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新测量模型，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的质量和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的质量均需要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滤波。</a:t>
            </a:r>
            <a:endParaRPr lang="en-US" altLang="zh-CN" sz="16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766445"/>
            <a:ext cx="9144000" cy="64633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工作在中、高频段，路损大覆盖差，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代替扇区以增强覆盖，设计基于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的新测量模型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544" y="3501008"/>
            <a:ext cx="8136904" cy="3240360"/>
            <a:chOff x="974981" y="3335391"/>
            <a:chExt cx="7557459" cy="2695334"/>
          </a:xfrm>
        </p:grpSpPr>
        <p:grpSp>
          <p:nvGrpSpPr>
            <p:cNvPr id="6" name="组合 5"/>
            <p:cNvGrpSpPr/>
            <p:nvPr/>
          </p:nvGrpSpPr>
          <p:grpSpPr>
            <a:xfrm>
              <a:off x="974981" y="3335391"/>
              <a:ext cx="7557459" cy="2695334"/>
              <a:chOff x="974981" y="3335391"/>
              <a:chExt cx="7557459" cy="269533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974981" y="3335391"/>
                <a:ext cx="7286778" cy="2695334"/>
                <a:chOff x="249276" y="1618543"/>
                <a:chExt cx="8759012" cy="4023767"/>
              </a:xfrm>
            </p:grpSpPr>
            <p:sp>
              <p:nvSpPr>
                <p:cNvPr id="15" name="直角上箭头 14"/>
                <p:cNvSpPr/>
                <p:nvPr/>
              </p:nvSpPr>
              <p:spPr>
                <a:xfrm rot="5400000">
                  <a:off x="5304689" y="968119"/>
                  <a:ext cx="1242718" cy="5876448"/>
                </a:xfrm>
                <a:prstGeom prst="bentUpArrow">
                  <a:avLst/>
                </a:prstGeom>
                <a:solidFill>
                  <a:srgbClr val="92D050">
                    <a:alpha val="7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右箭头 15"/>
                <p:cNvSpPr/>
                <p:nvPr/>
              </p:nvSpPr>
              <p:spPr>
                <a:xfrm>
                  <a:off x="1403648" y="2820416"/>
                  <a:ext cx="7604640" cy="720080"/>
                </a:xfrm>
                <a:prstGeom prst="rightArrow">
                  <a:avLst/>
                </a:prstGeom>
                <a:solidFill>
                  <a:srgbClr val="92D050">
                    <a:alpha val="7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17" name="Object 1"/>
                <p:cNvGraphicFramePr>
                  <a:graphicFrameLocks noChangeAspect="1"/>
                </p:cNvGraphicFramePr>
                <p:nvPr/>
              </p:nvGraphicFramePr>
              <p:xfrm>
                <a:off x="249276" y="1618543"/>
                <a:ext cx="8529638" cy="40237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45" name="Visio" r:id="rId1" imgW="10160000" imgH="4991100" progId="Visio.Drawing.11">
                        <p:embed/>
                      </p:oleObj>
                    </mc:Choice>
                    <mc:Fallback>
                      <p:oleObj name="Visio" r:id="rId1" imgW="10160000" imgH="4991100" progId="Visio.Drawing.11">
                        <p:embed/>
                        <p:pic>
                          <p:nvPicPr>
                            <p:cNvPr id="0" name="图片 310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9276" y="1618543"/>
                              <a:ext cx="8529638" cy="402376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" name="TextBox 17"/>
                <p:cNvSpPr txBox="1"/>
                <p:nvPr/>
              </p:nvSpPr>
              <p:spPr>
                <a:xfrm>
                  <a:off x="1978704" y="1758289"/>
                  <a:ext cx="1036320" cy="394347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b="1"/>
                  </a:lvl1pPr>
                </a:lstStyle>
                <a:p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层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滤波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354413" y="2223926"/>
                  <a:ext cx="1036320" cy="394347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层</a:t>
                  </a:r>
                  <a:r>
                    <a:rPr lang="en-US" altLang="zh-CN" sz="1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r>
                    <a:rPr lang="zh-CN" altLang="en-US" sz="1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滤波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056063" y="4588885"/>
                  <a:ext cx="1036320" cy="394347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b="1"/>
                  </a:lvl1pPr>
                </a:lstStyle>
                <a:p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层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滤波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36723" y="2223926"/>
                  <a:ext cx="1036320" cy="394347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b="1"/>
                  </a:lvl1pPr>
                </a:lstStyle>
                <a:p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Cell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质量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396784" y="4051395"/>
                  <a:ext cx="1224137" cy="394347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b="1"/>
                  </a:lvl1pPr>
                </a:lstStyle>
                <a:p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beam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质量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6372200" y="3697287"/>
                <a:ext cx="2160240" cy="25600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RRM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管理的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cell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508104" y="5325085"/>
              <a:ext cx="2304256" cy="25600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beam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管理的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beam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04" y="1408361"/>
            <a:ext cx="3888432" cy="1063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5976" y="14145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RRM</a:t>
            </a:r>
            <a:r>
              <a:rPr lang="zh-CN" altLang="en-US" b="1" dirty="0"/>
              <a:t>测量配置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9577" y="908720"/>
            <a:ext cx="809684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测量可配：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18605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测量事件支持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18605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可配置测量事件基于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CSI-RS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18605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CSI-RS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）触发的上报中不携带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CSI-RS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）的测量结果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18605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RSRP/RSRQ/SINR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18605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小区质量获得的相关参数配置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，配置的颗粒度是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 carrier frequency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186055">
              <a:spcBef>
                <a:spcPts val="600"/>
              </a:spcBef>
              <a:buFont typeface="Trebuchet MS" panose="020B0603020202020204" pitchFamily="34" charset="0"/>
              <a:buChar char="‐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Threshold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为绝对值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186055">
              <a:spcBef>
                <a:spcPts val="600"/>
              </a:spcBef>
              <a:buFont typeface="Trebuchet MS" panose="020B0603020202020204" pitchFamily="34" charset="0"/>
              <a:buChar char="‐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N&gt;=1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186055">
              <a:spcBef>
                <a:spcPts val="600"/>
              </a:spcBef>
              <a:buFont typeface="Trebuchet MS" panose="020B0603020202020204" pitchFamily="34" charset="0"/>
              <a:buChar char="‐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CSI-RS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配置不同的门限和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18605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/Y beams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：上报超过门限的最多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/Y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186055">
              <a:spcBef>
                <a:spcPts val="600"/>
              </a:spcBef>
              <a:buFont typeface="Trebuchet MS" panose="020B0603020202020204" pitchFamily="34" charset="0"/>
              <a:buChar char="‐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CSI-RS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的，帮助网络侧了解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beam level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的质量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186055">
              <a:spcBef>
                <a:spcPts val="600"/>
              </a:spcBef>
              <a:buFont typeface="Trebuchet MS" panose="020B0603020202020204" pitchFamily="34" charset="0"/>
              <a:buChar char="‐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可以独立配置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1" y="11663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接入网架构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75656" y="2060848"/>
          <a:ext cx="6536726" cy="37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" name="Visio" r:id="rId1" imgW="6477000" imgH="3670300" progId="Visio.Drawing.11">
                  <p:embed/>
                </p:oleObj>
              </mc:Choice>
              <mc:Fallback>
                <p:oleObj name="Visio" r:id="rId1" imgW="6477000" imgH="36703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60848"/>
                        <a:ext cx="6536726" cy="37058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2"/>
          <p:cNvSpPr txBox="1"/>
          <p:nvPr/>
        </p:nvSpPr>
        <p:spPr>
          <a:xfrm>
            <a:off x="0" y="809101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可接入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需要改造以兼容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 Core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587" y="1124744"/>
            <a:ext cx="80295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参与的移动性管理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小区间的切换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上报、切换流程、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等过程都有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参与的移动性管理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小区内换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beam recovery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主要涉及物理层和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两级移动性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0" y="683404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为缩短波束管理时延，跨小区移动性归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层，换波束归物理层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58" y="3717032"/>
            <a:ext cx="6562202" cy="2619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5976" y="14145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针对</a:t>
            </a:r>
            <a:r>
              <a:rPr lang="en-US" altLang="zh-CN" b="1" dirty="0"/>
              <a:t>beam</a:t>
            </a:r>
            <a:r>
              <a:rPr lang="zh-CN" altLang="en-US" b="1" dirty="0"/>
              <a:t>的移动性管理流程</a:t>
            </a:r>
            <a:endParaRPr lang="zh-CN" altLang="en-US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331640" y="1124744"/>
          <a:ext cx="6552728" cy="5562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4" name="Visio" r:id="rId1" imgW="7112000" imgH="6032500" progId="Visio.Drawing.11">
                  <p:embed/>
                </p:oleObj>
              </mc:Choice>
              <mc:Fallback>
                <p:oleObj name="Visio" r:id="rId1" imgW="7112000" imgH="6032500" progId="Visio.Drawing.11">
                  <p:embed/>
                  <p:pic>
                    <p:nvPicPr>
                      <p:cNvPr id="0" name="图片 55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24744"/>
                        <a:ext cx="6552728" cy="5562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683404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切换过程为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，增加了针对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的增强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0" y="116632"/>
            <a:ext cx="35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补充上行：</a:t>
            </a:r>
            <a:r>
              <a:rPr lang="en-US" altLang="zh-CN" b="1" dirty="0"/>
              <a:t>SUL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047217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的选择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：网络广播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normal UL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PRACH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资源，和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门限。下行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小于门限时用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终端的覆盖能力要比不支持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的终端好，在小区选择中为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引入额外的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Qrxlevmin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05710"/>
            <a:ext cx="5741052" cy="213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88"/>
          <a:stretch>
            <a:fillRect/>
          </a:stretch>
        </p:blipFill>
        <p:spPr bwMode="auto">
          <a:xfrm>
            <a:off x="971600" y="5157192"/>
            <a:ext cx="7342047" cy="12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框 2"/>
          <p:cNvSpPr txBox="1"/>
          <p:nvPr/>
        </p:nvSpPr>
        <p:spPr>
          <a:xfrm>
            <a:off x="0" y="724053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为弥补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上行覆盖的不足，引入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Supplementary Uplink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0" y="116632"/>
            <a:ext cx="419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NSA</a:t>
            </a:r>
            <a:r>
              <a:rPr lang="zh-CN" altLang="en-US" b="1" dirty="0"/>
              <a:t>新承载类型： </a:t>
            </a:r>
            <a:r>
              <a:rPr lang="en-US" altLang="zh-CN" b="1" dirty="0"/>
              <a:t>SRB3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580112" y="3429000"/>
          <a:ext cx="1833240" cy="26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3" name="Visio" r:id="rId1" imgW="1981200" imgH="2832100" progId="Visio.Drawing.11">
                  <p:embed/>
                </p:oleObj>
              </mc:Choice>
              <mc:Fallback>
                <p:oleObj name="Visio" r:id="rId1" imgW="1981200" imgH="28321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429000"/>
                        <a:ext cx="1833240" cy="2631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35696" y="622592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EN-DC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625513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EN-DC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1525141"/>
            <a:ext cx="885698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控制面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SRB3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自主控制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RRM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管理由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自己控制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最大程度的独立运行，降低信令时延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部分配置需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：上行功率分配、异频测量频点和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为提高信令可靠性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SRB duplication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64704"/>
            <a:ext cx="9143999" cy="64633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相比于传统</a:t>
            </a:r>
            <a:r>
              <a:rPr lang="en-US" altLang="zh-CN" dirty="0"/>
              <a:t>LTE</a:t>
            </a:r>
            <a:r>
              <a:rPr lang="zh-CN" altLang="en-US" dirty="0"/>
              <a:t>双连接，</a:t>
            </a:r>
            <a:r>
              <a:rPr lang="en-US" altLang="zh-CN" dirty="0"/>
              <a:t>LTE-NR</a:t>
            </a:r>
            <a:r>
              <a:rPr lang="zh-CN" altLang="en-US" dirty="0"/>
              <a:t>双连接时</a:t>
            </a:r>
            <a:r>
              <a:rPr lang="en-US" altLang="zh-CN" dirty="0"/>
              <a:t>SN</a:t>
            </a:r>
            <a:r>
              <a:rPr lang="zh-CN" altLang="en-US" dirty="0"/>
              <a:t>能力比</a:t>
            </a:r>
            <a:r>
              <a:rPr lang="en-US" altLang="zh-CN" dirty="0"/>
              <a:t>MN</a:t>
            </a:r>
            <a:r>
              <a:rPr lang="zh-CN" altLang="en-US" dirty="0"/>
              <a:t>强很多，为最大程度发挥</a:t>
            </a:r>
            <a:r>
              <a:rPr lang="en-US" altLang="zh-CN" dirty="0" smtClean="0"/>
              <a:t>NR</a:t>
            </a:r>
            <a:r>
              <a:rPr lang="zh-CN" altLang="en-US" dirty="0" smtClean="0"/>
              <a:t>低</a:t>
            </a:r>
            <a:r>
              <a:rPr lang="zh-CN" altLang="en-US" dirty="0"/>
              <a:t>时延、高处理性能的能力</a:t>
            </a:r>
            <a:r>
              <a:rPr lang="zh-CN" altLang="en-US" dirty="0" smtClean="0"/>
              <a:t>，引入</a:t>
            </a:r>
            <a:r>
              <a:rPr lang="en-US" altLang="zh-CN" dirty="0" smtClean="0"/>
              <a:t>SRB3</a:t>
            </a:r>
            <a:endParaRPr lang="zh-CN" altLang="en-US" dirty="0"/>
          </a:p>
        </p:txBody>
      </p:sp>
      <p:sp>
        <p:nvSpPr>
          <p:cNvPr id="3" name="Rectangle 70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27584" y="3676178"/>
          <a:ext cx="3168352" cy="25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4" name="Visio" r:id="rId3" imgW="2188210" imgH="1755140" progId="Visio.Drawing.11">
                  <p:embed/>
                </p:oleObj>
              </mc:Choice>
              <mc:Fallback>
                <p:oleObj name="Visio" r:id="rId3" imgW="2188210" imgH="1755140" progId="Visio.Drawing.11">
                  <p:embed/>
                  <p:pic>
                    <p:nvPicPr>
                      <p:cNvPr id="0" name="Object 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676178"/>
                        <a:ext cx="3168352" cy="254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NSA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灵活用户面路径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217" y="3832299"/>
            <a:ext cx="827123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用户面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灵活用户面路径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：引入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 Bearer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。用户面走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下行取决于网络实现，上行可配置成全走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或全走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，也可基于缓存门限选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71" y="1628800"/>
            <a:ext cx="855787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764704"/>
            <a:ext cx="9143999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 smtClean="0"/>
              <a:t>为充分利用</a:t>
            </a:r>
            <a:r>
              <a:rPr lang="en-US" altLang="zh-CN" dirty="0" smtClean="0"/>
              <a:t>SN NR</a:t>
            </a:r>
            <a:r>
              <a:rPr lang="zh-CN" altLang="en-US" dirty="0" smtClean="0"/>
              <a:t>节点大带宽优势，引入灵活用户面</a:t>
            </a:r>
            <a:r>
              <a:rPr lang="en-US" altLang="zh-CN" dirty="0" smtClean="0"/>
              <a:t>DRB split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743" y="126976"/>
            <a:ext cx="5040313" cy="493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92696"/>
            <a:ext cx="7560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整体概况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无线网络架构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连接建立、重配、重建、恢复、释放、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统一接入控制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Non-standalone: EN-DC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双连接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用户面整体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duplication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精简的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RLC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en-US" altLang="zh-CN" b="1" dirty="0"/>
              <a:t>NR UP </a:t>
            </a:r>
            <a:r>
              <a:rPr lang="zh-CN" altLang="en-US" b="1" dirty="0"/>
              <a:t>整体进展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02" name="Rectangle 1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04" name="Rectangle 1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11" name="Object 187"/>
          <p:cNvGraphicFramePr>
            <a:graphicFrameLocks noChangeAspect="1"/>
          </p:cNvGraphicFramePr>
          <p:nvPr/>
        </p:nvGraphicFramePr>
        <p:xfrm>
          <a:off x="1959446" y="548680"/>
          <a:ext cx="52768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" name="Visio" r:id="rId1" imgW="9194800" imgH="10452100" progId="Visio.Drawing.11">
                  <p:embed/>
                </p:oleObj>
              </mc:Choice>
              <mc:Fallback>
                <p:oleObj name="Visio" r:id="rId1" imgW="9194800" imgH="10452100" progId="Visio.Drawing.11">
                  <p:embed/>
                  <p:pic>
                    <p:nvPicPr>
                      <p:cNvPr id="0" name="图片 33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446" y="548680"/>
                        <a:ext cx="5276850" cy="600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矩形标注 24"/>
          <p:cNvSpPr/>
          <p:nvPr/>
        </p:nvSpPr>
        <p:spPr>
          <a:xfrm>
            <a:off x="395536" y="3861048"/>
            <a:ext cx="1656184" cy="504056"/>
          </a:xfrm>
          <a:prstGeom prst="wedgeRoundRectCallout">
            <a:avLst>
              <a:gd name="adj1" fmla="val 69730"/>
              <a:gd name="adj2" fmla="val 93118"/>
              <a:gd name="adj3" fmla="val 16667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concatenation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7272808" y="4005064"/>
            <a:ext cx="1403648" cy="504056"/>
          </a:xfrm>
          <a:prstGeom prst="wedgeRoundRectCallout">
            <a:avLst>
              <a:gd name="adj1" fmla="val -57941"/>
              <a:gd name="adj2" fmla="val 80583"/>
              <a:gd name="adj3" fmla="val 16667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reordering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395536" y="5445224"/>
            <a:ext cx="1808584" cy="504056"/>
          </a:xfrm>
          <a:prstGeom prst="wedgeRoundRectCallout">
            <a:avLst>
              <a:gd name="adj1" fmla="val 76619"/>
              <a:gd name="adj2" fmla="val -106661"/>
              <a:gd name="adj3" fmla="val 16667"/>
            </a:avLst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7344816" y="5229200"/>
            <a:ext cx="1547664" cy="504056"/>
          </a:xfrm>
          <a:prstGeom prst="wedgeRoundRectCallout">
            <a:avLst>
              <a:gd name="adj1" fmla="val -76907"/>
              <a:gd name="adj2" fmla="val -43418"/>
              <a:gd name="adj3" fmla="val 16667"/>
            </a:avLst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RA,SR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等增强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5373216"/>
            <a:ext cx="1664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Concatenation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755576" y="2492896"/>
            <a:ext cx="1656184" cy="432048"/>
          </a:xfrm>
          <a:prstGeom prst="wedgeRoundRectCallout">
            <a:avLst>
              <a:gd name="adj1" fmla="val 69730"/>
              <a:gd name="adj2" fmla="val 93118"/>
              <a:gd name="adj3" fmla="val 16667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duplication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7488832" y="2204864"/>
            <a:ext cx="1403648" cy="504056"/>
          </a:xfrm>
          <a:prstGeom prst="wedgeRoundRectCallout">
            <a:avLst>
              <a:gd name="adj1" fmla="val -57941"/>
              <a:gd name="adj2" fmla="val 80583"/>
              <a:gd name="adj3" fmla="val 16667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reordering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395536" y="764704"/>
            <a:ext cx="1584176" cy="648072"/>
          </a:xfrm>
          <a:prstGeom prst="wedgeRoundRectCallout">
            <a:avLst>
              <a:gd name="adj1" fmla="val 69730"/>
              <a:gd name="adj2" fmla="val 93118"/>
              <a:gd name="adj3" fmla="val 16667"/>
            </a:avLst>
          </a:prstGeom>
          <a:solidFill>
            <a:schemeClr val="accent5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全新协议层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70" y="116632"/>
            <a:ext cx="419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zh-CN" altLang="en-US" b="1" dirty="0"/>
              <a:t>用户面数据包格式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987824" y="87897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用户面数据包跨层传递示意图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-108520" y="1520963"/>
          <a:ext cx="9535652" cy="399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" name="Visio" r:id="rId1" imgW="8839200" imgH="3708400" progId="Visio.Drawing.11">
                  <p:embed/>
                </p:oleObj>
              </mc:Choice>
              <mc:Fallback>
                <p:oleObj name="Visio" r:id="rId1" imgW="8839200" imgH="37084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1520963"/>
                        <a:ext cx="9535652" cy="3996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2850" y="3501007"/>
            <a:ext cx="5726978" cy="3356993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14070" y="116632"/>
            <a:ext cx="35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4G </a:t>
            </a:r>
            <a:r>
              <a:rPr lang="en-US" altLang="zh-CN" b="1" dirty="0" err="1"/>
              <a:t>QoS</a:t>
            </a:r>
            <a:r>
              <a:rPr lang="en-US" altLang="zh-CN" b="1" dirty="0"/>
              <a:t> </a:t>
            </a:r>
            <a:r>
              <a:rPr lang="en-US" altLang="zh-CN" b="1" dirty="0" err="1"/>
              <a:t>vs</a:t>
            </a:r>
            <a:r>
              <a:rPr lang="en-US" altLang="zh-CN" b="1" dirty="0"/>
              <a:t> 5G </a:t>
            </a:r>
            <a:r>
              <a:rPr lang="en-US" altLang="zh-CN" b="1" dirty="0" err="1"/>
              <a:t>QoS</a:t>
            </a:r>
            <a:endParaRPr lang="en-US" altLang="zh-CN" b="1" dirty="0"/>
          </a:p>
        </p:txBody>
      </p:sp>
      <p:pic>
        <p:nvPicPr>
          <p:cNvPr id="16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23392"/>
            <a:ext cx="5688632" cy="152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" y="3645024"/>
            <a:ext cx="5451648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矩形 17"/>
          <p:cNvSpPr/>
          <p:nvPr/>
        </p:nvSpPr>
        <p:spPr>
          <a:xfrm>
            <a:off x="1403648" y="3059668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QoS</a:t>
            </a:r>
            <a:r>
              <a:rPr lang="en-US" altLang="zh-CN" b="1" dirty="0"/>
              <a:t> Mapping in </a:t>
            </a:r>
            <a:r>
              <a:rPr lang="en-US" altLang="zh-CN" b="1" dirty="0">
                <a:solidFill>
                  <a:srgbClr val="FF0000"/>
                </a:solidFill>
              </a:rPr>
              <a:t>E-UTRA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957" y="6516052"/>
            <a:ext cx="4347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b="1" dirty="0"/>
              <a:t>2-level mapping </a:t>
            </a:r>
            <a:r>
              <a:rPr lang="en-GB" altLang="zh-CN" b="1" dirty="0" smtClean="0"/>
              <a:t>for </a:t>
            </a:r>
            <a:r>
              <a:rPr lang="en-GB" altLang="zh-CN" b="1" dirty="0" smtClean="0">
                <a:solidFill>
                  <a:srgbClr val="FF0000"/>
                </a:solidFill>
              </a:rPr>
              <a:t>NR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764704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管理粒度粗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众多新应用对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提出多样化要求，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引入两级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映射机制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6096" y="1375603"/>
            <a:ext cx="361846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LTE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端到端承载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P-GW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建立承载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整条承载满足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NR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两级映射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核心网取消承载概念，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控更精细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多个有相同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flow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映射到同一个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flow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流到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DRB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侧更大自由度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映射属于网络实现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上行映射基于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reflective 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462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 smtClean="0"/>
              <a:t>SDAP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9568" y="1290246"/>
            <a:ext cx="420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flow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DRB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的映射方式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4685630" y="501933"/>
          <a:ext cx="4468743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6" name="Visio" r:id="rId1" imgW="9588500" imgH="5575300" progId="Visio.Drawing.11">
                  <p:embed/>
                </p:oleObj>
              </mc:Choice>
              <mc:Fallback>
                <p:oleObj name="Visio" r:id="rId1" imgW="9588500" imgH="5575300" progId="Visio.Drawing.11">
                  <p:embed/>
                  <p:pic>
                    <p:nvPicPr>
                      <p:cNvPr id="0" name="图片 35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630" y="501933"/>
                        <a:ext cx="4468743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3645024"/>
            <a:ext cx="423500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SDAP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位于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之上，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之下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SDAP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PDU session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SDAP entity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 entity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2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860032" y="3185592"/>
          <a:ext cx="4101108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7" name="Visio" r:id="rId3" imgW="9728200" imgH="8128000" progId="Visio.Drawing.11">
                  <p:embed/>
                </p:oleObj>
              </mc:Choice>
              <mc:Fallback>
                <p:oleObj name="Visio" r:id="rId3" imgW="9728200" imgH="8128000" progId="Visio.Drawing.11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185592"/>
                        <a:ext cx="4101108" cy="36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3707904" y="4509120"/>
            <a:ext cx="2664296" cy="1440160"/>
          </a:xfrm>
          <a:prstGeom prst="roundRect">
            <a:avLst/>
          </a:prstGeom>
          <a:solidFill>
            <a:srgbClr val="0070C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707904" y="3212976"/>
            <a:ext cx="2664296" cy="11521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7904" y="2132856"/>
            <a:ext cx="2664296" cy="9361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779912" y="1628800"/>
            <a:ext cx="2592288" cy="432048"/>
          </a:xfrm>
          <a:prstGeom prst="round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779912" y="1124744"/>
            <a:ext cx="2592288" cy="432048"/>
          </a:xfrm>
          <a:prstGeom prst="round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23528" y="4509120"/>
            <a:ext cx="2880320" cy="1440160"/>
          </a:xfrm>
          <a:prstGeom prst="roundRect">
            <a:avLst/>
          </a:prstGeom>
          <a:solidFill>
            <a:srgbClr val="0070C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23528" y="3212976"/>
            <a:ext cx="2880320" cy="11521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23528" y="1628800"/>
            <a:ext cx="2952328" cy="432048"/>
          </a:xfrm>
          <a:prstGeom prst="round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23528" y="2132856"/>
            <a:ext cx="2880320" cy="9361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23528" y="1124744"/>
            <a:ext cx="2952328" cy="432048"/>
          </a:xfrm>
          <a:prstGeom prst="round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6816" y="116632"/>
            <a:ext cx="8229600" cy="566937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4G-5G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高层协议规范框架对比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4294967295"/>
          </p:nvPr>
        </p:nvSpPr>
        <p:spPr>
          <a:xfrm>
            <a:off x="395536" y="1284164"/>
            <a:ext cx="3040063" cy="51943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36.300</a:t>
            </a:r>
            <a:r>
              <a:rPr lang="zh-CN" altLang="en-US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36.401</a:t>
            </a:r>
            <a:r>
              <a:rPr lang="zh-CN" altLang="en-US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E-UTRAN </a:t>
            </a:r>
            <a:r>
              <a:rPr lang="zh-CN" altLang="en-US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36.321</a:t>
            </a:r>
            <a:r>
              <a:rPr lang="zh-CN" altLang="en-US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 MAC</a:t>
            </a:r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36.322</a:t>
            </a:r>
            <a:r>
              <a:rPr lang="zh-CN" altLang="en-US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 RLC</a:t>
            </a:r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36.323</a:t>
            </a:r>
            <a:r>
              <a:rPr lang="zh-CN" altLang="en-US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PDCP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36.331</a:t>
            </a:r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Ｅ 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36.410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：Ｓ１整体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36.411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：Ｓ１层１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：Ｓ１信令传输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36.413</a:t>
            </a:r>
            <a:r>
              <a:rPr lang="zh-CN" altLang="en-US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S1-AP</a:t>
            </a:r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36.414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36.420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36.421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36.422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信令传输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36.423</a:t>
            </a:r>
            <a:r>
              <a:rPr lang="zh-CN" altLang="en-US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X2-AP</a:t>
            </a:r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36.424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36.425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用户面协议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6"/>
          <p:cNvSpPr txBox="1"/>
          <p:nvPr/>
        </p:nvSpPr>
        <p:spPr>
          <a:xfrm>
            <a:off x="6570385" y="1381872"/>
            <a:ext cx="2395104" cy="327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/>
              <a:buChar char="•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37.340: MR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多连接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/>
              <a:buChar char="•"/>
            </a:pP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/>
              <a:buChar char="•"/>
            </a:pP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/>
              <a:buChar char="•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37.324 SDAP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38.470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38.471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38.472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信令传输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/>
              <a:buChar char="•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38.473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F1-AP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38.474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数据传输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38.475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用户面协议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内容占位符 6"/>
          <p:cNvSpPr txBox="1"/>
          <p:nvPr/>
        </p:nvSpPr>
        <p:spPr>
          <a:xfrm>
            <a:off x="3751740" y="1222306"/>
            <a:ext cx="3039539" cy="519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38.300</a:t>
            </a:r>
            <a:r>
              <a:rPr kumimoji="0" lang="zh-CN" alt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NR</a:t>
            </a:r>
            <a:r>
              <a:rPr kumimoji="0" lang="zh-CN" alt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整体</a:t>
            </a:r>
            <a:endParaRPr kumimoji="0" lang="en-US" altLang="zh-CN" sz="1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defTabSz="457200">
              <a:spcBef>
                <a:spcPct val="20000"/>
              </a:spcBef>
              <a:buFont typeface="Arial" panose="020B0604020202020204"/>
              <a:buChar char="•"/>
              <a:defRPr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38.401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NG-RAN 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整体架构</a:t>
            </a:r>
            <a:endParaRPr kumimoji="0" lang="en-US" altLang="zh-CN" sz="1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endParaRPr kumimoji="0" lang="en-US" altLang="zh-CN" sz="1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38.321</a:t>
            </a:r>
            <a:r>
              <a:rPr kumimoji="0" lang="zh-CN" alt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NR</a:t>
            </a: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MAC</a:t>
            </a:r>
            <a:endParaRPr kumimoji="0" lang="en-US" altLang="zh-CN" sz="1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38.322</a:t>
            </a:r>
            <a:r>
              <a:rPr kumimoji="0" lang="zh-CN" alt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NR</a:t>
            </a: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RLC</a:t>
            </a:r>
            <a:endParaRPr kumimoji="0" lang="en-US" altLang="zh-CN" sz="1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38.323</a:t>
            </a:r>
            <a:r>
              <a:rPr kumimoji="0" lang="zh-CN" alt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NR</a:t>
            </a: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PDCP</a:t>
            </a:r>
            <a:endParaRPr kumimoji="0" lang="en-US" altLang="zh-CN" sz="1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38.331</a:t>
            </a:r>
            <a:r>
              <a:rPr kumimoji="0" lang="zh-CN" alt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NR</a:t>
            </a: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RRC</a:t>
            </a:r>
            <a:endParaRPr kumimoji="0" lang="en-US" altLang="zh-CN" sz="1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1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38.410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整体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38.411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层１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38.412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信令传输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38.413</a:t>
            </a:r>
            <a:r>
              <a:rPr kumimoji="0" lang="zh-CN" alt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-AP</a:t>
            </a:r>
            <a:endParaRPr kumimoji="0" lang="en-US" altLang="zh-CN" sz="1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38.414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数据传输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38.420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Xn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整体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38.421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Xn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38.422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Xn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信令传输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38.423</a:t>
            </a:r>
            <a:r>
              <a:rPr kumimoji="0" lang="zh-CN" alt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en-US" altLang="zh-CN" sz="1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Xn</a:t>
            </a:r>
            <a:r>
              <a:rPr kumimoji="0" lang="en-US" altLang="zh-CN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-AP</a:t>
            </a:r>
            <a:endParaRPr kumimoji="0" lang="en-US" altLang="zh-CN" sz="1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38.424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Xn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数据传输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38.425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Xn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用户面协议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0719" y="662875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4G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8491" y="663079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5G</a:t>
            </a:r>
            <a:endParaRPr lang="zh-CN" alt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03848" y="3645024"/>
            <a:ext cx="513806" cy="2786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40272" y="4953942"/>
            <a:ext cx="2173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 38.913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 38.801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：网络架构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 38.804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：空口协议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154" y="6217567"/>
            <a:ext cx="2444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400" b="1" i="1" dirty="0" smtClean="0">
                <a:latin typeface="+mn-ea"/>
              </a:rPr>
              <a:t>     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23.401:  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架构和流程</a:t>
            </a:r>
            <a:endParaRPr lang="zh-CN" altLang="en-US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1739" y="6206487"/>
            <a:ext cx="456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23.501:  5G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系统总体架构及功能    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23.502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系统基本流程</a:t>
            </a:r>
            <a:endParaRPr lang="zh-CN" altLang="en-US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88224" y="1268760"/>
            <a:ext cx="2088232" cy="4320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588224" y="2420888"/>
            <a:ext cx="2088232" cy="144016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88224" y="1916832"/>
            <a:ext cx="2088232" cy="4320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582876" y="4003196"/>
            <a:ext cx="2087563" cy="43391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557342" y="4031223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/>
              <a:buChar char="•"/>
              <a:defRPr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38.463 E1-AP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1174686"/>
            <a:ext cx="9144000" cy="2479630"/>
          </a:xfrm>
          <a:prstGeom prst="flowChartProcess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过程 48"/>
          <p:cNvSpPr/>
          <p:nvPr/>
        </p:nvSpPr>
        <p:spPr>
          <a:xfrm>
            <a:off x="0" y="4077072"/>
            <a:ext cx="9144000" cy="2592288"/>
          </a:xfrm>
          <a:prstGeom prst="flowChartProcess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496" y="46365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PDCP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6849" y="4419960"/>
            <a:ext cx="56886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RLC  reordering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功能调整，在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接收端增加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reordering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功能，且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 entity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可以关联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 RLC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（单向）、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 RLC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（双向）、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 RLC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 entity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可以关联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 RLC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（单向）、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 RLC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（双向）、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 RLC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1365716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通过在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上传输相同的数据，提高数据传输可靠性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发送实体增加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duplication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 , RLC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 CE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去激活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DRB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去激活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duplication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时，回退到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 bearer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20544" y="4293096"/>
            <a:ext cx="2583904" cy="648072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PDCP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12160" y="5445224"/>
            <a:ext cx="728464" cy="576064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RLC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tx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4288" y="5445224"/>
            <a:ext cx="1440160" cy="576064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RLC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rx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64288" y="5445224"/>
            <a:ext cx="1440160" cy="2160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reordering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64288" y="4725144"/>
            <a:ext cx="1440160" cy="2160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reordering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812360" y="4941168"/>
            <a:ext cx="288032" cy="504056"/>
          </a:xfrm>
          <a:prstGeom prst="upArrow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箭头 37"/>
          <p:cNvSpPr/>
          <p:nvPr/>
        </p:nvSpPr>
        <p:spPr>
          <a:xfrm>
            <a:off x="7812360" y="6021288"/>
            <a:ext cx="288032" cy="504056"/>
          </a:xfrm>
          <a:prstGeom prst="upArrow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6228184" y="4941168"/>
            <a:ext cx="288032" cy="576064"/>
          </a:xfrm>
          <a:prstGeom prst="downArrow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6228184" y="6021288"/>
            <a:ext cx="288032" cy="576064"/>
          </a:xfrm>
          <a:prstGeom prst="downArrow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363199" y="1078350"/>
            <a:ext cx="2160240" cy="2390723"/>
            <a:chOff x="6228184" y="932700"/>
            <a:chExt cx="2304256" cy="2978870"/>
          </a:xfrm>
        </p:grpSpPr>
        <p:sp>
          <p:nvSpPr>
            <p:cNvPr id="7" name="矩形 6"/>
            <p:cNvSpPr/>
            <p:nvPr/>
          </p:nvSpPr>
          <p:spPr>
            <a:xfrm>
              <a:off x="6228184" y="1340768"/>
              <a:ext cx="2016224" cy="432048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PDCP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28184" y="2132856"/>
              <a:ext cx="720080" cy="432048"/>
            </a:xfrm>
            <a:prstGeom prst="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RLC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524328" y="2146149"/>
              <a:ext cx="720080" cy="432048"/>
            </a:xfrm>
            <a:prstGeom prst="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RLC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2"/>
              <a:endCxn id="8" idx="0"/>
            </p:cNvCxnSpPr>
            <p:nvPr/>
          </p:nvCxnSpPr>
          <p:spPr>
            <a:xfrm flipH="1">
              <a:off x="6588224" y="1772816"/>
              <a:ext cx="648072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2"/>
              <a:endCxn id="9" idx="0"/>
            </p:cNvCxnSpPr>
            <p:nvPr/>
          </p:nvCxnSpPr>
          <p:spPr>
            <a:xfrm>
              <a:off x="7236296" y="1772816"/>
              <a:ext cx="648072" cy="3733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228184" y="2996952"/>
              <a:ext cx="720080" cy="432048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MAC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524328" y="2996952"/>
              <a:ext cx="720080" cy="432048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MAC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8" idx="2"/>
              <a:endCxn id="17" idx="0"/>
            </p:cNvCxnSpPr>
            <p:nvPr/>
          </p:nvCxnSpPr>
          <p:spPr>
            <a:xfrm>
              <a:off x="6588224" y="2564904"/>
              <a:ext cx="0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7884368" y="2564904"/>
              <a:ext cx="0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6588224" y="3429000"/>
              <a:ext cx="0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7884368" y="3429000"/>
              <a:ext cx="0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588224" y="3573016"/>
              <a:ext cx="5068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CC1</a:t>
              </a:r>
              <a:endParaRPr lang="zh-CN" alt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84368" y="357301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CC2</a:t>
              </a:r>
              <a:endParaRPr lang="zh-CN" alt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72200" y="932700"/>
              <a:ext cx="2088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 smtClean="0"/>
                <a:t>PDCP duplication</a:t>
              </a:r>
              <a:endParaRPr lang="zh-CN" altLang="en-US" sz="1600" b="1" i="1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764704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为提高数据传输可靠性引入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 duplication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3861048"/>
            <a:ext cx="9180512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为提高数据包处理效率，将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reordering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功能从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移到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PDCP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1" name="Object 177"/>
          <p:cNvGraphicFramePr>
            <a:graphicFrameLocks noChangeAspect="1"/>
          </p:cNvGraphicFramePr>
          <p:nvPr/>
        </p:nvGraphicFramePr>
        <p:xfrm>
          <a:off x="4211960" y="1268760"/>
          <a:ext cx="4684072" cy="478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2" name="Visio" r:id="rId1" imgW="8763000" imgH="8953500" progId="Visio.Drawing.11">
                  <p:embed/>
                </p:oleObj>
              </mc:Choice>
              <mc:Fallback>
                <p:oleObj name="Visio" r:id="rId1" imgW="8763000" imgH="8953500" progId="Visio.Drawing.11">
                  <p:embed/>
                  <p:pic>
                    <p:nvPicPr>
                      <p:cNvPr id="0" name="图片 36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268760"/>
                        <a:ext cx="4684072" cy="4787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标注 8"/>
          <p:cNvSpPr/>
          <p:nvPr/>
        </p:nvSpPr>
        <p:spPr>
          <a:xfrm>
            <a:off x="251519" y="1700808"/>
            <a:ext cx="4112853" cy="1296144"/>
          </a:xfrm>
          <a:prstGeom prst="wedgeRectCallout">
            <a:avLst>
              <a:gd name="adj1" fmla="val 56211"/>
              <a:gd name="adj2" fmla="val 90523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419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 RLC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concatenation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4190" lvl="1" indent="-285750">
              <a:spcBef>
                <a:spcPts val="600"/>
              </a:spcBef>
              <a:buFontTx/>
              <a:buChar char="-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 AM status report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增强：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NACK RANGE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96430" y="4654154"/>
            <a:ext cx="4139952" cy="1439142"/>
          </a:xfrm>
          <a:prstGeom prst="wedgeRectCallout">
            <a:avLst>
              <a:gd name="adj1" fmla="val 129616"/>
              <a:gd name="adj2" fmla="val -57461"/>
            </a:avLst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4462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RLC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02" name="Rectangle 1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3933" y="4558117"/>
            <a:ext cx="3960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 RLC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reordering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3" indent="-285750">
              <a:spcBef>
                <a:spcPts val="600"/>
              </a:spcBef>
              <a:buFontTx/>
              <a:buChar char="-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RLC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可以乱序递交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3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完整包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重组后直接递交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spcBef>
                <a:spcPts val="600"/>
              </a:spcBef>
              <a:buFontTx/>
              <a:buChar char="-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3404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为提高层间数据包处理效率，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层极度简化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图: 过程 27"/>
          <p:cNvSpPr/>
          <p:nvPr/>
        </p:nvSpPr>
        <p:spPr>
          <a:xfrm>
            <a:off x="0" y="1174686"/>
            <a:ext cx="9144000" cy="2479630"/>
          </a:xfrm>
          <a:prstGeom prst="flowChartProcess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4462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 smtClean="0"/>
              <a:t>MAC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02" name="Rectangle 1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04" name="Rectangle 1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05" name="Object 181"/>
          <p:cNvGraphicFramePr>
            <a:graphicFrameLocks noChangeAspect="1"/>
          </p:cNvGraphicFramePr>
          <p:nvPr/>
        </p:nvGraphicFramePr>
        <p:xfrm>
          <a:off x="327319" y="5175044"/>
          <a:ext cx="8316415" cy="127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8" name="Visio" r:id="rId1" imgW="8699500" imgH="1358900" progId="Visio.Drawing.11">
                  <p:embed/>
                </p:oleObj>
              </mc:Choice>
              <mc:Fallback>
                <p:oleObj name="Visio" r:id="rId1" imgW="8699500" imgH="1358900" progId="Visio.Drawing.11">
                  <p:embed/>
                  <p:pic>
                    <p:nvPicPr>
                      <p:cNvPr id="0" name="图片 37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19" y="5175044"/>
                        <a:ext cx="8316415" cy="1278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77418" y="1372706"/>
          <a:ext cx="6030886" cy="243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9" name="Visio" r:id="rId3" imgW="7366000" imgH="2997200" progId="Visio.Drawing.11">
                  <p:embed/>
                </p:oleObj>
              </mc:Choice>
              <mc:Fallback>
                <p:oleObj name="Visio" r:id="rId3" imgW="7366000" imgH="2997200" progId="Visio.Drawing.11">
                  <p:embed/>
                  <p:pic>
                    <p:nvPicPr>
                      <p:cNvPr id="0" name="图片 37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418" y="1372706"/>
                        <a:ext cx="6030886" cy="2435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标注 13"/>
          <p:cNvSpPr/>
          <p:nvPr/>
        </p:nvSpPr>
        <p:spPr>
          <a:xfrm>
            <a:off x="7164288" y="2020778"/>
            <a:ext cx="1584176" cy="648072"/>
          </a:xfrm>
          <a:prstGeom prst="wedgeRoundRectCallout">
            <a:avLst>
              <a:gd name="adj1" fmla="val -87716"/>
              <a:gd name="adj2" fmla="val 56503"/>
              <a:gd name="adj3" fmla="val 16667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LTE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 MAC format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27584" y="3429000"/>
            <a:ext cx="2808312" cy="1656184"/>
            <a:chOff x="827584" y="3748970"/>
            <a:chExt cx="2808312" cy="1008112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827584" y="3748970"/>
              <a:ext cx="1224136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051720" y="3748970"/>
              <a:ext cx="216024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051720" y="3748970"/>
              <a:ext cx="1584176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圆角矩形标注 23"/>
          <p:cNvSpPr/>
          <p:nvPr/>
        </p:nvSpPr>
        <p:spPr>
          <a:xfrm>
            <a:off x="7236296" y="4025939"/>
            <a:ext cx="1728192" cy="576064"/>
          </a:xfrm>
          <a:prstGeom prst="wedgeRoundRectCallout">
            <a:avLst>
              <a:gd name="adj1" fmla="val -48907"/>
              <a:gd name="adj2" fmla="val 107661"/>
              <a:gd name="adj3" fmla="val 16667"/>
            </a:avLst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NR 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MAC format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560" y="3905554"/>
            <a:ext cx="14401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交织式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subheader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5868144" y="3654316"/>
            <a:ext cx="360040" cy="1312569"/>
          </a:xfrm>
          <a:prstGeom prst="downArrow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3848" y="4025939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UL MAC CE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放在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SDU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，以便于实时上报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BSR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512" y="51837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UL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36512" y="59758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0" y="755412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两点优化：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1.MAC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头交织组包；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CE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从头部移到尾部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676120" y="2709521"/>
            <a:ext cx="4000336" cy="3959839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3528" y="2708920"/>
            <a:ext cx="4032448" cy="3970893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71" y="11663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MAC-BSR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88024" y="2925316"/>
          <a:ext cx="3619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3" name="" r:id="rId1" imgW="4838700" imgH="876300" progId="Visio.Drawing.15">
                  <p:embed/>
                </p:oleObj>
              </mc:Choice>
              <mc:Fallback>
                <p:oleObj name="" r:id="rId1" imgW="4838700" imgH="8763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925316"/>
                        <a:ext cx="36195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676120" y="3553271"/>
            <a:ext cx="3352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Short BSR and Short Truncated BSR MAC CE</a:t>
            </a:r>
            <a:endParaRPr lang="zh-CN" alt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912940" y="3985319"/>
          <a:ext cx="36195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4" name="" r:id="rId3" imgW="4838700" imgH="2794000" progId="Visio.Drawing.15">
                  <p:embed/>
                </p:oleObj>
              </mc:Choice>
              <mc:Fallback>
                <p:oleObj name="" r:id="rId3" imgW="4838700" imgH="27940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940" y="3985319"/>
                        <a:ext cx="3619500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909904" y="6073551"/>
            <a:ext cx="3262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Long BSR and Long Truncated BSR MAC CE</a:t>
            </a:r>
            <a:endParaRPr lang="zh-CN" altLang="en-US" sz="1400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92838" y="2924944"/>
          <a:ext cx="3375106" cy="67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5" name="Visio" r:id="rId5" imgW="1692275" imgH="338455" progId="Visio.Drawing.11">
                  <p:embed/>
                </p:oleObj>
              </mc:Choice>
              <mc:Fallback>
                <p:oleObj name="Visio" r:id="rId5" imgW="1692275" imgH="33845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838" y="2924944"/>
                        <a:ext cx="3375106" cy="673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60040" y="357301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Short BSR and Truncated BSR MAC control element</a:t>
            </a:r>
            <a:endParaRPr lang="zh-CN" altLang="en-US" sz="1400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20079" y="4437112"/>
          <a:ext cx="320384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6" name="Visio" r:id="rId7" imgW="3733800" imgH="1511300" progId="Visio.Drawing.11">
                  <p:embed/>
                </p:oleObj>
              </mc:Choice>
              <mc:Fallback>
                <p:oleObj name="Visio" r:id="rId7" imgW="3733800" imgH="15113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79" y="4437112"/>
                        <a:ext cx="3203849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825570" y="5733256"/>
            <a:ext cx="2450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Long BSR MAC control element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23528" y="692696"/>
            <a:ext cx="8352928" cy="1872208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3528" y="1078172"/>
            <a:ext cx="83529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，传递更多有效信息给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UL grant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分配更合理的资源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 : per UE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 :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 LCH 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相关参数例如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sr-ProhitTimer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TransMax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 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  SR configuration</a:t>
            </a:r>
            <a:endParaRPr lang="en-US" altLang="zh-CN" sz="16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BSR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 baseline ,  buffer size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69269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SR/BSR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455" y="292494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4G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142335" y="28953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5</a:t>
            </a:r>
            <a:r>
              <a:rPr lang="en-US" altLang="zh-CN" sz="2400" b="1" dirty="0" smtClean="0"/>
              <a:t>G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37203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LTE Buffer Size = 6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637203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NR Buffer Size = 5 or 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3888" y="2708920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6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743" y="126976"/>
            <a:ext cx="5040313" cy="493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92696"/>
            <a:ext cx="7560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整体概况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无线网络架构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控制面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连接建立、重配、重建、恢复、释放、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RLF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统一接入控制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系统信息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寻呼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性管理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SUL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Non-standalone: EN-DC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双连接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用户面整体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精简的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RLC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35743" y="126976"/>
            <a:ext cx="5040313" cy="493712"/>
          </a:xfrm>
          <a:prstGeom prst="rect">
            <a:avLst/>
          </a:prstGeom>
        </p:spPr>
        <p:txBody>
          <a:bodyPr/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信令承载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SRB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-217040" y="1556792"/>
          <a:ext cx="936104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" name="矩形 15"/>
          <p:cNvSpPr/>
          <p:nvPr/>
        </p:nvSpPr>
        <p:spPr>
          <a:xfrm>
            <a:off x="431032" y="980728"/>
            <a:ext cx="2116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8125" indent="-238125"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中有四类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SRB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2339751" y="5194479"/>
            <a:ext cx="1743163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空闲态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716016" y="2407715"/>
            <a:ext cx="1706254" cy="10212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395" y="116632"/>
            <a:ext cx="626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8749" y="2407715"/>
            <a:ext cx="1492806" cy="39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5536" y="5779503"/>
            <a:ext cx="1492806" cy="39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空闲态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06096" y="2852936"/>
            <a:ext cx="1492806" cy="39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轻连接态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56209" y="5638269"/>
            <a:ext cx="1492806" cy="5834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NB-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挂起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967626" y="2407715"/>
            <a:ext cx="1492806" cy="39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67626" y="5806591"/>
            <a:ext cx="1492806" cy="39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空闲态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67626" y="4041112"/>
            <a:ext cx="1492806" cy="39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Inactive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97950" y="2060848"/>
            <a:ext cx="8794530" cy="0"/>
          </a:xfrm>
          <a:prstGeom prst="straightConnector1">
            <a:avLst/>
          </a:prstGeom>
          <a:ln w="41275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7298" y="1628800"/>
            <a:ext cx="107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 R8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7903" y="1599183"/>
            <a:ext cx="167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NB-</a:t>
            </a:r>
            <a:r>
              <a:rPr lang="en-US" altLang="zh-CN" sz="2000" b="1" dirty="0" err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R13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9055" y="1586409"/>
            <a:ext cx="152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 R15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488479" y="2402014"/>
            <a:ext cx="1492806" cy="39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0886" y="1586409"/>
            <a:ext cx="147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R14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716016" y="5814034"/>
            <a:ext cx="1492806" cy="39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空闲态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764704"/>
            <a:ext cx="9144000" cy="64633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为实现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 10ms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控制面时延，引入去激活态，功能与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NB-IOT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挂起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恢复流程、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LTE-A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轻连接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相近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08158" y="2276872"/>
            <a:ext cx="4552074" cy="4320480"/>
            <a:chOff x="2108158" y="2060848"/>
            <a:chExt cx="4552074" cy="4752528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2108158" y="2060848"/>
              <a:ext cx="0" cy="47525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0922" y="2060848"/>
              <a:ext cx="0" cy="47525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660232" y="2060848"/>
              <a:ext cx="0" cy="47525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状态特点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182" y="3212976"/>
          <a:ext cx="5852141" cy="303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3" name="Visio" r:id="rId1" imgW="21717000" imgH="11277600" progId="Visio.Drawing.11">
                  <p:embed/>
                </p:oleObj>
              </mc:Choice>
              <mc:Fallback>
                <p:oleObj name="Visio" r:id="rId1" imgW="21717000" imgH="11277600" progId="Visio.Drawing.11">
                  <p:embed/>
                  <p:pic>
                    <p:nvPicPr>
                      <p:cNvPr id="0" name="图片 30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" y="3212976"/>
                        <a:ext cx="5852141" cy="303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755412"/>
            <a:ext cx="9144000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去激活态可以快速恢复链路传输数据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026150" y="3140968"/>
          <a:ext cx="311785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4" name="文档" r:id="rId3" imgW="3145790" imgH="3092450" progId="Word.Document.12">
                  <p:embed/>
                </p:oleObj>
              </mc:Choice>
              <mc:Fallback>
                <p:oleObj name="文档" r:id="rId3" imgW="3145790" imgH="3092450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140968"/>
                        <a:ext cx="3117850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2"/>
          <p:cNvSpPr txBox="1"/>
          <p:nvPr/>
        </p:nvSpPr>
        <p:spPr>
          <a:xfrm>
            <a:off x="279564" y="1268760"/>
            <a:ext cx="864096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inactive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三大特点：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Uu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连接断开，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连接保持，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UE/</a:t>
            </a:r>
            <a:r>
              <a:rPr lang="en-US" altLang="zh-CN" sz="1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gNB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/AMF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 context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10ms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进入连接态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 notification area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list; RNA list; TA 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RAN-initiated paging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14863</Words>
  <Application>WPS 演示</Application>
  <PresentationFormat>全屏显示(4:3)</PresentationFormat>
  <Paragraphs>1257</Paragraphs>
  <Slides>54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42</vt:i4>
      </vt:variant>
      <vt:variant>
        <vt:lpstr>幻灯片标题</vt:lpstr>
      </vt:variant>
      <vt:variant>
        <vt:i4>54</vt:i4>
      </vt:variant>
    </vt:vector>
  </HeadingPairs>
  <TitlesOfParts>
    <vt:vector size="113" baseType="lpstr">
      <vt:lpstr>Arial</vt:lpstr>
      <vt:lpstr>宋体</vt:lpstr>
      <vt:lpstr>Wingdings</vt:lpstr>
      <vt:lpstr>微软雅黑</vt:lpstr>
      <vt:lpstr>Arial</vt:lpstr>
      <vt:lpstr>Wingdings 2</vt:lpstr>
      <vt:lpstr>Wingdings</vt:lpstr>
      <vt:lpstr>Arial Unicode MS</vt:lpstr>
      <vt:lpstr>Calibri</vt:lpstr>
      <vt:lpstr>Symbol</vt:lpstr>
      <vt:lpstr>Times New Roman</vt:lpstr>
      <vt:lpstr>Times New Roman</vt:lpstr>
      <vt:lpstr>Trebuchet MS</vt:lpstr>
      <vt:lpstr>叶根友毛笔行书2.0版</vt:lpstr>
      <vt:lpstr>仿宋</vt:lpstr>
      <vt:lpstr>小考拉体</vt:lpstr>
      <vt:lpstr>Office 主题</vt:lpstr>
      <vt:lpstr>Word.Document.12</vt:lpstr>
      <vt:lpstr>Word.Document.12</vt:lpstr>
      <vt:lpstr>Word.Document.12</vt:lpstr>
      <vt:lpstr>Visio.Drawing.11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Visio.Drawing.11</vt:lpstr>
      <vt:lpstr>Visio.Drawing.15</vt:lpstr>
      <vt:lpstr>Equation.3</vt:lpstr>
      <vt:lpstr>Equation.3</vt:lpstr>
      <vt:lpstr>Visio.Drawing.11</vt:lpstr>
      <vt:lpstr>Visio.Drawing.15</vt:lpstr>
      <vt:lpstr>Visio.Drawing.11</vt:lpstr>
      <vt:lpstr>Visio.Drawing.15</vt:lpstr>
      <vt:lpstr>Word.Picture.8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Word.Picture.8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Visio.Drawing.15</vt:lpstr>
      <vt:lpstr>Visio.Drawing.15</vt:lpstr>
      <vt:lpstr>Visio.Drawing.11</vt:lpstr>
      <vt:lpstr>Visio.Drawing.11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PowerPoint 演示文稿</vt:lpstr>
      <vt:lpstr>PowerPoint 演示文稿</vt:lpstr>
      <vt:lpstr>PowerPoint 演示文稿</vt:lpstr>
      <vt:lpstr>PowerPoint 演示文稿</vt:lpstr>
      <vt:lpstr>4G-5G高层协议规范框架对比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0</cp:lastModifiedBy>
  <cp:revision>455</cp:revision>
  <dcterms:created xsi:type="dcterms:W3CDTF">2013-11-22T10:39:00Z</dcterms:created>
  <dcterms:modified xsi:type="dcterms:W3CDTF">2019-12-19T01:15:17Z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