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YXdrA3kgl+hARr4800MvkXgSG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e6a4f8ce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g25e6a4f8ce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5be5126c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g295be5126c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e6a4f8ce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g25e6a4f8ce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5be5126c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g295be5126c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5be5126c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5be5126c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5be5126c5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8671bd6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g2958671bd6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58671bd6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g2958671bd6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58671bd6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g2958671bd6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hyperlink" Target="https://www.seaflux.tech/blogs/NLP-libraries-spaCy-NLTK-differenc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eaflux.tech/blogs/NLP-libraries-spaCy-NLTK-differences" TargetMode="External"/><Relationship Id="rId4" Type="http://schemas.openxmlformats.org/officeDocument/2006/relationships/hyperlink" Target="https://ts2.space/en/nltk-vs-spacy-which-is-better-for-nlp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ltk.org/book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ltk.org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305740" y="88474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6000"/>
              <a:buFont typeface="Century Gothic"/>
              <a:buNone/>
            </a:pPr>
            <a:r>
              <a:rPr lang="es-MX" sz="54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Desarrollo de Proyecto i</a:t>
            </a:r>
            <a:br>
              <a:rPr lang="es-MX" cap="small">
                <a:solidFill>
                  <a:srgbClr val="00278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s-MX" sz="2800" cap="small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Maestría en ciencias de los datos</a:t>
            </a:r>
            <a:br>
              <a:rPr lang="es-MX" sz="28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2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Centro Universitario de Ciencias Económico-Administrativas</a:t>
            </a:r>
            <a:endParaRPr cap="small">
              <a:solidFill>
                <a:srgbClr val="0027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entury Gothic"/>
              <a:buNone/>
            </a:pPr>
            <a:r>
              <a:rPr b="0" i="1" lang="es-MX" sz="1800" u="none" cap="small" strike="noStrik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_</a:t>
            </a:r>
            <a:r>
              <a:rPr b="0" i="1" lang="es-MX" sz="1800" u="sng" cap="small" strike="noStrik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0" i="1" lang="es-MX" sz="1800" u="none" cap="small" strike="noStrik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 de _</a:t>
            </a:r>
            <a:r>
              <a:rPr b="0" i="1" lang="es-MX" sz="1800" u="sng" cap="small" strike="noStrik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_Noviembre</a:t>
            </a:r>
            <a:r>
              <a:rPr b="0" i="1" lang="es-MX" sz="1800" u="none" cap="small" strike="noStrik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2023</a:t>
            </a:r>
            <a:endParaRPr b="0" i="1" sz="1800" u="none" cap="small" strike="noStrike">
              <a:solidFill>
                <a:srgbClr val="1E4E7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371" y="213692"/>
            <a:ext cx="1976470" cy="75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39" y="371945"/>
            <a:ext cx="2931055" cy="66873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305740" y="3063275"/>
            <a:ext cx="9144000" cy="3106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b="1" i="0" lang="es-MX" sz="222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Leonardo Daniel Pantoja Morfin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b="1" i="0" lang="es-MX" sz="222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Víctor Téllez García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b="1" i="0" lang="es-MX" sz="2220" u="none" cap="small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“NLTK (Natural Language Toolkit)”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t/>
            </a:r>
            <a:endParaRPr b="1" i="0" sz="2220" u="none" cap="small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e6a4f8ce3_0_1"/>
          <p:cNvSpPr txBox="1"/>
          <p:nvPr/>
        </p:nvSpPr>
        <p:spPr>
          <a:xfrm>
            <a:off x="707780" y="1216172"/>
            <a:ext cx="105156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400"/>
              <a:t>Ambas son librerías que tratan con NLP hechas para Python, pero difieren en el acercamiento que usan en su metodología, haciendo que ciertas tareas o procesos sean más sencillos que otros.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400"/>
              <a:t>Siendo </a:t>
            </a:r>
            <a:r>
              <a:rPr lang="es-MX" sz="2400">
                <a:solidFill>
                  <a:srgbClr val="0000FF"/>
                </a:solidFill>
              </a:rPr>
              <a:t>NLTK </a:t>
            </a:r>
            <a:r>
              <a:rPr lang="es-MX" sz="2400"/>
              <a:t>más antigua que </a:t>
            </a:r>
            <a:r>
              <a:rPr lang="es-MX" sz="2400">
                <a:solidFill>
                  <a:schemeClr val="accent6"/>
                </a:solidFill>
              </a:rPr>
              <a:t>spaCy</a:t>
            </a:r>
            <a:r>
              <a:rPr lang="es-MX" sz="2400"/>
              <a:t>, cuenta con una amplia gama de recursos y herramientas lingüísticas, lo cual resulta útil para investigaciones más especializadas. Sin embargo, esto también puede implicar una mayor dificultad para nuevos usuarios, lo que hace de </a:t>
            </a:r>
            <a:r>
              <a:rPr lang="es-MX" sz="2400">
                <a:solidFill>
                  <a:schemeClr val="accent6"/>
                </a:solidFill>
              </a:rPr>
              <a:t>spaCy </a:t>
            </a:r>
            <a:r>
              <a:rPr lang="es-MX" sz="2400"/>
              <a:t>una opción más accesible.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400"/>
              <a:t>Adicionalmente, </a:t>
            </a:r>
            <a:r>
              <a:rPr lang="es-MX" sz="2400">
                <a:solidFill>
                  <a:schemeClr val="accent6"/>
                </a:solidFill>
              </a:rPr>
              <a:t>spaCy</a:t>
            </a:r>
            <a:r>
              <a:rPr lang="es-MX" sz="2400"/>
              <a:t> está diseñada para ser veloz y eficiente gracias al manejo de palabras basado en objetos. Pero, esto puede resultar contraproducente al momento de querer trabajar con los resultados.</a:t>
            </a:r>
            <a:endParaRPr sz="2400"/>
          </a:p>
        </p:txBody>
      </p:sp>
      <p:sp>
        <p:nvSpPr>
          <p:cNvPr id="174" name="Google Shape;174;g25e6a4f8ce3_0_1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g25e6a4f8ce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5e6a4f8ce3_0_1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5e6a4f8ce3_0_1"/>
          <p:cNvSpPr txBox="1"/>
          <p:nvPr/>
        </p:nvSpPr>
        <p:spPr>
          <a:xfrm>
            <a:off x="87923" y="-237282"/>
            <a:ext cx="116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spaCy</a:t>
            </a:r>
            <a:r>
              <a:rPr lang="es-MX" sz="4000">
                <a:solidFill>
                  <a:schemeClr val="accent6"/>
                </a:solidFill>
              </a:rPr>
              <a:t> 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r>
              <a:rPr lang="es-MX" sz="4000" cap="small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NLTK</a:t>
            </a:r>
            <a:r>
              <a:rPr lang="es-MX" sz="4000" cap="small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5be5126c5_0_26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g295be5126c5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95be5126c5_0_26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95be5126c5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525" y="746750"/>
            <a:ext cx="9886950" cy="44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95be5126c5_0_26"/>
          <p:cNvSpPr txBox="1"/>
          <p:nvPr/>
        </p:nvSpPr>
        <p:spPr>
          <a:xfrm>
            <a:off x="8380450" y="5439000"/>
            <a:ext cx="2580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Extraído de </a:t>
            </a:r>
            <a:r>
              <a:rPr lang="es-MX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seaflux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e6a4f8ce3_0_11"/>
          <p:cNvSpPr txBox="1"/>
          <p:nvPr/>
        </p:nvSpPr>
        <p:spPr>
          <a:xfrm>
            <a:off x="707780" y="1216172"/>
            <a:ext cx="105156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MX" sz="2400">
                <a:solidFill>
                  <a:schemeClr val="dk1"/>
                </a:solidFill>
              </a:rPr>
              <a:t>Bird, Steven, Edward Loper and Ewan Klein (2009).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</a:rPr>
              <a:t>Natural Language Processing with Python.  O'Reilly Media Inc</a:t>
            </a:r>
            <a:r>
              <a:rPr lang="es-MX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MX" sz="2400" u="sng">
                <a:solidFill>
                  <a:schemeClr val="hlink"/>
                </a:solidFill>
                <a:hlinkClick r:id="rId3"/>
              </a:rPr>
              <a:t>https://www.seaflux.tech/blogs/NLP-libraries-spaCy-NLTK-differences</a:t>
            </a:r>
            <a:br>
              <a:rPr lang="es-MX" sz="2400">
                <a:solidFill>
                  <a:schemeClr val="dk1"/>
                </a:solidFill>
              </a:rPr>
            </a:br>
            <a:r>
              <a:rPr lang="es-MX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MX" sz="2400" u="sng">
                <a:solidFill>
                  <a:schemeClr val="hlink"/>
                </a:solidFill>
                <a:hlinkClick r:id="rId4"/>
              </a:rPr>
              <a:t>https://ts2.space/en/nltk-vs-spacy-which-is-better-for-nlp/</a:t>
            </a:r>
            <a:r>
              <a:rPr lang="es-MX" sz="2400">
                <a:solidFill>
                  <a:schemeClr val="dk1"/>
                </a:solidFill>
              </a:rPr>
              <a:t> </a:t>
            </a:r>
            <a:br>
              <a:rPr lang="es-MX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  <p:sp>
        <p:nvSpPr>
          <p:cNvPr id="192" name="Google Shape;192;g25e6a4f8ce3_0_11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" name="Google Shape;193;g25e6a4f8ce3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5e6a4f8ce3_0_11"/>
          <p:cNvSpPr txBox="1"/>
          <p:nvPr/>
        </p:nvSpPr>
        <p:spPr>
          <a:xfrm>
            <a:off x="87923" y="-237282"/>
            <a:ext cx="116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/>
          </a:p>
        </p:txBody>
      </p:sp>
      <p:pic>
        <p:nvPicPr>
          <p:cNvPr id="195" name="Google Shape;195;g25e6a4f8ce3_0_11"/>
          <p:cNvPicPr preferRelativeResize="0"/>
          <p:nvPr/>
        </p:nvPicPr>
        <p:blipFill rotWithShape="1">
          <a:blip r:embed="rId6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838193" y="2295150"/>
            <a:ext cx="10515600" cy="22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6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¡</a:t>
            </a:r>
            <a:r>
              <a:rPr b="0" i="0" lang="es-MX" sz="6000" u="none" cap="small" strike="noStrike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Gracias!</a:t>
            </a:r>
            <a:endParaRPr sz="6000"/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3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 rotWithShape="1">
          <a:blip r:embed="rId4">
            <a:alphaModFix/>
          </a:blip>
          <a:srcRect b="17234" l="0" r="0" t="0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3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707780" y="1905136"/>
            <a:ext cx="10515600" cy="3992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sz="2400"/>
          </a:p>
          <a:p>
            <a:pPr indent="-3238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Aplicaciones de Natural Language Processing</a:t>
            </a:r>
            <a:endParaRPr sz="2400">
              <a:solidFill>
                <a:schemeClr val="dk1"/>
              </a:solidFill>
            </a:endParaRPr>
          </a:p>
          <a:p>
            <a:pPr indent="-323850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sz="2400">
                <a:solidFill>
                  <a:schemeClr val="dk1"/>
                </a:solidFill>
              </a:rPr>
              <a:t>Aplicaciones en Ciencia de Datos</a:t>
            </a:r>
            <a:endParaRPr sz="2400">
              <a:solidFill>
                <a:schemeClr val="dk1"/>
              </a:solidFill>
            </a:endParaRPr>
          </a:p>
          <a:p>
            <a:pPr indent="-323850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sz="2400">
                <a:solidFill>
                  <a:schemeClr val="dk1"/>
                </a:solidFill>
              </a:rPr>
              <a:t>Librería NLTK</a:t>
            </a:r>
            <a:endParaRPr sz="2400">
              <a:solidFill>
                <a:schemeClr val="dk1"/>
              </a:solidFill>
            </a:endParaRPr>
          </a:p>
          <a:p>
            <a:pPr indent="-323850" lvl="0" marL="2857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MX" sz="2400">
                <a:solidFill>
                  <a:schemeClr val="dk1"/>
                </a:solidFill>
              </a:rPr>
              <a:t>NLTK vs spaCy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7923" y="-237282"/>
            <a:ext cx="116250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endParaRPr b="0" i="0" sz="4000" u="none" cap="small" strike="noStrike">
              <a:solidFill>
                <a:srgbClr val="0027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17234" l="0" r="0" t="0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2325" y="1088275"/>
            <a:ext cx="20478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3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707780" y="1905136"/>
            <a:ext cx="10515600" cy="3992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NLP (Natural Language Processing), es una interdisciplina entre la computación y la lingüística. Se trata de darle a las computadoras la habilidad de manipular textos, usando algunas bases como reglas o probabilidad (estadística o redes neuronales), métodos de “machine learning”. El objetivo es que la computadora se capaz de “entender” los contenidos de los documentos, extraer información de los documentos y categorizarla.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principales retos que hay en ese subcampo es el reconocimiento de discurso, entendimiento del lenguaje natural y la generación de lenguaje natural.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87923" y="-237282"/>
            <a:ext cx="116250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b="0" i="0" lang="es-MX" sz="4000" u="none" cap="small" strike="noStrike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17234" l="0" r="0" t="0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5be5126c5_0_14"/>
          <p:cNvSpPr txBox="1"/>
          <p:nvPr/>
        </p:nvSpPr>
        <p:spPr>
          <a:xfrm>
            <a:off x="707780" y="1216172"/>
            <a:ext cx="105156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Generación de texto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Traducción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Chatbots y Asistentes Virtuales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Reconocimiento de Voz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Análisis de Intención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Resumen Automático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7" name="Google Shape;117;g295be5126c5_0_14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295be5126c5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95be5126c5_0_14"/>
          <p:cNvSpPr txBox="1"/>
          <p:nvPr/>
        </p:nvSpPr>
        <p:spPr>
          <a:xfrm>
            <a:off x="87923" y="-237282"/>
            <a:ext cx="116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Aplicaciones de NLP</a:t>
            </a:r>
            <a:endParaRPr/>
          </a:p>
        </p:txBody>
      </p:sp>
      <p:pic>
        <p:nvPicPr>
          <p:cNvPr id="120" name="Google Shape;120;g295be5126c5_0_14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95be5126c5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9575" y="1383984"/>
            <a:ext cx="1664175" cy="16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95be5126c5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7050" y="1383975"/>
            <a:ext cx="1664174" cy="166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95be5126c5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5275" y="3343725"/>
            <a:ext cx="5750625" cy="255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5be5126c5_0_59"/>
          <p:cNvSpPr txBox="1"/>
          <p:nvPr>
            <p:ph idx="1" type="body"/>
          </p:nvPr>
        </p:nvSpPr>
        <p:spPr>
          <a:xfrm>
            <a:off x="94500" y="3450325"/>
            <a:ext cx="6202800" cy="3337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Clasificación y Categorización: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Clasificación de documentos en categorías predefinidas.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Categorización de temas o tópicos en grandes conjuntos de texto.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95be5126c5_0_59"/>
          <p:cNvSpPr txBox="1"/>
          <p:nvPr>
            <p:ph idx="2" type="body"/>
          </p:nvPr>
        </p:nvSpPr>
        <p:spPr>
          <a:xfrm>
            <a:off x="6464800" y="66900"/>
            <a:ext cx="5623800" cy="32004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Extracción de Información y Entidades: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Extracción de información de documentos no estructurados.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Identificación de entidades clave (por ejemplo, nombres de personas, fechas, ubicaciones).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95be5126c5_0_59"/>
          <p:cNvSpPr txBox="1"/>
          <p:nvPr/>
        </p:nvSpPr>
        <p:spPr>
          <a:xfrm>
            <a:off x="94500" y="67050"/>
            <a:ext cx="6202800" cy="3200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Aplicaciones en Ciencia de Datos</a:t>
            </a:r>
            <a:endParaRPr/>
          </a:p>
        </p:txBody>
      </p:sp>
      <p:sp>
        <p:nvSpPr>
          <p:cNvPr id="132" name="Google Shape;132;g295be5126c5_0_59"/>
          <p:cNvSpPr txBox="1"/>
          <p:nvPr>
            <p:ph idx="2" type="body"/>
          </p:nvPr>
        </p:nvSpPr>
        <p:spPr>
          <a:xfrm>
            <a:off x="6464800" y="3450325"/>
            <a:ext cx="5623800" cy="33375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Análisis de Sentimiento y Opiniones: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Análisis en comentarios y reseñas.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Minería de opiniones en redes sociales y sitios web.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Detección de Fraude y Seguridad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643191" y="6310289"/>
            <a:ext cx="405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3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707780" y="1216172"/>
            <a:ext cx="10515600" cy="46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 es un conjunto de librerías y programas para el procesamiento de NLP en Python, se puede hacer con estas:</a:t>
            </a:r>
            <a:endParaRPr/>
          </a:p>
          <a:p>
            <a:pPr indent="-349250" lvl="1" marL="8001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MX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1500"/>
          </a:p>
          <a:p>
            <a:pPr indent="-349250" lvl="1" marL="8001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MX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Etiquetado</a:t>
            </a:r>
            <a:endParaRPr sz="1500"/>
          </a:p>
          <a:p>
            <a:pPr indent="-349250" lvl="1" marL="8001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MX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Análisis y razonamiento semántico.</a:t>
            </a:r>
            <a:br>
              <a:rPr b="0" i="0" lang="es-MX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 desarrollada por Steven Bird y Edward Loper en el departamento de Computación e Informática en la universidad de Pensilvania en 2001.</a:t>
            </a:r>
            <a:endParaRPr/>
          </a:p>
          <a:p>
            <a:pPr indent="-1905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El objetivo de NLTK es dar soporte a investigadores y académicos en NLP y sus áreas relacionadas como lingüistas, ciencias cognitivas, inteligencia artificial y “machine learning”.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87923" y="-237282"/>
            <a:ext cx="116250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 NLTK</a:t>
            </a:r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 b="17234" l="0" r="0" t="0"/>
          <a:stretch/>
        </p:blipFill>
        <p:spPr>
          <a:xfrm>
            <a:off x="87923" y="6211299"/>
            <a:ext cx="2580521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58671bd60_0_1"/>
          <p:cNvSpPr txBox="1"/>
          <p:nvPr/>
        </p:nvSpPr>
        <p:spPr>
          <a:xfrm>
            <a:off x="707780" y="1216172"/>
            <a:ext cx="105156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dk1"/>
                </a:solidFill>
              </a:rPr>
              <a:t>“</a:t>
            </a:r>
            <a:r>
              <a:rPr lang="es-MX" sz="2400" u="sng">
                <a:solidFill>
                  <a:schemeClr val="hlink"/>
                </a:solidFill>
                <a:hlinkClick r:id="rId3"/>
              </a:rPr>
              <a:t>Natural Language Processing with Python</a:t>
            </a:r>
            <a:r>
              <a:rPr lang="es-MX" sz="2400">
                <a:solidFill>
                  <a:schemeClr val="dk1"/>
                </a:solidFill>
              </a:rPr>
              <a:t>” es el libro que crearon los autores para introducir de una manera </a:t>
            </a:r>
            <a:r>
              <a:rPr lang="es-MX" sz="2400">
                <a:solidFill>
                  <a:schemeClr val="dk1"/>
                </a:solidFill>
              </a:rPr>
              <a:t>práctica</a:t>
            </a:r>
            <a:r>
              <a:rPr lang="es-MX" sz="2400">
                <a:solidFill>
                  <a:schemeClr val="dk1"/>
                </a:solidFill>
              </a:rPr>
              <a:t> la </a:t>
            </a:r>
            <a:r>
              <a:rPr lang="es-MX" sz="2400">
                <a:solidFill>
                  <a:schemeClr val="dk1"/>
                </a:solidFill>
              </a:rPr>
              <a:t>programación</a:t>
            </a:r>
            <a:r>
              <a:rPr lang="es-MX" sz="2400">
                <a:solidFill>
                  <a:schemeClr val="dk1"/>
                </a:solidFill>
              </a:rPr>
              <a:t> para procesadores de idiomas, el libro habla de los fundamentos: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Programar en python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Categorizando texto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Char char="•"/>
            </a:pPr>
            <a:r>
              <a:rPr lang="es-MX" sz="2400">
                <a:solidFill>
                  <a:schemeClr val="dk1"/>
                </a:solidFill>
              </a:rPr>
              <a:t>Analizando estructura </a:t>
            </a:r>
            <a:r>
              <a:rPr lang="es-MX" sz="2400">
                <a:solidFill>
                  <a:schemeClr val="dk1"/>
                </a:solidFill>
              </a:rPr>
              <a:t>lingüística</a:t>
            </a:r>
            <a:r>
              <a:rPr lang="es-MX" sz="24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47" name="Google Shape;147;g2958671bd60_0_1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g2958671bd60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958671bd60_0_1"/>
          <p:cNvPicPr preferRelativeResize="0"/>
          <p:nvPr/>
        </p:nvPicPr>
        <p:blipFill rotWithShape="1">
          <a:blip r:embed="rId5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958671bd60_0_1"/>
          <p:cNvSpPr txBox="1"/>
          <p:nvPr/>
        </p:nvSpPr>
        <p:spPr>
          <a:xfrm>
            <a:off x="87923" y="-237282"/>
            <a:ext cx="116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Librería NLTK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58671bd60_0_9"/>
          <p:cNvSpPr txBox="1"/>
          <p:nvPr/>
        </p:nvSpPr>
        <p:spPr>
          <a:xfrm>
            <a:off x="8340254" y="5373197"/>
            <a:ext cx="2661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Para más información </a:t>
            </a:r>
            <a:r>
              <a:rPr lang="es-MX" u="sng">
                <a:solidFill>
                  <a:schemeClr val="hlink"/>
                </a:solidFill>
                <a:hlinkClick r:id="rId3"/>
              </a:rPr>
              <a:t>NLTK</a:t>
            </a:r>
            <a:endParaRPr/>
          </a:p>
        </p:txBody>
      </p:sp>
      <p:sp>
        <p:nvSpPr>
          <p:cNvPr id="156" name="Google Shape;156;g2958671bd60_0_9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g2958671bd60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958671bd60_0_9"/>
          <p:cNvPicPr preferRelativeResize="0"/>
          <p:nvPr/>
        </p:nvPicPr>
        <p:blipFill rotWithShape="1">
          <a:blip r:embed="rId5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958671bd60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2150" y="689012"/>
            <a:ext cx="9407700" cy="44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58671bd60_0_33"/>
          <p:cNvSpPr txBox="1"/>
          <p:nvPr/>
        </p:nvSpPr>
        <p:spPr>
          <a:xfrm>
            <a:off x="707780" y="1216172"/>
            <a:ext cx="105156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2"/>
              </a:buClr>
              <a:buSzPts val="2400"/>
              <a:buFont typeface="Arial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Tokenización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Eliminación</a:t>
            </a:r>
            <a:r>
              <a:rPr lang="es-MX" sz="2400">
                <a:solidFill>
                  <a:schemeClr val="dk1"/>
                </a:solidFill>
              </a:rPr>
              <a:t> de palabra </a:t>
            </a:r>
            <a:r>
              <a:rPr lang="es-MX" sz="2400">
                <a:solidFill>
                  <a:schemeClr val="dk1"/>
                </a:solidFill>
              </a:rPr>
              <a:t>vacías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Etiquetado de partes de la oración (POS tagging)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Reconocimiento de Entidades Nombradas (NER)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Reducción de palabras y lematización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Clasificación de Texto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Concordancia y colocaciones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Acceso a corpus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Recursos de idioma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s-MX" sz="2400">
                <a:solidFill>
                  <a:schemeClr val="dk1"/>
                </a:solidFill>
              </a:rPr>
              <a:t>Visualización de texto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5" name="Google Shape;165;g2958671bd60_0_33"/>
          <p:cNvSpPr txBox="1"/>
          <p:nvPr/>
        </p:nvSpPr>
        <p:spPr>
          <a:xfrm>
            <a:off x="7643191" y="6310289"/>
            <a:ext cx="4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1" sz="1800" u="none" cap="small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2958671bd60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684" y="6182398"/>
            <a:ext cx="1761394" cy="67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958671bd60_0_33"/>
          <p:cNvSpPr txBox="1"/>
          <p:nvPr/>
        </p:nvSpPr>
        <p:spPr>
          <a:xfrm>
            <a:off x="87923" y="-237282"/>
            <a:ext cx="116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80"/>
              </a:buClr>
              <a:buSzPts val="4000"/>
              <a:buFont typeface="Calibri"/>
              <a:buNone/>
            </a:pPr>
            <a:r>
              <a:rPr lang="es-MX" sz="4000" cap="small">
                <a:solidFill>
                  <a:srgbClr val="002780"/>
                </a:solidFill>
                <a:latin typeface="Calibri"/>
                <a:ea typeface="Calibri"/>
                <a:cs typeface="Calibri"/>
                <a:sym typeface="Calibri"/>
              </a:rPr>
              <a:t>Ejemplos de uso</a:t>
            </a:r>
            <a:endParaRPr/>
          </a:p>
        </p:txBody>
      </p:sp>
      <p:pic>
        <p:nvPicPr>
          <p:cNvPr id="168" name="Google Shape;168;g2958671bd60_0_33"/>
          <p:cNvPicPr preferRelativeResize="0"/>
          <p:nvPr/>
        </p:nvPicPr>
        <p:blipFill rotWithShape="1">
          <a:blip r:embed="rId4">
            <a:alphaModFix/>
          </a:blip>
          <a:srcRect b="17232" l="0" r="0" t="0"/>
          <a:stretch/>
        </p:blipFill>
        <p:spPr>
          <a:xfrm>
            <a:off x="87923" y="6211299"/>
            <a:ext cx="2580520" cy="6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2021-11-10T18:45:26Z</dcterms:created>
  <dc:creator>MCD</dc:creator>
</cp:coreProperties>
</file>