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63" r:id="rId7"/>
    <p:sldId id="262" r:id="rId8"/>
    <p:sldId id="264" r:id="rId9"/>
    <p:sldId id="273" r:id="rId10"/>
    <p:sldId id="268" r:id="rId11"/>
    <p:sldId id="265" r:id="rId12"/>
    <p:sldId id="266" r:id="rId13"/>
    <p:sldId id="267" r:id="rId14"/>
    <p:sldId id="269" r:id="rId15"/>
    <p:sldId id="270" r:id="rId16"/>
    <p:sldId id="271" r:id="rId17"/>
    <p:sldId id="274" r:id="rId18"/>
    <p:sldId id="275" r:id="rId19"/>
    <p:sldId id="287" r:id="rId20"/>
    <p:sldId id="276" r:id="rId21"/>
    <p:sldId id="277" r:id="rId22"/>
    <p:sldId id="278" r:id="rId23"/>
    <p:sldId id="283" r:id="rId24"/>
    <p:sldId id="279" r:id="rId25"/>
    <p:sldId id="288" r:id="rId26"/>
    <p:sldId id="280" r:id="rId27"/>
    <p:sldId id="281" r:id="rId28"/>
    <p:sldId id="282" r:id="rId29"/>
    <p:sldId id="272" r:id="rId30"/>
    <p:sldId id="285" r:id="rId31"/>
    <p:sldId id="284" r:id="rId32"/>
    <p:sldId id="289" r:id="rId33"/>
    <p:sldId id="290" r:id="rId34"/>
    <p:sldId id="25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Estilo Médio 4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Estilo com Tema 2 - Ênfas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BR"/>
              <a:t>Clique para editar o título mestre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3/15/2016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iro.umontreal.ca/~lisa/pointeurs/theano_scipy2010.pdf" TargetMode="External"/><Relationship Id="rId2" Type="http://schemas.openxmlformats.org/officeDocument/2006/relationships/hyperlink" Target="http://arxiv.org/pdf/1211.5590.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a:t>Previsão da curva de produção no Brasil com ELM</a:t>
            </a:r>
          </a:p>
        </p:txBody>
      </p:sp>
      <p:sp>
        <p:nvSpPr>
          <p:cNvPr id="3" name="Subtítulo 2"/>
          <p:cNvSpPr>
            <a:spLocks noGrp="1"/>
          </p:cNvSpPr>
          <p:nvPr>
            <p:ph type="subTitle" idx="1"/>
          </p:nvPr>
        </p:nvSpPr>
        <p:spPr/>
        <p:txBody>
          <a:bodyPr/>
          <a:lstStyle/>
          <a:p>
            <a:r>
              <a:rPr lang="pt-BR" dirty="0"/>
              <a:t>Redes Neurais para previsão de séries temporais</a:t>
            </a:r>
          </a:p>
        </p:txBody>
      </p:sp>
      <p:sp>
        <p:nvSpPr>
          <p:cNvPr id="4" name="CaixaDeTexto 3"/>
          <p:cNvSpPr txBox="1"/>
          <p:nvPr/>
        </p:nvSpPr>
        <p:spPr>
          <a:xfrm>
            <a:off x="9202722" y="5771626"/>
            <a:ext cx="2812665" cy="923330"/>
          </a:xfrm>
          <a:prstGeom prst="rect">
            <a:avLst/>
          </a:prstGeom>
          <a:noFill/>
        </p:spPr>
        <p:txBody>
          <a:bodyPr wrap="square" rtlCol="0">
            <a:spAutoFit/>
          </a:bodyPr>
          <a:lstStyle/>
          <a:p>
            <a:r>
              <a:rPr lang="pt-BR" dirty="0"/>
              <a:t>Victor Teixeira Rodrigues</a:t>
            </a:r>
          </a:p>
          <a:p>
            <a:endParaRPr lang="pt-BR" dirty="0"/>
          </a:p>
          <a:p>
            <a:r>
              <a:rPr lang="pt-BR" dirty="0"/>
              <a:t>Redes Neurais – 2015.2</a:t>
            </a:r>
          </a:p>
        </p:txBody>
      </p:sp>
    </p:spTree>
    <p:extLst>
      <p:ext uri="{BB962C8B-B14F-4D97-AF65-F5344CB8AC3E}">
        <p14:creationId xmlns:p14="http://schemas.microsoft.com/office/powerpoint/2010/main" val="88642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9144" y="81793"/>
            <a:ext cx="10018713" cy="1752599"/>
          </a:xfrm>
        </p:spPr>
        <p:txBody>
          <a:bodyPr/>
          <a:lstStyle/>
          <a:p>
            <a:r>
              <a:rPr lang="pt-BR" dirty="0"/>
              <a:t>Tamanho da Janela (</a:t>
            </a:r>
            <a:r>
              <a:rPr lang="pt-BR" dirty="0" err="1"/>
              <a:t>delay</a:t>
            </a:r>
            <a:r>
              <a:rPr lang="pt-BR" dirty="0"/>
              <a:t>)</a:t>
            </a:r>
          </a:p>
        </p:txBody>
      </p:sp>
      <p:pic>
        <p:nvPicPr>
          <p:cNvPr id="4" name="Espaço Reservado para Conteúdo 3"/>
          <p:cNvPicPr>
            <a:picLocks noGrp="1" noChangeAspect="1"/>
          </p:cNvPicPr>
          <p:nvPr>
            <p:ph idx="1"/>
          </p:nvPr>
        </p:nvPicPr>
        <p:blipFill>
          <a:blip r:embed="rId2"/>
          <a:stretch>
            <a:fillRect/>
          </a:stretch>
        </p:blipFill>
        <p:spPr>
          <a:xfrm>
            <a:off x="7981358" y="3059451"/>
            <a:ext cx="2695575" cy="2076450"/>
          </a:xfrm>
          <a:prstGeom prst="rect">
            <a:avLst/>
          </a:prstGeom>
        </p:spPr>
      </p:pic>
      <p:sp>
        <p:nvSpPr>
          <p:cNvPr id="5" name="CaixaDeTexto 4"/>
          <p:cNvSpPr txBox="1"/>
          <p:nvPr/>
        </p:nvSpPr>
        <p:spPr>
          <a:xfrm>
            <a:off x="2231472" y="1996580"/>
            <a:ext cx="4605556" cy="4154984"/>
          </a:xfrm>
          <a:prstGeom prst="rect">
            <a:avLst/>
          </a:prstGeom>
          <a:noFill/>
        </p:spPr>
        <p:txBody>
          <a:bodyPr wrap="square" rtlCol="0">
            <a:spAutoFit/>
          </a:bodyPr>
          <a:lstStyle/>
          <a:p>
            <a:pPr marL="285750" indent="-285750">
              <a:buFont typeface="Arial" panose="020B0604020202020204" pitchFamily="34" charset="0"/>
              <a:buChar char="•"/>
            </a:pPr>
            <a:r>
              <a:rPr lang="pt-BR" sz="2400" dirty="0">
                <a:latin typeface="Calibri Light" panose="020F0302020204030204" pitchFamily="34" charset="0"/>
              </a:rPr>
              <a:t>Quantidade de pontos da série temporal que devem ser levados em consideração para que a rede possa prever o próximo valor</a:t>
            </a:r>
          </a:p>
          <a:p>
            <a:pPr marL="285750" indent="-285750">
              <a:buFont typeface="Arial" panose="020B0604020202020204" pitchFamily="34" charset="0"/>
              <a:buChar char="•"/>
            </a:pPr>
            <a:endParaRPr lang="pt-BR" sz="2400" dirty="0">
              <a:latin typeface="Calibri Light" panose="020F0302020204030204" pitchFamily="34" charset="0"/>
            </a:endParaRPr>
          </a:p>
          <a:p>
            <a:pPr marL="285750" indent="-285750">
              <a:buFont typeface="Arial" panose="020B0604020202020204" pitchFamily="34" charset="0"/>
              <a:buChar char="•"/>
            </a:pPr>
            <a:endParaRPr lang="pt-BR" sz="2400" dirty="0">
              <a:latin typeface="Calibri Light" panose="020F0302020204030204" pitchFamily="34" charset="0"/>
            </a:endParaRPr>
          </a:p>
          <a:p>
            <a:pPr marL="285750" indent="-285750">
              <a:buFont typeface="Arial" panose="020B0604020202020204" pitchFamily="34" charset="0"/>
              <a:buChar char="•"/>
            </a:pPr>
            <a:r>
              <a:rPr lang="pt-BR" sz="2400" dirty="0">
                <a:latin typeface="Calibri Light" panose="020F0302020204030204" pitchFamily="34" charset="0"/>
              </a:rPr>
              <a:t>Quanto mais pontos forem utilizados, menor o tamanho do conjunto de dados que se tem disponível para realizar o treinamento da rede.</a:t>
            </a:r>
          </a:p>
        </p:txBody>
      </p:sp>
      <p:pic>
        <p:nvPicPr>
          <p:cNvPr id="6" name="Imagem 5"/>
          <p:cNvPicPr>
            <a:picLocks noChangeAspect="1"/>
          </p:cNvPicPr>
          <p:nvPr/>
        </p:nvPicPr>
        <p:blipFill>
          <a:blip r:embed="rId3"/>
          <a:stretch>
            <a:fillRect/>
          </a:stretch>
        </p:blipFill>
        <p:spPr>
          <a:xfrm>
            <a:off x="7409859" y="1996580"/>
            <a:ext cx="3838575" cy="400050"/>
          </a:xfrm>
          <a:prstGeom prst="rect">
            <a:avLst/>
          </a:prstGeom>
        </p:spPr>
      </p:pic>
    </p:spTree>
    <p:extLst>
      <p:ext uri="{BB962C8B-B14F-4D97-AF65-F5344CB8AC3E}">
        <p14:creationId xmlns:p14="http://schemas.microsoft.com/office/powerpoint/2010/main" val="175816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299908"/>
            <a:ext cx="10018713" cy="975220"/>
          </a:xfrm>
        </p:spPr>
        <p:txBody>
          <a:bodyPr/>
          <a:lstStyle/>
          <a:p>
            <a:r>
              <a:rPr lang="pt-BR" dirty="0"/>
              <a:t>Definindo o tamanho da janela (</a:t>
            </a:r>
            <a:r>
              <a:rPr lang="pt-BR" dirty="0" err="1"/>
              <a:t>delay</a:t>
            </a:r>
            <a:r>
              <a:rPr lang="pt-BR" dirty="0"/>
              <a:t>)</a:t>
            </a:r>
          </a:p>
        </p:txBody>
      </p:sp>
      <p:sp>
        <p:nvSpPr>
          <p:cNvPr id="3" name="Espaço Reservado para Conteúdo 2"/>
          <p:cNvSpPr>
            <a:spLocks noGrp="1"/>
          </p:cNvSpPr>
          <p:nvPr>
            <p:ph idx="1"/>
          </p:nvPr>
        </p:nvSpPr>
        <p:spPr>
          <a:xfrm>
            <a:off x="1484310" y="1484851"/>
            <a:ext cx="10018713" cy="4306349"/>
          </a:xfrm>
        </p:spPr>
        <p:txBody>
          <a:bodyPr/>
          <a:lstStyle/>
          <a:p>
            <a:r>
              <a:rPr lang="pt-BR" dirty="0">
                <a:latin typeface="Calibri Light" panose="020F0302020204030204" pitchFamily="34" charset="0"/>
              </a:rPr>
              <a:t>Gráfico da auto correlação do erro: descreve como os erros de predição estão relacionados no tempo.</a:t>
            </a:r>
          </a:p>
          <a:p>
            <a:r>
              <a:rPr lang="pt-BR" dirty="0">
                <a:latin typeface="Calibri Light" panose="020F0302020204030204" pitchFamily="34" charset="0"/>
              </a:rPr>
              <a:t> Para um sistema de predição ideal deve existir apenas um valor não zero no momento: atraso = 0. </a:t>
            </a:r>
          </a:p>
          <a:p>
            <a:r>
              <a:rPr lang="pt-BR" dirty="0">
                <a:latin typeface="Calibri Light" panose="020F0302020204030204" pitchFamily="34" charset="0"/>
              </a:rPr>
              <a:t>Isso significaria que os erros de predição são completamente não-correlacionados com os outros (ruído branco).</a:t>
            </a:r>
          </a:p>
          <a:p>
            <a:r>
              <a:rPr lang="pt-BR" dirty="0">
                <a:latin typeface="Calibri Light" panose="020F0302020204030204" pitchFamily="34" charset="0"/>
              </a:rPr>
              <a:t>Caso exista uma correlação significativa nos erros de predição é possível melhorar o resultado aumentando o numero de atrasos a serem levados em consideração no treinamento.</a:t>
            </a:r>
          </a:p>
        </p:txBody>
      </p:sp>
    </p:spTree>
    <p:extLst>
      <p:ext uri="{BB962C8B-B14F-4D97-AF65-F5344CB8AC3E}">
        <p14:creationId xmlns:p14="http://schemas.microsoft.com/office/powerpoint/2010/main" val="428718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184559"/>
            <a:ext cx="10018713" cy="738232"/>
          </a:xfrm>
        </p:spPr>
        <p:txBody>
          <a:bodyPr>
            <a:normAutofit/>
          </a:bodyPr>
          <a:lstStyle/>
          <a:p>
            <a:r>
              <a:rPr lang="pt-BR" dirty="0"/>
              <a:t>Auto correlação do erro</a:t>
            </a:r>
          </a:p>
        </p:txBody>
      </p:sp>
      <p:pic>
        <p:nvPicPr>
          <p:cNvPr id="6" name="Imagem 5"/>
          <p:cNvPicPr>
            <a:picLocks noChangeAspect="1"/>
          </p:cNvPicPr>
          <p:nvPr/>
        </p:nvPicPr>
        <p:blipFill>
          <a:blip r:embed="rId2"/>
          <a:stretch>
            <a:fillRect/>
          </a:stretch>
        </p:blipFill>
        <p:spPr>
          <a:xfrm>
            <a:off x="2286000" y="1524000"/>
            <a:ext cx="3881306" cy="1940653"/>
          </a:xfrm>
          <a:prstGeom prst="rect">
            <a:avLst/>
          </a:prstGeom>
          <a:ln>
            <a:noFill/>
          </a:ln>
          <a:effectLst>
            <a:outerShdw blurRad="190500" algn="tl" rotWithShape="0">
              <a:srgbClr val="000000">
                <a:alpha val="70000"/>
              </a:srgbClr>
            </a:outerShdw>
          </a:effectLst>
        </p:spPr>
      </p:pic>
      <p:pic>
        <p:nvPicPr>
          <p:cNvPr id="7" name="Imagem 6"/>
          <p:cNvPicPr>
            <a:picLocks noChangeAspect="1"/>
          </p:cNvPicPr>
          <p:nvPr/>
        </p:nvPicPr>
        <p:blipFill>
          <a:blip r:embed="rId3"/>
          <a:stretch>
            <a:fillRect/>
          </a:stretch>
        </p:blipFill>
        <p:spPr>
          <a:xfrm>
            <a:off x="7503953" y="1523999"/>
            <a:ext cx="3881306" cy="1940653"/>
          </a:xfrm>
          <a:prstGeom prst="rect">
            <a:avLst/>
          </a:prstGeom>
          <a:ln>
            <a:noFill/>
          </a:ln>
          <a:effectLst>
            <a:outerShdw blurRad="190500" algn="tl" rotWithShape="0">
              <a:srgbClr val="000000">
                <a:alpha val="70000"/>
              </a:srgbClr>
            </a:outerShdw>
          </a:effectLst>
        </p:spPr>
      </p:pic>
      <p:pic>
        <p:nvPicPr>
          <p:cNvPr id="8" name="Imagem 7"/>
          <p:cNvPicPr>
            <a:picLocks noChangeAspect="1"/>
          </p:cNvPicPr>
          <p:nvPr/>
        </p:nvPicPr>
        <p:blipFill>
          <a:blip r:embed="rId4"/>
          <a:stretch>
            <a:fillRect/>
          </a:stretch>
        </p:blipFill>
        <p:spPr>
          <a:xfrm>
            <a:off x="2286000" y="4233643"/>
            <a:ext cx="3881306" cy="1940653"/>
          </a:xfrm>
          <a:prstGeom prst="rect">
            <a:avLst/>
          </a:prstGeom>
          <a:ln>
            <a:noFill/>
          </a:ln>
          <a:effectLst>
            <a:outerShdw blurRad="190500" algn="tl" rotWithShape="0">
              <a:srgbClr val="000000">
                <a:alpha val="70000"/>
              </a:srgbClr>
            </a:outerShdw>
          </a:effectLst>
        </p:spPr>
      </p:pic>
      <p:pic>
        <p:nvPicPr>
          <p:cNvPr id="10" name="Imagem 9"/>
          <p:cNvPicPr>
            <a:picLocks noChangeAspect="1"/>
          </p:cNvPicPr>
          <p:nvPr/>
        </p:nvPicPr>
        <p:blipFill>
          <a:blip r:embed="rId5"/>
          <a:stretch>
            <a:fillRect/>
          </a:stretch>
        </p:blipFill>
        <p:spPr>
          <a:xfrm>
            <a:off x="7503953" y="4233644"/>
            <a:ext cx="3881306" cy="1940653"/>
          </a:xfrm>
          <a:prstGeom prst="rect">
            <a:avLst/>
          </a:prstGeom>
          <a:ln>
            <a:noFill/>
          </a:ln>
          <a:effectLst>
            <a:outerShdw blurRad="190500" algn="tl" rotWithShape="0">
              <a:srgbClr val="000000">
                <a:alpha val="70000"/>
              </a:srgbClr>
            </a:outerShdw>
          </a:effectLst>
        </p:spPr>
      </p:pic>
      <p:sp>
        <p:nvSpPr>
          <p:cNvPr id="11" name="CaixaDeTexto 10"/>
          <p:cNvSpPr txBox="1"/>
          <p:nvPr/>
        </p:nvSpPr>
        <p:spPr>
          <a:xfrm>
            <a:off x="3598877" y="1157681"/>
            <a:ext cx="1426129" cy="366318"/>
          </a:xfrm>
          <a:prstGeom prst="rect">
            <a:avLst/>
          </a:prstGeom>
          <a:noFill/>
        </p:spPr>
        <p:txBody>
          <a:bodyPr wrap="square" rtlCol="0">
            <a:spAutoFit/>
          </a:bodyPr>
          <a:lstStyle/>
          <a:p>
            <a:r>
              <a:rPr lang="pt-BR" dirty="0"/>
              <a:t>Atraso = 2</a:t>
            </a:r>
          </a:p>
        </p:txBody>
      </p:sp>
      <p:sp>
        <p:nvSpPr>
          <p:cNvPr id="12" name="CaixaDeTexto 11"/>
          <p:cNvSpPr txBox="1"/>
          <p:nvPr/>
        </p:nvSpPr>
        <p:spPr>
          <a:xfrm>
            <a:off x="8967831" y="1082180"/>
            <a:ext cx="1133644" cy="369332"/>
          </a:xfrm>
          <a:prstGeom prst="rect">
            <a:avLst/>
          </a:prstGeom>
          <a:noFill/>
        </p:spPr>
        <p:txBody>
          <a:bodyPr wrap="none" rtlCol="0">
            <a:spAutoFit/>
          </a:bodyPr>
          <a:lstStyle/>
          <a:p>
            <a:r>
              <a:rPr lang="pt-BR" dirty="0"/>
              <a:t>Atraso = 3</a:t>
            </a:r>
          </a:p>
        </p:txBody>
      </p:sp>
      <p:sp>
        <p:nvSpPr>
          <p:cNvPr id="13" name="CaixaDeTexto 12"/>
          <p:cNvSpPr txBox="1"/>
          <p:nvPr/>
        </p:nvSpPr>
        <p:spPr>
          <a:xfrm>
            <a:off x="3598877" y="3881196"/>
            <a:ext cx="1148071" cy="369332"/>
          </a:xfrm>
          <a:prstGeom prst="rect">
            <a:avLst/>
          </a:prstGeom>
          <a:noFill/>
        </p:spPr>
        <p:txBody>
          <a:bodyPr wrap="none" rtlCol="0">
            <a:spAutoFit/>
          </a:bodyPr>
          <a:lstStyle/>
          <a:p>
            <a:r>
              <a:rPr lang="pt-BR" dirty="0"/>
              <a:t>Atraso = 4</a:t>
            </a:r>
          </a:p>
        </p:txBody>
      </p:sp>
      <p:sp>
        <p:nvSpPr>
          <p:cNvPr id="15" name="CaixaDeTexto 14"/>
          <p:cNvSpPr txBox="1"/>
          <p:nvPr/>
        </p:nvSpPr>
        <p:spPr>
          <a:xfrm>
            <a:off x="8967831" y="3822366"/>
            <a:ext cx="1252266" cy="369332"/>
          </a:xfrm>
          <a:prstGeom prst="rect">
            <a:avLst/>
          </a:prstGeom>
          <a:noFill/>
        </p:spPr>
        <p:txBody>
          <a:bodyPr wrap="none" rtlCol="0">
            <a:spAutoFit/>
          </a:bodyPr>
          <a:lstStyle/>
          <a:p>
            <a:r>
              <a:rPr lang="pt-BR" dirty="0"/>
              <a:t>Atraso = 10</a:t>
            </a:r>
          </a:p>
        </p:txBody>
      </p:sp>
    </p:spTree>
    <p:extLst>
      <p:ext uri="{BB962C8B-B14F-4D97-AF65-F5344CB8AC3E}">
        <p14:creationId xmlns:p14="http://schemas.microsoft.com/office/powerpoint/2010/main" val="101068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207629"/>
            <a:ext cx="10018713" cy="773884"/>
          </a:xfrm>
        </p:spPr>
        <p:txBody>
          <a:bodyPr/>
          <a:lstStyle/>
          <a:p>
            <a:r>
              <a:rPr lang="pt-BR" dirty="0"/>
              <a:t>MLP-LM</a:t>
            </a:r>
          </a:p>
        </p:txBody>
      </p:sp>
      <p:sp>
        <p:nvSpPr>
          <p:cNvPr id="3" name="Espaço Reservado para Conteúdo 2"/>
          <p:cNvSpPr>
            <a:spLocks noGrp="1"/>
          </p:cNvSpPr>
          <p:nvPr>
            <p:ph idx="1"/>
          </p:nvPr>
        </p:nvSpPr>
        <p:spPr>
          <a:xfrm>
            <a:off x="1308141" y="1476463"/>
            <a:ext cx="10018713" cy="4180514"/>
          </a:xfrm>
        </p:spPr>
        <p:txBody>
          <a:bodyPr>
            <a:normAutofit/>
          </a:bodyPr>
          <a:lstStyle/>
          <a:p>
            <a:r>
              <a:rPr lang="pt-BR" dirty="0">
                <a:latin typeface="Calibri Light" panose="020F0302020204030204" pitchFamily="34" charset="0"/>
              </a:rPr>
              <a:t>MLP-LM </a:t>
            </a:r>
            <a:r>
              <a:rPr lang="pt-BR" dirty="0" err="1">
                <a:latin typeface="Calibri Light" panose="020F0302020204030204" pitchFamily="34" charset="0"/>
              </a:rPr>
              <a:t>Multi</a:t>
            </a:r>
            <a:r>
              <a:rPr lang="pt-BR" dirty="0">
                <a:latin typeface="Calibri Light" panose="020F0302020204030204" pitchFamily="34" charset="0"/>
              </a:rPr>
              <a:t> </a:t>
            </a:r>
            <a:r>
              <a:rPr lang="pt-BR" dirty="0" err="1">
                <a:latin typeface="Calibri Light" panose="020F0302020204030204" pitchFamily="34" charset="0"/>
              </a:rPr>
              <a:t>Layer</a:t>
            </a:r>
            <a:r>
              <a:rPr lang="pt-BR" dirty="0">
                <a:latin typeface="Calibri Light" panose="020F0302020204030204" pitchFamily="34" charset="0"/>
              </a:rPr>
              <a:t> </a:t>
            </a:r>
            <a:r>
              <a:rPr lang="pt-BR" dirty="0" err="1">
                <a:latin typeface="Calibri Light" panose="020F0302020204030204" pitchFamily="34" charset="0"/>
              </a:rPr>
              <a:t>Perceptron</a:t>
            </a:r>
            <a:r>
              <a:rPr lang="pt-BR" dirty="0">
                <a:latin typeface="Calibri Light" panose="020F0302020204030204" pitchFamily="34" charset="0"/>
              </a:rPr>
              <a:t> – </a:t>
            </a:r>
            <a:r>
              <a:rPr lang="pt-BR" dirty="0" err="1">
                <a:latin typeface="Calibri Light" panose="020F0302020204030204" pitchFamily="34" charset="0"/>
              </a:rPr>
              <a:t>Levenberg</a:t>
            </a:r>
            <a:r>
              <a:rPr lang="pt-BR" dirty="0">
                <a:latin typeface="Calibri Light" panose="020F0302020204030204" pitchFamily="34" charset="0"/>
              </a:rPr>
              <a:t> </a:t>
            </a:r>
            <a:r>
              <a:rPr lang="pt-BR" dirty="0" err="1">
                <a:latin typeface="Calibri Light" panose="020F0302020204030204" pitchFamily="34" charset="0"/>
              </a:rPr>
              <a:t>Marquadt</a:t>
            </a:r>
            <a:endParaRPr lang="pt-BR" dirty="0">
              <a:latin typeface="Calibri Light" panose="020F0302020204030204" pitchFamily="34" charset="0"/>
            </a:endParaRPr>
          </a:p>
          <a:p>
            <a:endParaRPr lang="pt-BR" dirty="0">
              <a:latin typeface="Calibri Light" panose="020F0302020204030204" pitchFamily="34" charset="0"/>
            </a:endParaRPr>
          </a:p>
          <a:p>
            <a:endParaRPr lang="pt-BR" dirty="0">
              <a:latin typeface="Calibri Light" panose="020F0302020204030204" pitchFamily="34" charset="0"/>
            </a:endParaRPr>
          </a:p>
          <a:p>
            <a:r>
              <a:rPr lang="pt-BR" dirty="0">
                <a:latin typeface="Calibri Light" panose="020F0302020204030204" pitchFamily="34" charset="0"/>
              </a:rPr>
              <a:t>Otimizar os parâmetros Beta da curva de modo que a minimizar a soma dos quadrados dos </a:t>
            </a:r>
            <a:r>
              <a:rPr lang="pt-BR" dirty="0" err="1">
                <a:latin typeface="Calibri Light" panose="020F0302020204030204" pitchFamily="34" charset="0"/>
              </a:rPr>
              <a:t>devios</a:t>
            </a:r>
            <a:r>
              <a:rPr lang="pt-BR" dirty="0">
                <a:latin typeface="Calibri Light" panose="020F0302020204030204" pitchFamily="34" charset="0"/>
              </a:rPr>
              <a:t>.</a:t>
            </a:r>
          </a:p>
          <a:p>
            <a:endParaRPr lang="pt-BR" dirty="0">
              <a:latin typeface="Calibri Light" panose="020F0302020204030204" pitchFamily="34" charset="0"/>
            </a:endParaRPr>
          </a:p>
          <a:p>
            <a:r>
              <a:rPr lang="pt-BR" dirty="0">
                <a:latin typeface="Calibri Light" panose="020F0302020204030204" pitchFamily="34" charset="0"/>
              </a:rPr>
              <a:t>Usando a caixa de ferramentas NNSTART do </a:t>
            </a:r>
            <a:r>
              <a:rPr lang="pt-BR" dirty="0" err="1">
                <a:latin typeface="Calibri Light" panose="020F0302020204030204" pitchFamily="34" charset="0"/>
              </a:rPr>
              <a:t>matlab</a:t>
            </a:r>
            <a:r>
              <a:rPr lang="pt-BR" dirty="0">
                <a:latin typeface="Calibri Light" panose="020F0302020204030204" pitchFamily="34" charset="0"/>
              </a:rPr>
              <a:t> para a predição de séries temporais do tipo NAR (</a:t>
            </a:r>
            <a:r>
              <a:rPr lang="pt-BR" dirty="0" err="1">
                <a:latin typeface="Calibri Light" panose="020F0302020204030204" pitchFamily="34" charset="0"/>
              </a:rPr>
              <a:t>Nonlinear</a:t>
            </a:r>
            <a:r>
              <a:rPr lang="pt-BR" dirty="0">
                <a:latin typeface="Calibri Light" panose="020F0302020204030204" pitchFamily="34" charset="0"/>
              </a:rPr>
              <a:t> Auto </a:t>
            </a:r>
            <a:r>
              <a:rPr lang="pt-BR" dirty="0" err="1">
                <a:latin typeface="Calibri Light" panose="020F0302020204030204" pitchFamily="34" charset="0"/>
              </a:rPr>
              <a:t>Regressive</a:t>
            </a:r>
            <a:r>
              <a:rPr lang="pt-BR" dirty="0">
                <a:latin typeface="Calibri Light" panose="020F0302020204030204" pitchFamily="34" charset="0"/>
              </a:rPr>
              <a:t>) .</a:t>
            </a:r>
          </a:p>
        </p:txBody>
      </p:sp>
      <p:pic>
        <p:nvPicPr>
          <p:cNvPr id="7" name="Picture 2" descr="S(\boldsymbol \beta) = \sum_{i=1}^m [y_i - f(x_i, \ \boldsymbol \beta)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420" y="2332096"/>
            <a:ext cx="21621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boldsymbol\beta+\boldsymbol\delta) \approx \sum_{i=1}^m \left( y_i - f(x_i,\boldsymbol\beta) - J_i \boldsymbol\delta\righ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2647" y="2332096"/>
            <a:ext cx="30003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J_i=\frac{\partial f(x_i,\boldsymbol\beta)}{\partial \boldsymbol\be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918" y="2370195"/>
            <a:ext cx="11620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566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99239"/>
            <a:ext cx="10018713" cy="731939"/>
          </a:xfrm>
        </p:spPr>
        <p:txBody>
          <a:bodyPr/>
          <a:lstStyle/>
          <a:p>
            <a:r>
              <a:rPr lang="pt-BR" dirty="0"/>
              <a:t>MLP-LM</a:t>
            </a:r>
          </a:p>
        </p:txBody>
      </p:sp>
      <p:sp>
        <p:nvSpPr>
          <p:cNvPr id="3" name="Espaço Reservado para Conteúdo 2"/>
          <p:cNvSpPr>
            <a:spLocks noGrp="1"/>
          </p:cNvSpPr>
          <p:nvPr>
            <p:ph idx="1"/>
          </p:nvPr>
        </p:nvSpPr>
        <p:spPr>
          <a:xfrm>
            <a:off x="5880142" y="1426035"/>
            <a:ext cx="5151382" cy="4801299"/>
          </a:xfrm>
        </p:spPr>
        <p:txBody>
          <a:bodyPr anchor="t"/>
          <a:lstStyle/>
          <a:p>
            <a:r>
              <a:rPr lang="pt-BR" dirty="0"/>
              <a:t>Neurônios na camada escondida: 15</a:t>
            </a:r>
          </a:p>
          <a:p>
            <a:r>
              <a:rPr lang="pt-BR" dirty="0"/>
              <a:t>Tamanho da janela : 4</a:t>
            </a:r>
          </a:p>
          <a:p>
            <a:endParaRPr lang="pt-BR" dirty="0"/>
          </a:p>
          <a:p>
            <a:endParaRPr lang="pt-BR" dirty="0"/>
          </a:p>
          <a:p>
            <a:endParaRPr lang="pt-BR" dirty="0"/>
          </a:p>
          <a:p>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1764489346"/>
              </p:ext>
            </p:extLst>
          </p:nvPr>
        </p:nvGraphicFramePr>
        <p:xfrm>
          <a:off x="1686043" y="1098865"/>
          <a:ext cx="3730449" cy="1752600"/>
        </p:xfrm>
        <a:graphic>
          <a:graphicData uri="http://schemas.openxmlformats.org/drawingml/2006/table">
            <a:tbl>
              <a:tblPr firstRow="1">
                <a:tableStyleId>{616DA210-FB5B-4158-B5E0-FEB733F419BA}</a:tableStyleId>
              </a:tblPr>
              <a:tblGrid>
                <a:gridCol w="1243483">
                  <a:extLst>
                    <a:ext uri="{9D8B030D-6E8A-4147-A177-3AD203B41FA5}">
                      <a16:colId xmlns:a16="http://schemas.microsoft.com/office/drawing/2014/main" val="3211423401"/>
                    </a:ext>
                  </a:extLst>
                </a:gridCol>
                <a:gridCol w="1243483">
                  <a:extLst>
                    <a:ext uri="{9D8B030D-6E8A-4147-A177-3AD203B41FA5}">
                      <a16:colId xmlns:a16="http://schemas.microsoft.com/office/drawing/2014/main" val="3289808787"/>
                    </a:ext>
                  </a:extLst>
                </a:gridCol>
                <a:gridCol w="1243483">
                  <a:extLst>
                    <a:ext uri="{9D8B030D-6E8A-4147-A177-3AD203B41FA5}">
                      <a16:colId xmlns:a16="http://schemas.microsoft.com/office/drawing/2014/main" val="256027786"/>
                    </a:ext>
                  </a:extLst>
                </a:gridCol>
              </a:tblGrid>
              <a:tr h="370840">
                <a:tc>
                  <a:txBody>
                    <a:bodyPr/>
                    <a:lstStyle/>
                    <a:p>
                      <a:endParaRPr lang="pt-BR" dirty="0"/>
                    </a:p>
                  </a:txBody>
                  <a:tcPr/>
                </a:tc>
                <a:tc>
                  <a:txBody>
                    <a:bodyPr/>
                    <a:lstStyle/>
                    <a:p>
                      <a:r>
                        <a:rPr lang="pt-BR" dirty="0"/>
                        <a:t>Porcentagem</a:t>
                      </a:r>
                    </a:p>
                  </a:txBody>
                  <a:tcPr/>
                </a:tc>
                <a:tc>
                  <a:txBody>
                    <a:bodyPr/>
                    <a:lstStyle/>
                    <a:p>
                      <a:r>
                        <a:rPr lang="pt-BR" dirty="0"/>
                        <a:t>Elementos</a:t>
                      </a:r>
                    </a:p>
                  </a:txBody>
                  <a:tcPr/>
                </a:tc>
                <a:extLst>
                  <a:ext uri="{0D108BD9-81ED-4DB2-BD59-A6C34878D82A}">
                    <a16:rowId xmlns:a16="http://schemas.microsoft.com/office/drawing/2014/main" val="2106700011"/>
                  </a:ext>
                </a:extLst>
              </a:tr>
              <a:tr h="370840">
                <a:tc>
                  <a:txBody>
                    <a:bodyPr/>
                    <a:lstStyle/>
                    <a:p>
                      <a:r>
                        <a:rPr lang="pt-BR" b="1" dirty="0"/>
                        <a:t>Treino</a:t>
                      </a:r>
                    </a:p>
                  </a:txBody>
                  <a:tcPr/>
                </a:tc>
                <a:tc>
                  <a:txBody>
                    <a:bodyPr/>
                    <a:lstStyle/>
                    <a:p>
                      <a:r>
                        <a:rPr lang="pt-BR" dirty="0"/>
                        <a:t>50%</a:t>
                      </a:r>
                    </a:p>
                  </a:txBody>
                  <a:tcPr/>
                </a:tc>
                <a:tc>
                  <a:txBody>
                    <a:bodyPr/>
                    <a:lstStyle/>
                    <a:p>
                      <a:r>
                        <a:rPr lang="pt-BR" dirty="0"/>
                        <a:t>96</a:t>
                      </a:r>
                    </a:p>
                  </a:txBody>
                  <a:tcPr/>
                </a:tc>
                <a:extLst>
                  <a:ext uri="{0D108BD9-81ED-4DB2-BD59-A6C34878D82A}">
                    <a16:rowId xmlns:a16="http://schemas.microsoft.com/office/drawing/2014/main" val="3797601088"/>
                  </a:ext>
                </a:extLst>
              </a:tr>
              <a:tr h="370840">
                <a:tc>
                  <a:txBody>
                    <a:bodyPr/>
                    <a:lstStyle/>
                    <a:p>
                      <a:r>
                        <a:rPr lang="pt-BR" b="1" dirty="0"/>
                        <a:t>Validação</a:t>
                      </a:r>
                    </a:p>
                  </a:txBody>
                  <a:tcPr/>
                </a:tc>
                <a:tc>
                  <a:txBody>
                    <a:bodyPr/>
                    <a:lstStyle/>
                    <a:p>
                      <a:r>
                        <a:rPr lang="pt-BR" dirty="0"/>
                        <a:t>20%</a:t>
                      </a:r>
                    </a:p>
                  </a:txBody>
                  <a:tcPr/>
                </a:tc>
                <a:tc>
                  <a:txBody>
                    <a:bodyPr/>
                    <a:lstStyle/>
                    <a:p>
                      <a:r>
                        <a:rPr lang="pt-BR" dirty="0"/>
                        <a:t>39</a:t>
                      </a:r>
                    </a:p>
                  </a:txBody>
                  <a:tcPr/>
                </a:tc>
                <a:extLst>
                  <a:ext uri="{0D108BD9-81ED-4DB2-BD59-A6C34878D82A}">
                    <a16:rowId xmlns:a16="http://schemas.microsoft.com/office/drawing/2014/main" val="55634409"/>
                  </a:ext>
                </a:extLst>
              </a:tr>
              <a:tr h="370840">
                <a:tc>
                  <a:txBody>
                    <a:bodyPr/>
                    <a:lstStyle/>
                    <a:p>
                      <a:r>
                        <a:rPr lang="pt-BR" b="1" dirty="0"/>
                        <a:t>Teste</a:t>
                      </a:r>
                    </a:p>
                  </a:txBody>
                  <a:tcPr/>
                </a:tc>
                <a:tc>
                  <a:txBody>
                    <a:bodyPr/>
                    <a:lstStyle/>
                    <a:p>
                      <a:r>
                        <a:rPr lang="pt-BR" dirty="0"/>
                        <a:t>30%</a:t>
                      </a:r>
                    </a:p>
                  </a:txBody>
                  <a:tcPr/>
                </a:tc>
                <a:tc>
                  <a:txBody>
                    <a:bodyPr/>
                    <a:lstStyle/>
                    <a:p>
                      <a:r>
                        <a:rPr lang="pt-BR" dirty="0"/>
                        <a:t>58</a:t>
                      </a:r>
                    </a:p>
                  </a:txBody>
                  <a:tcPr/>
                </a:tc>
                <a:extLst>
                  <a:ext uri="{0D108BD9-81ED-4DB2-BD59-A6C34878D82A}">
                    <a16:rowId xmlns:a16="http://schemas.microsoft.com/office/drawing/2014/main" val="590714176"/>
                  </a:ext>
                </a:extLst>
              </a:tr>
            </a:tbl>
          </a:graphicData>
        </a:graphic>
      </p:graphicFrame>
      <p:pic>
        <p:nvPicPr>
          <p:cNvPr id="6" name="Imagem 5"/>
          <p:cNvPicPr>
            <a:picLocks noChangeAspect="1"/>
          </p:cNvPicPr>
          <p:nvPr/>
        </p:nvPicPr>
        <p:blipFill>
          <a:blip r:embed="rId2"/>
          <a:stretch>
            <a:fillRect/>
          </a:stretch>
        </p:blipFill>
        <p:spPr>
          <a:xfrm>
            <a:off x="2683666" y="2943045"/>
            <a:ext cx="7620000" cy="3810000"/>
          </a:xfrm>
          <a:prstGeom prst="rect">
            <a:avLst/>
          </a:prstGeom>
          <a:ln>
            <a:noFill/>
          </a:ln>
          <a:effectLst>
            <a:softEdge rad="112500"/>
          </a:effectLst>
        </p:spPr>
      </p:pic>
    </p:spTree>
    <p:extLst>
      <p:ext uri="{BB962C8B-B14F-4D97-AF65-F5344CB8AC3E}">
        <p14:creationId xmlns:p14="http://schemas.microsoft.com/office/powerpoint/2010/main" val="298419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216018"/>
            <a:ext cx="10018713" cy="689994"/>
          </a:xfrm>
        </p:spPr>
        <p:txBody>
          <a:bodyPr>
            <a:normAutofit fontScale="90000"/>
          </a:bodyPr>
          <a:lstStyle/>
          <a:p>
            <a:r>
              <a:rPr lang="pt-BR" dirty="0"/>
              <a:t>MLP-LM Treinamento</a:t>
            </a:r>
          </a:p>
        </p:txBody>
      </p:sp>
      <p:pic>
        <p:nvPicPr>
          <p:cNvPr id="4" name="Espaço Reservado para Conteúdo 3"/>
          <p:cNvPicPr>
            <a:picLocks noGrp="1" noChangeAspect="1"/>
          </p:cNvPicPr>
          <p:nvPr>
            <p:ph idx="1"/>
          </p:nvPr>
        </p:nvPicPr>
        <p:blipFill>
          <a:blip r:embed="rId2"/>
          <a:stretch>
            <a:fillRect/>
          </a:stretch>
        </p:blipFill>
        <p:spPr>
          <a:xfrm>
            <a:off x="1484310" y="1632103"/>
            <a:ext cx="5334000" cy="40005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Imagem 4"/>
          <p:cNvPicPr>
            <a:picLocks noChangeAspect="1"/>
          </p:cNvPicPr>
          <p:nvPr/>
        </p:nvPicPr>
        <p:blipFill>
          <a:blip r:embed="rId3"/>
          <a:stretch>
            <a:fillRect/>
          </a:stretch>
        </p:blipFill>
        <p:spPr>
          <a:xfrm>
            <a:off x="7431755" y="1632103"/>
            <a:ext cx="4000500" cy="4000500"/>
          </a:xfrm>
          <a:prstGeom prst="rect">
            <a:avLst/>
          </a:prstGeom>
          <a:ln>
            <a:noFill/>
          </a:ln>
          <a:effectLst>
            <a:softEdge rad="112500"/>
          </a:effectLst>
        </p:spPr>
      </p:pic>
    </p:spTree>
    <p:extLst>
      <p:ext uri="{BB962C8B-B14F-4D97-AF65-F5344CB8AC3E}">
        <p14:creationId xmlns:p14="http://schemas.microsoft.com/office/powerpoint/2010/main" val="416350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325074"/>
            <a:ext cx="10018713" cy="933275"/>
          </a:xfrm>
        </p:spPr>
        <p:txBody>
          <a:bodyPr/>
          <a:lstStyle/>
          <a:p>
            <a:r>
              <a:rPr lang="pt-BR" dirty="0"/>
              <a:t>MLP-LM Resposta</a:t>
            </a:r>
          </a:p>
        </p:txBody>
      </p:sp>
      <p:pic>
        <p:nvPicPr>
          <p:cNvPr id="6" name="Espaço Reservado para Conteúdo 5"/>
          <p:cNvPicPr>
            <a:picLocks noGrp="1" noChangeAspect="1"/>
          </p:cNvPicPr>
          <p:nvPr>
            <p:ph idx="1"/>
          </p:nvPr>
        </p:nvPicPr>
        <p:blipFill>
          <a:blip r:embed="rId2"/>
          <a:stretch>
            <a:fillRect/>
          </a:stretch>
        </p:blipFill>
        <p:spPr>
          <a:xfrm>
            <a:off x="687897" y="1541057"/>
            <a:ext cx="11148969" cy="44067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592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358631"/>
            <a:ext cx="10018713" cy="908108"/>
          </a:xfrm>
        </p:spPr>
        <p:txBody>
          <a:bodyPr/>
          <a:lstStyle/>
          <a:p>
            <a:r>
              <a:rPr lang="pt-BR" dirty="0"/>
              <a:t>Outra alternativa</a:t>
            </a:r>
            <a:endParaRPr lang="en-US" dirty="0"/>
          </a:p>
        </p:txBody>
      </p:sp>
      <p:sp>
        <p:nvSpPr>
          <p:cNvPr id="3" name="Espaço Reservado para Conteúdo 2"/>
          <p:cNvSpPr>
            <a:spLocks noGrp="1"/>
          </p:cNvSpPr>
          <p:nvPr>
            <p:ph idx="1"/>
          </p:nvPr>
        </p:nvSpPr>
        <p:spPr>
          <a:xfrm>
            <a:off x="1224251" y="1375795"/>
            <a:ext cx="3649751" cy="4415406"/>
          </a:xfrm>
        </p:spPr>
        <p:txBody>
          <a:bodyPr anchor="t"/>
          <a:lstStyle/>
          <a:p>
            <a:r>
              <a:rPr lang="pt-BR" dirty="0">
                <a:latin typeface="Calibri Light" panose="020F0302020204030204" pitchFamily="34" charset="0"/>
              </a:rPr>
              <a:t>Usar uma outra ferramenta no lugar de </a:t>
            </a:r>
            <a:r>
              <a:rPr lang="pt-BR" dirty="0" err="1">
                <a:latin typeface="Calibri Light" panose="020F0302020204030204" pitchFamily="34" charset="0"/>
              </a:rPr>
              <a:t>Matlab</a:t>
            </a:r>
            <a:r>
              <a:rPr lang="pt-BR" dirty="0">
                <a:latin typeface="Calibri Light" panose="020F0302020204030204" pitchFamily="34" charset="0"/>
              </a:rPr>
              <a:t> que seja mais flexível para tentar obter melhores resultados.</a:t>
            </a:r>
          </a:p>
          <a:p>
            <a:r>
              <a:rPr lang="pt-BR" dirty="0">
                <a:latin typeface="Calibri Light" panose="020F0302020204030204" pitchFamily="34" charset="0"/>
              </a:rPr>
              <a:t>Script em Python que usa a biblioteca </a:t>
            </a:r>
            <a:r>
              <a:rPr lang="pt-BR" dirty="0" err="1">
                <a:latin typeface="Calibri Light" panose="020F0302020204030204" pitchFamily="34" charset="0"/>
              </a:rPr>
              <a:t>Theano</a:t>
            </a:r>
            <a:r>
              <a:rPr lang="pt-BR" dirty="0">
                <a:latin typeface="Calibri Light" panose="020F0302020204030204" pitchFamily="34" charset="0"/>
              </a:rPr>
              <a:t> para otimizar as expressões matemáticas utilizando a GPU para processamento.</a:t>
            </a:r>
            <a:endParaRPr lang="en-US" dirty="0">
              <a:latin typeface="Calibri Light" panose="020F0302020204030204" pitchFamily="34" charset="0"/>
            </a:endParaRPr>
          </a:p>
        </p:txBody>
      </p:sp>
      <p:pic>
        <p:nvPicPr>
          <p:cNvPr id="4" name="Imagem 3"/>
          <p:cNvPicPr>
            <a:picLocks noChangeAspect="1"/>
          </p:cNvPicPr>
          <p:nvPr/>
        </p:nvPicPr>
        <p:blipFill>
          <a:blip r:embed="rId2"/>
          <a:stretch>
            <a:fillRect/>
          </a:stretch>
        </p:blipFill>
        <p:spPr>
          <a:xfrm>
            <a:off x="4874002" y="1486351"/>
            <a:ext cx="7231808" cy="3672877"/>
          </a:xfrm>
          <a:prstGeom prst="rect">
            <a:avLst/>
          </a:prstGeom>
        </p:spPr>
      </p:pic>
    </p:spTree>
    <p:extLst>
      <p:ext uri="{BB962C8B-B14F-4D97-AF65-F5344CB8AC3E}">
        <p14:creationId xmlns:p14="http://schemas.microsoft.com/office/powerpoint/2010/main" val="385703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706" y="165683"/>
            <a:ext cx="10018713" cy="933275"/>
          </a:xfrm>
        </p:spPr>
        <p:txBody>
          <a:bodyPr/>
          <a:lstStyle/>
          <a:p>
            <a:r>
              <a:rPr lang="pt-BR" dirty="0"/>
              <a:t>Elementos a serem analisados</a:t>
            </a:r>
            <a:endParaRPr lang="en-US" dirty="0"/>
          </a:p>
        </p:txBody>
      </p:sp>
      <p:sp>
        <p:nvSpPr>
          <p:cNvPr id="3" name="Espaço Reservado para Conteúdo 2"/>
          <p:cNvSpPr>
            <a:spLocks noGrp="1"/>
          </p:cNvSpPr>
          <p:nvPr>
            <p:ph idx="1"/>
          </p:nvPr>
        </p:nvSpPr>
        <p:spPr>
          <a:xfrm>
            <a:off x="1484310" y="1098959"/>
            <a:ext cx="10018713" cy="4692242"/>
          </a:xfrm>
        </p:spPr>
        <p:txBody>
          <a:bodyPr/>
          <a:lstStyle/>
          <a:p>
            <a:r>
              <a:rPr lang="pt-BR" dirty="0">
                <a:latin typeface="Calibri Light" panose="020F0302020204030204" pitchFamily="34" charset="0"/>
              </a:rPr>
              <a:t>ELM x MLP</a:t>
            </a:r>
          </a:p>
          <a:p>
            <a:r>
              <a:rPr lang="pt-BR" dirty="0">
                <a:latin typeface="Calibri Light" panose="020F0302020204030204" pitchFamily="34" charset="0"/>
              </a:rPr>
              <a:t>“</a:t>
            </a:r>
            <a:r>
              <a:rPr lang="pt-BR" dirty="0" err="1">
                <a:latin typeface="Calibri Light" panose="020F0302020204030204" pitchFamily="34" charset="0"/>
              </a:rPr>
              <a:t>RMSprop</a:t>
            </a:r>
            <a:r>
              <a:rPr lang="pt-BR" dirty="0">
                <a:latin typeface="Calibri Light" panose="020F0302020204030204" pitchFamily="34" charset="0"/>
              </a:rPr>
              <a:t>” x “</a:t>
            </a:r>
            <a:r>
              <a:rPr lang="pt-BR" dirty="0" err="1">
                <a:latin typeface="Calibri Light" panose="020F0302020204030204" pitchFamily="34" charset="0"/>
              </a:rPr>
              <a:t>AdaGrad</a:t>
            </a:r>
            <a:r>
              <a:rPr lang="pt-BR" dirty="0">
                <a:latin typeface="Calibri Light" panose="020F0302020204030204" pitchFamily="34" charset="0"/>
              </a:rPr>
              <a:t>” x Sem otimização</a:t>
            </a:r>
          </a:p>
          <a:p>
            <a:r>
              <a:rPr lang="pt-BR" dirty="0">
                <a:latin typeface="Calibri Light" panose="020F0302020204030204" pitchFamily="34" charset="0"/>
              </a:rPr>
              <a:t>Numero de Neurônios</a:t>
            </a:r>
          </a:p>
          <a:p>
            <a:r>
              <a:rPr lang="pt-BR" dirty="0">
                <a:latin typeface="Calibri Light" panose="020F0302020204030204" pitchFamily="34" charset="0"/>
              </a:rPr>
              <a:t>“</a:t>
            </a:r>
            <a:r>
              <a:rPr lang="pt-BR" dirty="0" err="1">
                <a:latin typeface="Calibri Light" panose="020F0302020204030204" pitchFamily="34" charset="0"/>
              </a:rPr>
              <a:t>Rectify</a:t>
            </a:r>
            <a:r>
              <a:rPr lang="pt-BR" dirty="0">
                <a:latin typeface="Calibri Light" panose="020F0302020204030204" pitchFamily="34" charset="0"/>
              </a:rPr>
              <a:t>” x Sigmoide</a:t>
            </a:r>
          </a:p>
          <a:p>
            <a:r>
              <a:rPr lang="pt-BR" dirty="0">
                <a:latin typeface="Calibri Light" panose="020F0302020204030204" pitchFamily="34" charset="0"/>
              </a:rPr>
              <a:t>Tamanho da janela</a:t>
            </a:r>
          </a:p>
          <a:p>
            <a:r>
              <a:rPr lang="pt-BR" dirty="0">
                <a:latin typeface="Calibri Light" panose="020F0302020204030204" pitchFamily="34" charset="0"/>
              </a:rPr>
              <a:t>“</a:t>
            </a:r>
            <a:r>
              <a:rPr lang="pt-BR" dirty="0" err="1">
                <a:latin typeface="Calibri Light" panose="020F0302020204030204" pitchFamily="34" charset="0"/>
              </a:rPr>
              <a:t>Feature</a:t>
            </a:r>
            <a:r>
              <a:rPr lang="pt-BR" dirty="0">
                <a:latin typeface="Calibri Light" panose="020F0302020204030204" pitchFamily="34" charset="0"/>
              </a:rPr>
              <a:t> </a:t>
            </a:r>
            <a:r>
              <a:rPr lang="pt-BR" dirty="0" err="1">
                <a:latin typeface="Calibri Light" panose="020F0302020204030204" pitchFamily="34" charset="0"/>
              </a:rPr>
              <a:t>expansion</a:t>
            </a:r>
            <a:r>
              <a:rPr lang="pt-BR" dirty="0">
                <a:latin typeface="Calibri Light" panose="020F0302020204030204" pitchFamily="34" charset="0"/>
              </a:rPr>
              <a:t>”</a:t>
            </a:r>
            <a:endParaRPr lang="en-US" dirty="0">
              <a:latin typeface="Calibri Light" panose="020F0302020204030204" pitchFamily="34" charset="0"/>
            </a:endParaRPr>
          </a:p>
        </p:txBody>
      </p:sp>
      <p:pic>
        <p:nvPicPr>
          <p:cNvPr id="5" name="Imagem 4"/>
          <p:cNvPicPr>
            <a:picLocks noChangeAspect="1"/>
          </p:cNvPicPr>
          <p:nvPr/>
        </p:nvPicPr>
        <p:blipFill>
          <a:blip r:embed="rId2"/>
          <a:stretch>
            <a:fillRect/>
          </a:stretch>
        </p:blipFill>
        <p:spPr>
          <a:xfrm>
            <a:off x="5740398" y="3150328"/>
            <a:ext cx="5762625" cy="2000250"/>
          </a:xfrm>
          <a:prstGeom prst="rect">
            <a:avLst/>
          </a:prstGeom>
        </p:spPr>
      </p:pic>
    </p:spTree>
    <p:extLst>
      <p:ext uri="{BB962C8B-B14F-4D97-AF65-F5344CB8AC3E}">
        <p14:creationId xmlns:p14="http://schemas.microsoft.com/office/powerpoint/2010/main" val="440906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9203" y="81793"/>
            <a:ext cx="10018713" cy="1369503"/>
          </a:xfrm>
        </p:spPr>
        <p:txBody>
          <a:bodyPr/>
          <a:lstStyle/>
          <a:p>
            <a:r>
              <a:rPr lang="pt-BR" dirty="0" err="1"/>
              <a:t>RMSprop</a:t>
            </a:r>
            <a:r>
              <a:rPr lang="pt-BR" dirty="0"/>
              <a:t> e </a:t>
            </a:r>
            <a:r>
              <a:rPr lang="pt-BR" dirty="0" err="1"/>
              <a:t>AdaGrad</a:t>
            </a:r>
            <a:endParaRPr lang="en-US" dirty="0"/>
          </a:p>
        </p:txBody>
      </p:sp>
      <p:sp>
        <p:nvSpPr>
          <p:cNvPr id="3" name="Espaço Reservado para Conteúdo 2"/>
          <p:cNvSpPr>
            <a:spLocks noGrp="1"/>
          </p:cNvSpPr>
          <p:nvPr>
            <p:ph idx="1"/>
          </p:nvPr>
        </p:nvSpPr>
        <p:spPr>
          <a:xfrm>
            <a:off x="1593366" y="906011"/>
            <a:ext cx="10018713" cy="4683853"/>
          </a:xfrm>
        </p:spPr>
        <p:txBody>
          <a:bodyPr/>
          <a:lstStyle/>
          <a:p>
            <a:r>
              <a:rPr lang="pt-BR" dirty="0" err="1">
                <a:latin typeface="Calibri Light" panose="020F0302020204030204" pitchFamily="34" charset="0"/>
              </a:rPr>
              <a:t>AdaGrad</a:t>
            </a:r>
            <a:endParaRPr lang="pt-BR" dirty="0">
              <a:latin typeface="Calibri Light" panose="020F0302020204030204" pitchFamily="34" charset="0"/>
            </a:endParaRPr>
          </a:p>
          <a:p>
            <a:pPr lvl="1"/>
            <a:r>
              <a:rPr lang="en-US" dirty="0">
                <a:latin typeface="Calibri Light" panose="020F0302020204030204" pitchFamily="34" charset="0"/>
              </a:rPr>
              <a:t>Adaptive Gradient Method. Modula a taxa de </a:t>
            </a:r>
            <a:r>
              <a:rPr lang="pt-BR" dirty="0">
                <a:latin typeface="Calibri Light" panose="020F0302020204030204" pitchFamily="34" charset="0"/>
              </a:rPr>
              <a:t>aprendizado</a:t>
            </a:r>
            <a:r>
              <a:rPr lang="en-US" dirty="0">
                <a:latin typeface="Calibri Light" panose="020F0302020204030204" pitchFamily="34" charset="0"/>
              </a:rPr>
              <a:t> de </a:t>
            </a:r>
            <a:r>
              <a:rPr lang="pt-BR" dirty="0">
                <a:latin typeface="Calibri Light" panose="020F0302020204030204" pitchFamily="34" charset="0"/>
              </a:rPr>
              <a:t>cada</a:t>
            </a:r>
            <a:r>
              <a:rPr lang="en-US" dirty="0">
                <a:latin typeface="Calibri Light" panose="020F0302020204030204" pitchFamily="34" charset="0"/>
              </a:rPr>
              <a:t> peso </a:t>
            </a:r>
            <a:r>
              <a:rPr lang="pt-BR" dirty="0">
                <a:latin typeface="Calibri Light" panose="020F0302020204030204" pitchFamily="34" charset="0"/>
              </a:rPr>
              <a:t>baseado</a:t>
            </a:r>
            <a:r>
              <a:rPr lang="en-US" dirty="0">
                <a:latin typeface="Calibri Light" panose="020F0302020204030204" pitchFamily="34" charset="0"/>
              </a:rPr>
              <a:t> </a:t>
            </a:r>
            <a:r>
              <a:rPr lang="pt-BR" dirty="0">
                <a:latin typeface="Calibri Light" panose="020F0302020204030204" pitchFamily="34" charset="0"/>
              </a:rPr>
              <a:t>na</a:t>
            </a:r>
            <a:r>
              <a:rPr lang="en-US" dirty="0">
                <a:latin typeface="Calibri Light" panose="020F0302020204030204" pitchFamily="34" charset="0"/>
              </a:rPr>
              <a:t> magnitude de </a:t>
            </a:r>
            <a:r>
              <a:rPr lang="pt-BR" dirty="0">
                <a:latin typeface="Calibri Light" panose="020F0302020204030204" pitchFamily="34" charset="0"/>
              </a:rPr>
              <a:t>seus</a:t>
            </a:r>
            <a:r>
              <a:rPr lang="en-US" dirty="0">
                <a:latin typeface="Calibri Light" panose="020F0302020204030204" pitchFamily="34" charset="0"/>
              </a:rPr>
              <a:t> </a:t>
            </a:r>
            <a:r>
              <a:rPr lang="pt-BR" dirty="0">
                <a:latin typeface="Calibri Light" panose="020F0302020204030204" pitchFamily="34" charset="0"/>
              </a:rPr>
              <a:t>gradientes</a:t>
            </a:r>
          </a:p>
          <a:p>
            <a:endParaRPr lang="pt-BR" dirty="0">
              <a:latin typeface="Calibri Light" panose="020F0302020204030204" pitchFamily="34" charset="0"/>
            </a:endParaRPr>
          </a:p>
          <a:p>
            <a:endParaRPr lang="pt-BR" dirty="0">
              <a:latin typeface="Calibri Light" panose="020F0302020204030204" pitchFamily="34" charset="0"/>
            </a:endParaRPr>
          </a:p>
          <a:p>
            <a:r>
              <a:rPr lang="pt-BR" dirty="0" err="1">
                <a:latin typeface="Calibri Light" panose="020F0302020204030204" pitchFamily="34" charset="0"/>
              </a:rPr>
              <a:t>RMSprop</a:t>
            </a:r>
            <a:endParaRPr lang="pt-BR" dirty="0">
              <a:latin typeface="Calibri Light" panose="020F0302020204030204" pitchFamily="34" charset="0"/>
            </a:endParaRPr>
          </a:p>
          <a:p>
            <a:pPr lvl="1"/>
            <a:r>
              <a:rPr lang="pt-BR" dirty="0">
                <a:latin typeface="Calibri Light" panose="020F0302020204030204" pitchFamily="34" charset="0"/>
              </a:rPr>
              <a:t>Ajuste do método de </a:t>
            </a:r>
            <a:r>
              <a:rPr lang="pt-BR" dirty="0" err="1">
                <a:latin typeface="Calibri Light" panose="020F0302020204030204" pitchFamily="34" charset="0"/>
              </a:rPr>
              <a:t>AdaGrad</a:t>
            </a:r>
            <a:r>
              <a:rPr lang="pt-BR" dirty="0">
                <a:latin typeface="Calibri Light" panose="020F0302020204030204" pitchFamily="34" charset="0"/>
              </a:rPr>
              <a:t> de maneira a tentar reduzir sua taxa de decaimento da curva de aprendizado.</a:t>
            </a:r>
            <a:endParaRPr lang="en-US" dirty="0">
              <a:latin typeface="Calibri Light" panose="020F0302020204030204" pitchFamily="34" charset="0"/>
            </a:endParaRPr>
          </a:p>
        </p:txBody>
      </p:sp>
      <p:pic>
        <p:nvPicPr>
          <p:cNvPr id="4" name="Imagem 3"/>
          <p:cNvPicPr>
            <a:picLocks noChangeAspect="1"/>
          </p:cNvPicPr>
          <p:nvPr/>
        </p:nvPicPr>
        <p:blipFill>
          <a:blip r:embed="rId2"/>
          <a:stretch>
            <a:fillRect/>
          </a:stretch>
        </p:blipFill>
        <p:spPr>
          <a:xfrm>
            <a:off x="6131448" y="2695489"/>
            <a:ext cx="3695700" cy="628650"/>
          </a:xfrm>
          <a:prstGeom prst="rect">
            <a:avLst/>
          </a:prstGeom>
        </p:spPr>
      </p:pic>
    </p:spTree>
    <p:extLst>
      <p:ext uri="{BB962C8B-B14F-4D97-AF65-F5344CB8AC3E}">
        <p14:creationId xmlns:p14="http://schemas.microsoft.com/office/powerpoint/2010/main" val="60166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65684"/>
            <a:ext cx="10018713" cy="1109444"/>
          </a:xfrm>
        </p:spPr>
        <p:txBody>
          <a:bodyPr/>
          <a:lstStyle/>
          <a:p>
            <a:r>
              <a:rPr lang="pt-BR" dirty="0"/>
              <a:t>Motivação</a:t>
            </a:r>
          </a:p>
        </p:txBody>
      </p:sp>
      <p:sp>
        <p:nvSpPr>
          <p:cNvPr id="3" name="Espaço Reservado para Conteúdo 2"/>
          <p:cNvSpPr>
            <a:spLocks noGrp="1"/>
          </p:cNvSpPr>
          <p:nvPr>
            <p:ph idx="1"/>
          </p:nvPr>
        </p:nvSpPr>
        <p:spPr>
          <a:xfrm>
            <a:off x="1484310" y="1275129"/>
            <a:ext cx="10018713" cy="4516072"/>
          </a:xfrm>
        </p:spPr>
        <p:txBody>
          <a:bodyPr/>
          <a:lstStyle/>
          <a:p>
            <a:r>
              <a:rPr lang="pt-BR" dirty="0">
                <a:latin typeface="Calibri Light" panose="020F0302020204030204" pitchFamily="34" charset="0"/>
              </a:rPr>
              <a:t>Usar o conhecimento da produção prevista no auxílio a tomada de decisões.</a:t>
            </a:r>
          </a:p>
          <a:p>
            <a:r>
              <a:rPr lang="pt-BR" dirty="0">
                <a:latin typeface="Calibri Light" panose="020F0302020204030204" pitchFamily="34" charset="0"/>
              </a:rPr>
              <a:t>Comparar a produção esperada com o objetivo que pretende ser alcançado.</a:t>
            </a:r>
          </a:p>
          <a:p>
            <a:r>
              <a:rPr lang="pt-BR" dirty="0">
                <a:latin typeface="Calibri Light" panose="020F0302020204030204" pitchFamily="34" charset="0"/>
              </a:rPr>
              <a:t>Estimar quantas novas unidades de produção devem ser inseridas no mercado para que se possibilite alcançar a meta pretendida.</a:t>
            </a:r>
          </a:p>
          <a:p>
            <a:r>
              <a:rPr lang="pt-BR" dirty="0">
                <a:latin typeface="Calibri Light" panose="020F0302020204030204" pitchFamily="34" charset="0"/>
              </a:rPr>
              <a:t>Utilização dos dados para validar um modelo estimado.</a:t>
            </a:r>
          </a:p>
          <a:p>
            <a:endParaRPr lang="pt-BR" dirty="0"/>
          </a:p>
        </p:txBody>
      </p:sp>
    </p:spTree>
    <p:extLst>
      <p:ext uri="{BB962C8B-B14F-4D97-AF65-F5344CB8AC3E}">
        <p14:creationId xmlns:p14="http://schemas.microsoft.com/office/powerpoint/2010/main" val="113255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7984" y="115349"/>
            <a:ext cx="10018713" cy="1000387"/>
          </a:xfrm>
        </p:spPr>
        <p:txBody>
          <a:bodyPr/>
          <a:lstStyle/>
          <a:p>
            <a:r>
              <a:rPr lang="pt-BR" dirty="0"/>
              <a:t>MLP – </a:t>
            </a:r>
            <a:r>
              <a:rPr lang="pt-BR" dirty="0" err="1"/>
              <a:t>RMSprop</a:t>
            </a:r>
            <a:endParaRPr lang="en-US" dirty="0"/>
          </a:p>
        </p:txBody>
      </p:sp>
      <p:sp>
        <p:nvSpPr>
          <p:cNvPr id="3" name="Espaço Reservado para Conteúdo 2"/>
          <p:cNvSpPr>
            <a:spLocks noGrp="1"/>
          </p:cNvSpPr>
          <p:nvPr>
            <p:ph idx="1"/>
          </p:nvPr>
        </p:nvSpPr>
        <p:spPr>
          <a:xfrm>
            <a:off x="1484310" y="931178"/>
            <a:ext cx="10018713" cy="5670957"/>
          </a:xfrm>
        </p:spPr>
        <p:txBody>
          <a:bodyPr anchor="t"/>
          <a:lstStyle/>
          <a:p>
            <a:pPr marL="0" indent="0">
              <a:buNone/>
            </a:pPr>
            <a:r>
              <a:rPr lang="pt-BR" dirty="0">
                <a:latin typeface="Calibri Light" panose="020F0302020204030204" pitchFamily="34" charset="0"/>
              </a:rPr>
              <a:t>01) </a:t>
            </a:r>
            <a:r>
              <a:rPr lang="pt-BR" dirty="0" err="1">
                <a:latin typeface="Calibri Light" panose="020F0302020204030204" pitchFamily="34" charset="0"/>
              </a:rPr>
              <a:t>RMSprop</a:t>
            </a:r>
            <a:r>
              <a:rPr lang="pt-BR" dirty="0">
                <a:latin typeface="Calibri Light" panose="020F0302020204030204" pitchFamily="34" charset="0"/>
              </a:rPr>
              <a:t> / 15 neurônios / </a:t>
            </a:r>
            <a:r>
              <a:rPr lang="pt-BR" dirty="0" err="1">
                <a:latin typeface="Calibri Light" panose="020F0302020204030204" pitchFamily="34" charset="0"/>
              </a:rPr>
              <a:t>Rectify</a:t>
            </a:r>
            <a:r>
              <a:rPr lang="pt-BR" dirty="0">
                <a:latin typeface="Calibri Light" panose="020F0302020204030204" pitchFamily="34" charset="0"/>
              </a:rPr>
              <a:t> / sem expansão</a:t>
            </a:r>
          </a:p>
          <a:p>
            <a:pPr marL="457200" indent="-457200">
              <a:buAutoNum type="arabicParenR"/>
            </a:pPr>
            <a:endParaRPr lang="pt-BR" dirty="0"/>
          </a:p>
          <a:p>
            <a:pPr marL="457200" indent="-457200">
              <a:buAutoNum type="arabicParenR"/>
            </a:pPr>
            <a:endParaRPr lang="pt-BR" dirty="0"/>
          </a:p>
          <a:p>
            <a:pPr marL="457200" indent="-457200">
              <a:buAutoNum type="arabicParenR"/>
            </a:pPr>
            <a:endParaRPr lang="pt-BR" dirty="0"/>
          </a:p>
          <a:p>
            <a:pPr marL="457200" indent="-457200">
              <a:buAutoNum type="arabicParenR"/>
            </a:pPr>
            <a:endParaRPr lang="pt-BR" dirty="0"/>
          </a:p>
          <a:p>
            <a:pPr marL="457200" indent="-457200">
              <a:buAutoNum type="arabicParenR"/>
            </a:pPr>
            <a:endParaRPr lang="pt-BR" dirty="0"/>
          </a:p>
          <a:p>
            <a:pPr marL="457200" indent="-457200">
              <a:buAutoNum type="arabicParenR"/>
            </a:pPr>
            <a:endParaRPr lang="pt-BR" dirty="0"/>
          </a:p>
          <a:p>
            <a:pPr marL="457200" indent="-457200">
              <a:buAutoNum type="arabicParenR"/>
            </a:pPr>
            <a:endParaRPr lang="pt-BR" dirty="0"/>
          </a:p>
          <a:p>
            <a:pPr marL="457200" indent="-457200">
              <a:buAutoNum type="arabicParenR"/>
            </a:pPr>
            <a:endParaRPr lang="pt-BR" dirty="0"/>
          </a:p>
          <a:p>
            <a:pPr marL="0" indent="0">
              <a:buNone/>
            </a:pPr>
            <a:r>
              <a:rPr lang="pt-BR" dirty="0"/>
              <a:t>	</a:t>
            </a:r>
            <a:endParaRPr lang="en-US" dirty="0"/>
          </a:p>
        </p:txBody>
      </p:sp>
      <p:pic>
        <p:nvPicPr>
          <p:cNvPr id="6" name="Imagem 5"/>
          <p:cNvPicPr>
            <a:picLocks noChangeAspect="1"/>
          </p:cNvPicPr>
          <p:nvPr/>
        </p:nvPicPr>
        <p:blipFill>
          <a:blip r:embed="rId2"/>
          <a:stretch>
            <a:fillRect/>
          </a:stretch>
        </p:blipFill>
        <p:spPr>
          <a:xfrm>
            <a:off x="553132" y="1453219"/>
            <a:ext cx="5334000" cy="4000500"/>
          </a:xfrm>
          <a:prstGeom prst="rect">
            <a:avLst/>
          </a:prstGeom>
        </p:spPr>
      </p:pic>
      <p:graphicFrame>
        <p:nvGraphicFramePr>
          <p:cNvPr id="8" name="Tabela 7"/>
          <p:cNvGraphicFramePr>
            <a:graphicFrameLocks noGrp="1"/>
          </p:cNvGraphicFramePr>
          <p:nvPr>
            <p:extLst>
              <p:ext uri="{D42A27DB-BD31-4B8C-83A1-F6EECF244321}">
                <p14:modId xmlns:p14="http://schemas.microsoft.com/office/powerpoint/2010/main" val="1774355905"/>
              </p:ext>
            </p:extLst>
          </p:nvPr>
        </p:nvGraphicFramePr>
        <p:xfrm>
          <a:off x="2275280" y="5791202"/>
          <a:ext cx="8128000" cy="741680"/>
        </p:xfrm>
        <a:graphic>
          <a:graphicData uri="http://schemas.openxmlformats.org/drawingml/2006/table">
            <a:tbl>
              <a:tblPr bandCol="1">
                <a:tableStyleId>{073A0DAA-6AF3-43AB-8588-CEC1D06C72B9}</a:tableStyleId>
              </a:tblPr>
              <a:tblGrid>
                <a:gridCol w="2032000">
                  <a:extLst>
                    <a:ext uri="{9D8B030D-6E8A-4147-A177-3AD203B41FA5}">
                      <a16:colId xmlns:a16="http://schemas.microsoft.com/office/drawing/2014/main" val="2783949483"/>
                    </a:ext>
                  </a:extLst>
                </a:gridCol>
                <a:gridCol w="2032000">
                  <a:extLst>
                    <a:ext uri="{9D8B030D-6E8A-4147-A177-3AD203B41FA5}">
                      <a16:colId xmlns:a16="http://schemas.microsoft.com/office/drawing/2014/main" val="945843195"/>
                    </a:ext>
                  </a:extLst>
                </a:gridCol>
                <a:gridCol w="2032000">
                  <a:extLst>
                    <a:ext uri="{9D8B030D-6E8A-4147-A177-3AD203B41FA5}">
                      <a16:colId xmlns:a16="http://schemas.microsoft.com/office/drawing/2014/main" val="2959048261"/>
                    </a:ext>
                  </a:extLst>
                </a:gridCol>
                <a:gridCol w="2032000">
                  <a:extLst>
                    <a:ext uri="{9D8B030D-6E8A-4147-A177-3AD203B41FA5}">
                      <a16:colId xmlns:a16="http://schemas.microsoft.com/office/drawing/2014/main" val="132339658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Média do erro: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0,004593</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Função custo: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3,64E-04</a:t>
                      </a:r>
                    </a:p>
                  </a:txBody>
                  <a:tcPr marL="9525" marR="9525" marT="9525" marB="0" anchor="b"/>
                </a:tc>
                <a:extLst>
                  <a:ext uri="{0D108BD9-81ED-4DB2-BD59-A6C34878D82A}">
                    <a16:rowId xmlns:a16="http://schemas.microsoft.com/office/drawing/2014/main" val="400826335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Desvio padrão: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0,053922</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Erro</a:t>
                      </a:r>
                      <a:r>
                        <a:rPr lang="pt-BR" sz="1800" baseline="0" dirty="0">
                          <a:latin typeface="Calibri Light" panose="020F0302020204030204" pitchFamily="34" charset="0"/>
                        </a:rPr>
                        <a:t> (%)</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0,23%</a:t>
                      </a:r>
                    </a:p>
                  </a:txBody>
                  <a:tcPr marL="9525" marR="9525" marT="9525" marB="0" anchor="b"/>
                </a:tc>
                <a:extLst>
                  <a:ext uri="{0D108BD9-81ED-4DB2-BD59-A6C34878D82A}">
                    <a16:rowId xmlns:a16="http://schemas.microsoft.com/office/drawing/2014/main" val="3879066626"/>
                  </a:ext>
                </a:extLst>
              </a:tr>
            </a:tbl>
          </a:graphicData>
        </a:graphic>
      </p:graphicFrame>
      <p:pic>
        <p:nvPicPr>
          <p:cNvPr id="10" name="Imagem 9"/>
          <p:cNvPicPr>
            <a:picLocks noChangeAspect="1"/>
          </p:cNvPicPr>
          <p:nvPr/>
        </p:nvPicPr>
        <p:blipFill>
          <a:blip r:embed="rId3"/>
          <a:stretch>
            <a:fillRect/>
          </a:stretch>
        </p:blipFill>
        <p:spPr>
          <a:xfrm>
            <a:off x="6169023" y="1529418"/>
            <a:ext cx="5334000" cy="4000500"/>
          </a:xfrm>
          <a:prstGeom prst="rect">
            <a:avLst/>
          </a:prstGeom>
        </p:spPr>
      </p:pic>
    </p:spTree>
    <p:extLst>
      <p:ext uri="{BB962C8B-B14F-4D97-AF65-F5344CB8AC3E}">
        <p14:creationId xmlns:p14="http://schemas.microsoft.com/office/powerpoint/2010/main" val="240744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7984" y="115349"/>
            <a:ext cx="10018713" cy="1000387"/>
          </a:xfrm>
        </p:spPr>
        <p:txBody>
          <a:bodyPr/>
          <a:lstStyle/>
          <a:p>
            <a:r>
              <a:rPr lang="pt-BR" dirty="0"/>
              <a:t>MLP - </a:t>
            </a:r>
            <a:r>
              <a:rPr lang="pt-BR" dirty="0" err="1"/>
              <a:t>AdaGrad</a:t>
            </a:r>
            <a:endParaRPr lang="en-US" dirty="0"/>
          </a:p>
        </p:txBody>
      </p:sp>
      <p:sp>
        <p:nvSpPr>
          <p:cNvPr id="3" name="Espaço Reservado para Conteúdo 2"/>
          <p:cNvSpPr>
            <a:spLocks noGrp="1"/>
          </p:cNvSpPr>
          <p:nvPr>
            <p:ph idx="1"/>
          </p:nvPr>
        </p:nvSpPr>
        <p:spPr>
          <a:xfrm>
            <a:off x="1484310" y="1115737"/>
            <a:ext cx="10018713" cy="4675464"/>
          </a:xfrm>
        </p:spPr>
        <p:txBody>
          <a:bodyPr anchor="t"/>
          <a:lstStyle/>
          <a:p>
            <a:pPr marL="0" indent="0">
              <a:buNone/>
            </a:pPr>
            <a:r>
              <a:rPr lang="pt-BR" dirty="0">
                <a:latin typeface="Calibri Light" panose="020F0302020204030204" pitchFamily="34" charset="0"/>
              </a:rPr>
              <a:t>02) </a:t>
            </a:r>
            <a:r>
              <a:rPr lang="pt-BR" dirty="0" err="1">
                <a:latin typeface="Calibri Light" panose="020F0302020204030204" pitchFamily="34" charset="0"/>
              </a:rPr>
              <a:t>AdaGrad</a:t>
            </a:r>
            <a:r>
              <a:rPr lang="pt-BR" dirty="0">
                <a:latin typeface="Calibri Light" panose="020F0302020204030204" pitchFamily="34" charset="0"/>
              </a:rPr>
              <a:t> / 15 neurônios / </a:t>
            </a:r>
            <a:r>
              <a:rPr lang="pt-BR" dirty="0" err="1">
                <a:latin typeface="Calibri Light" panose="020F0302020204030204" pitchFamily="34" charset="0"/>
              </a:rPr>
              <a:t>Rectify</a:t>
            </a:r>
            <a:r>
              <a:rPr lang="pt-BR" dirty="0">
                <a:latin typeface="Calibri Light" panose="020F0302020204030204" pitchFamily="34" charset="0"/>
              </a:rPr>
              <a:t> / sem expansão</a:t>
            </a:r>
            <a:endParaRPr lang="en-US" dirty="0">
              <a:latin typeface="Calibri Light" panose="020F0302020204030204" pitchFamily="34"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2317274251"/>
              </p:ext>
            </p:extLst>
          </p:nvPr>
        </p:nvGraphicFramePr>
        <p:xfrm>
          <a:off x="2904455" y="5858314"/>
          <a:ext cx="8128000" cy="741680"/>
        </p:xfrm>
        <a:graphic>
          <a:graphicData uri="http://schemas.openxmlformats.org/drawingml/2006/table">
            <a:tbl>
              <a:tblPr bandCol="1">
                <a:tableStyleId>{073A0DAA-6AF3-43AB-8588-CEC1D06C72B9}</a:tableStyleId>
              </a:tblPr>
              <a:tblGrid>
                <a:gridCol w="2032000">
                  <a:extLst>
                    <a:ext uri="{9D8B030D-6E8A-4147-A177-3AD203B41FA5}">
                      <a16:colId xmlns:a16="http://schemas.microsoft.com/office/drawing/2014/main" val="2783949483"/>
                    </a:ext>
                  </a:extLst>
                </a:gridCol>
                <a:gridCol w="2032000">
                  <a:extLst>
                    <a:ext uri="{9D8B030D-6E8A-4147-A177-3AD203B41FA5}">
                      <a16:colId xmlns:a16="http://schemas.microsoft.com/office/drawing/2014/main" val="945843195"/>
                    </a:ext>
                  </a:extLst>
                </a:gridCol>
                <a:gridCol w="2032000">
                  <a:extLst>
                    <a:ext uri="{9D8B030D-6E8A-4147-A177-3AD203B41FA5}">
                      <a16:colId xmlns:a16="http://schemas.microsoft.com/office/drawing/2014/main" val="2959048261"/>
                    </a:ext>
                  </a:extLst>
                </a:gridCol>
                <a:gridCol w="2032000">
                  <a:extLst>
                    <a:ext uri="{9D8B030D-6E8A-4147-A177-3AD203B41FA5}">
                      <a16:colId xmlns:a16="http://schemas.microsoft.com/office/drawing/2014/main" val="132339658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Média do erro: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0,01142</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Função custo: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4,09E-04</a:t>
                      </a:r>
                    </a:p>
                  </a:txBody>
                  <a:tcPr marL="9525" marR="9525" marT="9525" marB="0" anchor="b"/>
                </a:tc>
                <a:extLst>
                  <a:ext uri="{0D108BD9-81ED-4DB2-BD59-A6C34878D82A}">
                    <a16:rowId xmlns:a16="http://schemas.microsoft.com/office/drawing/2014/main" val="400826335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Desvio padrão: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0,05445</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Erro</a:t>
                      </a:r>
                      <a:r>
                        <a:rPr lang="pt-BR" sz="1800" baseline="0" dirty="0">
                          <a:latin typeface="Calibri Light" panose="020F0302020204030204" pitchFamily="34" charset="0"/>
                        </a:rPr>
                        <a:t> (%)</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0,57%</a:t>
                      </a:r>
                    </a:p>
                  </a:txBody>
                  <a:tcPr marL="9525" marR="9525" marT="9525" marB="0" anchor="b"/>
                </a:tc>
                <a:extLst>
                  <a:ext uri="{0D108BD9-81ED-4DB2-BD59-A6C34878D82A}">
                    <a16:rowId xmlns:a16="http://schemas.microsoft.com/office/drawing/2014/main" val="3879066626"/>
                  </a:ext>
                </a:extLst>
              </a:tr>
            </a:tbl>
          </a:graphicData>
        </a:graphic>
      </p:graphicFrame>
      <p:pic>
        <p:nvPicPr>
          <p:cNvPr id="5" name="Imagem 4"/>
          <p:cNvPicPr>
            <a:picLocks noChangeAspect="1"/>
          </p:cNvPicPr>
          <p:nvPr/>
        </p:nvPicPr>
        <p:blipFill>
          <a:blip r:embed="rId2"/>
          <a:stretch>
            <a:fillRect/>
          </a:stretch>
        </p:blipFill>
        <p:spPr>
          <a:xfrm>
            <a:off x="237455" y="1621696"/>
            <a:ext cx="5334000" cy="4000500"/>
          </a:xfrm>
          <a:prstGeom prst="rect">
            <a:avLst/>
          </a:prstGeom>
        </p:spPr>
      </p:pic>
      <p:pic>
        <p:nvPicPr>
          <p:cNvPr id="6" name="Imagem 5"/>
          <p:cNvPicPr>
            <a:picLocks noChangeAspect="1"/>
          </p:cNvPicPr>
          <p:nvPr/>
        </p:nvPicPr>
        <p:blipFill>
          <a:blip r:embed="rId3"/>
          <a:stretch>
            <a:fillRect/>
          </a:stretch>
        </p:blipFill>
        <p:spPr>
          <a:xfrm>
            <a:off x="6256090" y="1621696"/>
            <a:ext cx="5334000" cy="4000500"/>
          </a:xfrm>
          <a:prstGeom prst="rect">
            <a:avLst/>
          </a:prstGeom>
        </p:spPr>
      </p:pic>
    </p:spTree>
    <p:extLst>
      <p:ext uri="{BB962C8B-B14F-4D97-AF65-F5344CB8AC3E}">
        <p14:creationId xmlns:p14="http://schemas.microsoft.com/office/powerpoint/2010/main" val="1126257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7984" y="115349"/>
            <a:ext cx="10018713" cy="1000387"/>
          </a:xfrm>
        </p:spPr>
        <p:txBody>
          <a:bodyPr/>
          <a:lstStyle/>
          <a:p>
            <a:r>
              <a:rPr lang="pt-BR" dirty="0"/>
              <a:t>MLP - Sigmoide</a:t>
            </a:r>
            <a:endParaRPr lang="en-US" dirty="0"/>
          </a:p>
        </p:txBody>
      </p:sp>
      <p:sp>
        <p:nvSpPr>
          <p:cNvPr id="3" name="Espaço Reservado para Conteúdo 2"/>
          <p:cNvSpPr>
            <a:spLocks noGrp="1"/>
          </p:cNvSpPr>
          <p:nvPr>
            <p:ph idx="1"/>
          </p:nvPr>
        </p:nvSpPr>
        <p:spPr>
          <a:xfrm>
            <a:off x="1484310" y="1115737"/>
            <a:ext cx="10018713" cy="4675464"/>
          </a:xfrm>
        </p:spPr>
        <p:txBody>
          <a:bodyPr anchor="t"/>
          <a:lstStyle/>
          <a:p>
            <a:pPr marL="0" indent="0">
              <a:buNone/>
            </a:pPr>
            <a:r>
              <a:rPr lang="pt-BR" dirty="0">
                <a:latin typeface="Calibri Light" panose="020F0302020204030204" pitchFamily="34" charset="0"/>
              </a:rPr>
              <a:t>03) </a:t>
            </a:r>
            <a:r>
              <a:rPr lang="pt-BR" dirty="0" err="1">
                <a:latin typeface="Calibri Light" panose="020F0302020204030204" pitchFamily="34" charset="0"/>
              </a:rPr>
              <a:t>AdaGrad</a:t>
            </a:r>
            <a:r>
              <a:rPr lang="pt-BR" dirty="0">
                <a:latin typeface="Calibri Light" panose="020F0302020204030204" pitchFamily="34" charset="0"/>
              </a:rPr>
              <a:t> / 15 neurônios / Sigmoide / sem expansão</a:t>
            </a:r>
          </a:p>
          <a:p>
            <a:pPr marL="0" indent="0">
              <a:buNone/>
            </a:pPr>
            <a:endParaRPr lang="en-US" dirty="0"/>
          </a:p>
        </p:txBody>
      </p:sp>
      <p:graphicFrame>
        <p:nvGraphicFramePr>
          <p:cNvPr id="4" name="Tabela 3"/>
          <p:cNvGraphicFramePr>
            <a:graphicFrameLocks noGrp="1"/>
          </p:cNvGraphicFramePr>
          <p:nvPr>
            <p:extLst>
              <p:ext uri="{D42A27DB-BD31-4B8C-83A1-F6EECF244321}">
                <p14:modId xmlns:p14="http://schemas.microsoft.com/office/powerpoint/2010/main" val="385475789"/>
              </p:ext>
            </p:extLst>
          </p:nvPr>
        </p:nvGraphicFramePr>
        <p:xfrm>
          <a:off x="3114179" y="5866703"/>
          <a:ext cx="8128000" cy="741680"/>
        </p:xfrm>
        <a:graphic>
          <a:graphicData uri="http://schemas.openxmlformats.org/drawingml/2006/table">
            <a:tbl>
              <a:tblPr bandCol="1">
                <a:tableStyleId>{073A0DAA-6AF3-43AB-8588-CEC1D06C72B9}</a:tableStyleId>
              </a:tblPr>
              <a:tblGrid>
                <a:gridCol w="2032000">
                  <a:extLst>
                    <a:ext uri="{9D8B030D-6E8A-4147-A177-3AD203B41FA5}">
                      <a16:colId xmlns:a16="http://schemas.microsoft.com/office/drawing/2014/main" val="2783949483"/>
                    </a:ext>
                  </a:extLst>
                </a:gridCol>
                <a:gridCol w="2032000">
                  <a:extLst>
                    <a:ext uri="{9D8B030D-6E8A-4147-A177-3AD203B41FA5}">
                      <a16:colId xmlns:a16="http://schemas.microsoft.com/office/drawing/2014/main" val="945843195"/>
                    </a:ext>
                  </a:extLst>
                </a:gridCol>
                <a:gridCol w="2032000">
                  <a:extLst>
                    <a:ext uri="{9D8B030D-6E8A-4147-A177-3AD203B41FA5}">
                      <a16:colId xmlns:a16="http://schemas.microsoft.com/office/drawing/2014/main" val="2959048261"/>
                    </a:ext>
                  </a:extLst>
                </a:gridCol>
                <a:gridCol w="2032000">
                  <a:extLst>
                    <a:ext uri="{9D8B030D-6E8A-4147-A177-3AD203B41FA5}">
                      <a16:colId xmlns:a16="http://schemas.microsoft.com/office/drawing/2014/main" val="132339658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Média do erro: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0,03522</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Função custo: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9,89E-04</a:t>
                      </a:r>
                    </a:p>
                  </a:txBody>
                  <a:tcPr marL="9525" marR="9525" marT="9525" marB="0" anchor="b"/>
                </a:tc>
                <a:extLst>
                  <a:ext uri="{0D108BD9-81ED-4DB2-BD59-A6C34878D82A}">
                    <a16:rowId xmlns:a16="http://schemas.microsoft.com/office/drawing/2014/main" val="400826335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Desvio padrão: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0,05787</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Erro</a:t>
                      </a:r>
                      <a:r>
                        <a:rPr lang="pt-BR" sz="1800" baseline="0" dirty="0">
                          <a:latin typeface="Calibri Light" panose="020F0302020204030204" pitchFamily="34" charset="0"/>
                        </a:rPr>
                        <a:t> (%)</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1,76%</a:t>
                      </a:r>
                    </a:p>
                  </a:txBody>
                  <a:tcPr marL="9525" marR="9525" marT="9525" marB="0" anchor="b"/>
                </a:tc>
                <a:extLst>
                  <a:ext uri="{0D108BD9-81ED-4DB2-BD59-A6C34878D82A}">
                    <a16:rowId xmlns:a16="http://schemas.microsoft.com/office/drawing/2014/main" val="3879066626"/>
                  </a:ext>
                </a:extLst>
              </a:tr>
            </a:tbl>
          </a:graphicData>
        </a:graphic>
      </p:graphicFrame>
      <p:pic>
        <p:nvPicPr>
          <p:cNvPr id="5" name="Imagem 4"/>
          <p:cNvPicPr>
            <a:picLocks noChangeAspect="1"/>
          </p:cNvPicPr>
          <p:nvPr/>
        </p:nvPicPr>
        <p:blipFill>
          <a:blip r:embed="rId2"/>
          <a:stretch>
            <a:fillRect/>
          </a:stretch>
        </p:blipFill>
        <p:spPr>
          <a:xfrm>
            <a:off x="669022" y="1638475"/>
            <a:ext cx="5334000" cy="4000500"/>
          </a:xfrm>
          <a:prstGeom prst="rect">
            <a:avLst/>
          </a:prstGeom>
        </p:spPr>
      </p:pic>
      <p:pic>
        <p:nvPicPr>
          <p:cNvPr id="6" name="Imagem 5"/>
          <p:cNvPicPr>
            <a:picLocks noChangeAspect="1"/>
          </p:cNvPicPr>
          <p:nvPr/>
        </p:nvPicPr>
        <p:blipFill>
          <a:blip r:embed="rId3"/>
          <a:stretch>
            <a:fillRect/>
          </a:stretch>
        </p:blipFill>
        <p:spPr>
          <a:xfrm>
            <a:off x="6445860" y="1638475"/>
            <a:ext cx="5334000" cy="4000500"/>
          </a:xfrm>
          <a:prstGeom prst="rect">
            <a:avLst/>
          </a:prstGeom>
        </p:spPr>
      </p:pic>
    </p:spTree>
    <p:extLst>
      <p:ext uri="{BB962C8B-B14F-4D97-AF65-F5344CB8AC3E}">
        <p14:creationId xmlns:p14="http://schemas.microsoft.com/office/powerpoint/2010/main" val="336688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7984" y="115349"/>
            <a:ext cx="10018713" cy="1000387"/>
          </a:xfrm>
        </p:spPr>
        <p:txBody>
          <a:bodyPr/>
          <a:lstStyle/>
          <a:p>
            <a:r>
              <a:rPr lang="pt-BR" dirty="0"/>
              <a:t>MLP - Linear</a:t>
            </a:r>
            <a:endParaRPr lang="en-US" dirty="0"/>
          </a:p>
        </p:txBody>
      </p:sp>
      <p:sp>
        <p:nvSpPr>
          <p:cNvPr id="3" name="Espaço Reservado para Conteúdo 2"/>
          <p:cNvSpPr>
            <a:spLocks noGrp="1"/>
          </p:cNvSpPr>
          <p:nvPr>
            <p:ph idx="1"/>
          </p:nvPr>
        </p:nvSpPr>
        <p:spPr>
          <a:xfrm>
            <a:off x="1484310" y="1115737"/>
            <a:ext cx="10018713" cy="4675464"/>
          </a:xfrm>
        </p:spPr>
        <p:txBody>
          <a:bodyPr anchor="t"/>
          <a:lstStyle/>
          <a:p>
            <a:pPr marL="0" indent="0">
              <a:buNone/>
            </a:pPr>
            <a:r>
              <a:rPr lang="pt-BR" dirty="0">
                <a:latin typeface="Calibri Light" panose="020F0302020204030204" pitchFamily="34" charset="0"/>
              </a:rPr>
              <a:t>08) </a:t>
            </a:r>
            <a:r>
              <a:rPr lang="pt-BR" dirty="0" err="1">
                <a:latin typeface="Calibri Light" panose="020F0302020204030204" pitchFamily="34" charset="0"/>
              </a:rPr>
              <a:t>RMSprop</a:t>
            </a:r>
            <a:r>
              <a:rPr lang="pt-BR" dirty="0">
                <a:latin typeface="Calibri Light" panose="020F0302020204030204" pitchFamily="34" charset="0"/>
              </a:rPr>
              <a:t> / 15 neurônios / linear / com expansão</a:t>
            </a:r>
            <a:endParaRPr lang="en-US" dirty="0">
              <a:latin typeface="Calibri Light" panose="020F0302020204030204" pitchFamily="34"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1055307892"/>
              </p:ext>
            </p:extLst>
          </p:nvPr>
        </p:nvGraphicFramePr>
        <p:xfrm>
          <a:off x="3375023" y="5992537"/>
          <a:ext cx="8128000" cy="741680"/>
        </p:xfrm>
        <a:graphic>
          <a:graphicData uri="http://schemas.openxmlformats.org/drawingml/2006/table">
            <a:tbl>
              <a:tblPr bandCol="1">
                <a:tableStyleId>{073A0DAA-6AF3-43AB-8588-CEC1D06C72B9}</a:tableStyleId>
              </a:tblPr>
              <a:tblGrid>
                <a:gridCol w="2032000">
                  <a:extLst>
                    <a:ext uri="{9D8B030D-6E8A-4147-A177-3AD203B41FA5}">
                      <a16:colId xmlns:a16="http://schemas.microsoft.com/office/drawing/2014/main" val="2783949483"/>
                    </a:ext>
                  </a:extLst>
                </a:gridCol>
                <a:gridCol w="2032000">
                  <a:extLst>
                    <a:ext uri="{9D8B030D-6E8A-4147-A177-3AD203B41FA5}">
                      <a16:colId xmlns:a16="http://schemas.microsoft.com/office/drawing/2014/main" val="945843195"/>
                    </a:ext>
                  </a:extLst>
                </a:gridCol>
                <a:gridCol w="2032000">
                  <a:extLst>
                    <a:ext uri="{9D8B030D-6E8A-4147-A177-3AD203B41FA5}">
                      <a16:colId xmlns:a16="http://schemas.microsoft.com/office/drawing/2014/main" val="2959048261"/>
                    </a:ext>
                  </a:extLst>
                </a:gridCol>
                <a:gridCol w="2032000">
                  <a:extLst>
                    <a:ext uri="{9D8B030D-6E8A-4147-A177-3AD203B41FA5}">
                      <a16:colId xmlns:a16="http://schemas.microsoft.com/office/drawing/2014/main" val="132339658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Média do erro: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0,00358</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Função custo: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4,12E-04</a:t>
                      </a:r>
                    </a:p>
                  </a:txBody>
                  <a:tcPr marL="9525" marR="9525" marT="9525" marB="0" anchor="b"/>
                </a:tc>
                <a:extLst>
                  <a:ext uri="{0D108BD9-81ED-4DB2-BD59-A6C34878D82A}">
                    <a16:rowId xmlns:a16="http://schemas.microsoft.com/office/drawing/2014/main" val="400826335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Desvio padrão: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0,05378</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Erro</a:t>
                      </a:r>
                      <a:r>
                        <a:rPr lang="pt-BR" sz="1800" baseline="0" dirty="0">
                          <a:latin typeface="Calibri Light" panose="020F0302020204030204" pitchFamily="34" charset="0"/>
                        </a:rPr>
                        <a:t> (%)</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0,18%</a:t>
                      </a:r>
                    </a:p>
                  </a:txBody>
                  <a:tcPr marL="9525" marR="9525" marT="9525" marB="0" anchor="b"/>
                </a:tc>
                <a:extLst>
                  <a:ext uri="{0D108BD9-81ED-4DB2-BD59-A6C34878D82A}">
                    <a16:rowId xmlns:a16="http://schemas.microsoft.com/office/drawing/2014/main" val="3879066626"/>
                  </a:ext>
                </a:extLst>
              </a:tr>
            </a:tbl>
          </a:graphicData>
        </a:graphic>
      </p:graphicFrame>
      <p:pic>
        <p:nvPicPr>
          <p:cNvPr id="5" name="Imagem 4"/>
          <p:cNvPicPr>
            <a:picLocks noChangeAspect="1"/>
          </p:cNvPicPr>
          <p:nvPr/>
        </p:nvPicPr>
        <p:blipFill>
          <a:blip r:embed="rId2"/>
          <a:stretch>
            <a:fillRect/>
          </a:stretch>
        </p:blipFill>
        <p:spPr>
          <a:xfrm>
            <a:off x="400574" y="1790701"/>
            <a:ext cx="5334000" cy="4000500"/>
          </a:xfrm>
          <a:prstGeom prst="rect">
            <a:avLst/>
          </a:prstGeom>
        </p:spPr>
      </p:pic>
      <p:pic>
        <p:nvPicPr>
          <p:cNvPr id="6" name="Imagem 5"/>
          <p:cNvPicPr>
            <a:picLocks noChangeAspect="1"/>
          </p:cNvPicPr>
          <p:nvPr/>
        </p:nvPicPr>
        <p:blipFill>
          <a:blip r:embed="rId3"/>
          <a:stretch>
            <a:fillRect/>
          </a:stretch>
        </p:blipFill>
        <p:spPr>
          <a:xfrm>
            <a:off x="6493666" y="1790701"/>
            <a:ext cx="5334000" cy="4000500"/>
          </a:xfrm>
          <a:prstGeom prst="rect">
            <a:avLst/>
          </a:prstGeom>
        </p:spPr>
      </p:pic>
    </p:spTree>
    <p:extLst>
      <p:ext uri="{BB962C8B-B14F-4D97-AF65-F5344CB8AC3E}">
        <p14:creationId xmlns:p14="http://schemas.microsoft.com/office/powerpoint/2010/main" val="1353366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7984" y="115349"/>
            <a:ext cx="10018713" cy="1000387"/>
          </a:xfrm>
        </p:spPr>
        <p:txBody>
          <a:bodyPr/>
          <a:lstStyle/>
          <a:p>
            <a:r>
              <a:rPr lang="pt-BR" dirty="0"/>
              <a:t>MLP - +Neurônios</a:t>
            </a:r>
            <a:endParaRPr lang="en-US" dirty="0"/>
          </a:p>
        </p:txBody>
      </p:sp>
      <p:sp>
        <p:nvSpPr>
          <p:cNvPr id="3" name="Espaço Reservado para Conteúdo 2"/>
          <p:cNvSpPr>
            <a:spLocks noGrp="1"/>
          </p:cNvSpPr>
          <p:nvPr>
            <p:ph idx="1"/>
          </p:nvPr>
        </p:nvSpPr>
        <p:spPr>
          <a:xfrm>
            <a:off x="1484310" y="1115737"/>
            <a:ext cx="10018713" cy="4675464"/>
          </a:xfrm>
        </p:spPr>
        <p:txBody>
          <a:bodyPr anchor="t"/>
          <a:lstStyle/>
          <a:p>
            <a:pPr marL="0" indent="0">
              <a:buNone/>
            </a:pPr>
            <a:r>
              <a:rPr lang="pt-BR" dirty="0">
                <a:latin typeface="Calibri Light" panose="020F0302020204030204" pitchFamily="34" charset="0"/>
              </a:rPr>
              <a:t>04) </a:t>
            </a:r>
            <a:r>
              <a:rPr lang="pt-BR" dirty="0" err="1">
                <a:latin typeface="Calibri Light" panose="020F0302020204030204" pitchFamily="34" charset="0"/>
              </a:rPr>
              <a:t>RMSprop</a:t>
            </a:r>
            <a:r>
              <a:rPr lang="pt-BR" dirty="0">
                <a:latin typeface="Calibri Light" panose="020F0302020204030204" pitchFamily="34" charset="0"/>
              </a:rPr>
              <a:t> / 50 neurônios / </a:t>
            </a:r>
            <a:r>
              <a:rPr lang="pt-BR" dirty="0" err="1">
                <a:latin typeface="Calibri Light" panose="020F0302020204030204" pitchFamily="34" charset="0"/>
              </a:rPr>
              <a:t>Rectify</a:t>
            </a:r>
            <a:r>
              <a:rPr lang="pt-BR" dirty="0">
                <a:latin typeface="Calibri Light" panose="020F0302020204030204" pitchFamily="34" charset="0"/>
              </a:rPr>
              <a:t> / sem expansão</a:t>
            </a:r>
            <a:endParaRPr lang="en-US" dirty="0">
              <a:latin typeface="Calibri Light" panose="020F0302020204030204" pitchFamily="34"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2842520775"/>
              </p:ext>
            </p:extLst>
          </p:nvPr>
        </p:nvGraphicFramePr>
        <p:xfrm>
          <a:off x="3375023" y="5900259"/>
          <a:ext cx="8128000" cy="741680"/>
        </p:xfrm>
        <a:graphic>
          <a:graphicData uri="http://schemas.openxmlformats.org/drawingml/2006/table">
            <a:tbl>
              <a:tblPr bandCol="1">
                <a:tableStyleId>{073A0DAA-6AF3-43AB-8588-CEC1D06C72B9}</a:tableStyleId>
              </a:tblPr>
              <a:tblGrid>
                <a:gridCol w="2032000">
                  <a:extLst>
                    <a:ext uri="{9D8B030D-6E8A-4147-A177-3AD203B41FA5}">
                      <a16:colId xmlns:a16="http://schemas.microsoft.com/office/drawing/2014/main" val="2783949483"/>
                    </a:ext>
                  </a:extLst>
                </a:gridCol>
                <a:gridCol w="2032000">
                  <a:extLst>
                    <a:ext uri="{9D8B030D-6E8A-4147-A177-3AD203B41FA5}">
                      <a16:colId xmlns:a16="http://schemas.microsoft.com/office/drawing/2014/main" val="945843195"/>
                    </a:ext>
                  </a:extLst>
                </a:gridCol>
                <a:gridCol w="2032000">
                  <a:extLst>
                    <a:ext uri="{9D8B030D-6E8A-4147-A177-3AD203B41FA5}">
                      <a16:colId xmlns:a16="http://schemas.microsoft.com/office/drawing/2014/main" val="2959048261"/>
                    </a:ext>
                  </a:extLst>
                </a:gridCol>
                <a:gridCol w="2032000">
                  <a:extLst>
                    <a:ext uri="{9D8B030D-6E8A-4147-A177-3AD203B41FA5}">
                      <a16:colId xmlns:a16="http://schemas.microsoft.com/office/drawing/2014/main" val="132339658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Média do erro: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0,01021</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Função custo: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4,05E-04</a:t>
                      </a:r>
                    </a:p>
                  </a:txBody>
                  <a:tcPr marL="9525" marR="9525" marT="9525" marB="0" anchor="b"/>
                </a:tc>
                <a:extLst>
                  <a:ext uri="{0D108BD9-81ED-4DB2-BD59-A6C34878D82A}">
                    <a16:rowId xmlns:a16="http://schemas.microsoft.com/office/drawing/2014/main" val="400826335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Desvio padrão: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0,05424</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Erro</a:t>
                      </a:r>
                      <a:r>
                        <a:rPr lang="pt-BR" sz="1800" baseline="0" dirty="0">
                          <a:latin typeface="Calibri Light" panose="020F0302020204030204" pitchFamily="34" charset="0"/>
                        </a:rPr>
                        <a:t> (%)</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0,51%</a:t>
                      </a:r>
                    </a:p>
                  </a:txBody>
                  <a:tcPr marL="9525" marR="9525" marT="9525" marB="0" anchor="b"/>
                </a:tc>
                <a:extLst>
                  <a:ext uri="{0D108BD9-81ED-4DB2-BD59-A6C34878D82A}">
                    <a16:rowId xmlns:a16="http://schemas.microsoft.com/office/drawing/2014/main" val="3879066626"/>
                  </a:ext>
                </a:extLst>
              </a:tr>
            </a:tbl>
          </a:graphicData>
        </a:graphic>
      </p:graphicFrame>
      <p:pic>
        <p:nvPicPr>
          <p:cNvPr id="5" name="Imagem 4"/>
          <p:cNvPicPr>
            <a:picLocks noChangeAspect="1"/>
          </p:cNvPicPr>
          <p:nvPr/>
        </p:nvPicPr>
        <p:blipFill>
          <a:blip r:embed="rId2"/>
          <a:stretch>
            <a:fillRect/>
          </a:stretch>
        </p:blipFill>
        <p:spPr>
          <a:xfrm>
            <a:off x="568354" y="1663642"/>
            <a:ext cx="5334000" cy="4000500"/>
          </a:xfrm>
          <a:prstGeom prst="rect">
            <a:avLst/>
          </a:prstGeom>
        </p:spPr>
      </p:pic>
      <p:pic>
        <p:nvPicPr>
          <p:cNvPr id="6" name="Imagem 5"/>
          <p:cNvPicPr>
            <a:picLocks noChangeAspect="1"/>
          </p:cNvPicPr>
          <p:nvPr/>
        </p:nvPicPr>
        <p:blipFill>
          <a:blip r:embed="rId3"/>
          <a:stretch>
            <a:fillRect/>
          </a:stretch>
        </p:blipFill>
        <p:spPr>
          <a:xfrm>
            <a:off x="6566483" y="1663642"/>
            <a:ext cx="5334000" cy="4000500"/>
          </a:xfrm>
          <a:prstGeom prst="rect">
            <a:avLst/>
          </a:prstGeom>
        </p:spPr>
      </p:pic>
    </p:spTree>
    <p:extLst>
      <p:ext uri="{BB962C8B-B14F-4D97-AF65-F5344CB8AC3E}">
        <p14:creationId xmlns:p14="http://schemas.microsoft.com/office/powerpoint/2010/main" val="4144067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509631"/>
            <a:ext cx="10018713" cy="1017165"/>
          </a:xfrm>
        </p:spPr>
        <p:txBody>
          <a:bodyPr/>
          <a:lstStyle/>
          <a:p>
            <a:r>
              <a:rPr lang="pt-BR" dirty="0"/>
              <a:t>“</a:t>
            </a:r>
            <a:r>
              <a:rPr lang="pt-BR" dirty="0" err="1"/>
              <a:t>Feature</a:t>
            </a:r>
            <a:r>
              <a:rPr lang="pt-BR" dirty="0"/>
              <a:t> </a:t>
            </a:r>
            <a:r>
              <a:rPr lang="pt-BR" dirty="0" err="1"/>
              <a:t>Expansion</a:t>
            </a:r>
            <a:r>
              <a:rPr lang="pt-BR" dirty="0"/>
              <a:t>”</a:t>
            </a:r>
            <a:endParaRPr lang="en-US" dirty="0"/>
          </a:p>
        </p:txBody>
      </p:sp>
      <p:sp>
        <p:nvSpPr>
          <p:cNvPr id="3" name="Espaço Reservado para Conteúdo 2"/>
          <p:cNvSpPr>
            <a:spLocks noGrp="1"/>
          </p:cNvSpPr>
          <p:nvPr>
            <p:ph idx="1"/>
          </p:nvPr>
        </p:nvSpPr>
        <p:spPr>
          <a:xfrm>
            <a:off x="1308141" y="1299594"/>
            <a:ext cx="10018713" cy="3124201"/>
          </a:xfrm>
        </p:spPr>
        <p:txBody>
          <a:bodyPr/>
          <a:lstStyle/>
          <a:p>
            <a:r>
              <a:rPr lang="pt-BR" dirty="0">
                <a:latin typeface="Calibri Light" panose="020F0302020204030204" pitchFamily="34" charset="0"/>
              </a:rPr>
              <a:t>Adicionar outros elementos além dos intervalos de tempo da janela como entradas da rede neural</a:t>
            </a:r>
          </a:p>
          <a:p>
            <a:pPr lvl="1"/>
            <a:r>
              <a:rPr lang="pt-BR" dirty="0">
                <a:latin typeface="Calibri Light" panose="020F0302020204030204" pitchFamily="34" charset="0"/>
              </a:rPr>
              <a:t>Variação entre os instantes</a:t>
            </a:r>
          </a:p>
          <a:p>
            <a:pPr lvl="1"/>
            <a:r>
              <a:rPr lang="pt-BR" dirty="0">
                <a:latin typeface="Calibri Light" panose="020F0302020204030204" pitchFamily="34" charset="0"/>
              </a:rPr>
              <a:t>Valor médio dos termos da série considerados na janela</a:t>
            </a:r>
          </a:p>
          <a:p>
            <a:pPr lvl="1"/>
            <a:r>
              <a:rPr lang="pt-BR" dirty="0" err="1">
                <a:latin typeface="Calibri Light" panose="020F0302020204030204" pitchFamily="34" charset="0"/>
              </a:rPr>
              <a:t>Ect</a:t>
            </a:r>
            <a:r>
              <a:rPr lang="pt-BR" dirty="0">
                <a:latin typeface="Calibri Light" panose="020F0302020204030204" pitchFamily="34" charset="0"/>
              </a:rPr>
              <a:t>.</a:t>
            </a:r>
            <a:endParaRPr lang="en-US" dirty="0">
              <a:latin typeface="Calibri Light" panose="020F0302020204030204" pitchFamily="34" charset="0"/>
            </a:endParaRPr>
          </a:p>
        </p:txBody>
      </p:sp>
      <p:pic>
        <p:nvPicPr>
          <p:cNvPr id="4" name="Imagem 3"/>
          <p:cNvPicPr>
            <a:picLocks noChangeAspect="1"/>
          </p:cNvPicPr>
          <p:nvPr/>
        </p:nvPicPr>
        <p:blipFill>
          <a:blip r:embed="rId2"/>
          <a:stretch>
            <a:fillRect/>
          </a:stretch>
        </p:blipFill>
        <p:spPr>
          <a:xfrm>
            <a:off x="4926914" y="3682024"/>
            <a:ext cx="4200525" cy="1876425"/>
          </a:xfrm>
          <a:prstGeom prst="rect">
            <a:avLst/>
          </a:prstGeom>
        </p:spPr>
      </p:pic>
    </p:spTree>
    <p:extLst>
      <p:ext uri="{BB962C8B-B14F-4D97-AF65-F5344CB8AC3E}">
        <p14:creationId xmlns:p14="http://schemas.microsoft.com/office/powerpoint/2010/main" val="449891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7984" y="115349"/>
            <a:ext cx="10018713" cy="1000387"/>
          </a:xfrm>
        </p:spPr>
        <p:txBody>
          <a:bodyPr/>
          <a:lstStyle/>
          <a:p>
            <a:r>
              <a:rPr lang="pt-BR" dirty="0"/>
              <a:t>MLP – “</a:t>
            </a:r>
            <a:r>
              <a:rPr lang="pt-BR" dirty="0" err="1"/>
              <a:t>Feature</a:t>
            </a:r>
            <a:r>
              <a:rPr lang="pt-BR" dirty="0"/>
              <a:t> </a:t>
            </a:r>
            <a:r>
              <a:rPr lang="pt-BR" dirty="0" err="1"/>
              <a:t>Expansion</a:t>
            </a:r>
            <a:r>
              <a:rPr lang="pt-BR" dirty="0"/>
              <a:t>”</a:t>
            </a:r>
            <a:endParaRPr lang="en-US" dirty="0"/>
          </a:p>
        </p:txBody>
      </p:sp>
      <p:sp>
        <p:nvSpPr>
          <p:cNvPr id="3" name="Espaço Reservado para Conteúdo 2"/>
          <p:cNvSpPr>
            <a:spLocks noGrp="1"/>
          </p:cNvSpPr>
          <p:nvPr>
            <p:ph idx="1"/>
          </p:nvPr>
        </p:nvSpPr>
        <p:spPr>
          <a:xfrm>
            <a:off x="1484310" y="1115737"/>
            <a:ext cx="10018713" cy="4675464"/>
          </a:xfrm>
        </p:spPr>
        <p:txBody>
          <a:bodyPr anchor="t"/>
          <a:lstStyle/>
          <a:p>
            <a:pPr marL="0" indent="0">
              <a:buNone/>
            </a:pPr>
            <a:r>
              <a:rPr lang="pt-BR" dirty="0">
                <a:latin typeface="Calibri Light" panose="020F0302020204030204" pitchFamily="34" charset="0"/>
              </a:rPr>
              <a:t>5) </a:t>
            </a:r>
            <a:r>
              <a:rPr lang="pt-BR" dirty="0" err="1">
                <a:latin typeface="Calibri Light" panose="020F0302020204030204" pitchFamily="34" charset="0"/>
              </a:rPr>
              <a:t>RMSprop</a:t>
            </a:r>
            <a:r>
              <a:rPr lang="pt-BR" dirty="0">
                <a:latin typeface="Calibri Light" panose="020F0302020204030204" pitchFamily="34" charset="0"/>
              </a:rPr>
              <a:t> / 15 neurônios / </a:t>
            </a:r>
            <a:r>
              <a:rPr lang="pt-BR" dirty="0" err="1">
                <a:latin typeface="Calibri Light" panose="020F0302020204030204" pitchFamily="34" charset="0"/>
              </a:rPr>
              <a:t>Rectify</a:t>
            </a:r>
            <a:r>
              <a:rPr lang="pt-BR" dirty="0">
                <a:latin typeface="Calibri Light" panose="020F0302020204030204" pitchFamily="34" charset="0"/>
              </a:rPr>
              <a:t> / com expansão</a:t>
            </a:r>
            <a:endParaRPr lang="en-US" dirty="0">
              <a:latin typeface="Calibri Light" panose="020F0302020204030204" pitchFamily="34"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1060220223"/>
              </p:ext>
            </p:extLst>
          </p:nvPr>
        </p:nvGraphicFramePr>
        <p:xfrm>
          <a:off x="3375023" y="5933815"/>
          <a:ext cx="8128000" cy="741680"/>
        </p:xfrm>
        <a:graphic>
          <a:graphicData uri="http://schemas.openxmlformats.org/drawingml/2006/table">
            <a:tbl>
              <a:tblPr bandCol="1">
                <a:tableStyleId>{073A0DAA-6AF3-43AB-8588-CEC1D06C72B9}</a:tableStyleId>
              </a:tblPr>
              <a:tblGrid>
                <a:gridCol w="2032000">
                  <a:extLst>
                    <a:ext uri="{9D8B030D-6E8A-4147-A177-3AD203B41FA5}">
                      <a16:colId xmlns:a16="http://schemas.microsoft.com/office/drawing/2014/main" val="2783949483"/>
                    </a:ext>
                  </a:extLst>
                </a:gridCol>
                <a:gridCol w="2032000">
                  <a:extLst>
                    <a:ext uri="{9D8B030D-6E8A-4147-A177-3AD203B41FA5}">
                      <a16:colId xmlns:a16="http://schemas.microsoft.com/office/drawing/2014/main" val="945843195"/>
                    </a:ext>
                  </a:extLst>
                </a:gridCol>
                <a:gridCol w="2032000">
                  <a:extLst>
                    <a:ext uri="{9D8B030D-6E8A-4147-A177-3AD203B41FA5}">
                      <a16:colId xmlns:a16="http://schemas.microsoft.com/office/drawing/2014/main" val="2959048261"/>
                    </a:ext>
                  </a:extLst>
                </a:gridCol>
                <a:gridCol w="2032000">
                  <a:extLst>
                    <a:ext uri="{9D8B030D-6E8A-4147-A177-3AD203B41FA5}">
                      <a16:colId xmlns:a16="http://schemas.microsoft.com/office/drawing/2014/main" val="132339658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Média do erro: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0,00372</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Função custo: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3,72E-04</a:t>
                      </a:r>
                    </a:p>
                  </a:txBody>
                  <a:tcPr marL="9525" marR="9525" marT="9525" marB="0" anchor="b"/>
                </a:tc>
                <a:extLst>
                  <a:ext uri="{0D108BD9-81ED-4DB2-BD59-A6C34878D82A}">
                    <a16:rowId xmlns:a16="http://schemas.microsoft.com/office/drawing/2014/main" val="400826335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Desvio padrão: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0,05415</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Erro</a:t>
                      </a:r>
                      <a:r>
                        <a:rPr lang="pt-BR" sz="1800" baseline="0" dirty="0">
                          <a:latin typeface="Calibri Light" panose="020F0302020204030204" pitchFamily="34" charset="0"/>
                        </a:rPr>
                        <a:t> (%)</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0,19%</a:t>
                      </a:r>
                    </a:p>
                  </a:txBody>
                  <a:tcPr marL="9525" marR="9525" marT="9525" marB="0" anchor="b"/>
                </a:tc>
                <a:extLst>
                  <a:ext uri="{0D108BD9-81ED-4DB2-BD59-A6C34878D82A}">
                    <a16:rowId xmlns:a16="http://schemas.microsoft.com/office/drawing/2014/main" val="3879066626"/>
                  </a:ext>
                </a:extLst>
              </a:tr>
            </a:tbl>
          </a:graphicData>
        </a:graphic>
      </p:graphicFrame>
      <p:pic>
        <p:nvPicPr>
          <p:cNvPr id="5" name="Imagem 4"/>
          <p:cNvPicPr>
            <a:picLocks noChangeAspect="1"/>
          </p:cNvPicPr>
          <p:nvPr/>
        </p:nvPicPr>
        <p:blipFill>
          <a:blip r:embed="rId2"/>
          <a:stretch>
            <a:fillRect/>
          </a:stretch>
        </p:blipFill>
        <p:spPr>
          <a:xfrm>
            <a:off x="526409" y="1697198"/>
            <a:ext cx="5334000" cy="4000500"/>
          </a:xfrm>
          <a:prstGeom prst="rect">
            <a:avLst/>
          </a:prstGeom>
        </p:spPr>
      </p:pic>
      <p:pic>
        <p:nvPicPr>
          <p:cNvPr id="6" name="Imagem 5"/>
          <p:cNvPicPr>
            <a:picLocks noChangeAspect="1"/>
          </p:cNvPicPr>
          <p:nvPr/>
        </p:nvPicPr>
        <p:blipFill>
          <a:blip r:embed="rId3"/>
          <a:stretch>
            <a:fillRect/>
          </a:stretch>
        </p:blipFill>
        <p:spPr>
          <a:xfrm>
            <a:off x="6445860" y="1697198"/>
            <a:ext cx="5334000" cy="4000500"/>
          </a:xfrm>
          <a:prstGeom prst="rect">
            <a:avLst/>
          </a:prstGeom>
        </p:spPr>
      </p:pic>
    </p:spTree>
    <p:extLst>
      <p:ext uri="{BB962C8B-B14F-4D97-AF65-F5344CB8AC3E}">
        <p14:creationId xmlns:p14="http://schemas.microsoft.com/office/powerpoint/2010/main" val="3015282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7984" y="115349"/>
            <a:ext cx="10018713" cy="1000387"/>
          </a:xfrm>
        </p:spPr>
        <p:txBody>
          <a:bodyPr/>
          <a:lstStyle/>
          <a:p>
            <a:r>
              <a:rPr lang="pt-BR" dirty="0"/>
              <a:t>ELM – Poucos Neurônios</a:t>
            </a:r>
            <a:endParaRPr lang="en-US" dirty="0"/>
          </a:p>
        </p:txBody>
      </p:sp>
      <p:sp>
        <p:nvSpPr>
          <p:cNvPr id="3" name="Espaço Reservado para Conteúdo 2"/>
          <p:cNvSpPr>
            <a:spLocks noGrp="1"/>
          </p:cNvSpPr>
          <p:nvPr>
            <p:ph idx="1"/>
          </p:nvPr>
        </p:nvSpPr>
        <p:spPr>
          <a:xfrm>
            <a:off x="1484310" y="1115737"/>
            <a:ext cx="10018713" cy="4675464"/>
          </a:xfrm>
        </p:spPr>
        <p:txBody>
          <a:bodyPr anchor="t"/>
          <a:lstStyle/>
          <a:p>
            <a:pPr marL="0" indent="0">
              <a:buNone/>
            </a:pPr>
            <a:r>
              <a:rPr lang="pt-BR" dirty="0">
                <a:latin typeface="Calibri Light" panose="020F0302020204030204" pitchFamily="34" charset="0"/>
              </a:rPr>
              <a:t>6) </a:t>
            </a:r>
            <a:r>
              <a:rPr lang="pt-BR" dirty="0" err="1">
                <a:latin typeface="Calibri Light" panose="020F0302020204030204" pitchFamily="34" charset="0"/>
              </a:rPr>
              <a:t>RMSprop</a:t>
            </a:r>
            <a:r>
              <a:rPr lang="pt-BR" dirty="0">
                <a:latin typeface="Calibri Light" panose="020F0302020204030204" pitchFamily="34" charset="0"/>
              </a:rPr>
              <a:t> / 15 neurônios / </a:t>
            </a:r>
            <a:r>
              <a:rPr lang="pt-BR" dirty="0" err="1">
                <a:latin typeface="Calibri Light" panose="020F0302020204030204" pitchFamily="34" charset="0"/>
              </a:rPr>
              <a:t>Rectify</a:t>
            </a:r>
            <a:r>
              <a:rPr lang="pt-BR" dirty="0">
                <a:latin typeface="Calibri Light" panose="020F0302020204030204" pitchFamily="34" charset="0"/>
              </a:rPr>
              <a:t> / com expansão</a:t>
            </a:r>
            <a:endParaRPr lang="en-US" dirty="0">
              <a:latin typeface="Calibri Light" panose="020F0302020204030204" pitchFamily="34"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2945687573"/>
              </p:ext>
            </p:extLst>
          </p:nvPr>
        </p:nvGraphicFramePr>
        <p:xfrm>
          <a:off x="3375023" y="5810776"/>
          <a:ext cx="8128000" cy="741680"/>
        </p:xfrm>
        <a:graphic>
          <a:graphicData uri="http://schemas.openxmlformats.org/drawingml/2006/table">
            <a:tbl>
              <a:tblPr bandCol="1">
                <a:tableStyleId>{073A0DAA-6AF3-43AB-8588-CEC1D06C72B9}</a:tableStyleId>
              </a:tblPr>
              <a:tblGrid>
                <a:gridCol w="2032000">
                  <a:extLst>
                    <a:ext uri="{9D8B030D-6E8A-4147-A177-3AD203B41FA5}">
                      <a16:colId xmlns:a16="http://schemas.microsoft.com/office/drawing/2014/main" val="2783949483"/>
                    </a:ext>
                  </a:extLst>
                </a:gridCol>
                <a:gridCol w="2032000">
                  <a:extLst>
                    <a:ext uri="{9D8B030D-6E8A-4147-A177-3AD203B41FA5}">
                      <a16:colId xmlns:a16="http://schemas.microsoft.com/office/drawing/2014/main" val="945843195"/>
                    </a:ext>
                  </a:extLst>
                </a:gridCol>
                <a:gridCol w="2032000">
                  <a:extLst>
                    <a:ext uri="{9D8B030D-6E8A-4147-A177-3AD203B41FA5}">
                      <a16:colId xmlns:a16="http://schemas.microsoft.com/office/drawing/2014/main" val="2959048261"/>
                    </a:ext>
                  </a:extLst>
                </a:gridCol>
                <a:gridCol w="2032000">
                  <a:extLst>
                    <a:ext uri="{9D8B030D-6E8A-4147-A177-3AD203B41FA5}">
                      <a16:colId xmlns:a16="http://schemas.microsoft.com/office/drawing/2014/main" val="132339658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Média do erro: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0,65916</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Função custo: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2,73E-01</a:t>
                      </a:r>
                    </a:p>
                  </a:txBody>
                  <a:tcPr marL="9525" marR="9525" marT="9525" marB="0" anchor="b"/>
                </a:tc>
                <a:extLst>
                  <a:ext uri="{0D108BD9-81ED-4DB2-BD59-A6C34878D82A}">
                    <a16:rowId xmlns:a16="http://schemas.microsoft.com/office/drawing/2014/main" val="400826335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Desvio padrão: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0,13711</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Erro</a:t>
                      </a:r>
                      <a:r>
                        <a:rPr lang="pt-BR" sz="1800" baseline="0" dirty="0">
                          <a:latin typeface="Calibri Light" panose="020F0302020204030204" pitchFamily="34" charset="0"/>
                        </a:rPr>
                        <a:t> (%)</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32,96%</a:t>
                      </a:r>
                    </a:p>
                  </a:txBody>
                  <a:tcPr marL="9525" marR="9525" marT="9525" marB="0" anchor="b"/>
                </a:tc>
                <a:extLst>
                  <a:ext uri="{0D108BD9-81ED-4DB2-BD59-A6C34878D82A}">
                    <a16:rowId xmlns:a16="http://schemas.microsoft.com/office/drawing/2014/main" val="3879066626"/>
                  </a:ext>
                </a:extLst>
              </a:tr>
            </a:tbl>
          </a:graphicData>
        </a:graphic>
      </p:graphicFrame>
      <p:pic>
        <p:nvPicPr>
          <p:cNvPr id="5" name="Imagem 4"/>
          <p:cNvPicPr>
            <a:picLocks noChangeAspect="1"/>
          </p:cNvPicPr>
          <p:nvPr/>
        </p:nvPicPr>
        <p:blipFill>
          <a:blip r:embed="rId2"/>
          <a:stretch>
            <a:fillRect/>
          </a:stretch>
        </p:blipFill>
        <p:spPr>
          <a:xfrm>
            <a:off x="400575" y="1713975"/>
            <a:ext cx="5334000" cy="4000500"/>
          </a:xfrm>
          <a:prstGeom prst="rect">
            <a:avLst/>
          </a:prstGeom>
        </p:spPr>
      </p:pic>
      <p:pic>
        <p:nvPicPr>
          <p:cNvPr id="6" name="Imagem 5"/>
          <p:cNvPicPr>
            <a:picLocks noChangeAspect="1"/>
          </p:cNvPicPr>
          <p:nvPr/>
        </p:nvPicPr>
        <p:blipFill>
          <a:blip r:embed="rId3"/>
          <a:stretch>
            <a:fillRect/>
          </a:stretch>
        </p:blipFill>
        <p:spPr>
          <a:xfrm>
            <a:off x="6264479" y="1713975"/>
            <a:ext cx="5334000" cy="4000500"/>
          </a:xfrm>
          <a:prstGeom prst="rect">
            <a:avLst/>
          </a:prstGeom>
        </p:spPr>
      </p:pic>
    </p:spTree>
    <p:extLst>
      <p:ext uri="{BB962C8B-B14F-4D97-AF65-F5344CB8AC3E}">
        <p14:creationId xmlns:p14="http://schemas.microsoft.com/office/powerpoint/2010/main" val="2282112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7984" y="115349"/>
            <a:ext cx="10018713" cy="1000387"/>
          </a:xfrm>
        </p:spPr>
        <p:txBody>
          <a:bodyPr/>
          <a:lstStyle/>
          <a:p>
            <a:r>
              <a:rPr lang="pt-BR" dirty="0"/>
              <a:t>ELM – Muitos Neurônios</a:t>
            </a:r>
            <a:endParaRPr lang="en-US" dirty="0"/>
          </a:p>
        </p:txBody>
      </p:sp>
      <p:sp>
        <p:nvSpPr>
          <p:cNvPr id="3" name="Espaço Reservado para Conteúdo 2"/>
          <p:cNvSpPr>
            <a:spLocks noGrp="1"/>
          </p:cNvSpPr>
          <p:nvPr>
            <p:ph idx="1"/>
          </p:nvPr>
        </p:nvSpPr>
        <p:spPr>
          <a:xfrm>
            <a:off x="1484310" y="1115737"/>
            <a:ext cx="10018713" cy="4675464"/>
          </a:xfrm>
        </p:spPr>
        <p:txBody>
          <a:bodyPr anchor="t"/>
          <a:lstStyle/>
          <a:p>
            <a:pPr marL="0" indent="0">
              <a:buNone/>
            </a:pPr>
            <a:r>
              <a:rPr lang="pt-BR" dirty="0">
                <a:latin typeface="Calibri Light" panose="020F0302020204030204" pitchFamily="34" charset="0"/>
              </a:rPr>
              <a:t>7) </a:t>
            </a:r>
            <a:r>
              <a:rPr lang="pt-BR" dirty="0" err="1">
                <a:latin typeface="Calibri Light" panose="020F0302020204030204" pitchFamily="34" charset="0"/>
              </a:rPr>
              <a:t>RMSprop</a:t>
            </a:r>
            <a:r>
              <a:rPr lang="pt-BR" dirty="0">
                <a:latin typeface="Calibri Light" panose="020F0302020204030204" pitchFamily="34" charset="0"/>
              </a:rPr>
              <a:t> / 1500 neurônios / </a:t>
            </a:r>
            <a:r>
              <a:rPr lang="pt-BR" dirty="0" err="1">
                <a:latin typeface="Calibri Light" panose="020F0302020204030204" pitchFamily="34" charset="0"/>
              </a:rPr>
              <a:t>Rectify</a:t>
            </a:r>
            <a:r>
              <a:rPr lang="pt-BR" dirty="0">
                <a:latin typeface="Calibri Light" panose="020F0302020204030204" pitchFamily="34" charset="0"/>
              </a:rPr>
              <a:t> / com expansão</a:t>
            </a:r>
            <a:endParaRPr lang="en-US" dirty="0">
              <a:latin typeface="Calibri Light" panose="020F0302020204030204" pitchFamily="34"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1331528756"/>
              </p:ext>
            </p:extLst>
          </p:nvPr>
        </p:nvGraphicFramePr>
        <p:xfrm>
          <a:off x="3375023" y="5925425"/>
          <a:ext cx="8128000" cy="741680"/>
        </p:xfrm>
        <a:graphic>
          <a:graphicData uri="http://schemas.openxmlformats.org/drawingml/2006/table">
            <a:tbl>
              <a:tblPr bandCol="1">
                <a:tableStyleId>{073A0DAA-6AF3-43AB-8588-CEC1D06C72B9}</a:tableStyleId>
              </a:tblPr>
              <a:tblGrid>
                <a:gridCol w="2032000">
                  <a:extLst>
                    <a:ext uri="{9D8B030D-6E8A-4147-A177-3AD203B41FA5}">
                      <a16:colId xmlns:a16="http://schemas.microsoft.com/office/drawing/2014/main" val="2783949483"/>
                    </a:ext>
                  </a:extLst>
                </a:gridCol>
                <a:gridCol w="2032000">
                  <a:extLst>
                    <a:ext uri="{9D8B030D-6E8A-4147-A177-3AD203B41FA5}">
                      <a16:colId xmlns:a16="http://schemas.microsoft.com/office/drawing/2014/main" val="945843195"/>
                    </a:ext>
                  </a:extLst>
                </a:gridCol>
                <a:gridCol w="2032000">
                  <a:extLst>
                    <a:ext uri="{9D8B030D-6E8A-4147-A177-3AD203B41FA5}">
                      <a16:colId xmlns:a16="http://schemas.microsoft.com/office/drawing/2014/main" val="2959048261"/>
                    </a:ext>
                  </a:extLst>
                </a:gridCol>
                <a:gridCol w="2032000">
                  <a:extLst>
                    <a:ext uri="{9D8B030D-6E8A-4147-A177-3AD203B41FA5}">
                      <a16:colId xmlns:a16="http://schemas.microsoft.com/office/drawing/2014/main" val="132339658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Média do erro: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0,00425</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Função custo: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5,01E-04</a:t>
                      </a:r>
                    </a:p>
                  </a:txBody>
                  <a:tcPr marL="9525" marR="9525" marT="9525" marB="0" anchor="b"/>
                </a:tc>
                <a:extLst>
                  <a:ext uri="{0D108BD9-81ED-4DB2-BD59-A6C34878D82A}">
                    <a16:rowId xmlns:a16="http://schemas.microsoft.com/office/drawing/2014/main" val="400826335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Desvio padrão:</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0,0566</a:t>
                      </a:r>
                    </a:p>
                  </a:txBody>
                  <a:tcPr marL="9525" marR="9525" marT="9525" marB="0" anchor="b"/>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Calibri Light" panose="020F0302020204030204" pitchFamily="34" charset="0"/>
                        </a:rPr>
                        <a:t>Erro</a:t>
                      </a:r>
                      <a:r>
                        <a:rPr lang="pt-BR" sz="1800" baseline="0" dirty="0">
                          <a:latin typeface="Calibri Light" panose="020F0302020204030204" pitchFamily="34" charset="0"/>
                        </a:rPr>
                        <a:t> (%)</a:t>
                      </a:r>
                      <a:endParaRPr lang="en-US" sz="1800" dirty="0">
                        <a:latin typeface="Calibri Light" panose="020F0302020204030204" pitchFamily="34" charset="0"/>
                      </a:endParaRPr>
                    </a:p>
                  </a:txBody>
                  <a:tcPr/>
                </a:tc>
                <a:tc>
                  <a:txBody>
                    <a:bodyPr/>
                    <a:lstStyle/>
                    <a:p>
                      <a:pPr algn="r" fontAlgn="b"/>
                      <a:r>
                        <a:rPr lang="en-US" sz="1800" b="0" i="0" u="none" strike="noStrike" dirty="0">
                          <a:solidFill>
                            <a:srgbClr val="000000"/>
                          </a:solidFill>
                          <a:effectLst/>
                          <a:latin typeface="Calibri Light" panose="020F0302020204030204" pitchFamily="34" charset="0"/>
                        </a:rPr>
                        <a:t>0,21%</a:t>
                      </a:r>
                    </a:p>
                  </a:txBody>
                  <a:tcPr marL="9525" marR="9525" marT="9525" marB="0" anchor="b"/>
                </a:tc>
                <a:extLst>
                  <a:ext uri="{0D108BD9-81ED-4DB2-BD59-A6C34878D82A}">
                    <a16:rowId xmlns:a16="http://schemas.microsoft.com/office/drawing/2014/main" val="3879066626"/>
                  </a:ext>
                </a:extLst>
              </a:tr>
            </a:tbl>
          </a:graphicData>
        </a:graphic>
      </p:graphicFrame>
      <p:pic>
        <p:nvPicPr>
          <p:cNvPr id="5" name="Imagem 4"/>
          <p:cNvPicPr>
            <a:picLocks noChangeAspect="1"/>
          </p:cNvPicPr>
          <p:nvPr/>
        </p:nvPicPr>
        <p:blipFill>
          <a:blip r:embed="rId2"/>
          <a:stretch>
            <a:fillRect/>
          </a:stretch>
        </p:blipFill>
        <p:spPr>
          <a:xfrm>
            <a:off x="459297" y="1790701"/>
            <a:ext cx="5334000" cy="4000500"/>
          </a:xfrm>
          <a:prstGeom prst="rect">
            <a:avLst/>
          </a:prstGeom>
        </p:spPr>
      </p:pic>
      <p:pic>
        <p:nvPicPr>
          <p:cNvPr id="6" name="Imagem 5"/>
          <p:cNvPicPr>
            <a:picLocks noChangeAspect="1"/>
          </p:cNvPicPr>
          <p:nvPr/>
        </p:nvPicPr>
        <p:blipFill>
          <a:blip r:embed="rId3"/>
          <a:stretch>
            <a:fillRect/>
          </a:stretch>
        </p:blipFill>
        <p:spPr>
          <a:xfrm>
            <a:off x="6445860" y="1790701"/>
            <a:ext cx="5334000" cy="4000500"/>
          </a:xfrm>
          <a:prstGeom prst="rect">
            <a:avLst/>
          </a:prstGeom>
        </p:spPr>
      </p:pic>
    </p:spTree>
    <p:extLst>
      <p:ext uri="{BB962C8B-B14F-4D97-AF65-F5344CB8AC3E}">
        <p14:creationId xmlns:p14="http://schemas.microsoft.com/office/powerpoint/2010/main" val="2059562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375409"/>
            <a:ext cx="10018713" cy="891330"/>
          </a:xfrm>
        </p:spPr>
        <p:txBody>
          <a:bodyPr/>
          <a:lstStyle/>
          <a:p>
            <a:r>
              <a:rPr lang="pt-BR" dirty="0"/>
              <a:t>Interpretação</a:t>
            </a:r>
          </a:p>
        </p:txBody>
      </p:sp>
      <p:sp>
        <p:nvSpPr>
          <p:cNvPr id="3" name="Espaço Reservado para Conteúdo 2"/>
          <p:cNvSpPr>
            <a:spLocks noGrp="1"/>
          </p:cNvSpPr>
          <p:nvPr>
            <p:ph idx="1"/>
          </p:nvPr>
        </p:nvSpPr>
        <p:spPr>
          <a:xfrm>
            <a:off x="1484310" y="1266739"/>
            <a:ext cx="10018713" cy="4524461"/>
          </a:xfrm>
        </p:spPr>
        <p:txBody>
          <a:bodyPr anchor="t"/>
          <a:lstStyle/>
          <a:p>
            <a:endParaRPr lang="pt-BR" dirty="0"/>
          </a:p>
          <a:p>
            <a:endParaRPr lang="pt-BR" dirty="0"/>
          </a:p>
        </p:txBody>
      </p:sp>
      <p:sp>
        <p:nvSpPr>
          <p:cNvPr id="5" name="CaixaDeTexto 4"/>
          <p:cNvSpPr txBox="1"/>
          <p:nvPr/>
        </p:nvSpPr>
        <p:spPr>
          <a:xfrm>
            <a:off x="1790778" y="1721841"/>
            <a:ext cx="9405775" cy="4154984"/>
          </a:xfrm>
          <a:prstGeom prst="rect">
            <a:avLst/>
          </a:prstGeom>
          <a:noFill/>
        </p:spPr>
        <p:txBody>
          <a:bodyPr wrap="square" rtlCol="0">
            <a:spAutoFit/>
          </a:bodyPr>
          <a:lstStyle/>
          <a:p>
            <a:pPr marL="342900" indent="-342900">
              <a:buFont typeface="Arial" panose="020B0604020202020204" pitchFamily="34" charset="0"/>
              <a:buChar char="•"/>
            </a:pPr>
            <a:r>
              <a:rPr lang="pt-BR" sz="2400" dirty="0">
                <a:latin typeface="Calibri Light" panose="020F0302020204030204" pitchFamily="34" charset="0"/>
              </a:rPr>
              <a:t>É possível perceber pelos gráficos que comparam o valor esperado do testes com os valores previstos, que em geral a curva prevista (em azul) se comporta quase como um fantasma da curva esperada no teste (em vermelho). Esse aparente atraso temporal que existe entre as curvas se deve ao fato que a rede neural da um peso muito maior para o elemento mais recente. </a:t>
            </a:r>
          </a:p>
          <a:p>
            <a:endParaRPr lang="pt-BR" sz="2400" dirty="0">
              <a:latin typeface="Calibri Light" panose="020F0302020204030204" pitchFamily="34" charset="0"/>
            </a:endParaRPr>
          </a:p>
          <a:p>
            <a:pPr marL="342900" indent="-342900">
              <a:buFont typeface="Arial" panose="020B0604020202020204" pitchFamily="34" charset="0"/>
              <a:buChar char="•"/>
            </a:pPr>
            <a:r>
              <a:rPr lang="pt-BR" sz="2400" dirty="0">
                <a:latin typeface="Calibri Light" panose="020F0302020204030204" pitchFamily="34" charset="0"/>
              </a:rPr>
              <a:t>Mesmo a introdução de expansão de características (“</a:t>
            </a:r>
            <a:r>
              <a:rPr lang="pt-BR" sz="2400" dirty="0" err="1">
                <a:latin typeface="Calibri Light" panose="020F0302020204030204" pitchFamily="34" charset="0"/>
              </a:rPr>
              <a:t>feature</a:t>
            </a:r>
            <a:r>
              <a:rPr lang="pt-BR" sz="2400" dirty="0">
                <a:latin typeface="Calibri Light" panose="020F0302020204030204" pitchFamily="34" charset="0"/>
              </a:rPr>
              <a:t> </a:t>
            </a:r>
            <a:r>
              <a:rPr lang="pt-BR" sz="2400" dirty="0" err="1">
                <a:latin typeface="Calibri Light" panose="020F0302020204030204" pitchFamily="34" charset="0"/>
              </a:rPr>
              <a:t>expansion</a:t>
            </a:r>
            <a:r>
              <a:rPr lang="pt-BR" sz="2400" dirty="0">
                <a:latin typeface="Calibri Light" panose="020F0302020204030204" pitchFamily="34" charset="0"/>
              </a:rPr>
              <a:t>”), incluindo como entrada da rede as variações entre os instantes e sua média temporal, não foi o suficiente para que a rede ficasse menos dependente do instante atual. </a:t>
            </a:r>
            <a:endParaRPr lang="en-US" sz="2400" dirty="0">
              <a:latin typeface="Calibri Light" panose="020F0302020204030204" pitchFamily="34" charset="0"/>
            </a:endParaRPr>
          </a:p>
        </p:txBody>
      </p:sp>
    </p:spTree>
    <p:extLst>
      <p:ext uri="{BB962C8B-B14F-4D97-AF65-F5344CB8AC3E}">
        <p14:creationId xmlns:p14="http://schemas.microsoft.com/office/powerpoint/2010/main" val="286839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99239"/>
            <a:ext cx="10018713" cy="1033943"/>
          </a:xfrm>
        </p:spPr>
        <p:txBody>
          <a:bodyPr/>
          <a:lstStyle/>
          <a:p>
            <a:r>
              <a:rPr lang="pt-BR" dirty="0"/>
              <a:t>Fonte dos dados</a:t>
            </a:r>
          </a:p>
        </p:txBody>
      </p:sp>
      <p:sp>
        <p:nvSpPr>
          <p:cNvPr id="3" name="Espaço Reservado para Conteúdo 2"/>
          <p:cNvSpPr>
            <a:spLocks noGrp="1"/>
          </p:cNvSpPr>
          <p:nvPr>
            <p:ph idx="1"/>
          </p:nvPr>
        </p:nvSpPr>
        <p:spPr>
          <a:xfrm>
            <a:off x="1484310" y="1233183"/>
            <a:ext cx="10018713" cy="906010"/>
          </a:xfrm>
        </p:spPr>
        <p:txBody>
          <a:bodyPr/>
          <a:lstStyle/>
          <a:p>
            <a:r>
              <a:rPr lang="pt-BR" dirty="0"/>
              <a:t>Relatório mensal de produção de Petróleo e LGN disponibilizado pela ANP</a:t>
            </a:r>
          </a:p>
        </p:txBody>
      </p:sp>
      <p:graphicFrame>
        <p:nvGraphicFramePr>
          <p:cNvPr id="4" name="Tabela 3"/>
          <p:cNvGraphicFramePr>
            <a:graphicFrameLocks noGrp="1"/>
          </p:cNvGraphicFramePr>
          <p:nvPr>
            <p:extLst>
              <p:ext uri="{D42A27DB-BD31-4B8C-83A1-F6EECF244321}">
                <p14:modId xmlns:p14="http://schemas.microsoft.com/office/powerpoint/2010/main" val="2602492456"/>
              </p:ext>
            </p:extLst>
          </p:nvPr>
        </p:nvGraphicFramePr>
        <p:xfrm>
          <a:off x="503342" y="2139193"/>
          <a:ext cx="11593582" cy="3498079"/>
        </p:xfrm>
        <a:graphic>
          <a:graphicData uri="http://schemas.openxmlformats.org/drawingml/2006/table">
            <a:tbl>
              <a:tblPr/>
              <a:tblGrid>
                <a:gridCol w="859668">
                  <a:extLst>
                    <a:ext uri="{9D8B030D-6E8A-4147-A177-3AD203B41FA5}">
                      <a16:colId xmlns:a16="http://schemas.microsoft.com/office/drawing/2014/main" val="2135525057"/>
                    </a:ext>
                  </a:extLst>
                </a:gridCol>
                <a:gridCol w="638782">
                  <a:extLst>
                    <a:ext uri="{9D8B030D-6E8A-4147-A177-3AD203B41FA5}">
                      <a16:colId xmlns:a16="http://schemas.microsoft.com/office/drawing/2014/main" val="930972534"/>
                    </a:ext>
                  </a:extLst>
                </a:gridCol>
                <a:gridCol w="638782">
                  <a:extLst>
                    <a:ext uri="{9D8B030D-6E8A-4147-A177-3AD203B41FA5}">
                      <a16:colId xmlns:a16="http://schemas.microsoft.com/office/drawing/2014/main" val="4043023468"/>
                    </a:ext>
                  </a:extLst>
                </a:gridCol>
                <a:gridCol w="614901">
                  <a:extLst>
                    <a:ext uri="{9D8B030D-6E8A-4147-A177-3AD203B41FA5}">
                      <a16:colId xmlns:a16="http://schemas.microsoft.com/office/drawing/2014/main" val="4166352138"/>
                    </a:ext>
                  </a:extLst>
                </a:gridCol>
                <a:gridCol w="638782">
                  <a:extLst>
                    <a:ext uri="{9D8B030D-6E8A-4147-A177-3AD203B41FA5}">
                      <a16:colId xmlns:a16="http://schemas.microsoft.com/office/drawing/2014/main" val="1538010002"/>
                    </a:ext>
                  </a:extLst>
                </a:gridCol>
                <a:gridCol w="638782">
                  <a:extLst>
                    <a:ext uri="{9D8B030D-6E8A-4147-A177-3AD203B41FA5}">
                      <a16:colId xmlns:a16="http://schemas.microsoft.com/office/drawing/2014/main" val="2490917325"/>
                    </a:ext>
                  </a:extLst>
                </a:gridCol>
                <a:gridCol w="614901">
                  <a:extLst>
                    <a:ext uri="{9D8B030D-6E8A-4147-A177-3AD203B41FA5}">
                      <a16:colId xmlns:a16="http://schemas.microsoft.com/office/drawing/2014/main" val="4120978102"/>
                    </a:ext>
                  </a:extLst>
                </a:gridCol>
                <a:gridCol w="652711">
                  <a:extLst>
                    <a:ext uri="{9D8B030D-6E8A-4147-A177-3AD203B41FA5}">
                      <a16:colId xmlns:a16="http://schemas.microsoft.com/office/drawing/2014/main" val="3168258001"/>
                    </a:ext>
                  </a:extLst>
                </a:gridCol>
                <a:gridCol w="652711">
                  <a:extLst>
                    <a:ext uri="{9D8B030D-6E8A-4147-A177-3AD203B41FA5}">
                      <a16:colId xmlns:a16="http://schemas.microsoft.com/office/drawing/2014/main" val="2127798415"/>
                    </a:ext>
                  </a:extLst>
                </a:gridCol>
                <a:gridCol w="652711">
                  <a:extLst>
                    <a:ext uri="{9D8B030D-6E8A-4147-A177-3AD203B41FA5}">
                      <a16:colId xmlns:a16="http://schemas.microsoft.com/office/drawing/2014/main" val="3444852119"/>
                    </a:ext>
                  </a:extLst>
                </a:gridCol>
                <a:gridCol w="614901">
                  <a:extLst>
                    <a:ext uri="{9D8B030D-6E8A-4147-A177-3AD203B41FA5}">
                      <a16:colId xmlns:a16="http://schemas.microsoft.com/office/drawing/2014/main" val="3828253545"/>
                    </a:ext>
                  </a:extLst>
                </a:gridCol>
                <a:gridCol w="638782">
                  <a:extLst>
                    <a:ext uri="{9D8B030D-6E8A-4147-A177-3AD203B41FA5}">
                      <a16:colId xmlns:a16="http://schemas.microsoft.com/office/drawing/2014/main" val="2039360125"/>
                    </a:ext>
                  </a:extLst>
                </a:gridCol>
                <a:gridCol w="614901">
                  <a:extLst>
                    <a:ext uri="{9D8B030D-6E8A-4147-A177-3AD203B41FA5}">
                      <a16:colId xmlns:a16="http://schemas.microsoft.com/office/drawing/2014/main" val="1761391828"/>
                    </a:ext>
                  </a:extLst>
                </a:gridCol>
                <a:gridCol w="638782">
                  <a:extLst>
                    <a:ext uri="{9D8B030D-6E8A-4147-A177-3AD203B41FA5}">
                      <a16:colId xmlns:a16="http://schemas.microsoft.com/office/drawing/2014/main" val="1037041080"/>
                    </a:ext>
                  </a:extLst>
                </a:gridCol>
                <a:gridCol w="638782">
                  <a:extLst>
                    <a:ext uri="{9D8B030D-6E8A-4147-A177-3AD203B41FA5}">
                      <a16:colId xmlns:a16="http://schemas.microsoft.com/office/drawing/2014/main" val="3686579802"/>
                    </a:ext>
                  </a:extLst>
                </a:gridCol>
                <a:gridCol w="614901">
                  <a:extLst>
                    <a:ext uri="{9D8B030D-6E8A-4147-A177-3AD203B41FA5}">
                      <a16:colId xmlns:a16="http://schemas.microsoft.com/office/drawing/2014/main" val="4023831605"/>
                    </a:ext>
                  </a:extLst>
                </a:gridCol>
                <a:gridCol w="614901">
                  <a:extLst>
                    <a:ext uri="{9D8B030D-6E8A-4147-A177-3AD203B41FA5}">
                      <a16:colId xmlns:a16="http://schemas.microsoft.com/office/drawing/2014/main" val="3543157394"/>
                    </a:ext>
                  </a:extLst>
                </a:gridCol>
                <a:gridCol w="614901">
                  <a:extLst>
                    <a:ext uri="{9D8B030D-6E8A-4147-A177-3AD203B41FA5}">
                      <a16:colId xmlns:a16="http://schemas.microsoft.com/office/drawing/2014/main" val="1612433434"/>
                    </a:ext>
                  </a:extLst>
                </a:gridCol>
              </a:tblGrid>
              <a:tr h="260936">
                <a:tc>
                  <a:txBody>
                    <a:bodyPr/>
                    <a:lstStyle/>
                    <a:p>
                      <a:pPr algn="l" fontAlgn="b"/>
                      <a:r>
                        <a:rPr lang="pt-BR" sz="900" b="1" i="0" u="none" strike="noStrike" dirty="0">
                          <a:effectLst/>
                          <a:latin typeface="Arial" panose="020B0604020202020204" pitchFamily="34" charset="0"/>
                        </a:rPr>
                        <a:t>Dados</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pt-BR" sz="900" b="1" i="0" u="none" strike="noStrike" dirty="0">
                          <a:effectLst/>
                          <a:latin typeface="Arial" panose="020B0604020202020204" pitchFamily="34" charset="0"/>
                        </a:rPr>
                        <a:t>2000</a:t>
                      </a:r>
                    </a:p>
                  </a:txBody>
                  <a:tcPr marL="5171" marR="5171" marT="517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2001</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2002</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2003</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2004</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2005</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2006</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2007</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2008</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2009</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2010</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2011</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2012</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2013</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2014</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2015</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pt-BR" sz="900" b="1" i="0" u="none" strike="noStrike" dirty="0">
                          <a:effectLst/>
                          <a:latin typeface="Arial" panose="020B0604020202020204" pitchFamily="34" charset="0"/>
                        </a:rPr>
                        <a:t>2016</a:t>
                      </a:r>
                    </a:p>
                  </a:txBody>
                  <a:tcPr marL="5171" marR="5171" marT="517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821355675"/>
                  </a:ext>
                </a:extLst>
              </a:tr>
              <a:tr h="247204">
                <a:tc>
                  <a:txBody>
                    <a:bodyPr/>
                    <a:lstStyle/>
                    <a:p>
                      <a:pPr algn="l" fontAlgn="b"/>
                      <a:r>
                        <a:rPr lang="pt-BR" sz="800" b="1" i="0" u="none" strike="noStrike" dirty="0">
                          <a:effectLst/>
                          <a:latin typeface="Arial" panose="020B0604020202020204" pitchFamily="34" charset="0"/>
                        </a:rPr>
                        <a:t>Janeiro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9CCFF"/>
                    </a:solidFill>
                  </a:tcPr>
                </a:tc>
                <a:tc>
                  <a:txBody>
                    <a:bodyPr/>
                    <a:lstStyle/>
                    <a:p>
                      <a:pPr algn="l" fontAlgn="b"/>
                      <a:r>
                        <a:rPr lang="pt-BR" sz="800" b="0" i="0" u="none" strike="noStrike" dirty="0">
                          <a:effectLst/>
                          <a:latin typeface="Arial" panose="020B0604020202020204" pitchFamily="34" charset="0"/>
                        </a:rPr>
                        <a:t>        37.013.221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42.190.537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46.202.472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48.245.114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46.765.442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48.065.810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54.180.336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55.717.569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56.990.738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60.621.655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64.074.914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68.104.102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71.578.717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65.899.940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65.866.642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79.245.346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b"/>
                      <a:r>
                        <a:rPr lang="pt-BR" sz="800" b="0" i="0" u="none" strike="noStrike" dirty="0">
                          <a:effectLst/>
                          <a:latin typeface="Arial" panose="020B0604020202020204" pitchFamily="34" charset="0"/>
                        </a:rPr>
                        <a:t>       75.509.096 </a:t>
                      </a:r>
                    </a:p>
                  </a:txBody>
                  <a:tcPr marL="5171" marR="5171" marT="517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196487307"/>
                  </a:ext>
                </a:extLst>
              </a:tr>
              <a:tr h="247204">
                <a:tc>
                  <a:txBody>
                    <a:bodyPr/>
                    <a:lstStyle/>
                    <a:p>
                      <a:pPr algn="l" fontAlgn="b"/>
                      <a:r>
                        <a:rPr lang="pt-BR" sz="800" b="1" i="0" u="none" strike="noStrike" dirty="0">
                          <a:effectLst/>
                          <a:latin typeface="Arial" panose="020B0604020202020204" pitchFamily="34" charset="0"/>
                        </a:rPr>
                        <a:t>Fevereiro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33.608.455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38.767.950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41.536.000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44.744.396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43.588.265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43.261.693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49.050.314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50.962.640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53.188.354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55.301.750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58.450.133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59.770.395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66.195.329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58.470.673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60.569.009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70.471.990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05334595"/>
                  </a:ext>
                </a:extLst>
              </a:tr>
              <a:tr h="247204">
                <a:tc>
                  <a:txBody>
                    <a:bodyPr/>
                    <a:lstStyle/>
                    <a:p>
                      <a:pPr algn="l" fontAlgn="b"/>
                      <a:r>
                        <a:rPr lang="pt-BR" sz="800" b="1" i="0" u="none" strike="noStrike" dirty="0">
                          <a:effectLst/>
                          <a:latin typeface="Arial" panose="020B0604020202020204" pitchFamily="34" charset="0"/>
                        </a:rPr>
                        <a:t>Março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38.123.531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40.326.007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46.671.701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48.527.678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47.496.021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49.365.715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54.419.323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56.770.662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56.154.134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62.356.911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65.360.053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66.812.856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66.982.461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59.451.669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67.987.649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77.438.627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503509445"/>
                  </a:ext>
                </a:extLst>
              </a:tr>
              <a:tr h="247204">
                <a:tc>
                  <a:txBody>
                    <a:bodyPr/>
                    <a:lstStyle/>
                    <a:p>
                      <a:pPr algn="l" fontAlgn="b"/>
                      <a:r>
                        <a:rPr lang="pt-BR" sz="800" b="1" i="0" u="none" strike="noStrike" dirty="0">
                          <a:effectLst/>
                          <a:latin typeface="Arial" panose="020B0604020202020204" pitchFamily="34" charset="0"/>
                        </a:rPr>
                        <a:t>Abril</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36.024.044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39.297.538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45.559.036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47.206.098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45.000.917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52.055.854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53.950.736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54.005.952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55.820.290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60.268.488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64.507.031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63.721.721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62.778.582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59.712.864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66.648.552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74.351.176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010281249"/>
                  </a:ext>
                </a:extLst>
              </a:tr>
              <a:tr h="247204">
                <a:tc>
                  <a:txBody>
                    <a:bodyPr/>
                    <a:lstStyle/>
                    <a:p>
                      <a:pPr algn="l" fontAlgn="b"/>
                      <a:r>
                        <a:rPr lang="pt-BR" sz="800" b="1" i="0" u="none" strike="noStrike" dirty="0">
                          <a:effectLst/>
                          <a:latin typeface="Arial" panose="020B0604020202020204" pitchFamily="34" charset="0"/>
                        </a:rPr>
                        <a:t>Maio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37.158.812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38.438.698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47.496.432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47.740.112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45.588.347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54.201.966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56.097.065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55.383.454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58.256.102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62.743.544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66.593.530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66.478.487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65.712.966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63.965.499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70.257.104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77.404.400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8856317"/>
                  </a:ext>
                </a:extLst>
              </a:tr>
              <a:tr h="247204">
                <a:tc>
                  <a:txBody>
                    <a:bodyPr/>
                    <a:lstStyle/>
                    <a:p>
                      <a:pPr algn="l" fontAlgn="b"/>
                      <a:r>
                        <a:rPr lang="pt-BR" sz="800" b="1" i="0" u="none" strike="noStrike" dirty="0">
                          <a:effectLst/>
                          <a:latin typeface="Arial" panose="020B0604020202020204" pitchFamily="34" charset="0"/>
                        </a:rPr>
                        <a:t>Junho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37.492.695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40.080.910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46.591.602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42.615.788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46.010.772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52.743.811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50.633.053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55.393.281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56.826.651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59.550.855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63.706.597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66.364.440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63.128.418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65.244.883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69.733.933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74.406.799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210792054"/>
                  </a:ext>
                </a:extLst>
              </a:tr>
              <a:tr h="247204">
                <a:tc>
                  <a:txBody>
                    <a:bodyPr/>
                    <a:lstStyle/>
                    <a:p>
                      <a:pPr algn="l" fontAlgn="b"/>
                      <a:r>
                        <a:rPr lang="pt-BR" sz="800" b="1" i="0" u="none" strike="noStrike" dirty="0">
                          <a:effectLst/>
                          <a:latin typeface="Arial" panose="020B0604020202020204" pitchFamily="34" charset="0"/>
                        </a:rPr>
                        <a:t>Julho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38.056.452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41.734.244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46.578.455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47.849.922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48.565.231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53.926.071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55.361.436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56.922.644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58.558.470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61.570.285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65.967.243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66.647.401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64.926.154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63.360.295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72.757.429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79.133.054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676181039"/>
                  </a:ext>
                </a:extLst>
              </a:tr>
              <a:tr h="247204">
                <a:tc>
                  <a:txBody>
                    <a:bodyPr/>
                    <a:lstStyle/>
                    <a:p>
                      <a:pPr algn="l" fontAlgn="b"/>
                      <a:r>
                        <a:rPr lang="pt-BR" sz="800" b="1" i="0" u="none" strike="noStrike" dirty="0">
                          <a:effectLst/>
                          <a:latin typeface="Arial" panose="020B0604020202020204" pitchFamily="34" charset="0"/>
                        </a:rPr>
                        <a:t>Agosto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38.221.820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41.149.281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48.196.895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49.452.124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48.202.693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52.173.155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54.647.384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56.428.079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59.074.910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62.905.996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66.688.128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65.850.477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64.311.244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64.533.354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74.651.782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81.729.826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059943163"/>
                  </a:ext>
                </a:extLst>
              </a:tr>
              <a:tr h="247204">
                <a:tc>
                  <a:txBody>
                    <a:bodyPr/>
                    <a:lstStyle/>
                    <a:p>
                      <a:pPr algn="l" fontAlgn="b"/>
                      <a:r>
                        <a:rPr lang="pt-BR" sz="800" b="1" i="0" u="none" strike="noStrike" dirty="0">
                          <a:effectLst/>
                          <a:latin typeface="Arial" panose="020B0604020202020204" pitchFamily="34" charset="0"/>
                        </a:rPr>
                        <a:t>Setembro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40.299.347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40.404.341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46.064.692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47.281.248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47.301.410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51.767.032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53.817.255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53.614.668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57.673.524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61.886.567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62.037.413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65.190.897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59.739.818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65.027.544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73.242.941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74.386.629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25229696"/>
                  </a:ext>
                </a:extLst>
              </a:tr>
              <a:tr h="247204">
                <a:tc>
                  <a:txBody>
                    <a:bodyPr/>
                    <a:lstStyle/>
                    <a:p>
                      <a:pPr algn="l" fontAlgn="b"/>
                      <a:r>
                        <a:rPr lang="pt-BR" sz="800" b="1" i="0" u="none" strike="noStrike" dirty="0">
                          <a:effectLst/>
                          <a:latin typeface="Arial" panose="020B0604020202020204" pitchFamily="34" charset="0"/>
                        </a:rPr>
                        <a:t>Outubro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42.124.129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37.699.092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47.368.624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48.117.801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48.158.112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53.609.552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56.540.126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54.143.377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58.810.805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63.875.344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64.106.260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67.541.464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64.541.115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66.707.594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76.794.095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77.223.370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52930015"/>
                  </a:ext>
                </a:extLst>
              </a:tr>
              <a:tr h="247204">
                <a:tc>
                  <a:txBody>
                    <a:bodyPr/>
                    <a:lstStyle/>
                    <a:p>
                      <a:pPr algn="l" fontAlgn="b"/>
                      <a:r>
                        <a:rPr lang="pt-BR" sz="800" b="1" i="0" u="none" strike="noStrike" dirty="0">
                          <a:effectLst/>
                          <a:latin typeface="Arial" panose="020B0604020202020204" pitchFamily="34" charset="0"/>
                        </a:rPr>
                        <a:t>Novembro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42.364.506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41.450.501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43.405.824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45.986.944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45.103.366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51.993.477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54.857.419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53.146.774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56.124.488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61.686.315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64.874.724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67.962.646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63.500.603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64.628.854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73.220.954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73.896.013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37281092"/>
                  </a:ext>
                </a:extLst>
              </a:tr>
              <a:tr h="247204">
                <a:tc>
                  <a:txBody>
                    <a:bodyPr/>
                    <a:lstStyle/>
                    <a:p>
                      <a:pPr algn="l" fontAlgn="b"/>
                      <a:r>
                        <a:rPr lang="pt-BR" sz="800" b="1" i="0" u="none" strike="noStrike" dirty="0">
                          <a:effectLst/>
                          <a:latin typeface="Arial" panose="020B0604020202020204" pitchFamily="34" charset="0"/>
                        </a:rPr>
                        <a:t>Dezembro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l" fontAlgn="b"/>
                      <a:r>
                        <a:rPr lang="pt-BR" sz="800" b="0" i="0" u="none" strike="noStrike" dirty="0">
                          <a:effectLst/>
                          <a:latin typeface="Arial" panose="020B0604020202020204" pitchFamily="34" charset="0"/>
                        </a:rPr>
                        <a:t>        45.487.362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45.523.905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43.012.447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47.515.302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47.949.911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54.056.830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57.353.618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57.964.181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59.119.979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64.147.402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69.958.746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71.047.974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67.540.816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67.687.086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80.136.466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81.263.878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0" i="0" u="none" strike="noStrike" dirty="0">
                          <a:effectLst/>
                          <a:latin typeface="Arial" panose="020B0604020202020204" pitchFamily="34" charset="0"/>
                        </a:rPr>
                        <a:t>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30450630"/>
                  </a:ext>
                </a:extLst>
              </a:tr>
              <a:tr h="233471">
                <a:tc>
                  <a:txBody>
                    <a:bodyPr/>
                    <a:lstStyle/>
                    <a:p>
                      <a:pPr algn="l" fontAlgn="b"/>
                      <a:r>
                        <a:rPr lang="pt-BR" sz="800" b="1" i="0" u="none" strike="noStrike" dirty="0">
                          <a:effectLst/>
                          <a:latin typeface="Arial" panose="020B0604020202020204" pitchFamily="34" charset="0"/>
                        </a:rPr>
                        <a:t>Total do ano</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pt-BR" sz="800" b="1" i="0" u="none" strike="noStrike" dirty="0">
                          <a:effectLst/>
                          <a:latin typeface="Arial" panose="020B0604020202020204" pitchFamily="34" charset="0"/>
                        </a:rPr>
                        <a:t>      465.974.374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487.063.005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548.684.180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565.282.527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559.730.488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617.220.965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650.908.064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660.453.279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686.598.446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736.915.109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776.324.772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795.492.861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780.936.223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764.690.256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851.866.556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920.951.108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pt-BR" sz="800" b="1" i="0" u="none" strike="noStrike" dirty="0">
                          <a:effectLst/>
                          <a:latin typeface="Arial" panose="020B0604020202020204" pitchFamily="34" charset="0"/>
                        </a:rPr>
                        <a:t>       75.509.096 </a:t>
                      </a:r>
                    </a:p>
                  </a:txBody>
                  <a:tcPr marL="5171" marR="5171" marT="51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60429747"/>
                  </a:ext>
                </a:extLst>
              </a:tr>
            </a:tbl>
          </a:graphicData>
        </a:graphic>
      </p:graphicFrame>
      <p:pic>
        <p:nvPicPr>
          <p:cNvPr id="5" name="Picture 107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1854" y="225686"/>
            <a:ext cx="714375" cy="110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Tree>
    <p:extLst>
      <p:ext uri="{BB962C8B-B14F-4D97-AF65-F5344CB8AC3E}">
        <p14:creationId xmlns:p14="http://schemas.microsoft.com/office/powerpoint/2010/main" val="1051761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375409"/>
            <a:ext cx="10018713" cy="891330"/>
          </a:xfrm>
        </p:spPr>
        <p:txBody>
          <a:bodyPr/>
          <a:lstStyle/>
          <a:p>
            <a:r>
              <a:rPr lang="pt-BR" dirty="0"/>
              <a:t>Comparação geral</a:t>
            </a:r>
          </a:p>
        </p:txBody>
      </p:sp>
      <p:sp>
        <p:nvSpPr>
          <p:cNvPr id="3" name="Espaço Reservado para Conteúdo 2"/>
          <p:cNvSpPr>
            <a:spLocks noGrp="1"/>
          </p:cNvSpPr>
          <p:nvPr>
            <p:ph idx="1"/>
          </p:nvPr>
        </p:nvSpPr>
        <p:spPr>
          <a:xfrm>
            <a:off x="1484310" y="1266739"/>
            <a:ext cx="10018713" cy="4524461"/>
          </a:xfrm>
        </p:spPr>
        <p:txBody>
          <a:bodyPr anchor="t"/>
          <a:lstStyle/>
          <a:p>
            <a:endParaRPr lang="pt-BR" dirty="0"/>
          </a:p>
          <a:p>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1940661848"/>
              </p:ext>
            </p:extLst>
          </p:nvPr>
        </p:nvGraphicFramePr>
        <p:xfrm>
          <a:off x="1835617" y="1961237"/>
          <a:ext cx="9316098" cy="3571240"/>
        </p:xfrm>
        <a:graphic>
          <a:graphicData uri="http://schemas.openxmlformats.org/drawingml/2006/table">
            <a:tbl>
              <a:tblPr bandCol="1">
                <a:tableStyleId>{D7AC3CCA-C797-4891-BE02-D94E43425B78}</a:tableStyleId>
              </a:tblPr>
              <a:tblGrid>
                <a:gridCol w="1035122">
                  <a:extLst>
                    <a:ext uri="{9D8B030D-6E8A-4147-A177-3AD203B41FA5}">
                      <a16:colId xmlns:a16="http://schemas.microsoft.com/office/drawing/2014/main" val="655999352"/>
                    </a:ext>
                  </a:extLst>
                </a:gridCol>
                <a:gridCol w="1035122">
                  <a:extLst>
                    <a:ext uri="{9D8B030D-6E8A-4147-A177-3AD203B41FA5}">
                      <a16:colId xmlns:a16="http://schemas.microsoft.com/office/drawing/2014/main" val="3103089423"/>
                    </a:ext>
                  </a:extLst>
                </a:gridCol>
                <a:gridCol w="1035122">
                  <a:extLst>
                    <a:ext uri="{9D8B030D-6E8A-4147-A177-3AD203B41FA5}">
                      <a16:colId xmlns:a16="http://schemas.microsoft.com/office/drawing/2014/main" val="1959126961"/>
                    </a:ext>
                  </a:extLst>
                </a:gridCol>
                <a:gridCol w="1035122">
                  <a:extLst>
                    <a:ext uri="{9D8B030D-6E8A-4147-A177-3AD203B41FA5}">
                      <a16:colId xmlns:a16="http://schemas.microsoft.com/office/drawing/2014/main" val="682190507"/>
                    </a:ext>
                  </a:extLst>
                </a:gridCol>
                <a:gridCol w="1035122">
                  <a:extLst>
                    <a:ext uri="{9D8B030D-6E8A-4147-A177-3AD203B41FA5}">
                      <a16:colId xmlns:a16="http://schemas.microsoft.com/office/drawing/2014/main" val="2106895344"/>
                    </a:ext>
                  </a:extLst>
                </a:gridCol>
                <a:gridCol w="1035122">
                  <a:extLst>
                    <a:ext uri="{9D8B030D-6E8A-4147-A177-3AD203B41FA5}">
                      <a16:colId xmlns:a16="http://schemas.microsoft.com/office/drawing/2014/main" val="827916081"/>
                    </a:ext>
                  </a:extLst>
                </a:gridCol>
                <a:gridCol w="1035122">
                  <a:extLst>
                    <a:ext uri="{9D8B030D-6E8A-4147-A177-3AD203B41FA5}">
                      <a16:colId xmlns:a16="http://schemas.microsoft.com/office/drawing/2014/main" val="37556413"/>
                    </a:ext>
                  </a:extLst>
                </a:gridCol>
                <a:gridCol w="1035122">
                  <a:extLst>
                    <a:ext uri="{9D8B030D-6E8A-4147-A177-3AD203B41FA5}">
                      <a16:colId xmlns:a16="http://schemas.microsoft.com/office/drawing/2014/main" val="3273204309"/>
                    </a:ext>
                  </a:extLst>
                </a:gridCol>
                <a:gridCol w="1035122">
                  <a:extLst>
                    <a:ext uri="{9D8B030D-6E8A-4147-A177-3AD203B41FA5}">
                      <a16:colId xmlns:a16="http://schemas.microsoft.com/office/drawing/2014/main" val="218457785"/>
                    </a:ext>
                  </a:extLst>
                </a:gridCol>
              </a:tblGrid>
              <a:tr h="370840">
                <a:tc>
                  <a:txBody>
                    <a:bodyPr/>
                    <a:lstStyle/>
                    <a:p>
                      <a:endParaRPr lang="en-US" dirty="0"/>
                    </a:p>
                  </a:txBody>
                  <a:tcPr/>
                </a:tc>
                <a:tc>
                  <a:txBody>
                    <a:bodyPr/>
                    <a:lstStyle/>
                    <a:p>
                      <a:r>
                        <a:rPr lang="pt-BR" dirty="0"/>
                        <a:t>T01</a:t>
                      </a:r>
                      <a:endParaRPr lang="en-US" dirty="0"/>
                    </a:p>
                  </a:txBody>
                  <a:tcPr/>
                </a:tc>
                <a:tc>
                  <a:txBody>
                    <a:bodyPr/>
                    <a:lstStyle/>
                    <a:p>
                      <a:r>
                        <a:rPr lang="pt-BR" dirty="0"/>
                        <a:t>T02</a:t>
                      </a:r>
                      <a:endParaRPr lang="en-US" dirty="0"/>
                    </a:p>
                  </a:txBody>
                  <a:tcPr/>
                </a:tc>
                <a:tc>
                  <a:txBody>
                    <a:bodyPr/>
                    <a:lstStyle/>
                    <a:p>
                      <a:r>
                        <a:rPr lang="pt-BR" dirty="0"/>
                        <a:t>T03</a:t>
                      </a:r>
                      <a:endParaRPr lang="en-US" dirty="0"/>
                    </a:p>
                  </a:txBody>
                  <a:tcPr/>
                </a:tc>
                <a:tc>
                  <a:txBody>
                    <a:bodyPr/>
                    <a:lstStyle/>
                    <a:p>
                      <a:r>
                        <a:rPr lang="pt-BR" dirty="0"/>
                        <a:t>T08</a:t>
                      </a:r>
                      <a:endParaRPr lang="en-US" dirty="0"/>
                    </a:p>
                  </a:txBody>
                  <a:tcPr/>
                </a:tc>
                <a:tc>
                  <a:txBody>
                    <a:bodyPr/>
                    <a:lstStyle/>
                    <a:p>
                      <a:r>
                        <a:rPr lang="pt-BR" dirty="0"/>
                        <a:t>T04</a:t>
                      </a:r>
                      <a:endParaRPr lang="en-US" dirty="0"/>
                    </a:p>
                  </a:txBody>
                  <a:tcPr/>
                </a:tc>
                <a:tc>
                  <a:txBody>
                    <a:bodyPr/>
                    <a:lstStyle/>
                    <a:p>
                      <a:r>
                        <a:rPr lang="pt-BR" dirty="0"/>
                        <a:t>T05</a:t>
                      </a:r>
                      <a:endParaRPr lang="en-US" dirty="0"/>
                    </a:p>
                  </a:txBody>
                  <a:tcPr/>
                </a:tc>
                <a:tc>
                  <a:txBody>
                    <a:bodyPr/>
                    <a:lstStyle/>
                    <a:p>
                      <a:r>
                        <a:rPr lang="pt-BR" dirty="0"/>
                        <a:t>T06</a:t>
                      </a:r>
                      <a:endParaRPr lang="en-US" dirty="0"/>
                    </a:p>
                  </a:txBody>
                  <a:tcPr/>
                </a:tc>
                <a:tc>
                  <a:txBody>
                    <a:bodyPr/>
                    <a:lstStyle/>
                    <a:p>
                      <a:r>
                        <a:rPr lang="pt-BR" dirty="0"/>
                        <a:t>T07</a:t>
                      </a:r>
                      <a:endParaRPr lang="en-US" dirty="0"/>
                    </a:p>
                  </a:txBody>
                  <a:tcPr/>
                </a:tc>
                <a:extLst>
                  <a:ext uri="{0D108BD9-81ED-4DB2-BD59-A6C34878D82A}">
                    <a16:rowId xmlns:a16="http://schemas.microsoft.com/office/drawing/2014/main" val="1450738914"/>
                  </a:ext>
                </a:extLst>
              </a:tr>
              <a:tr h="370840">
                <a:tc>
                  <a:txBody>
                    <a:bodyPr/>
                    <a:lstStyle/>
                    <a:p>
                      <a:r>
                        <a:rPr lang="pt-BR" dirty="0"/>
                        <a:t>Função custo</a:t>
                      </a:r>
                      <a:endParaRPr lang="en-US" dirty="0"/>
                    </a:p>
                  </a:txBody>
                  <a:tcPr/>
                </a:tc>
                <a:tc>
                  <a:txBody>
                    <a:bodyPr/>
                    <a:lstStyle/>
                    <a:p>
                      <a:pPr algn="r" fontAlgn="b"/>
                      <a:r>
                        <a:rPr lang="en-US" sz="1800" b="0" i="0" u="none" strike="noStrike" dirty="0">
                          <a:solidFill>
                            <a:srgbClr val="000000"/>
                          </a:solidFill>
                          <a:effectLst/>
                          <a:latin typeface="Calibri Light" panose="020F0302020204030204" pitchFamily="34" charset="0"/>
                        </a:rPr>
                        <a:t>3,64E-04</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4,09E-04</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9,89E-04</a:t>
                      </a:r>
                    </a:p>
                  </a:txBody>
                  <a:tcPr marL="9525" marR="9525" marT="9525" marB="0" anchor="b"/>
                </a:tc>
                <a:tc>
                  <a:txBody>
                    <a:bodyPr/>
                    <a:lstStyle/>
                    <a:p>
                      <a:pPr algn="r" fontAlgn="b"/>
                      <a:r>
                        <a:rPr lang="en-US" sz="1800" b="0" i="0" u="none" strike="noStrike" dirty="0">
                          <a:solidFill>
                            <a:schemeClr val="accent1">
                              <a:lumMod val="75000"/>
                            </a:schemeClr>
                          </a:solidFill>
                          <a:effectLst/>
                          <a:latin typeface="Calibri Light" panose="020F0302020204030204" pitchFamily="34" charset="0"/>
                        </a:rPr>
                        <a:t>4,12E-04</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4,05E-04</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3,72E-04</a:t>
                      </a:r>
                    </a:p>
                  </a:txBody>
                  <a:tcPr marL="9525" marR="9525" marT="9525" marB="0" anchor="b"/>
                </a:tc>
                <a:tc>
                  <a:txBody>
                    <a:bodyPr/>
                    <a:lstStyle/>
                    <a:p>
                      <a:pPr algn="r" fontAlgn="b"/>
                      <a:r>
                        <a:rPr lang="en-US" sz="1800" b="0" i="0" u="none" strike="noStrike" dirty="0">
                          <a:solidFill>
                            <a:srgbClr val="FF0000"/>
                          </a:solidFill>
                          <a:effectLst/>
                          <a:latin typeface="Calibri Light" panose="020F0302020204030204" pitchFamily="34" charset="0"/>
                        </a:rPr>
                        <a:t>2,73E-01</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5,01E-04</a:t>
                      </a:r>
                    </a:p>
                  </a:txBody>
                  <a:tcPr marL="9525" marR="9525" marT="9525" marB="0" anchor="b"/>
                </a:tc>
                <a:extLst>
                  <a:ext uri="{0D108BD9-81ED-4DB2-BD59-A6C34878D82A}">
                    <a16:rowId xmlns:a16="http://schemas.microsoft.com/office/drawing/2014/main" val="1015087632"/>
                  </a:ext>
                </a:extLst>
              </a:tr>
              <a:tr h="370840">
                <a:tc>
                  <a:txBody>
                    <a:bodyPr/>
                    <a:lstStyle/>
                    <a:p>
                      <a:r>
                        <a:rPr lang="pt-BR" dirty="0"/>
                        <a:t>Média do erro</a:t>
                      </a:r>
                      <a:endParaRPr lang="en-US" dirty="0"/>
                    </a:p>
                  </a:txBody>
                  <a:tcPr/>
                </a:tc>
                <a:tc>
                  <a:txBody>
                    <a:bodyPr/>
                    <a:lstStyle/>
                    <a:p>
                      <a:pPr algn="r" fontAlgn="b"/>
                      <a:r>
                        <a:rPr lang="en-US" sz="1800" b="0" i="0" u="none" strike="noStrike" dirty="0">
                          <a:solidFill>
                            <a:srgbClr val="000000"/>
                          </a:solidFill>
                          <a:effectLst/>
                          <a:latin typeface="Calibri Light" panose="020F0302020204030204" pitchFamily="34" charset="0"/>
                        </a:rPr>
                        <a:t>0,00459</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0,01142</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0,03522</a:t>
                      </a:r>
                    </a:p>
                  </a:txBody>
                  <a:tcPr marL="9525" marR="9525" marT="9525" marB="0" anchor="b"/>
                </a:tc>
                <a:tc>
                  <a:txBody>
                    <a:bodyPr/>
                    <a:lstStyle/>
                    <a:p>
                      <a:pPr algn="r" fontAlgn="b"/>
                      <a:r>
                        <a:rPr lang="en-US" sz="1800" b="0" i="0" u="none" strike="noStrike" dirty="0">
                          <a:solidFill>
                            <a:schemeClr val="accent1">
                              <a:lumMod val="75000"/>
                            </a:schemeClr>
                          </a:solidFill>
                          <a:effectLst/>
                          <a:latin typeface="Calibri Light" panose="020F0302020204030204" pitchFamily="34" charset="0"/>
                        </a:rPr>
                        <a:t>0,00358</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0,01021</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0,00372</a:t>
                      </a:r>
                    </a:p>
                  </a:txBody>
                  <a:tcPr marL="9525" marR="9525" marT="9525" marB="0" anchor="b"/>
                </a:tc>
                <a:tc>
                  <a:txBody>
                    <a:bodyPr/>
                    <a:lstStyle/>
                    <a:p>
                      <a:pPr algn="r" fontAlgn="b"/>
                      <a:r>
                        <a:rPr lang="en-US" sz="1800" b="0" i="0" u="none" strike="noStrike" dirty="0">
                          <a:solidFill>
                            <a:srgbClr val="FF0000"/>
                          </a:solidFill>
                          <a:effectLst/>
                          <a:latin typeface="Calibri Light" panose="020F0302020204030204" pitchFamily="34" charset="0"/>
                        </a:rPr>
                        <a:t>0,65916</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0,00425</a:t>
                      </a:r>
                    </a:p>
                  </a:txBody>
                  <a:tcPr marL="9525" marR="9525" marT="9525" marB="0" anchor="b"/>
                </a:tc>
                <a:extLst>
                  <a:ext uri="{0D108BD9-81ED-4DB2-BD59-A6C34878D82A}">
                    <a16:rowId xmlns:a16="http://schemas.microsoft.com/office/drawing/2014/main" val="935084937"/>
                  </a:ext>
                </a:extLst>
              </a:tr>
              <a:tr h="370840">
                <a:tc>
                  <a:txBody>
                    <a:bodyPr/>
                    <a:lstStyle/>
                    <a:p>
                      <a:r>
                        <a:rPr lang="pt-BR" dirty="0"/>
                        <a:t>Desvio padrão</a:t>
                      </a:r>
                      <a:endParaRPr lang="en-US" dirty="0"/>
                    </a:p>
                  </a:txBody>
                  <a:tcPr/>
                </a:tc>
                <a:tc>
                  <a:txBody>
                    <a:bodyPr/>
                    <a:lstStyle/>
                    <a:p>
                      <a:pPr algn="r" fontAlgn="b"/>
                      <a:r>
                        <a:rPr lang="en-US" sz="1800" b="0" i="0" u="none" strike="noStrike" dirty="0">
                          <a:solidFill>
                            <a:srgbClr val="000000"/>
                          </a:solidFill>
                          <a:effectLst/>
                          <a:latin typeface="Calibri Light" panose="020F0302020204030204" pitchFamily="34" charset="0"/>
                        </a:rPr>
                        <a:t>0,05392</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0,05445</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0,05787</a:t>
                      </a:r>
                    </a:p>
                  </a:txBody>
                  <a:tcPr marL="9525" marR="9525" marT="9525" marB="0" anchor="b"/>
                </a:tc>
                <a:tc>
                  <a:txBody>
                    <a:bodyPr/>
                    <a:lstStyle/>
                    <a:p>
                      <a:pPr algn="r" fontAlgn="b"/>
                      <a:r>
                        <a:rPr lang="en-US" sz="1800" b="0" i="0" u="none" strike="noStrike" dirty="0">
                          <a:solidFill>
                            <a:schemeClr val="accent1">
                              <a:lumMod val="75000"/>
                            </a:schemeClr>
                          </a:solidFill>
                          <a:effectLst/>
                          <a:latin typeface="Calibri Light" panose="020F0302020204030204" pitchFamily="34" charset="0"/>
                        </a:rPr>
                        <a:t>0,05378</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0,05424</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0,05415</a:t>
                      </a:r>
                    </a:p>
                  </a:txBody>
                  <a:tcPr marL="9525" marR="9525" marT="9525" marB="0" anchor="b"/>
                </a:tc>
                <a:tc>
                  <a:txBody>
                    <a:bodyPr/>
                    <a:lstStyle/>
                    <a:p>
                      <a:pPr algn="r" fontAlgn="b"/>
                      <a:r>
                        <a:rPr lang="en-US" sz="1800" b="0" i="0" u="none" strike="noStrike" dirty="0">
                          <a:solidFill>
                            <a:srgbClr val="FF0000"/>
                          </a:solidFill>
                          <a:effectLst/>
                          <a:latin typeface="Calibri Light" panose="020F0302020204030204" pitchFamily="34" charset="0"/>
                        </a:rPr>
                        <a:t>0,13711</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0,0566</a:t>
                      </a:r>
                    </a:p>
                  </a:txBody>
                  <a:tcPr marL="9525" marR="9525" marT="9525" marB="0" anchor="b"/>
                </a:tc>
                <a:extLst>
                  <a:ext uri="{0D108BD9-81ED-4DB2-BD59-A6C34878D82A}">
                    <a16:rowId xmlns:a16="http://schemas.microsoft.com/office/drawing/2014/main" val="241708334"/>
                  </a:ext>
                </a:extLst>
              </a:tr>
              <a:tr h="370840">
                <a:tc>
                  <a:txBody>
                    <a:bodyPr/>
                    <a:lstStyle/>
                    <a:p>
                      <a:r>
                        <a:rPr lang="pt-BR" dirty="0"/>
                        <a:t>Erro % da prod.</a:t>
                      </a:r>
                      <a:endParaRPr lang="en-US" dirty="0"/>
                    </a:p>
                  </a:txBody>
                  <a:tcPr/>
                </a:tc>
                <a:tc>
                  <a:txBody>
                    <a:bodyPr/>
                    <a:lstStyle/>
                    <a:p>
                      <a:pPr algn="r" fontAlgn="b"/>
                      <a:r>
                        <a:rPr lang="en-US" sz="1800" b="0" i="0" u="none" strike="noStrike" dirty="0">
                          <a:solidFill>
                            <a:srgbClr val="000000"/>
                          </a:solidFill>
                          <a:effectLst/>
                          <a:latin typeface="Calibri Light" panose="020F0302020204030204" pitchFamily="34" charset="0"/>
                        </a:rPr>
                        <a:t>0,23%</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0,57%</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1,76%</a:t>
                      </a:r>
                    </a:p>
                  </a:txBody>
                  <a:tcPr marL="9525" marR="9525" marT="9525" marB="0" anchor="b"/>
                </a:tc>
                <a:tc>
                  <a:txBody>
                    <a:bodyPr/>
                    <a:lstStyle/>
                    <a:p>
                      <a:pPr algn="r" fontAlgn="b"/>
                      <a:r>
                        <a:rPr lang="en-US" sz="1800" b="0" i="0" u="none" strike="noStrike" dirty="0">
                          <a:solidFill>
                            <a:schemeClr val="accent1">
                              <a:lumMod val="75000"/>
                            </a:schemeClr>
                          </a:solidFill>
                          <a:effectLst/>
                          <a:latin typeface="Calibri Light" panose="020F0302020204030204" pitchFamily="34" charset="0"/>
                        </a:rPr>
                        <a:t>0,18%</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0,51%</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0,19%</a:t>
                      </a:r>
                    </a:p>
                  </a:txBody>
                  <a:tcPr marL="9525" marR="9525" marT="9525" marB="0" anchor="b"/>
                </a:tc>
                <a:tc>
                  <a:txBody>
                    <a:bodyPr/>
                    <a:lstStyle/>
                    <a:p>
                      <a:pPr algn="r" fontAlgn="b"/>
                      <a:r>
                        <a:rPr lang="en-US" sz="1800" b="0" i="0" u="none" strike="noStrike" dirty="0">
                          <a:solidFill>
                            <a:srgbClr val="FF0000"/>
                          </a:solidFill>
                          <a:effectLst/>
                          <a:latin typeface="Calibri Light" panose="020F0302020204030204" pitchFamily="34" charset="0"/>
                        </a:rPr>
                        <a:t>32,96%</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0,21%</a:t>
                      </a:r>
                    </a:p>
                  </a:txBody>
                  <a:tcPr marL="9525" marR="9525" marT="9525" marB="0" anchor="b"/>
                </a:tc>
                <a:extLst>
                  <a:ext uri="{0D108BD9-81ED-4DB2-BD59-A6C34878D82A}">
                    <a16:rowId xmlns:a16="http://schemas.microsoft.com/office/drawing/2014/main" val="3115513482"/>
                  </a:ext>
                </a:extLst>
              </a:tr>
              <a:tr h="370840">
                <a:tc>
                  <a:txBody>
                    <a:bodyPr/>
                    <a:lstStyle/>
                    <a:p>
                      <a:r>
                        <a:rPr lang="pt-BR" dirty="0"/>
                        <a:t>Barris</a:t>
                      </a:r>
                    </a:p>
                    <a:p>
                      <a:r>
                        <a:rPr lang="pt-BR" dirty="0"/>
                        <a:t>/dia</a:t>
                      </a:r>
                      <a:endParaRPr lang="en-US" dirty="0"/>
                    </a:p>
                  </a:txBody>
                  <a:tcPr/>
                </a:tc>
                <a:tc>
                  <a:txBody>
                    <a:bodyPr/>
                    <a:lstStyle/>
                    <a:p>
                      <a:pPr algn="r" fontAlgn="b"/>
                      <a:r>
                        <a:rPr lang="en-US" sz="1800" b="0" i="0" u="none" strike="noStrike" dirty="0">
                          <a:solidFill>
                            <a:srgbClr val="000000"/>
                          </a:solidFill>
                          <a:effectLst/>
                          <a:latin typeface="Calibri Light" panose="020F0302020204030204" pitchFamily="34" charset="0"/>
                        </a:rPr>
                        <a:t>6207,24</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15428</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47595,5</a:t>
                      </a:r>
                    </a:p>
                  </a:txBody>
                  <a:tcPr marL="9525" marR="9525" marT="9525" marB="0" anchor="b"/>
                </a:tc>
                <a:tc>
                  <a:txBody>
                    <a:bodyPr/>
                    <a:lstStyle/>
                    <a:p>
                      <a:pPr algn="r" fontAlgn="b"/>
                      <a:r>
                        <a:rPr lang="en-US" sz="1800" b="0" i="0" u="none" strike="noStrike" dirty="0">
                          <a:solidFill>
                            <a:schemeClr val="accent1">
                              <a:lumMod val="75000"/>
                            </a:schemeClr>
                          </a:solidFill>
                          <a:effectLst/>
                          <a:latin typeface="Calibri Light" panose="020F0302020204030204" pitchFamily="34" charset="0"/>
                        </a:rPr>
                        <a:t>4842,95</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13802,7</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5032,96</a:t>
                      </a:r>
                    </a:p>
                  </a:txBody>
                  <a:tcPr marL="9525" marR="9525" marT="9525" marB="0" anchor="b"/>
                </a:tc>
                <a:tc>
                  <a:txBody>
                    <a:bodyPr/>
                    <a:lstStyle/>
                    <a:p>
                      <a:pPr algn="r" fontAlgn="b"/>
                      <a:r>
                        <a:rPr lang="en-US" sz="1800" b="0" i="0" u="none" strike="noStrike" dirty="0">
                          <a:solidFill>
                            <a:srgbClr val="FF0000"/>
                          </a:solidFill>
                          <a:effectLst/>
                          <a:latin typeface="Calibri Light" panose="020F0302020204030204" pitchFamily="34" charset="0"/>
                        </a:rPr>
                        <a:t>890873</a:t>
                      </a:r>
                    </a:p>
                  </a:txBody>
                  <a:tcPr marL="9525" marR="9525" marT="9525" marB="0" anchor="b"/>
                </a:tc>
                <a:tc>
                  <a:txBody>
                    <a:bodyPr/>
                    <a:lstStyle/>
                    <a:p>
                      <a:pPr algn="r" fontAlgn="b"/>
                      <a:r>
                        <a:rPr lang="en-US" sz="1800" b="0" i="0" u="none" strike="noStrike" dirty="0">
                          <a:solidFill>
                            <a:srgbClr val="000000"/>
                          </a:solidFill>
                          <a:effectLst/>
                          <a:latin typeface="Calibri Light" panose="020F0302020204030204" pitchFamily="34" charset="0"/>
                        </a:rPr>
                        <a:t>5747,99</a:t>
                      </a:r>
                    </a:p>
                  </a:txBody>
                  <a:tcPr marL="9525" marR="9525" marT="9525" marB="0" anchor="b"/>
                </a:tc>
                <a:extLst>
                  <a:ext uri="{0D108BD9-81ED-4DB2-BD59-A6C34878D82A}">
                    <a16:rowId xmlns:a16="http://schemas.microsoft.com/office/drawing/2014/main" val="1923427593"/>
                  </a:ext>
                </a:extLst>
              </a:tr>
            </a:tbl>
          </a:graphicData>
        </a:graphic>
      </p:graphicFrame>
    </p:spTree>
    <p:extLst>
      <p:ext uri="{BB962C8B-B14F-4D97-AF65-F5344CB8AC3E}">
        <p14:creationId xmlns:p14="http://schemas.microsoft.com/office/powerpoint/2010/main" val="338463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375409"/>
            <a:ext cx="10018713" cy="891330"/>
          </a:xfrm>
        </p:spPr>
        <p:txBody>
          <a:bodyPr/>
          <a:lstStyle/>
          <a:p>
            <a:r>
              <a:rPr lang="pt-BR" dirty="0"/>
              <a:t>Possibilidade de melhorias</a:t>
            </a:r>
          </a:p>
        </p:txBody>
      </p:sp>
      <p:sp>
        <p:nvSpPr>
          <p:cNvPr id="3" name="Espaço Reservado para Conteúdo 2"/>
          <p:cNvSpPr>
            <a:spLocks noGrp="1"/>
          </p:cNvSpPr>
          <p:nvPr>
            <p:ph idx="1"/>
          </p:nvPr>
        </p:nvSpPr>
        <p:spPr>
          <a:xfrm>
            <a:off x="1484310" y="1266739"/>
            <a:ext cx="10018713" cy="4524461"/>
          </a:xfrm>
        </p:spPr>
        <p:txBody>
          <a:bodyPr anchor="t"/>
          <a:lstStyle/>
          <a:p>
            <a:endParaRPr lang="pt-BR" dirty="0"/>
          </a:p>
          <a:p>
            <a:endParaRPr lang="pt-BR" dirty="0"/>
          </a:p>
        </p:txBody>
      </p:sp>
      <p:sp>
        <p:nvSpPr>
          <p:cNvPr id="5" name="CaixaDeTexto 4"/>
          <p:cNvSpPr txBox="1"/>
          <p:nvPr/>
        </p:nvSpPr>
        <p:spPr>
          <a:xfrm>
            <a:off x="1330242" y="1887522"/>
            <a:ext cx="10326848" cy="3416320"/>
          </a:xfrm>
          <a:prstGeom prst="rect">
            <a:avLst/>
          </a:prstGeom>
          <a:noFill/>
        </p:spPr>
        <p:txBody>
          <a:bodyPr wrap="square" rtlCol="0">
            <a:spAutoFit/>
          </a:bodyPr>
          <a:lstStyle/>
          <a:p>
            <a:pPr marL="285750" indent="-285750">
              <a:buFont typeface="Arial" panose="020B0604020202020204" pitchFamily="34" charset="0"/>
              <a:buChar char="•"/>
            </a:pPr>
            <a:r>
              <a:rPr lang="pt-BR" sz="2400" dirty="0">
                <a:latin typeface="Calibri Light" panose="020F0302020204030204" pitchFamily="34" charset="0"/>
              </a:rPr>
              <a:t>Tratar os dados de entrada estimando uma curva para produção diária entre os meses, aumentando assim em aproximadamente 30x a quantidade de dados de entrada.</a:t>
            </a:r>
          </a:p>
          <a:p>
            <a:pPr marL="285750" indent="-285750">
              <a:buFont typeface="Arial" panose="020B0604020202020204" pitchFamily="34" charset="0"/>
              <a:buChar char="•"/>
            </a:pPr>
            <a:endParaRPr lang="pt-BR" sz="2400" dirty="0">
              <a:latin typeface="Calibri Light" panose="020F0302020204030204" pitchFamily="34" charset="0"/>
            </a:endParaRPr>
          </a:p>
          <a:p>
            <a:pPr marL="285750" indent="-285750">
              <a:buFont typeface="Arial" panose="020B0604020202020204" pitchFamily="34" charset="0"/>
              <a:buChar char="•"/>
            </a:pPr>
            <a:r>
              <a:rPr lang="pt-BR" sz="2400" dirty="0">
                <a:latin typeface="Calibri Light" panose="020F0302020204030204" pitchFamily="34" charset="0"/>
              </a:rPr>
              <a:t>Aplicar o método LSTM na rede, em que o tamanho da janela vai aumentando quanto mais avançamos no tempo.</a:t>
            </a:r>
          </a:p>
          <a:p>
            <a:pPr marL="285750" indent="-285750">
              <a:buFont typeface="Arial" panose="020B0604020202020204" pitchFamily="34" charset="0"/>
              <a:buChar char="•"/>
            </a:pPr>
            <a:endParaRPr lang="pt-BR" sz="2400" dirty="0">
              <a:latin typeface="Calibri Light" panose="020F0302020204030204" pitchFamily="34" charset="0"/>
            </a:endParaRPr>
          </a:p>
          <a:p>
            <a:pPr marL="285750" indent="-285750">
              <a:buFont typeface="Arial" panose="020B0604020202020204" pitchFamily="34" charset="0"/>
              <a:buChar char="•"/>
            </a:pPr>
            <a:r>
              <a:rPr lang="pt-BR" sz="2400" dirty="0">
                <a:latin typeface="Calibri Light" panose="020F0302020204030204" pitchFamily="34" charset="0"/>
              </a:rPr>
              <a:t>Testar outras funções pseudoaleatórias para a geração dos pesos iniciais na rede ELM</a:t>
            </a:r>
            <a:endParaRPr lang="en-US" sz="2400" dirty="0">
              <a:latin typeface="Calibri Light" panose="020F0302020204030204" pitchFamily="34" charset="0"/>
            </a:endParaRPr>
          </a:p>
        </p:txBody>
      </p:sp>
    </p:spTree>
    <p:extLst>
      <p:ext uri="{BB962C8B-B14F-4D97-AF65-F5344CB8AC3E}">
        <p14:creationId xmlns:p14="http://schemas.microsoft.com/office/powerpoint/2010/main" val="2992657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257963"/>
            <a:ext cx="10018713" cy="807440"/>
          </a:xfrm>
        </p:spPr>
        <p:txBody>
          <a:bodyPr/>
          <a:lstStyle/>
          <a:p>
            <a:r>
              <a:rPr lang="pt-BR" dirty="0"/>
              <a:t>Conclusão</a:t>
            </a:r>
            <a:endParaRPr lang="en-US" dirty="0"/>
          </a:p>
        </p:txBody>
      </p:sp>
      <p:sp>
        <p:nvSpPr>
          <p:cNvPr id="3" name="Espaço Reservado para Conteúdo 2"/>
          <p:cNvSpPr>
            <a:spLocks noGrp="1"/>
          </p:cNvSpPr>
          <p:nvPr>
            <p:ph idx="1"/>
          </p:nvPr>
        </p:nvSpPr>
        <p:spPr>
          <a:xfrm>
            <a:off x="1484310" y="1493241"/>
            <a:ext cx="10018713" cy="4297959"/>
          </a:xfrm>
        </p:spPr>
        <p:txBody>
          <a:bodyPr anchor="t">
            <a:normAutofit fontScale="92500"/>
          </a:bodyPr>
          <a:lstStyle/>
          <a:p>
            <a:r>
              <a:rPr lang="pt-BR" dirty="0">
                <a:latin typeface="Calibri Light" panose="020F0302020204030204" pitchFamily="34" charset="0"/>
              </a:rPr>
              <a:t>Mesmo que o desempenho das redes MLP tenham sidos melhores que as redes que usam ELM, essa melhoria de desempenho foi consideravelmente menor do que o esperado.</a:t>
            </a:r>
          </a:p>
          <a:p>
            <a:endParaRPr lang="pt-BR" dirty="0">
              <a:latin typeface="Calibri Light" panose="020F0302020204030204" pitchFamily="34" charset="0"/>
            </a:endParaRPr>
          </a:p>
          <a:p>
            <a:r>
              <a:rPr lang="pt-BR" dirty="0">
                <a:latin typeface="Calibri Light" panose="020F0302020204030204" pitchFamily="34" charset="0"/>
              </a:rPr>
              <a:t>A rede ELM se mostrou realmente bastante eficiente para treinar com números elevados de neurônios, porém apresenta desempenho extremamente baixo para redes com poucos neurônios.</a:t>
            </a:r>
          </a:p>
          <a:p>
            <a:endParaRPr lang="pt-BR" dirty="0">
              <a:latin typeface="Calibri Light" panose="020F0302020204030204" pitchFamily="34" charset="0"/>
            </a:endParaRPr>
          </a:p>
          <a:p>
            <a:r>
              <a:rPr lang="pt-BR" dirty="0">
                <a:latin typeface="Calibri Light" panose="020F0302020204030204" pitchFamily="34" charset="0"/>
              </a:rPr>
              <a:t>A rede ELM demora aproximadamente 65 segundos pra treinar uma rede com 1000 neurônios, enquanto a rede MLP utilizada demora mais de 400 segundos.</a:t>
            </a:r>
            <a:endParaRPr lang="en-US" dirty="0">
              <a:latin typeface="Calibri Light" panose="020F0302020204030204" pitchFamily="34" charset="0"/>
            </a:endParaRPr>
          </a:p>
        </p:txBody>
      </p:sp>
    </p:spTree>
    <p:extLst>
      <p:ext uri="{BB962C8B-B14F-4D97-AF65-F5344CB8AC3E}">
        <p14:creationId xmlns:p14="http://schemas.microsoft.com/office/powerpoint/2010/main" val="1427319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484310" y="687897"/>
            <a:ext cx="10018713" cy="5103303"/>
          </a:xfrm>
        </p:spPr>
        <p:txBody>
          <a:bodyPr>
            <a:normAutofit/>
          </a:bodyPr>
          <a:lstStyle/>
          <a:p>
            <a:pPr marL="0" indent="0">
              <a:buNone/>
            </a:pPr>
            <a:r>
              <a:rPr lang="pt-BR" sz="3200" dirty="0">
                <a:latin typeface="Calibri Light" panose="020F0302020204030204" pitchFamily="34" charset="0"/>
              </a:rPr>
              <a:t>Dados, script, resultados e imagens podem ser encontrados no </a:t>
            </a:r>
            <a:r>
              <a:rPr lang="pt-BR" sz="3200" dirty="0" err="1">
                <a:latin typeface="Calibri Light" panose="020F0302020204030204" pitchFamily="34" charset="0"/>
              </a:rPr>
              <a:t>github</a:t>
            </a:r>
            <a:r>
              <a:rPr lang="pt-BR" sz="3200" dirty="0">
                <a:latin typeface="Calibri Light" panose="020F0302020204030204" pitchFamily="34" charset="0"/>
              </a:rPr>
              <a:t> </a:t>
            </a:r>
            <a:r>
              <a:rPr lang="pt-BR" sz="3200">
                <a:latin typeface="Calibri Light" panose="020F0302020204030204" pitchFamily="34" charset="0"/>
              </a:rPr>
              <a:t>: “</a:t>
            </a:r>
            <a:r>
              <a:rPr lang="pt-BR" sz="3200" b="1">
                <a:latin typeface="Calibri Light" panose="020F0302020204030204" pitchFamily="34" charset="0"/>
              </a:rPr>
              <a:t>victortr</a:t>
            </a:r>
            <a:r>
              <a:rPr lang="pt-BR" sz="3200" b="1" dirty="0">
                <a:latin typeface="Calibri Light" panose="020F0302020204030204" pitchFamily="34" charset="0"/>
              </a:rPr>
              <a:t>”</a:t>
            </a:r>
            <a:endParaRPr lang="en-US" sz="3200" b="1" dirty="0">
              <a:latin typeface="Calibri Light" panose="020F0302020204030204" pitchFamily="34" charset="0"/>
            </a:endParaRPr>
          </a:p>
        </p:txBody>
      </p:sp>
    </p:spTree>
    <p:extLst>
      <p:ext uri="{BB962C8B-B14F-4D97-AF65-F5344CB8AC3E}">
        <p14:creationId xmlns:p14="http://schemas.microsoft.com/office/powerpoint/2010/main" val="487084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34256"/>
            <a:ext cx="10018713" cy="1752599"/>
          </a:xfrm>
        </p:spPr>
        <p:txBody>
          <a:bodyPr/>
          <a:lstStyle/>
          <a:p>
            <a:r>
              <a:rPr lang="pt-BR" dirty="0"/>
              <a:t>Bibliografia</a:t>
            </a:r>
            <a:br>
              <a:rPr lang="pt-BR" dirty="0"/>
            </a:br>
            <a:endParaRPr lang="pt-BR" dirty="0"/>
          </a:p>
        </p:txBody>
      </p:sp>
      <p:sp>
        <p:nvSpPr>
          <p:cNvPr id="3" name="Espaço Reservado para Conteúdo 2"/>
          <p:cNvSpPr>
            <a:spLocks noGrp="1"/>
          </p:cNvSpPr>
          <p:nvPr>
            <p:ph idx="1"/>
          </p:nvPr>
        </p:nvSpPr>
        <p:spPr>
          <a:xfrm>
            <a:off x="1484310" y="1786855"/>
            <a:ext cx="10018713" cy="4004345"/>
          </a:xfrm>
        </p:spPr>
        <p:txBody>
          <a:bodyPr>
            <a:normAutofit lnSpcReduction="10000"/>
          </a:bodyPr>
          <a:lstStyle/>
          <a:p>
            <a:r>
              <a:rPr lang="pt-BR" dirty="0">
                <a:latin typeface="Calibri Light" panose="020F0302020204030204" pitchFamily="34" charset="0"/>
              </a:rPr>
              <a:t>F. </a:t>
            </a:r>
            <a:r>
              <a:rPr lang="pt-BR" dirty="0" err="1">
                <a:latin typeface="Calibri Light" panose="020F0302020204030204" pitchFamily="34" charset="0"/>
              </a:rPr>
              <a:t>Bastien</a:t>
            </a:r>
            <a:r>
              <a:rPr lang="pt-BR" dirty="0">
                <a:latin typeface="Calibri Light" panose="020F0302020204030204" pitchFamily="34" charset="0"/>
              </a:rPr>
              <a:t>, P. </a:t>
            </a:r>
            <a:r>
              <a:rPr lang="pt-BR" dirty="0" err="1">
                <a:latin typeface="Calibri Light" panose="020F0302020204030204" pitchFamily="34" charset="0"/>
              </a:rPr>
              <a:t>Lamblin</a:t>
            </a:r>
            <a:r>
              <a:rPr lang="pt-BR" dirty="0">
                <a:latin typeface="Calibri Light" panose="020F0302020204030204" pitchFamily="34" charset="0"/>
              </a:rPr>
              <a:t>, R. </a:t>
            </a:r>
            <a:r>
              <a:rPr lang="pt-BR" dirty="0" err="1">
                <a:latin typeface="Calibri Light" panose="020F0302020204030204" pitchFamily="34" charset="0"/>
              </a:rPr>
              <a:t>Pascanu</a:t>
            </a:r>
            <a:r>
              <a:rPr lang="pt-BR" dirty="0">
                <a:latin typeface="Calibri Light" panose="020F0302020204030204" pitchFamily="34" charset="0"/>
              </a:rPr>
              <a:t>, J. </a:t>
            </a:r>
            <a:r>
              <a:rPr lang="pt-BR" dirty="0" err="1">
                <a:latin typeface="Calibri Light" panose="020F0302020204030204" pitchFamily="34" charset="0"/>
              </a:rPr>
              <a:t>Bergstra</a:t>
            </a:r>
            <a:r>
              <a:rPr lang="pt-BR" dirty="0">
                <a:latin typeface="Calibri Light" panose="020F0302020204030204" pitchFamily="34" charset="0"/>
              </a:rPr>
              <a:t>, I. </a:t>
            </a:r>
            <a:r>
              <a:rPr lang="pt-BR" dirty="0" err="1">
                <a:latin typeface="Calibri Light" panose="020F0302020204030204" pitchFamily="34" charset="0"/>
              </a:rPr>
              <a:t>Goodfellow</a:t>
            </a:r>
            <a:r>
              <a:rPr lang="pt-BR" dirty="0">
                <a:latin typeface="Calibri Light" panose="020F0302020204030204" pitchFamily="34" charset="0"/>
              </a:rPr>
              <a:t>, A. </a:t>
            </a:r>
            <a:r>
              <a:rPr lang="pt-BR" dirty="0" err="1">
                <a:latin typeface="Calibri Light" panose="020F0302020204030204" pitchFamily="34" charset="0"/>
              </a:rPr>
              <a:t>Bergeron</a:t>
            </a:r>
            <a:r>
              <a:rPr lang="pt-BR" dirty="0">
                <a:latin typeface="Calibri Light" panose="020F0302020204030204" pitchFamily="34" charset="0"/>
              </a:rPr>
              <a:t>, N. </a:t>
            </a:r>
            <a:r>
              <a:rPr lang="pt-BR" dirty="0" err="1">
                <a:latin typeface="Calibri Light" panose="020F0302020204030204" pitchFamily="34" charset="0"/>
              </a:rPr>
              <a:t>Bouchard</a:t>
            </a:r>
            <a:r>
              <a:rPr lang="pt-BR" dirty="0">
                <a:latin typeface="Calibri Light" panose="020F0302020204030204" pitchFamily="34" charset="0"/>
              </a:rPr>
              <a:t>, D. </a:t>
            </a:r>
            <a:r>
              <a:rPr lang="pt-BR" dirty="0" err="1">
                <a:latin typeface="Calibri Light" panose="020F0302020204030204" pitchFamily="34" charset="0"/>
              </a:rPr>
              <a:t>Warde-Farley</a:t>
            </a:r>
            <a:r>
              <a:rPr lang="pt-BR" dirty="0">
                <a:latin typeface="Calibri Light" panose="020F0302020204030204" pitchFamily="34" charset="0"/>
              </a:rPr>
              <a:t> </a:t>
            </a:r>
            <a:r>
              <a:rPr lang="pt-BR" dirty="0" err="1">
                <a:latin typeface="Calibri Light" panose="020F0302020204030204" pitchFamily="34" charset="0"/>
              </a:rPr>
              <a:t>and</a:t>
            </a:r>
            <a:r>
              <a:rPr lang="pt-BR" dirty="0">
                <a:latin typeface="Calibri Light" panose="020F0302020204030204" pitchFamily="34" charset="0"/>
              </a:rPr>
              <a:t> Y. </a:t>
            </a:r>
            <a:r>
              <a:rPr lang="pt-BR" dirty="0" err="1">
                <a:latin typeface="Calibri Light" panose="020F0302020204030204" pitchFamily="34" charset="0"/>
              </a:rPr>
              <a:t>Bengio</a:t>
            </a:r>
            <a:r>
              <a:rPr lang="pt-BR" dirty="0">
                <a:latin typeface="Calibri Light" panose="020F0302020204030204" pitchFamily="34" charset="0"/>
              </a:rPr>
              <a:t>. </a:t>
            </a:r>
            <a:r>
              <a:rPr lang="pt-BR" u="sng" dirty="0">
                <a:latin typeface="Calibri Light" panose="020F0302020204030204" pitchFamily="34" charset="0"/>
                <a:hlinkClick r:id="rId2"/>
              </a:rPr>
              <a:t>“</a:t>
            </a:r>
            <a:r>
              <a:rPr lang="pt-BR" u="sng" dirty="0" err="1">
                <a:latin typeface="Calibri Light" panose="020F0302020204030204" pitchFamily="34" charset="0"/>
                <a:hlinkClick r:id="rId2"/>
              </a:rPr>
              <a:t>Theano</a:t>
            </a:r>
            <a:r>
              <a:rPr lang="pt-BR" u="sng" dirty="0">
                <a:latin typeface="Calibri Light" panose="020F0302020204030204" pitchFamily="34" charset="0"/>
                <a:hlinkClick r:id="rId2"/>
              </a:rPr>
              <a:t>: new </a:t>
            </a:r>
            <a:r>
              <a:rPr lang="pt-BR" u="sng" dirty="0" err="1">
                <a:latin typeface="Calibri Light" panose="020F0302020204030204" pitchFamily="34" charset="0"/>
                <a:hlinkClick r:id="rId2"/>
              </a:rPr>
              <a:t>features</a:t>
            </a:r>
            <a:r>
              <a:rPr lang="pt-BR" u="sng" dirty="0">
                <a:latin typeface="Calibri Light" panose="020F0302020204030204" pitchFamily="34" charset="0"/>
                <a:hlinkClick r:id="rId2"/>
              </a:rPr>
              <a:t> </a:t>
            </a:r>
            <a:r>
              <a:rPr lang="pt-BR" u="sng" dirty="0" err="1">
                <a:latin typeface="Calibri Light" panose="020F0302020204030204" pitchFamily="34" charset="0"/>
                <a:hlinkClick r:id="rId2"/>
              </a:rPr>
              <a:t>and</a:t>
            </a:r>
            <a:r>
              <a:rPr lang="pt-BR" u="sng" dirty="0">
                <a:latin typeface="Calibri Light" panose="020F0302020204030204" pitchFamily="34" charset="0"/>
                <a:hlinkClick r:id="rId2"/>
              </a:rPr>
              <a:t> </a:t>
            </a:r>
            <a:r>
              <a:rPr lang="pt-BR" u="sng" dirty="0" err="1">
                <a:latin typeface="Calibri Light" panose="020F0302020204030204" pitchFamily="34" charset="0"/>
                <a:hlinkClick r:id="rId2"/>
              </a:rPr>
              <a:t>speed</a:t>
            </a:r>
            <a:r>
              <a:rPr lang="pt-BR" u="sng" dirty="0">
                <a:latin typeface="Calibri Light" panose="020F0302020204030204" pitchFamily="34" charset="0"/>
                <a:hlinkClick r:id="rId2"/>
              </a:rPr>
              <a:t> </a:t>
            </a:r>
            <a:r>
              <a:rPr lang="pt-BR" u="sng" dirty="0" err="1">
                <a:latin typeface="Calibri Light" panose="020F0302020204030204" pitchFamily="34" charset="0"/>
                <a:hlinkClick r:id="rId2"/>
              </a:rPr>
              <a:t>improvements</a:t>
            </a:r>
            <a:r>
              <a:rPr lang="pt-BR" u="sng" dirty="0">
                <a:latin typeface="Calibri Light" panose="020F0302020204030204" pitchFamily="34" charset="0"/>
                <a:hlinkClick r:id="rId2"/>
              </a:rPr>
              <a:t>”</a:t>
            </a:r>
            <a:r>
              <a:rPr lang="pt-BR" dirty="0">
                <a:latin typeface="Calibri Light" panose="020F0302020204030204" pitchFamily="34" charset="0"/>
              </a:rPr>
              <a:t>. NIPS 2012 </a:t>
            </a:r>
            <a:r>
              <a:rPr lang="pt-BR" dirty="0" err="1">
                <a:latin typeface="Calibri Light" panose="020F0302020204030204" pitchFamily="34" charset="0"/>
              </a:rPr>
              <a:t>deep</a:t>
            </a:r>
            <a:r>
              <a:rPr lang="pt-BR" dirty="0">
                <a:latin typeface="Calibri Light" panose="020F0302020204030204" pitchFamily="34" charset="0"/>
              </a:rPr>
              <a:t> </a:t>
            </a:r>
            <a:r>
              <a:rPr lang="pt-BR" dirty="0" err="1">
                <a:latin typeface="Calibri Light" panose="020F0302020204030204" pitchFamily="34" charset="0"/>
              </a:rPr>
              <a:t>learning</a:t>
            </a:r>
            <a:r>
              <a:rPr lang="pt-BR" dirty="0">
                <a:latin typeface="Calibri Light" panose="020F0302020204030204" pitchFamily="34" charset="0"/>
              </a:rPr>
              <a:t> workshop. </a:t>
            </a:r>
          </a:p>
          <a:p>
            <a:r>
              <a:rPr lang="pt-BR" dirty="0">
                <a:latin typeface="Calibri Light" panose="020F0302020204030204" pitchFamily="34" charset="0"/>
              </a:rPr>
              <a:t>J. </a:t>
            </a:r>
            <a:r>
              <a:rPr lang="pt-BR" dirty="0" err="1">
                <a:latin typeface="Calibri Light" panose="020F0302020204030204" pitchFamily="34" charset="0"/>
              </a:rPr>
              <a:t>Bergstra</a:t>
            </a:r>
            <a:r>
              <a:rPr lang="pt-BR" dirty="0">
                <a:latin typeface="Calibri Light" panose="020F0302020204030204" pitchFamily="34" charset="0"/>
              </a:rPr>
              <a:t>, O. </a:t>
            </a:r>
            <a:r>
              <a:rPr lang="pt-BR" dirty="0" err="1">
                <a:latin typeface="Calibri Light" panose="020F0302020204030204" pitchFamily="34" charset="0"/>
              </a:rPr>
              <a:t>Breuleux</a:t>
            </a:r>
            <a:r>
              <a:rPr lang="pt-BR" dirty="0">
                <a:latin typeface="Calibri Light" panose="020F0302020204030204" pitchFamily="34" charset="0"/>
              </a:rPr>
              <a:t>, F. </a:t>
            </a:r>
            <a:r>
              <a:rPr lang="pt-BR" dirty="0" err="1">
                <a:latin typeface="Calibri Light" panose="020F0302020204030204" pitchFamily="34" charset="0"/>
              </a:rPr>
              <a:t>Bastien</a:t>
            </a:r>
            <a:r>
              <a:rPr lang="pt-BR" dirty="0">
                <a:latin typeface="Calibri Light" panose="020F0302020204030204" pitchFamily="34" charset="0"/>
              </a:rPr>
              <a:t>, P. </a:t>
            </a:r>
            <a:r>
              <a:rPr lang="pt-BR" dirty="0" err="1">
                <a:latin typeface="Calibri Light" panose="020F0302020204030204" pitchFamily="34" charset="0"/>
              </a:rPr>
              <a:t>Lamblin</a:t>
            </a:r>
            <a:r>
              <a:rPr lang="pt-BR" dirty="0">
                <a:latin typeface="Calibri Light" panose="020F0302020204030204" pitchFamily="34" charset="0"/>
              </a:rPr>
              <a:t>, R. </a:t>
            </a:r>
            <a:r>
              <a:rPr lang="pt-BR" dirty="0" err="1">
                <a:latin typeface="Calibri Light" panose="020F0302020204030204" pitchFamily="34" charset="0"/>
              </a:rPr>
              <a:t>Pascanu</a:t>
            </a:r>
            <a:r>
              <a:rPr lang="pt-BR" dirty="0">
                <a:latin typeface="Calibri Light" panose="020F0302020204030204" pitchFamily="34" charset="0"/>
              </a:rPr>
              <a:t>, G. </a:t>
            </a:r>
            <a:r>
              <a:rPr lang="pt-BR" dirty="0" err="1">
                <a:latin typeface="Calibri Light" panose="020F0302020204030204" pitchFamily="34" charset="0"/>
              </a:rPr>
              <a:t>Desjardins</a:t>
            </a:r>
            <a:r>
              <a:rPr lang="pt-BR" dirty="0">
                <a:latin typeface="Calibri Light" panose="020F0302020204030204" pitchFamily="34" charset="0"/>
              </a:rPr>
              <a:t>, J. </a:t>
            </a:r>
            <a:r>
              <a:rPr lang="pt-BR" dirty="0" err="1">
                <a:latin typeface="Calibri Light" panose="020F0302020204030204" pitchFamily="34" charset="0"/>
              </a:rPr>
              <a:t>Turian</a:t>
            </a:r>
            <a:r>
              <a:rPr lang="pt-BR" dirty="0">
                <a:latin typeface="Calibri Light" panose="020F0302020204030204" pitchFamily="34" charset="0"/>
              </a:rPr>
              <a:t>, D. </a:t>
            </a:r>
            <a:r>
              <a:rPr lang="pt-BR" dirty="0" err="1">
                <a:latin typeface="Calibri Light" panose="020F0302020204030204" pitchFamily="34" charset="0"/>
              </a:rPr>
              <a:t>Warde-Farley</a:t>
            </a:r>
            <a:r>
              <a:rPr lang="pt-BR" dirty="0">
                <a:latin typeface="Calibri Light" panose="020F0302020204030204" pitchFamily="34" charset="0"/>
              </a:rPr>
              <a:t> </a:t>
            </a:r>
            <a:r>
              <a:rPr lang="pt-BR" dirty="0" err="1">
                <a:latin typeface="Calibri Light" panose="020F0302020204030204" pitchFamily="34" charset="0"/>
              </a:rPr>
              <a:t>and</a:t>
            </a:r>
            <a:r>
              <a:rPr lang="pt-BR" dirty="0">
                <a:latin typeface="Calibri Light" panose="020F0302020204030204" pitchFamily="34" charset="0"/>
              </a:rPr>
              <a:t> Y. </a:t>
            </a:r>
            <a:r>
              <a:rPr lang="pt-BR" dirty="0" err="1">
                <a:latin typeface="Calibri Light" panose="020F0302020204030204" pitchFamily="34" charset="0"/>
              </a:rPr>
              <a:t>Bengio</a:t>
            </a:r>
            <a:r>
              <a:rPr lang="pt-BR" dirty="0">
                <a:latin typeface="Calibri Light" panose="020F0302020204030204" pitchFamily="34" charset="0"/>
              </a:rPr>
              <a:t>. </a:t>
            </a:r>
            <a:r>
              <a:rPr lang="pt-BR" u="sng" dirty="0">
                <a:latin typeface="Calibri Light" panose="020F0302020204030204" pitchFamily="34" charset="0"/>
                <a:hlinkClick r:id="rId3"/>
              </a:rPr>
              <a:t>“</a:t>
            </a:r>
            <a:r>
              <a:rPr lang="pt-BR" u="sng" dirty="0" err="1">
                <a:latin typeface="Calibri Light" panose="020F0302020204030204" pitchFamily="34" charset="0"/>
                <a:hlinkClick r:id="rId3"/>
              </a:rPr>
              <a:t>Theano</a:t>
            </a:r>
            <a:r>
              <a:rPr lang="pt-BR" u="sng" dirty="0">
                <a:latin typeface="Calibri Light" panose="020F0302020204030204" pitchFamily="34" charset="0"/>
                <a:hlinkClick r:id="rId3"/>
              </a:rPr>
              <a:t>: A CPU </a:t>
            </a:r>
            <a:r>
              <a:rPr lang="pt-BR" u="sng" dirty="0" err="1">
                <a:latin typeface="Calibri Light" panose="020F0302020204030204" pitchFamily="34" charset="0"/>
                <a:hlinkClick r:id="rId3"/>
              </a:rPr>
              <a:t>and</a:t>
            </a:r>
            <a:r>
              <a:rPr lang="pt-BR" u="sng" dirty="0">
                <a:latin typeface="Calibri Light" panose="020F0302020204030204" pitchFamily="34" charset="0"/>
                <a:hlinkClick r:id="rId3"/>
              </a:rPr>
              <a:t> GPU </a:t>
            </a:r>
            <a:r>
              <a:rPr lang="pt-BR" u="sng" dirty="0" err="1">
                <a:latin typeface="Calibri Light" panose="020F0302020204030204" pitchFamily="34" charset="0"/>
                <a:hlinkClick r:id="rId3"/>
              </a:rPr>
              <a:t>Math</a:t>
            </a:r>
            <a:r>
              <a:rPr lang="pt-BR" u="sng" dirty="0">
                <a:latin typeface="Calibri Light" panose="020F0302020204030204" pitchFamily="34" charset="0"/>
                <a:hlinkClick r:id="rId3"/>
              </a:rPr>
              <a:t> Expression </a:t>
            </a:r>
            <a:r>
              <a:rPr lang="pt-BR" u="sng" dirty="0" err="1">
                <a:latin typeface="Calibri Light" panose="020F0302020204030204" pitchFamily="34" charset="0"/>
                <a:hlinkClick r:id="rId3"/>
              </a:rPr>
              <a:t>Compiler</a:t>
            </a:r>
            <a:r>
              <a:rPr lang="pt-BR" u="sng" dirty="0">
                <a:latin typeface="Calibri Light" panose="020F0302020204030204" pitchFamily="34" charset="0"/>
                <a:hlinkClick r:id="rId3"/>
              </a:rPr>
              <a:t>”</a:t>
            </a:r>
            <a:r>
              <a:rPr lang="pt-BR" dirty="0">
                <a:latin typeface="Calibri Light" panose="020F0302020204030204" pitchFamily="34" charset="0"/>
              </a:rPr>
              <a:t>. </a:t>
            </a:r>
            <a:r>
              <a:rPr lang="pt-BR" i="1" dirty="0" err="1">
                <a:latin typeface="Calibri Light" panose="020F0302020204030204" pitchFamily="34" charset="0"/>
              </a:rPr>
              <a:t>Proceedings</a:t>
            </a:r>
            <a:r>
              <a:rPr lang="pt-BR" i="1" dirty="0">
                <a:latin typeface="Calibri Light" panose="020F0302020204030204" pitchFamily="34" charset="0"/>
              </a:rPr>
              <a:t> </a:t>
            </a:r>
            <a:r>
              <a:rPr lang="pt-BR" i="1" dirty="0" err="1">
                <a:latin typeface="Calibri Light" panose="020F0302020204030204" pitchFamily="34" charset="0"/>
              </a:rPr>
              <a:t>of</a:t>
            </a:r>
            <a:r>
              <a:rPr lang="pt-BR" i="1" dirty="0">
                <a:latin typeface="Calibri Light" panose="020F0302020204030204" pitchFamily="34" charset="0"/>
              </a:rPr>
              <a:t> </a:t>
            </a:r>
            <a:r>
              <a:rPr lang="pt-BR" i="1" dirty="0" err="1">
                <a:latin typeface="Calibri Light" panose="020F0302020204030204" pitchFamily="34" charset="0"/>
              </a:rPr>
              <a:t>the</a:t>
            </a:r>
            <a:r>
              <a:rPr lang="pt-BR" i="1" dirty="0">
                <a:latin typeface="Calibri Light" panose="020F0302020204030204" pitchFamily="34" charset="0"/>
              </a:rPr>
              <a:t> Python for </a:t>
            </a:r>
            <a:r>
              <a:rPr lang="pt-BR" i="1" dirty="0" err="1">
                <a:latin typeface="Calibri Light" panose="020F0302020204030204" pitchFamily="34" charset="0"/>
              </a:rPr>
              <a:t>Scientific</a:t>
            </a:r>
            <a:r>
              <a:rPr lang="pt-BR" i="1" dirty="0">
                <a:latin typeface="Calibri Light" panose="020F0302020204030204" pitchFamily="34" charset="0"/>
              </a:rPr>
              <a:t> </a:t>
            </a:r>
            <a:r>
              <a:rPr lang="pt-BR" i="1" dirty="0" err="1">
                <a:latin typeface="Calibri Light" panose="020F0302020204030204" pitchFamily="34" charset="0"/>
              </a:rPr>
              <a:t>Computing</a:t>
            </a:r>
            <a:r>
              <a:rPr lang="pt-BR" i="1" dirty="0">
                <a:latin typeface="Calibri Light" panose="020F0302020204030204" pitchFamily="34" charset="0"/>
              </a:rPr>
              <a:t> </a:t>
            </a:r>
            <a:r>
              <a:rPr lang="pt-BR" i="1" dirty="0" err="1">
                <a:latin typeface="Calibri Light" panose="020F0302020204030204" pitchFamily="34" charset="0"/>
              </a:rPr>
              <a:t>Conference</a:t>
            </a:r>
            <a:r>
              <a:rPr lang="pt-BR" i="1" dirty="0">
                <a:latin typeface="Calibri Light" panose="020F0302020204030204" pitchFamily="34" charset="0"/>
              </a:rPr>
              <a:t> (</a:t>
            </a:r>
            <a:r>
              <a:rPr lang="pt-BR" i="1" dirty="0" err="1">
                <a:latin typeface="Calibri Light" panose="020F0302020204030204" pitchFamily="34" charset="0"/>
              </a:rPr>
              <a:t>SciPy</a:t>
            </a:r>
            <a:r>
              <a:rPr lang="pt-BR" i="1" dirty="0">
                <a:latin typeface="Calibri Light" panose="020F0302020204030204" pitchFamily="34" charset="0"/>
              </a:rPr>
              <a:t>) 2010. </a:t>
            </a:r>
            <a:r>
              <a:rPr lang="pt-BR" i="1" dirty="0" err="1">
                <a:latin typeface="Calibri Light" panose="020F0302020204030204" pitchFamily="34" charset="0"/>
              </a:rPr>
              <a:t>June</a:t>
            </a:r>
            <a:r>
              <a:rPr lang="pt-BR" i="1" dirty="0">
                <a:latin typeface="Calibri Light" panose="020F0302020204030204" pitchFamily="34" charset="0"/>
              </a:rPr>
              <a:t> 30 - July 3, Austin, TX</a:t>
            </a:r>
          </a:p>
          <a:p>
            <a:r>
              <a:rPr lang="pt-BR" dirty="0">
                <a:latin typeface="Calibri Light" panose="020F0302020204030204" pitchFamily="34" charset="0"/>
              </a:rPr>
              <a:t>Patterson D W, Chan K H, </a:t>
            </a:r>
            <a:r>
              <a:rPr lang="pt-BR" dirty="0" err="1">
                <a:latin typeface="Calibri Light" panose="020F0302020204030204" pitchFamily="34" charset="0"/>
              </a:rPr>
              <a:t>Tan</a:t>
            </a:r>
            <a:r>
              <a:rPr lang="pt-BR" dirty="0">
                <a:latin typeface="Calibri Light" panose="020F0302020204030204" pitchFamily="34" charset="0"/>
              </a:rPr>
              <a:t> C M. 1993, Time Series </a:t>
            </a:r>
            <a:r>
              <a:rPr lang="pt-BR" dirty="0" err="1">
                <a:latin typeface="Calibri Light" panose="020F0302020204030204" pitchFamily="34" charset="0"/>
              </a:rPr>
              <a:t>Forecasting</a:t>
            </a:r>
            <a:r>
              <a:rPr lang="pt-BR" dirty="0">
                <a:latin typeface="Calibri Light" panose="020F0302020204030204" pitchFamily="34" charset="0"/>
              </a:rPr>
              <a:t> </a:t>
            </a:r>
            <a:r>
              <a:rPr lang="pt-BR" dirty="0" err="1">
                <a:latin typeface="Calibri Light" panose="020F0302020204030204" pitchFamily="34" charset="0"/>
              </a:rPr>
              <a:t>with</a:t>
            </a:r>
            <a:r>
              <a:rPr lang="pt-BR" dirty="0">
                <a:latin typeface="Calibri Light" panose="020F0302020204030204" pitchFamily="34" charset="0"/>
              </a:rPr>
              <a:t> neural nets: a </a:t>
            </a:r>
            <a:r>
              <a:rPr lang="pt-BR" dirty="0" err="1">
                <a:latin typeface="Calibri Light" panose="020F0302020204030204" pitchFamily="34" charset="0"/>
              </a:rPr>
              <a:t>comparative</a:t>
            </a:r>
            <a:r>
              <a:rPr lang="pt-BR" dirty="0">
                <a:latin typeface="Calibri Light" panose="020F0302020204030204" pitchFamily="34" charset="0"/>
              </a:rPr>
              <a:t> </a:t>
            </a:r>
            <a:r>
              <a:rPr lang="pt-BR" dirty="0" err="1">
                <a:latin typeface="Calibri Light" panose="020F0302020204030204" pitchFamily="34" charset="0"/>
              </a:rPr>
              <a:t>study</a:t>
            </a:r>
            <a:r>
              <a:rPr lang="pt-BR" dirty="0">
                <a:latin typeface="Calibri Light" panose="020F0302020204030204" pitchFamily="34" charset="0"/>
              </a:rPr>
              <a:t>. Proc. </a:t>
            </a:r>
            <a:r>
              <a:rPr lang="pt-BR" dirty="0" err="1">
                <a:latin typeface="Calibri Light" panose="020F0302020204030204" pitchFamily="34" charset="0"/>
              </a:rPr>
              <a:t>the</a:t>
            </a:r>
            <a:r>
              <a:rPr lang="pt-BR" dirty="0">
                <a:latin typeface="Calibri Light" panose="020F0302020204030204" pitchFamily="34" charset="0"/>
              </a:rPr>
              <a:t> </a:t>
            </a:r>
            <a:r>
              <a:rPr lang="pt-BR" dirty="0" err="1">
                <a:latin typeface="Calibri Light" panose="020F0302020204030204" pitchFamily="34" charset="0"/>
              </a:rPr>
              <a:t>international</a:t>
            </a:r>
            <a:r>
              <a:rPr lang="pt-BR" dirty="0">
                <a:latin typeface="Calibri Light" panose="020F0302020204030204" pitchFamily="34" charset="0"/>
              </a:rPr>
              <a:t> </a:t>
            </a:r>
            <a:r>
              <a:rPr lang="pt-BR" dirty="0" err="1">
                <a:latin typeface="Calibri Light" panose="020F0302020204030204" pitchFamily="34" charset="0"/>
              </a:rPr>
              <a:t>conference</a:t>
            </a:r>
            <a:r>
              <a:rPr lang="pt-BR" dirty="0">
                <a:latin typeface="Calibri Light" panose="020F0302020204030204" pitchFamily="34" charset="0"/>
              </a:rPr>
              <a:t> </a:t>
            </a:r>
            <a:r>
              <a:rPr lang="pt-BR" dirty="0" err="1">
                <a:latin typeface="Calibri Light" panose="020F0302020204030204" pitchFamily="34" charset="0"/>
              </a:rPr>
              <a:t>on</a:t>
            </a:r>
            <a:r>
              <a:rPr lang="pt-BR" dirty="0">
                <a:latin typeface="Calibri Light" panose="020F0302020204030204" pitchFamily="34" charset="0"/>
              </a:rPr>
              <a:t> neural network </a:t>
            </a:r>
            <a:r>
              <a:rPr lang="pt-BR" dirty="0" err="1">
                <a:latin typeface="Calibri Light" panose="020F0302020204030204" pitchFamily="34" charset="0"/>
              </a:rPr>
              <a:t>applictions</a:t>
            </a:r>
            <a:r>
              <a:rPr lang="pt-BR" dirty="0">
                <a:latin typeface="Calibri Light" panose="020F0302020204030204" pitchFamily="34" charset="0"/>
              </a:rPr>
              <a:t> </a:t>
            </a:r>
            <a:r>
              <a:rPr lang="pt-BR" dirty="0" err="1">
                <a:latin typeface="Calibri Light" panose="020F0302020204030204" pitchFamily="34" charset="0"/>
              </a:rPr>
              <a:t>to</a:t>
            </a:r>
            <a:r>
              <a:rPr lang="pt-BR" dirty="0">
                <a:latin typeface="Calibri Light" panose="020F0302020204030204" pitchFamily="34" charset="0"/>
              </a:rPr>
              <a:t> </a:t>
            </a:r>
            <a:r>
              <a:rPr lang="pt-BR" dirty="0" err="1">
                <a:latin typeface="Calibri Light" panose="020F0302020204030204" pitchFamily="34" charset="0"/>
              </a:rPr>
              <a:t>signal</a:t>
            </a:r>
            <a:r>
              <a:rPr lang="pt-BR" dirty="0">
                <a:latin typeface="Calibri Light" panose="020F0302020204030204" pitchFamily="34" charset="0"/>
              </a:rPr>
              <a:t> </a:t>
            </a:r>
            <a:r>
              <a:rPr lang="pt-BR" dirty="0" err="1">
                <a:latin typeface="Calibri Light" panose="020F0302020204030204" pitchFamily="34" charset="0"/>
              </a:rPr>
              <a:t>processing</a:t>
            </a:r>
            <a:r>
              <a:rPr lang="pt-BR" dirty="0">
                <a:latin typeface="Calibri Light" panose="020F0302020204030204" pitchFamily="34" charset="0"/>
              </a:rPr>
              <a:t>. NNASP 1993 Singapore pp 269-274.</a:t>
            </a:r>
          </a:p>
        </p:txBody>
      </p:sp>
    </p:spTree>
    <p:extLst>
      <p:ext uri="{BB962C8B-B14F-4D97-AF65-F5344CB8AC3E}">
        <p14:creationId xmlns:p14="http://schemas.microsoft.com/office/powerpoint/2010/main" val="29579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92032" y="216018"/>
            <a:ext cx="10018713" cy="547382"/>
          </a:xfrm>
        </p:spPr>
        <p:txBody>
          <a:bodyPr>
            <a:normAutofit fontScale="90000"/>
          </a:bodyPr>
          <a:lstStyle/>
          <a:p>
            <a:r>
              <a:rPr lang="pt-BR" dirty="0"/>
              <a:t>Tratando os dados</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324720691"/>
              </p:ext>
            </p:extLst>
          </p:nvPr>
        </p:nvGraphicFramePr>
        <p:xfrm>
          <a:off x="1644242" y="990686"/>
          <a:ext cx="9890621" cy="4931940"/>
        </p:xfrm>
        <a:graphic>
          <a:graphicData uri="http://schemas.openxmlformats.org/drawingml/2006/table">
            <a:tbl>
              <a:tblPr firstRow="1" lastCol="1" bandRow="1">
                <a:tableStyleId>{9DCAF9ED-07DC-4A11-8D7F-57B35C25682E}</a:tableStyleId>
              </a:tblPr>
              <a:tblGrid>
                <a:gridCol w="1229693">
                  <a:extLst>
                    <a:ext uri="{9D8B030D-6E8A-4147-A177-3AD203B41FA5}">
                      <a16:colId xmlns:a16="http://schemas.microsoft.com/office/drawing/2014/main" val="1170349533"/>
                    </a:ext>
                  </a:extLst>
                </a:gridCol>
                <a:gridCol w="1226327">
                  <a:extLst>
                    <a:ext uri="{9D8B030D-6E8A-4147-A177-3AD203B41FA5}">
                      <a16:colId xmlns:a16="http://schemas.microsoft.com/office/drawing/2014/main" val="479735814"/>
                    </a:ext>
                  </a:extLst>
                </a:gridCol>
                <a:gridCol w="2157925">
                  <a:extLst>
                    <a:ext uri="{9D8B030D-6E8A-4147-A177-3AD203B41FA5}">
                      <a16:colId xmlns:a16="http://schemas.microsoft.com/office/drawing/2014/main" val="2261886690"/>
                    </a:ext>
                  </a:extLst>
                </a:gridCol>
                <a:gridCol w="765547">
                  <a:extLst>
                    <a:ext uri="{9D8B030D-6E8A-4147-A177-3AD203B41FA5}">
                      <a16:colId xmlns:a16="http://schemas.microsoft.com/office/drawing/2014/main" val="3941030091"/>
                    </a:ext>
                  </a:extLst>
                </a:gridCol>
                <a:gridCol w="1116832">
                  <a:extLst>
                    <a:ext uri="{9D8B030D-6E8A-4147-A177-3AD203B41FA5}">
                      <a16:colId xmlns:a16="http://schemas.microsoft.com/office/drawing/2014/main" val="1179432587"/>
                    </a:ext>
                  </a:extLst>
                </a:gridCol>
                <a:gridCol w="1708098">
                  <a:extLst>
                    <a:ext uri="{9D8B030D-6E8A-4147-A177-3AD203B41FA5}">
                      <a16:colId xmlns:a16="http://schemas.microsoft.com/office/drawing/2014/main" val="1617912586"/>
                    </a:ext>
                  </a:extLst>
                </a:gridCol>
                <a:gridCol w="1686199">
                  <a:extLst>
                    <a:ext uri="{9D8B030D-6E8A-4147-A177-3AD203B41FA5}">
                      <a16:colId xmlns:a16="http://schemas.microsoft.com/office/drawing/2014/main" val="2941195219"/>
                    </a:ext>
                  </a:extLst>
                </a:gridCol>
              </a:tblGrid>
              <a:tr h="189690">
                <a:tc>
                  <a:txBody>
                    <a:bodyPr/>
                    <a:lstStyle/>
                    <a:p>
                      <a:pPr algn="ctr" fontAlgn="b"/>
                      <a:r>
                        <a:rPr lang="pt-BR" sz="1200" u="none" strike="noStrike" dirty="0">
                          <a:effectLst/>
                          <a:latin typeface="Calibri Light" panose="020F0302020204030204" pitchFamily="34" charset="0"/>
                        </a:rPr>
                        <a:t>PETROLEO</a:t>
                      </a:r>
                      <a:endParaRPr lang="pt-BR" sz="1200" b="1"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LGN</a:t>
                      </a:r>
                      <a:endParaRPr lang="pt-BR" sz="1200" b="1"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PETROLEO+LGN</a:t>
                      </a:r>
                      <a:endParaRPr lang="pt-BR" sz="1200" b="1"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MÊS</a:t>
                      </a:r>
                      <a:endParaRPr lang="pt-BR" sz="1200" b="1"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DIAS/MÊS</a:t>
                      </a:r>
                      <a:endParaRPr lang="pt-BR" sz="1200" b="1"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PRODUÇÂO DIA</a:t>
                      </a:r>
                      <a:endParaRPr lang="pt-BR" sz="1200" b="1"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NORMALIZADO</a:t>
                      </a:r>
                      <a:endParaRPr lang="pt-BR" sz="1200" b="1"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1568048496"/>
                  </a:ext>
                </a:extLst>
              </a:tr>
              <a:tr h="189690">
                <a:tc>
                  <a:txBody>
                    <a:bodyPr/>
                    <a:lstStyle/>
                    <a:p>
                      <a:pPr algn="ctr" fontAlgn="b"/>
                      <a:r>
                        <a:rPr lang="pt-BR" sz="1200" u="none" strike="noStrike" dirty="0">
                          <a:effectLst/>
                          <a:latin typeface="Calibri Light" panose="020F0302020204030204" pitchFamily="34" charset="0"/>
                        </a:rPr>
                        <a:t>   37.013.221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713.279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37.726.500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01/01/2000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1216983,87</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-0,099548437</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297479402"/>
                  </a:ext>
                </a:extLst>
              </a:tr>
              <a:tr h="189690">
                <a:tc>
                  <a:txBody>
                    <a:bodyPr/>
                    <a:lstStyle/>
                    <a:p>
                      <a:pPr algn="ctr" fontAlgn="b"/>
                      <a:r>
                        <a:rPr lang="pt-BR" sz="1200" u="none" strike="noStrike" dirty="0">
                          <a:effectLst/>
                          <a:latin typeface="Calibri Light" panose="020F0302020204030204" pitchFamily="34" charset="0"/>
                        </a:rPr>
                        <a:t>   33.608.455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641.588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34.250.043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01/02/2000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29</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1181035,96</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-0,126146445</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1928349294"/>
                  </a:ext>
                </a:extLst>
              </a:tr>
              <a:tr h="189690">
                <a:tc>
                  <a:txBody>
                    <a:bodyPr/>
                    <a:lstStyle/>
                    <a:p>
                      <a:pPr algn="ctr" fontAlgn="b"/>
                      <a:r>
                        <a:rPr lang="pt-BR" sz="1200" u="none" strike="noStrike" dirty="0">
                          <a:effectLst/>
                          <a:latin typeface="Calibri Light" panose="020F0302020204030204" pitchFamily="34" charset="0"/>
                        </a:rPr>
                        <a:t>   38.123.531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805.662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38.929.193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01/03/2000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1255780,42</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-0,070842698</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897639700"/>
                  </a:ext>
                </a:extLst>
              </a:tr>
              <a:tr h="189690">
                <a:tc>
                  <a:txBody>
                    <a:bodyPr/>
                    <a:lstStyle/>
                    <a:p>
                      <a:pPr algn="ctr" fontAlgn="b"/>
                      <a:r>
                        <a:rPr lang="pt-BR" sz="1200" u="none" strike="noStrike" dirty="0">
                          <a:effectLst/>
                          <a:latin typeface="Calibri Light" panose="020F0302020204030204" pitchFamily="34" charset="0"/>
                        </a:rPr>
                        <a:t>   36.024.044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809.515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36.833.559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01/04/2000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1227785,30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-0,091556409</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1631257447"/>
                  </a:ext>
                </a:extLst>
              </a:tr>
              <a:tr h="189690">
                <a:tc>
                  <a:txBody>
                    <a:bodyPr/>
                    <a:lstStyle/>
                    <a:p>
                      <a:pPr algn="ctr" fontAlgn="b"/>
                      <a:r>
                        <a:rPr lang="pt-BR" sz="1200" u="none" strike="noStrike" dirty="0">
                          <a:effectLst/>
                          <a:latin typeface="Calibri Light" panose="020F0302020204030204" pitchFamily="34" charset="0"/>
                        </a:rPr>
                        <a:t>   37.158.812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877.609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38.036.421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01/05/2000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1226981,32</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-0,092151275</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2308381484"/>
                  </a:ext>
                </a:extLst>
              </a:tr>
              <a:tr h="189690">
                <a:tc>
                  <a:txBody>
                    <a:bodyPr/>
                    <a:lstStyle/>
                    <a:p>
                      <a:pPr algn="ctr" fontAlgn="b"/>
                      <a:r>
                        <a:rPr lang="pt-BR" sz="1200" u="none" strike="noStrike" dirty="0">
                          <a:effectLst/>
                          <a:latin typeface="Calibri Light" panose="020F0302020204030204" pitchFamily="34" charset="0"/>
                        </a:rPr>
                        <a:t>   37.492.695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790.316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38.283.011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01/06/2000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1276100,36</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-0,055807894</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722082501"/>
                  </a:ext>
                </a:extLst>
              </a:tr>
              <a:tr h="189690">
                <a:tc>
                  <a:txBody>
                    <a:bodyPr/>
                    <a:lstStyle/>
                    <a:p>
                      <a:pPr algn="ctr" fontAlgn="b"/>
                      <a:r>
                        <a:rPr lang="pt-BR" sz="1200" u="none" strike="noStrike" dirty="0">
                          <a:effectLst/>
                          <a:latin typeface="Calibri Light" panose="020F0302020204030204" pitchFamily="34" charset="0"/>
                        </a:rPr>
                        <a:t>   38.056.452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769.030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38.825.482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01/07/2000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1252434,91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-0,073318059</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2443612457"/>
                  </a:ext>
                </a:extLst>
              </a:tr>
              <a:tr h="189690">
                <a:tc>
                  <a:txBody>
                    <a:bodyPr/>
                    <a:lstStyle/>
                    <a:p>
                      <a:pPr algn="ctr" fontAlgn="b"/>
                      <a:r>
                        <a:rPr lang="pt-BR" sz="1200" u="none" strike="noStrike" dirty="0">
                          <a:effectLst/>
                          <a:latin typeface="Calibri Light" panose="020F0302020204030204" pitchFamily="34" charset="0"/>
                        </a:rPr>
                        <a:t>   38.221.820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781.293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39.003.113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01/08/2000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1258164,94</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-0,069078388</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1231930686"/>
                  </a:ext>
                </a:extLst>
              </a:tr>
              <a:tr h="189690">
                <a:tc>
                  <a:txBody>
                    <a:bodyPr/>
                    <a:lstStyle/>
                    <a:p>
                      <a:pPr algn="ctr" fontAlgn="b"/>
                      <a:r>
                        <a:rPr lang="pt-BR" sz="1200" u="none" strike="noStrike" dirty="0">
                          <a:effectLst/>
                          <a:latin typeface="Calibri Light" panose="020F0302020204030204" pitchFamily="34" charset="0"/>
                        </a:rPr>
                        <a:t>   40.299.347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722.745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41.022.091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01/09/2000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1367403,04</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0,011747354</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2870963055"/>
                  </a:ext>
                </a:extLst>
              </a:tr>
              <a:tr h="189690">
                <a:tc>
                  <a:txBody>
                    <a:bodyPr/>
                    <a:lstStyle/>
                    <a:p>
                      <a:pPr algn="ctr" fontAlgn="b"/>
                      <a:r>
                        <a:rPr lang="pt-BR" sz="1200" u="none" strike="noStrike" dirty="0">
                          <a:effectLst/>
                          <a:latin typeface="Calibri Light" panose="020F0302020204030204" pitchFamily="34" charset="0"/>
                        </a:rPr>
                        <a:t>   42.124.129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859.742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42.983.871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01/10/2000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1386576,48</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0,025933861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2368981815"/>
                  </a:ext>
                </a:extLst>
              </a:tr>
              <a:tr h="189690">
                <a:tc>
                  <a:txBody>
                    <a:bodyPr/>
                    <a:lstStyle/>
                    <a:p>
                      <a:pPr algn="ctr" fontAlgn="b"/>
                      <a:r>
                        <a:rPr lang="pt-BR" sz="1200" u="none" strike="noStrike" dirty="0">
                          <a:effectLst/>
                          <a:latin typeface="Calibri Light" panose="020F0302020204030204" pitchFamily="34" charset="0"/>
                        </a:rPr>
                        <a:t>   42.364.506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730.762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43.095.268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01/11/2000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1436508,93</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0,062879096</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2323332132"/>
                  </a:ext>
                </a:extLst>
              </a:tr>
              <a:tr h="189690">
                <a:tc>
                  <a:txBody>
                    <a:bodyPr/>
                    <a:lstStyle/>
                    <a:p>
                      <a:pPr algn="ctr" fontAlgn="b"/>
                      <a:r>
                        <a:rPr lang="pt-BR" sz="1200" u="none" strike="noStrike" dirty="0">
                          <a:effectLst/>
                          <a:latin typeface="Calibri Light" panose="020F0302020204030204" pitchFamily="34" charset="0"/>
                        </a:rPr>
                        <a:t>   45.487.362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816.723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46.304.085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01/12/2000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1493680,16</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0,105180336</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3387417109"/>
                  </a:ext>
                </a:extLst>
              </a:tr>
              <a:tr h="189690">
                <a:tc>
                  <a:txBody>
                    <a:bodyPr/>
                    <a:lstStyle/>
                    <a:p>
                      <a:pPr algn="ctr" fontAlgn="b"/>
                      <a:r>
                        <a:rPr lang="pt-BR" sz="1200" u="none" strike="noStrike" dirty="0">
                          <a:effectLst/>
                          <a:latin typeface="Calibri Light" panose="020F0302020204030204" pitchFamily="34" charset="0"/>
                        </a:rPr>
                        <a:t>   42.190.537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838.103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43.028.640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01/01/2001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1388020,65</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0,027002413</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1180118595"/>
                  </a:ext>
                </a:extLst>
              </a:tr>
              <a:tr h="189690">
                <a:tc>
                  <a:txBody>
                    <a:bodyPr/>
                    <a:lstStyle/>
                    <a:p>
                      <a:pPr algn="ctr" fontAlgn="b"/>
                      <a:r>
                        <a:rPr lang="pt-BR" sz="1200" u="none" strike="noStrike" dirty="0">
                          <a:effectLst/>
                          <a:latin typeface="Calibri Light" panose="020F0302020204030204" pitchFamily="34" charset="0"/>
                        </a:rPr>
                        <a:t>   38.767.950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718.857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39.486.806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01/02/2001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28</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1410243,08</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0,04344488</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3637758682"/>
                  </a:ext>
                </a:extLst>
              </a:tr>
              <a:tr h="189690">
                <a:tc>
                  <a:txBody>
                    <a:bodyPr/>
                    <a:lstStyle/>
                    <a:p>
                      <a:pPr algn="ctr" fontAlgn="b"/>
                      <a:r>
                        <a:rPr lang="pt-BR" sz="1200" u="none" strike="noStrike" dirty="0">
                          <a:effectLst/>
                          <a:latin typeface="Calibri Light" panose="020F0302020204030204" pitchFamily="34" charset="0"/>
                        </a:rPr>
                        <a:t>   40.326.007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873.850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41.199.857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01/03/2001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1329027,65</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-0,016646764</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35403489"/>
                  </a:ext>
                </a:extLst>
              </a:tr>
              <a:tr h="189690">
                <a:tc>
                  <a:txBody>
                    <a:bodyPr/>
                    <a:lstStyle/>
                    <a:p>
                      <a:pPr algn="ctr" fontAlgn="b"/>
                      <a:r>
                        <a:rPr lang="pt-BR" sz="1200" u="none" strike="noStrike" dirty="0">
                          <a:effectLst/>
                          <a:latin typeface="Calibri Light" panose="020F0302020204030204" pitchFamily="34" charset="0"/>
                        </a:rPr>
                        <a:t>   39.297.538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821.769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40.119.307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01/04/2001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1337310,24</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-0,010518442</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3284603947"/>
                  </a:ext>
                </a:extLst>
              </a:tr>
              <a:tr h="189690">
                <a:tc>
                  <a:txBody>
                    <a:bodyPr/>
                    <a:lstStyle/>
                    <a:p>
                      <a:pPr algn="ctr" fontAlgn="b"/>
                      <a:r>
                        <a:rPr lang="pt-BR" sz="1200" u="none" strike="noStrike" dirty="0">
                          <a:effectLst/>
                          <a:latin typeface="Calibri Light" panose="020F0302020204030204" pitchFamily="34" charset="0"/>
                        </a:rPr>
                        <a:t>   38.438.698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839.564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39.278.262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01/05/2001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1267040,73</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-0,062511153</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3026292194"/>
                  </a:ext>
                </a:extLst>
              </a:tr>
              <a:tr h="189690">
                <a:tc>
                  <a:txBody>
                    <a:bodyPr/>
                    <a:lstStyle/>
                    <a:p>
                      <a:pPr algn="ctr" fontAlgn="b"/>
                      <a:r>
                        <a:rPr lang="pt-BR" sz="1200" u="none" strike="noStrike" dirty="0">
                          <a:effectLst/>
                          <a:latin typeface="Calibri Light" panose="020F0302020204030204" pitchFamily="34" charset="0"/>
                        </a:rPr>
                        <a:t>   40.080.910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874.136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40.955.047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01/06/2001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1365168,23</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0,010093805</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4076581435"/>
                  </a:ext>
                </a:extLst>
              </a:tr>
              <a:tr h="189690">
                <a:tc>
                  <a:txBody>
                    <a:bodyPr/>
                    <a:lstStyle/>
                    <a:p>
                      <a:pPr algn="ctr" fontAlgn="b"/>
                      <a:r>
                        <a:rPr lang="pt-BR" sz="1200" u="none" strike="noStrike" dirty="0">
                          <a:effectLst/>
                          <a:latin typeface="Calibri Light" panose="020F0302020204030204" pitchFamily="34" charset="0"/>
                        </a:rPr>
                        <a:t>   41.734.244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896.772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42.631.016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01/07/2001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1375194,06</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0,017511964</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2165365858"/>
                  </a:ext>
                </a:extLst>
              </a:tr>
              <a:tr h="189690">
                <a:tc>
                  <a:txBody>
                    <a:bodyPr/>
                    <a:lstStyle/>
                    <a:p>
                      <a:pPr algn="ctr" fontAlgn="b"/>
                      <a:r>
                        <a:rPr lang="pt-BR" sz="1200" u="none" strike="noStrike" dirty="0">
                          <a:effectLst/>
                          <a:latin typeface="Calibri Light" panose="020F0302020204030204" pitchFamily="34" charset="0"/>
                        </a:rPr>
                        <a:t>   41.149.281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859.393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42.008.674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01/08/2001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1355118,53</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0,002657991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3693190505"/>
                  </a:ext>
                </a:extLst>
              </a:tr>
              <a:tr h="189690">
                <a:tc>
                  <a:txBody>
                    <a:bodyPr/>
                    <a:lstStyle/>
                    <a:p>
                      <a:pPr algn="ctr" fontAlgn="b"/>
                      <a:r>
                        <a:rPr lang="pt-BR" sz="1200" u="none" strike="noStrike" dirty="0">
                          <a:effectLst/>
                          <a:latin typeface="Calibri Light" panose="020F0302020204030204" pitchFamily="34" charset="0"/>
                        </a:rPr>
                        <a:t>   40.404.341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899.185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41.303.526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01/09/2001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1376784,19</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0,018688508</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785915225"/>
                  </a:ext>
                </a:extLst>
              </a:tr>
              <a:tr h="189690">
                <a:tc>
                  <a:txBody>
                    <a:bodyPr/>
                    <a:lstStyle/>
                    <a:p>
                      <a:pPr algn="ctr" fontAlgn="b"/>
                      <a:r>
                        <a:rPr lang="pt-BR" sz="1200" u="none" strike="noStrike" dirty="0">
                          <a:effectLst/>
                          <a:latin typeface="Calibri Light" panose="020F0302020204030204" pitchFamily="34" charset="0"/>
                        </a:rPr>
                        <a:t>   37.699.092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935.397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38.634.489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01/10/2001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1246273,85</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-0,077876653</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1398971321"/>
                  </a:ext>
                </a:extLst>
              </a:tr>
              <a:tr h="189690">
                <a:tc>
                  <a:txBody>
                    <a:bodyPr/>
                    <a:lstStyle/>
                    <a:p>
                      <a:pPr algn="ctr" fontAlgn="b"/>
                      <a:r>
                        <a:rPr lang="pt-BR" sz="1200" u="none" strike="noStrike" dirty="0">
                          <a:effectLst/>
                          <a:latin typeface="Calibri Light" panose="020F0302020204030204" pitchFamily="34" charset="0"/>
                        </a:rPr>
                        <a:t>   41.450.501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917.772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42.368.272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01/11/2001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30</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1412275,74</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0,044948858</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1288638338"/>
                  </a:ext>
                </a:extLst>
              </a:tr>
              <a:tr h="189690">
                <a:tc>
                  <a:txBody>
                    <a:bodyPr/>
                    <a:lstStyle/>
                    <a:p>
                      <a:pPr algn="ctr" fontAlgn="b"/>
                      <a:r>
                        <a:rPr lang="pt-BR" sz="1200" u="none" strike="noStrike" dirty="0">
                          <a:effectLst/>
                          <a:latin typeface="Calibri Light" panose="020F0302020204030204" pitchFamily="34" charset="0"/>
                        </a:rPr>
                        <a:t>   45.523.905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945.868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46.469.774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01/12/2001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1499024,96</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0,109134973</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3285704408"/>
                  </a:ext>
                </a:extLst>
              </a:tr>
              <a:tr h="189690">
                <a:tc>
                  <a:txBody>
                    <a:bodyPr/>
                    <a:lstStyle/>
                    <a:p>
                      <a:pPr algn="ctr" fontAlgn="b"/>
                      <a:r>
                        <a:rPr lang="pt-BR" sz="1200" u="none" strike="noStrike" dirty="0">
                          <a:effectLst/>
                          <a:latin typeface="Calibri Light" panose="020F0302020204030204" pitchFamily="34" charset="0"/>
                        </a:rPr>
                        <a:t>   46.202.472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969.697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          47.172.169 </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01/01/2002</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31</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1521682,87</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tc>
                  <a:txBody>
                    <a:bodyPr/>
                    <a:lstStyle/>
                    <a:p>
                      <a:pPr algn="ctr" fontAlgn="b"/>
                      <a:r>
                        <a:rPr lang="pt-BR" sz="1200" u="none" strike="noStrike" dirty="0">
                          <a:effectLst/>
                          <a:latin typeface="Calibri Light" panose="020F0302020204030204" pitchFamily="34" charset="0"/>
                        </a:rPr>
                        <a:t>0,125899654</a:t>
                      </a:r>
                      <a:endParaRPr lang="pt-BR" sz="1200" b="0" i="0" u="none" strike="noStrike" dirty="0">
                        <a:solidFill>
                          <a:srgbClr val="000000"/>
                        </a:solidFill>
                        <a:effectLst/>
                        <a:latin typeface="Calibri Light" panose="020F0302020204030204" pitchFamily="34" charset="0"/>
                        <a:cs typeface="Times New Roman" panose="02020603050405020304" pitchFamily="18" charset="0"/>
                      </a:endParaRPr>
                    </a:p>
                  </a:txBody>
                  <a:tcPr marL="6008" marR="6008" marT="6008" marB="0" anchor="b"/>
                </a:tc>
                <a:extLst>
                  <a:ext uri="{0D108BD9-81ED-4DB2-BD59-A6C34878D82A}">
                    <a16:rowId xmlns:a16="http://schemas.microsoft.com/office/drawing/2014/main" val="184874260"/>
                  </a:ext>
                </a:extLst>
              </a:tr>
            </a:tbl>
          </a:graphicData>
        </a:graphic>
      </p:graphicFrame>
      <p:sp>
        <p:nvSpPr>
          <p:cNvPr id="5" name="CaixaDeTexto 4"/>
          <p:cNvSpPr txBox="1"/>
          <p:nvPr/>
        </p:nvSpPr>
        <p:spPr>
          <a:xfrm>
            <a:off x="8179265" y="6091188"/>
            <a:ext cx="3479237" cy="369332"/>
          </a:xfrm>
          <a:prstGeom prst="rect">
            <a:avLst/>
          </a:prstGeom>
          <a:noFill/>
        </p:spPr>
        <p:txBody>
          <a:bodyPr wrap="square" rtlCol="0">
            <a:spAutoFit/>
          </a:bodyPr>
          <a:lstStyle/>
          <a:p>
            <a:r>
              <a:rPr lang="pt-BR" dirty="0"/>
              <a:t>Limitação: apenas 193 data points</a:t>
            </a:r>
          </a:p>
        </p:txBody>
      </p:sp>
    </p:spTree>
    <p:extLst>
      <p:ext uri="{BB962C8B-B14F-4D97-AF65-F5344CB8AC3E}">
        <p14:creationId xmlns:p14="http://schemas.microsoft.com/office/powerpoint/2010/main" val="333161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2307" y="0"/>
            <a:ext cx="10018713" cy="1081480"/>
          </a:xfrm>
        </p:spPr>
        <p:txBody>
          <a:bodyPr/>
          <a:lstStyle/>
          <a:p>
            <a:r>
              <a:rPr lang="pt-BR" dirty="0" err="1"/>
              <a:t>Dataset</a:t>
            </a:r>
            <a:r>
              <a:rPr lang="pt-BR" dirty="0"/>
              <a:t> Normalizado</a:t>
            </a:r>
          </a:p>
        </p:txBody>
      </p:sp>
      <p:pic>
        <p:nvPicPr>
          <p:cNvPr id="8" name="Espaço Reservado para Conteúdo 7"/>
          <p:cNvPicPr>
            <a:picLocks noGrp="1" noChangeAspect="1"/>
          </p:cNvPicPr>
          <p:nvPr>
            <p:ph idx="1"/>
          </p:nvPr>
        </p:nvPicPr>
        <p:blipFill>
          <a:blip r:embed="rId2"/>
          <a:stretch>
            <a:fillRect/>
          </a:stretch>
        </p:blipFill>
        <p:spPr>
          <a:xfrm>
            <a:off x="621524" y="1081480"/>
            <a:ext cx="11140278" cy="51871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3102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966831"/>
          </a:xfrm>
        </p:spPr>
        <p:txBody>
          <a:bodyPr/>
          <a:lstStyle/>
          <a:p>
            <a:r>
              <a:rPr lang="pt-BR" dirty="0"/>
              <a:t>PNG – Petrobras 2015-2019</a:t>
            </a:r>
          </a:p>
        </p:txBody>
      </p:sp>
      <p:pic>
        <p:nvPicPr>
          <p:cNvPr id="4" name="Espaço Reservado para Conteúdo 3"/>
          <p:cNvPicPr>
            <a:picLocks noGrp="1" noChangeAspect="1"/>
          </p:cNvPicPr>
          <p:nvPr>
            <p:ph idx="1"/>
          </p:nvPr>
        </p:nvPicPr>
        <p:blipFill>
          <a:blip r:embed="rId2"/>
          <a:stretch>
            <a:fillRect/>
          </a:stretch>
        </p:blipFill>
        <p:spPr>
          <a:xfrm>
            <a:off x="4999071" y="1652631"/>
            <a:ext cx="6503953" cy="4598498"/>
          </a:xfrm>
        </p:spPr>
      </p:pic>
      <p:sp>
        <p:nvSpPr>
          <p:cNvPr id="5" name="CaixaDeTexto 4"/>
          <p:cNvSpPr txBox="1"/>
          <p:nvPr/>
        </p:nvSpPr>
        <p:spPr>
          <a:xfrm>
            <a:off x="1619075" y="2063692"/>
            <a:ext cx="3145872" cy="2585323"/>
          </a:xfrm>
          <a:prstGeom prst="rect">
            <a:avLst/>
          </a:prstGeom>
          <a:noFill/>
        </p:spPr>
        <p:txBody>
          <a:bodyPr wrap="square" rtlCol="0">
            <a:spAutoFit/>
          </a:bodyPr>
          <a:lstStyle/>
          <a:p>
            <a:pPr marL="285750" indent="-285750">
              <a:buFont typeface="Arial" panose="020B0604020202020204" pitchFamily="34" charset="0"/>
              <a:buChar char="•"/>
            </a:pPr>
            <a:r>
              <a:rPr lang="pt-BR" dirty="0">
                <a:latin typeface="Calibri Light" panose="020F0302020204030204" pitchFamily="34" charset="0"/>
              </a:rPr>
              <a:t>Petrobras é responsável por 85% da produção de óleo e gás natural do país.</a:t>
            </a:r>
          </a:p>
          <a:p>
            <a:pPr marL="285750" indent="-285750">
              <a:buFont typeface="Arial" panose="020B0604020202020204" pitchFamily="34" charset="0"/>
              <a:buChar char="•"/>
            </a:pPr>
            <a:endParaRPr lang="pt-BR" dirty="0">
              <a:latin typeface="Calibri Light" panose="020F0302020204030204" pitchFamily="34" charset="0"/>
            </a:endParaRPr>
          </a:p>
          <a:p>
            <a:pPr marL="285750" indent="-285750">
              <a:buFont typeface="Arial" panose="020B0604020202020204" pitchFamily="34" charset="0"/>
              <a:buChar char="•"/>
            </a:pPr>
            <a:r>
              <a:rPr lang="pt-BR" dirty="0">
                <a:latin typeface="Calibri Light" panose="020F0302020204030204" pitchFamily="34" charset="0"/>
              </a:rPr>
              <a:t>Podemos usar a rede para prever os valores futuros e comparar com os valores anunciados de estimativa para a produção.</a:t>
            </a:r>
          </a:p>
        </p:txBody>
      </p:sp>
    </p:spTree>
    <p:extLst>
      <p:ext uri="{BB962C8B-B14F-4D97-AF65-F5344CB8AC3E}">
        <p14:creationId xmlns:p14="http://schemas.microsoft.com/office/powerpoint/2010/main" val="61218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78594" y="241184"/>
            <a:ext cx="10018713" cy="673217"/>
          </a:xfrm>
        </p:spPr>
        <p:txBody>
          <a:bodyPr>
            <a:normAutofit fontScale="90000"/>
          </a:bodyPr>
          <a:lstStyle/>
          <a:p>
            <a:r>
              <a:rPr lang="pt-BR" dirty="0"/>
              <a:t>Objetivos</a:t>
            </a:r>
          </a:p>
        </p:txBody>
      </p:sp>
      <p:sp>
        <p:nvSpPr>
          <p:cNvPr id="3" name="Espaço Reservado para Conteúdo 2"/>
          <p:cNvSpPr>
            <a:spLocks noGrp="1"/>
          </p:cNvSpPr>
          <p:nvPr>
            <p:ph idx="1"/>
          </p:nvPr>
        </p:nvSpPr>
        <p:spPr>
          <a:xfrm>
            <a:off x="1484310" y="1308683"/>
            <a:ext cx="10018713" cy="4482517"/>
          </a:xfrm>
        </p:spPr>
        <p:txBody>
          <a:bodyPr/>
          <a:lstStyle/>
          <a:p>
            <a:r>
              <a:rPr lang="pt-BR" dirty="0">
                <a:latin typeface="Calibri Light" panose="020F0302020204030204" pitchFamily="34" charset="0"/>
              </a:rPr>
              <a:t>Realizar o treinamento de uma rede neural para previsão de séries temporais usando MLP.</a:t>
            </a:r>
          </a:p>
          <a:p>
            <a:r>
              <a:rPr lang="pt-BR" dirty="0">
                <a:latin typeface="Calibri Light" panose="020F0302020204030204" pitchFamily="34" charset="0"/>
              </a:rPr>
              <a:t>Realizar o treinamento de uma rede neural para previsão de séries temporais usando ELM.</a:t>
            </a:r>
          </a:p>
          <a:p>
            <a:endParaRPr lang="pt-BR" dirty="0">
              <a:latin typeface="Calibri Light" panose="020F0302020204030204" pitchFamily="34" charset="0"/>
            </a:endParaRPr>
          </a:p>
          <a:p>
            <a:r>
              <a:rPr lang="pt-BR" dirty="0">
                <a:latin typeface="Calibri Light" panose="020F0302020204030204" pitchFamily="34" charset="0"/>
              </a:rPr>
              <a:t>Comparar o resultado obtido das redes treinadas utilizando os diferentes métodos.</a:t>
            </a:r>
          </a:p>
        </p:txBody>
      </p:sp>
    </p:spTree>
    <p:extLst>
      <p:ext uri="{BB962C8B-B14F-4D97-AF65-F5344CB8AC3E}">
        <p14:creationId xmlns:p14="http://schemas.microsoft.com/office/powerpoint/2010/main" val="80542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0814" y="174072"/>
            <a:ext cx="10018713" cy="715161"/>
          </a:xfrm>
        </p:spPr>
        <p:txBody>
          <a:bodyPr/>
          <a:lstStyle/>
          <a:p>
            <a:r>
              <a:rPr lang="pt-BR" dirty="0"/>
              <a:t>Relembrando ELM</a:t>
            </a:r>
          </a:p>
        </p:txBody>
      </p:sp>
      <p:sp>
        <p:nvSpPr>
          <p:cNvPr id="3" name="Espaço Reservado para Conteúdo 2"/>
          <p:cNvSpPr>
            <a:spLocks noGrp="1"/>
          </p:cNvSpPr>
          <p:nvPr>
            <p:ph idx="1"/>
          </p:nvPr>
        </p:nvSpPr>
        <p:spPr>
          <a:xfrm>
            <a:off x="1577130" y="1174459"/>
            <a:ext cx="9925893" cy="5159229"/>
          </a:xfrm>
        </p:spPr>
        <p:txBody>
          <a:bodyPr>
            <a:normAutofit fontScale="92500" lnSpcReduction="20000"/>
          </a:bodyPr>
          <a:lstStyle/>
          <a:p>
            <a:r>
              <a:rPr lang="pt-BR" dirty="0">
                <a:latin typeface="Calibri Light" panose="020F0302020204030204" pitchFamily="34" charset="0"/>
              </a:rPr>
              <a:t>“As máquinas de aprendizado extremo colocam a responsabilidade de garantir uma boa capacidade de generalização aos pesos da camada de saída, permitindo que os pesos da camada intermediária, responsáveis por definir as funções-base, sejam definidos de modo aleatório. “</a:t>
            </a:r>
          </a:p>
          <a:p>
            <a:endParaRPr lang="pt-BR" dirty="0">
              <a:solidFill>
                <a:srgbClr val="000000"/>
              </a:solidFill>
              <a:latin typeface="Calibri Light" panose="020F0302020204030204" pitchFamily="34" charset="0"/>
              <a:sym typeface="Tw Cen MT" pitchFamily="34" charset="0"/>
            </a:endParaRPr>
          </a:p>
          <a:p>
            <a:pPr>
              <a:spcBef>
                <a:spcPts val="713"/>
              </a:spcBef>
              <a:buClr>
                <a:srgbClr val="F3A447"/>
              </a:buClr>
              <a:buFont typeface="Wingdings" pitchFamily="2" charset="2"/>
              <a:buChar char="Ø"/>
            </a:pPr>
            <a:r>
              <a:rPr lang="pt-BR" dirty="0">
                <a:solidFill>
                  <a:srgbClr val="000000"/>
                </a:solidFill>
                <a:latin typeface="Calibri Light" panose="020F0302020204030204" pitchFamily="34" charset="0"/>
                <a:sym typeface="Tw Cen MT" pitchFamily="34" charset="0"/>
              </a:rPr>
              <a:t>Rede tipo “</a:t>
            </a:r>
            <a:r>
              <a:rPr lang="pt-BR" i="1" dirty="0" err="1">
                <a:solidFill>
                  <a:srgbClr val="000000"/>
                </a:solidFill>
                <a:latin typeface="Calibri Light" panose="020F0302020204030204" pitchFamily="34" charset="0"/>
                <a:sym typeface="Tw Cen MT" pitchFamily="34" charset="0"/>
              </a:rPr>
              <a:t>Feedforward</a:t>
            </a:r>
            <a:r>
              <a:rPr lang="pt-BR" i="1" dirty="0">
                <a:solidFill>
                  <a:srgbClr val="000000"/>
                </a:solidFill>
                <a:latin typeface="Calibri Light" panose="020F0302020204030204" pitchFamily="34" charset="0"/>
                <a:sym typeface="Tw Cen MT" pitchFamily="34" charset="0"/>
              </a:rPr>
              <a:t>”.</a:t>
            </a:r>
          </a:p>
          <a:p>
            <a:pPr>
              <a:spcBef>
                <a:spcPts val="713"/>
              </a:spcBef>
              <a:buClr>
                <a:srgbClr val="F3A447"/>
              </a:buClr>
              <a:buFont typeface="Wingdings" pitchFamily="2" charset="2"/>
              <a:buChar char="Ø"/>
            </a:pPr>
            <a:endParaRPr lang="pt-BR" i="1" dirty="0">
              <a:solidFill>
                <a:srgbClr val="000000"/>
              </a:solidFill>
              <a:latin typeface="Calibri Light" panose="020F0302020204030204" pitchFamily="34" charset="0"/>
              <a:sym typeface="Tw Cen MT" pitchFamily="34" charset="0"/>
            </a:endParaRPr>
          </a:p>
          <a:p>
            <a:pPr>
              <a:spcBef>
                <a:spcPts val="713"/>
              </a:spcBef>
              <a:buClr>
                <a:srgbClr val="F3A447"/>
              </a:buClr>
              <a:buFont typeface="Wingdings" pitchFamily="2" charset="2"/>
              <a:buChar char="Ø"/>
            </a:pPr>
            <a:r>
              <a:rPr lang="pt-BR" dirty="0">
                <a:solidFill>
                  <a:srgbClr val="000000"/>
                </a:solidFill>
                <a:latin typeface="Calibri Light" panose="020F0302020204030204" pitchFamily="34" charset="0"/>
                <a:sym typeface="Tw Cen MT" pitchFamily="34" charset="0"/>
              </a:rPr>
              <a:t>Apenas uma única camada oculta de neurônios.</a:t>
            </a:r>
          </a:p>
          <a:p>
            <a:pPr>
              <a:spcBef>
                <a:spcPts val="713"/>
              </a:spcBef>
              <a:buClr>
                <a:srgbClr val="F3A447"/>
              </a:buClr>
              <a:buFont typeface="Wingdings" pitchFamily="2" charset="2"/>
              <a:buChar char="Ø"/>
            </a:pPr>
            <a:endParaRPr lang="pt-BR" dirty="0">
              <a:solidFill>
                <a:srgbClr val="000000"/>
              </a:solidFill>
              <a:latin typeface="Calibri Light" panose="020F0302020204030204" pitchFamily="34" charset="0"/>
              <a:sym typeface="Tw Cen MT" pitchFamily="34" charset="0"/>
            </a:endParaRPr>
          </a:p>
          <a:p>
            <a:pPr>
              <a:spcBef>
                <a:spcPts val="713"/>
              </a:spcBef>
              <a:buClr>
                <a:srgbClr val="F3A447"/>
              </a:buClr>
              <a:buFont typeface="Wingdings" pitchFamily="2" charset="2"/>
              <a:buChar char="Ø"/>
            </a:pPr>
            <a:r>
              <a:rPr lang="pt-BR" dirty="0">
                <a:solidFill>
                  <a:srgbClr val="000000"/>
                </a:solidFill>
                <a:latin typeface="Calibri Light" panose="020F0302020204030204" pitchFamily="34" charset="0"/>
                <a:sym typeface="Tw Cen MT" pitchFamily="34" charset="0"/>
              </a:rPr>
              <a:t>Pesos entre as entradas e os neurônios na camada escondida são definidos aleatoriamente e nunca alterados.</a:t>
            </a:r>
          </a:p>
          <a:p>
            <a:pPr>
              <a:spcBef>
                <a:spcPts val="713"/>
              </a:spcBef>
              <a:buClr>
                <a:srgbClr val="F3A447"/>
              </a:buClr>
              <a:buFont typeface="Wingdings" pitchFamily="2" charset="2"/>
              <a:buChar char="Ø"/>
            </a:pPr>
            <a:endParaRPr lang="pt-BR" dirty="0">
              <a:solidFill>
                <a:srgbClr val="000000"/>
              </a:solidFill>
              <a:latin typeface="Calibri Light" panose="020F0302020204030204" pitchFamily="34" charset="0"/>
              <a:sym typeface="Tw Cen MT" pitchFamily="34" charset="0"/>
            </a:endParaRPr>
          </a:p>
          <a:p>
            <a:pPr>
              <a:spcBef>
                <a:spcPts val="713"/>
              </a:spcBef>
              <a:buClr>
                <a:srgbClr val="F3A447"/>
              </a:buClr>
              <a:buFont typeface="Wingdings" pitchFamily="2" charset="2"/>
              <a:buChar char="Ø"/>
            </a:pPr>
            <a:r>
              <a:rPr lang="pt-BR" dirty="0">
                <a:solidFill>
                  <a:srgbClr val="000000"/>
                </a:solidFill>
                <a:latin typeface="Calibri Light" panose="020F0302020204030204" pitchFamily="34" charset="0"/>
                <a:sym typeface="Tw Cen MT" pitchFamily="34" charset="0"/>
              </a:rPr>
              <a:t>Esses pesos são definidos em uma única etapa</a:t>
            </a:r>
          </a:p>
        </p:txBody>
      </p:sp>
    </p:spTree>
    <p:extLst>
      <p:ext uri="{BB962C8B-B14F-4D97-AF65-F5344CB8AC3E}">
        <p14:creationId xmlns:p14="http://schemas.microsoft.com/office/powerpoint/2010/main" val="240518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3368" y="249573"/>
            <a:ext cx="10018713" cy="606105"/>
          </a:xfrm>
        </p:spPr>
        <p:txBody>
          <a:bodyPr>
            <a:normAutofit fontScale="90000"/>
          </a:bodyPr>
          <a:lstStyle/>
          <a:p>
            <a:r>
              <a:rPr lang="pt-BR" dirty="0"/>
              <a:t>Previsão de séries temporais em RN</a:t>
            </a:r>
            <a:endParaRPr lang="en-US" dirty="0"/>
          </a:p>
        </p:txBody>
      </p:sp>
      <p:pic>
        <p:nvPicPr>
          <p:cNvPr id="4" name="Espaço Reservado para Conteúdo 3"/>
          <p:cNvPicPr>
            <a:picLocks noGrp="1" noChangeAspect="1"/>
          </p:cNvPicPr>
          <p:nvPr>
            <p:ph idx="1"/>
          </p:nvPr>
        </p:nvPicPr>
        <p:blipFill>
          <a:blip r:embed="rId2"/>
          <a:stretch>
            <a:fillRect/>
          </a:stretch>
        </p:blipFill>
        <p:spPr>
          <a:xfrm>
            <a:off x="3173887" y="1351748"/>
            <a:ext cx="6857674" cy="4975175"/>
          </a:xfrm>
        </p:spPr>
      </p:pic>
    </p:spTree>
    <p:extLst>
      <p:ext uri="{BB962C8B-B14F-4D97-AF65-F5344CB8AC3E}">
        <p14:creationId xmlns:p14="http://schemas.microsoft.com/office/powerpoint/2010/main" val="2230978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1118</TotalTime>
  <Words>2023</Words>
  <Application>Microsoft Office PowerPoint</Application>
  <PresentationFormat>Widescreen</PresentationFormat>
  <Paragraphs>696</Paragraphs>
  <Slides>34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34</vt:i4>
      </vt:variant>
    </vt:vector>
  </HeadingPairs>
  <TitlesOfParts>
    <vt:vector size="41" baseType="lpstr">
      <vt:lpstr>Arial</vt:lpstr>
      <vt:lpstr>Calibri Light</vt:lpstr>
      <vt:lpstr>Corbel</vt:lpstr>
      <vt:lpstr>Times New Roman</vt:lpstr>
      <vt:lpstr>Tw Cen MT</vt:lpstr>
      <vt:lpstr>Wingdings</vt:lpstr>
      <vt:lpstr>Paralaxe</vt:lpstr>
      <vt:lpstr>Previsão da curva de produção no Brasil com ELM</vt:lpstr>
      <vt:lpstr>Motivação</vt:lpstr>
      <vt:lpstr>Fonte dos dados</vt:lpstr>
      <vt:lpstr>Tratando os dados</vt:lpstr>
      <vt:lpstr>Dataset Normalizado</vt:lpstr>
      <vt:lpstr>PNG – Petrobras 2015-2019</vt:lpstr>
      <vt:lpstr>Objetivos</vt:lpstr>
      <vt:lpstr>Relembrando ELM</vt:lpstr>
      <vt:lpstr>Previsão de séries temporais em RN</vt:lpstr>
      <vt:lpstr>Tamanho da Janela (delay)</vt:lpstr>
      <vt:lpstr>Definindo o tamanho da janela (delay)</vt:lpstr>
      <vt:lpstr>Auto correlação do erro</vt:lpstr>
      <vt:lpstr>MLP-LM</vt:lpstr>
      <vt:lpstr>MLP-LM</vt:lpstr>
      <vt:lpstr>MLP-LM Treinamento</vt:lpstr>
      <vt:lpstr>MLP-LM Resposta</vt:lpstr>
      <vt:lpstr>Outra alternativa</vt:lpstr>
      <vt:lpstr>Elementos a serem analisados</vt:lpstr>
      <vt:lpstr>RMSprop e AdaGrad</vt:lpstr>
      <vt:lpstr>MLP – RMSprop</vt:lpstr>
      <vt:lpstr>MLP - AdaGrad</vt:lpstr>
      <vt:lpstr>MLP - Sigmoide</vt:lpstr>
      <vt:lpstr>MLP - Linear</vt:lpstr>
      <vt:lpstr>MLP - +Neurônios</vt:lpstr>
      <vt:lpstr>“Feature Expansion”</vt:lpstr>
      <vt:lpstr>MLP – “Feature Expansion”</vt:lpstr>
      <vt:lpstr>ELM – Poucos Neurônios</vt:lpstr>
      <vt:lpstr>ELM – Muitos Neurônios</vt:lpstr>
      <vt:lpstr>Interpretação</vt:lpstr>
      <vt:lpstr>Comparação geral</vt:lpstr>
      <vt:lpstr>Possibilidade de melhorias</vt:lpstr>
      <vt:lpstr>Conclusão</vt:lpstr>
      <vt:lpstr>Apresentação do PowerPoint</vt:lpstr>
      <vt:lpstr>Bibliografia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Previsão da curva de produção no Brasil com ELM</dc:title>
  <dc:creator>Victor Rodrigues</dc:creator>
  <cp:lastModifiedBy>Victor Rodrigues</cp:lastModifiedBy>
  <cp:revision>48</cp:revision>
  <dcterms:created xsi:type="dcterms:W3CDTF">2016-03-12T18:47:41Z</dcterms:created>
  <dcterms:modified xsi:type="dcterms:W3CDTF">2016-03-16T03:36:07Z</dcterms:modified>
</cp:coreProperties>
</file>