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61"/>
  </p:notesMasterIdLst>
  <p:sldIdLst>
    <p:sldId id="299" r:id="rId6"/>
    <p:sldId id="300" r:id="rId7"/>
    <p:sldId id="301" r:id="rId8"/>
    <p:sldId id="302" r:id="rId9"/>
    <p:sldId id="343" r:id="rId10"/>
    <p:sldId id="359" r:id="rId11"/>
    <p:sldId id="344" r:id="rId12"/>
    <p:sldId id="303" r:id="rId13"/>
    <p:sldId id="358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36" r:id="rId22"/>
    <p:sldId id="353" r:id="rId23"/>
    <p:sldId id="345" r:id="rId24"/>
    <p:sldId id="346" r:id="rId25"/>
    <p:sldId id="348" r:id="rId26"/>
    <p:sldId id="349" r:id="rId27"/>
    <p:sldId id="355" r:id="rId28"/>
    <p:sldId id="361" r:id="rId29"/>
    <p:sldId id="362" r:id="rId30"/>
    <p:sldId id="357" r:id="rId31"/>
    <p:sldId id="360" r:id="rId32"/>
    <p:sldId id="352" r:id="rId33"/>
    <p:sldId id="363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64" r:id="rId48"/>
    <p:sldId id="324" r:id="rId49"/>
    <p:sldId id="335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83247" autoAdjust="0"/>
  </p:normalViewPr>
  <p:slideViewPr>
    <p:cSldViewPr snapToGrid="0">
      <p:cViewPr varScale="1">
        <p:scale>
          <a:sx n="64" d="100"/>
          <a:sy n="64" d="100"/>
        </p:scale>
        <p:origin x="14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52433-894D-4CC1-880F-A9F579C145D8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B75F8-FD8D-48E4-8277-00B96F900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5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Deve ser montado um arquivo com exemplos de frases. Para cada frase, rotula-se intenção e entidades. Atualmente usamos uma ferramenta do Rasa para criar esse arquivo.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 arquivo é enviado ao NLU.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NLU gera um modelo a partir das frases contidas no arquivo recebido. O modelo é salvo em um repositório.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Banco de dados é atualizado com as informações (nome, versão, data de criação...) do modelo treinado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7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27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8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Deve ser montado um arquivo com exemplos de frases. Para cada frase, rotula-se intenção e entidades. Atualmente usamos uma ferramenta do Rasa para criar esse arquivo.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 arquivo é enviado ao NLU.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NLU gera um modelo a partir das frases contidas no arquivo recebido. O modelo é salvo em um repositório.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Banco de dados é atualizado com as informações (nome, versão, data de criação...) do modelo treinado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807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DevOps</a:t>
            </a:r>
            <a:r>
              <a:rPr lang="pt-BR" dirty="0" smtClean="0"/>
              <a:t> é o conceito de aproximar o time de desenvolvimento do time de operações, visando otimizar o tempo e qualidade das entregas de projeto. </a:t>
            </a:r>
          </a:p>
          <a:p>
            <a:r>
              <a:rPr lang="pt-BR" dirty="0" smtClean="0"/>
              <a:t>Três passos: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pt-BR" dirty="0" smtClean="0"/>
              <a:t>: pensar no processo como um todo, otimizando todo o processo ao invés de pequenas partes dele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Feedback</a:t>
            </a:r>
            <a:r>
              <a:rPr lang="pt-BR" dirty="0" smtClean="0"/>
              <a:t>: realizar feedbacks contínuos durante todo o processo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principles of Continual Learning: </a:t>
            </a:r>
            <a:r>
              <a:rPr lang="pt-BR" dirty="0" smtClean="0"/>
              <a:t>Inserir uma cultura de melhorias e inovações contínuas no processo </a:t>
            </a:r>
          </a:p>
          <a:p>
            <a:endParaRPr lang="pt-BR" dirty="0" smtClean="0"/>
          </a:p>
          <a:p>
            <a:r>
              <a:rPr lang="pt-BR" dirty="0" smtClean="0"/>
              <a:t>Solução: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Integração contínua: automatizar as etapas de build, </a:t>
            </a:r>
            <a:r>
              <a:rPr lang="pt-BR" dirty="0" err="1" smtClean="0"/>
              <a:t>test</a:t>
            </a:r>
            <a:r>
              <a:rPr lang="pt-BR" dirty="0" smtClean="0"/>
              <a:t> e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Entrega contínua: liberação rápida e contínua de novas versões de software ou serviços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Feedback: fornecer feedbacks contínuos da aplicação, via logs e métricas, a fim de realizar melhorias quando necessário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003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CI/CD: É um dos pilares fundamentais de um ambiente </a:t>
            </a:r>
            <a:r>
              <a:rPr lang="pt-BR" dirty="0" err="1" smtClean="0"/>
              <a:t>DevOps</a:t>
            </a:r>
            <a:r>
              <a:rPr lang="pt-BR" dirty="0" smtClean="0"/>
              <a:t> bem-sucedido</a:t>
            </a:r>
          </a:p>
          <a:p>
            <a:r>
              <a:rPr lang="pt-BR" dirty="0" smtClean="0"/>
              <a:t>Automatiza tarefas de desenvolvimento, como </a:t>
            </a:r>
            <a:r>
              <a:rPr lang="pt-BR" dirty="0" err="1" smtClean="0"/>
              <a:t>building</a:t>
            </a:r>
            <a:r>
              <a:rPr lang="pt-BR" dirty="0" smtClean="0"/>
              <a:t> e </a:t>
            </a:r>
            <a:r>
              <a:rPr lang="pt-BR" dirty="0" err="1" smtClean="0"/>
              <a:t>testing</a:t>
            </a:r>
            <a:r>
              <a:rPr lang="pt-BR" dirty="0" smtClean="0"/>
              <a:t>, e tarefas de operações, como release e delivery.</a:t>
            </a:r>
          </a:p>
          <a:p>
            <a:endParaRPr lang="pt-BR" dirty="0" smtClean="0"/>
          </a:p>
          <a:p>
            <a:r>
              <a:rPr lang="pt-BR" dirty="0" smtClean="0"/>
              <a:t>Solução: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Integração contínua: automatizar as etapas de build, </a:t>
            </a:r>
            <a:r>
              <a:rPr lang="pt-BR" dirty="0" err="1" smtClean="0"/>
              <a:t>test</a:t>
            </a:r>
            <a:r>
              <a:rPr lang="pt-BR" dirty="0" smtClean="0"/>
              <a:t> e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Entrega contínua: liberação rápida e contínua de novas versões de software ou serviços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Feedback: fornecer feedbacks contínuos da aplicação, via logs e métricas, a fim de realizar melhorias quando necessário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14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segurança da aplicação e da infraestrutura deve ser bem pensada desde o começo.</a:t>
            </a:r>
          </a:p>
          <a:p>
            <a:r>
              <a:rPr lang="pt-BR" dirty="0" smtClean="0"/>
              <a:t>Se não incluirmos segurança no ciclo </a:t>
            </a:r>
            <a:r>
              <a:rPr lang="pt-BR" dirty="0" err="1" smtClean="0"/>
              <a:t>DevOps</a:t>
            </a:r>
            <a:r>
              <a:rPr lang="pt-BR" dirty="0" smtClean="0"/>
              <a:t>, podemos acabar voltando para ciclos de desenvolvimentos demorados.</a:t>
            </a:r>
          </a:p>
          <a:p>
            <a:r>
              <a:rPr lang="pt-BR" dirty="0" smtClean="0"/>
              <a:t>Testes de segurança automatizados ajudam a agilizar o desenvolvimento e melhorar a segurança.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85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A segurança da aplicação e da infraestrutura deve ser bem pensada desde o começo.</a:t>
            </a:r>
          </a:p>
          <a:p>
            <a:r>
              <a:rPr lang="pt-BR" dirty="0" smtClean="0"/>
              <a:t>- Se não incluirmos segurança no ciclo </a:t>
            </a:r>
            <a:r>
              <a:rPr lang="pt-BR" dirty="0" err="1" smtClean="0"/>
              <a:t>DevOps</a:t>
            </a:r>
            <a:r>
              <a:rPr lang="pt-BR" dirty="0" smtClean="0"/>
              <a:t>, podemos acabar voltando para ciclos de desenvolvimentos demorados.- </a:t>
            </a:r>
          </a:p>
          <a:p>
            <a:r>
              <a:rPr lang="pt-BR" dirty="0" smtClean="0"/>
              <a:t>- Testes de segurança automatizados ajudam a agilizar o desenvolvimento e melhorar a segurança.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899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Monólito: Realiza várias tarefas.</a:t>
            </a:r>
            <a:r>
              <a:rPr lang="pt-BR" baseline="0" dirty="0" smtClean="0"/>
              <a:t> É capaz de sozinho realizar uma ou mais funções.</a:t>
            </a: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Microserviços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Separação da aplicação em diversos serviços menores, cada um tendo um propósito bem definido e que pode ser </a:t>
            </a:r>
            <a:r>
              <a:rPr lang="pt-BR" dirty="0" err="1" smtClean="0"/>
              <a:t>refatorado</a:t>
            </a:r>
            <a:r>
              <a:rPr lang="pt-BR" dirty="0" smtClean="0"/>
              <a:t> em pouco tempo (poucas semanas)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Problemas</a:t>
            </a:r>
            <a:r>
              <a:rPr lang="pt-BR" baseline="0" dirty="0" smtClean="0"/>
              <a:t> na Arquitetura </a:t>
            </a:r>
            <a:r>
              <a:rPr lang="pt-BR" baseline="0" dirty="0" err="1" smtClean="0"/>
              <a:t>Monolitica</a:t>
            </a:r>
            <a:endParaRPr lang="pt-BR" dirty="0" smtClean="0"/>
          </a:p>
          <a:p>
            <a:r>
              <a:rPr lang="pt-BR" dirty="0" smtClean="0"/>
              <a:t>Cada máquina necessita de uma especificação melhor, pois deve rodar todo o sistema.</a:t>
            </a:r>
          </a:p>
          <a:p>
            <a:r>
              <a:rPr lang="pt-BR" dirty="0" smtClean="0"/>
              <a:t>Alta complexidade para realizar </a:t>
            </a:r>
            <a:r>
              <a:rPr lang="pt-BR" dirty="0" err="1" smtClean="0"/>
              <a:t>refatoramento</a:t>
            </a:r>
            <a:r>
              <a:rPr lang="pt-BR" dirty="0" smtClean="0"/>
              <a:t> e melhorias no sistema (se torna legado com o tempo).</a:t>
            </a:r>
          </a:p>
          <a:p>
            <a:r>
              <a:rPr lang="pt-BR" dirty="0" smtClean="0"/>
              <a:t>Alto acoplamento das funcionalidades, onde um problema em uma delas acaba se propagando para as demais.</a:t>
            </a:r>
          </a:p>
          <a:p>
            <a:endParaRPr lang="pt-BR" dirty="0" smtClean="0"/>
          </a:p>
          <a:p>
            <a:r>
              <a:rPr lang="pt-BR" dirty="0" smtClean="0"/>
              <a:t>Arquitetura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microservicos</a:t>
            </a:r>
            <a:endParaRPr lang="pt-BR" dirty="0" smtClean="0"/>
          </a:p>
          <a:p>
            <a:r>
              <a:rPr lang="pt-BR" dirty="0" smtClean="0"/>
              <a:t>Permite que se escale cada serviço de acordo com a demanda (x escalar todo o sistema) </a:t>
            </a:r>
          </a:p>
          <a:p>
            <a:r>
              <a:rPr lang="pt-BR" dirty="0" smtClean="0"/>
              <a:t>Diminui o custo e aumenta a </a:t>
            </a:r>
            <a:r>
              <a:rPr lang="pt-BR" b="1" dirty="0" smtClean="0"/>
              <a:t>elasticidade na nuvem </a:t>
            </a:r>
            <a:r>
              <a:rPr lang="pt-BR" dirty="0" smtClean="0"/>
              <a:t>(x especificação da máquina) </a:t>
            </a:r>
          </a:p>
          <a:p>
            <a:r>
              <a:rPr lang="pt-BR" dirty="0" smtClean="0"/>
              <a:t>Diminui a complexidade de cada serviço, aumentando a </a:t>
            </a:r>
            <a:r>
              <a:rPr lang="pt-BR" dirty="0" err="1" smtClean="0"/>
              <a:t>manutenibilidade</a:t>
            </a:r>
            <a:r>
              <a:rPr lang="pt-BR" dirty="0" smtClean="0"/>
              <a:t> e facilitando o </a:t>
            </a:r>
            <a:r>
              <a:rPr lang="pt-BR" dirty="0" err="1" smtClean="0"/>
              <a:t>refatoramento</a:t>
            </a:r>
            <a:r>
              <a:rPr lang="pt-BR" dirty="0" smtClean="0"/>
              <a:t> de cada um (x complexidade) </a:t>
            </a:r>
          </a:p>
          <a:p>
            <a:r>
              <a:rPr lang="pt-BR" dirty="0" smtClean="0"/>
              <a:t>Diminui o acoplamento, com cada serviço funcionando </a:t>
            </a:r>
            <a:r>
              <a:rPr lang="pt-BR" b="1" dirty="0" smtClean="0"/>
              <a:t>independente </a:t>
            </a:r>
            <a:r>
              <a:rPr lang="pt-BR" dirty="0" smtClean="0"/>
              <a:t>dos outros. 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39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um orquestrador de containers.</a:t>
            </a:r>
          </a:p>
          <a:p>
            <a:r>
              <a:rPr lang="pt-BR" dirty="0" smtClean="0"/>
              <a:t>- Facilita configuração de aplicações em um cluster (Ex.: variáveis de ambiente e Service Discovery)</a:t>
            </a:r>
          </a:p>
          <a:p>
            <a:r>
              <a:rPr lang="pt-BR" dirty="0" smtClean="0"/>
              <a:t>- Possui mecanismos que melhoram a disponibilidade das aplicações, como checagem de estado saudável.</a:t>
            </a:r>
          </a:p>
          <a:p>
            <a:r>
              <a:rPr lang="pt-BR" dirty="0" smtClean="0"/>
              <a:t>- Realiza balanceamento da carga de trabalho</a:t>
            </a:r>
          </a:p>
          <a:p>
            <a:r>
              <a:rPr lang="pt-BR" dirty="0" smtClean="0"/>
              <a:t>- Permite configurar </a:t>
            </a:r>
            <a:r>
              <a:rPr lang="pt-BR" dirty="0" err="1" smtClean="0"/>
              <a:t>Autoscaling</a:t>
            </a:r>
            <a:r>
              <a:rPr lang="pt-BR" dirty="0" smtClean="0"/>
              <a:t> horizontal (número de réplicas da aplicação) e vertical (recursos disponíveis para uma réplica)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75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Deve ser montado um arquivo com exemplos de frases. Para cada frase, rotula-se intenção e entidades. Atualmente usamos uma ferramenta do Rasa para criar esse arquivo.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 arquivo é enviado ao NLU.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NLU gera um modelo a partir das frases contidas no arquivo recebido. O modelo é salvo em um repositório.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Banco de dados é atualizado com as informações (nome, versão, data de criação...) do modelo treinado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9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Deve ser montado um arquivo com exemplos de frases. Para cada frase, rotula-se intenção e entidades. Atualmente usamos uma ferramenta do Rasa para criar esse arquivo.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 arquivo é enviado ao NLU.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NLU gera um modelo a partir das frases contidas no arquivo recebido. O modelo é salvo em um repositório.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Banco de dados é atualizado com as informações (nome, versão, data de criação...) do modelo treinado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464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Deve ser montado um arquivo com exemplos de frases. Para cada frase, rotula-se intenção e entidades. Atualmente usamos uma ferramenta do Rasa para criar esse arquivo.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 arquivo é enviado ao NLU.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NLU gera um modelo a partir das frases contidas no arquivo recebido. O modelo é salvo em um repositório.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Banco de dados é atualizado com as informações (nome, versão, data de criação...) do modelo treinado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Deve ser montado um arquivo com exemplos de frases. Para cada frase, rotula-se intenção e entidades. Atualmente usamos uma ferramenta do Rasa para criar esse arquivo.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 arquivo é enviado ao NLU.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NLU gera um modelo a partir das frases contidas no arquivo recebido. O modelo é salvo em um repositório.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Banco de dados é atualizado com as informações (nome, versão, data de criação...) do modelo treinado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2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É feita uma requisição HTTP com um texto a ser interpretado. Além do texto, são enviados parâmetros como nome da base e ID de usuário.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NLU extrai intenção e entidades do texto.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Ao extrair a intenção, o NLU verifica as entidades necessárias para completar uma ação. Por exemplo, para a intenção “fazer transferência”, é preciso ter os parâmetros “valor”, “nome do beneficiário”, “número da  conta”, etc..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NLU retorna a intenção, entidades extraídas, e, caso hajam, entidades que faltam serem extraídas.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30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80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Ao fazer um treinamento, deve-se rotular cada</a:t>
            </a:r>
            <a:r>
              <a:rPr lang="pt-BR" baseline="0" dirty="0" smtClean="0"/>
              <a:t> frase com uma intenção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Durante a execução, o NLU extrai a intenção do texto de entrada e checa, para aquela intenção, se existem parâmetros associados.</a:t>
            </a:r>
          </a:p>
          <a:p>
            <a:r>
              <a:rPr lang="pt-BR" dirty="0" smtClean="0"/>
              <a:t>As entidades extraídas do texto são comparadas com os parâmetros esperados da intenção. Na resposta, além da intenção e entidades extraídas, NLU responde com os parâmetros faltantes, caso hajam, e com um id usado para manter o estado da jornada.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35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Ao fazer um treinamento, deve-se rotular cada</a:t>
            </a:r>
            <a:r>
              <a:rPr lang="pt-BR" baseline="0" dirty="0" smtClean="0"/>
              <a:t> frase com uma intenção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Durante a execução, o NLU extrai a intenção do texto de entrada e checa, para aquela intenção, se existem parâmetros associados.</a:t>
            </a:r>
          </a:p>
          <a:p>
            <a:r>
              <a:rPr lang="pt-BR" dirty="0" smtClean="0"/>
              <a:t>As entidades extraídas do texto são comparadas com os parâmetros esperados da intenção. Na resposta, além da intenção e entidades extraídas, NLU responde com os parâmetros faltantes, caso hajam, e com um id usado para manter o estado da jornada.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9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77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B75F8-FD8D-48E4-8277-00B96F90038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4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702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35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85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4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79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69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32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36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11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Iní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1629" y="1527289"/>
            <a:ext cx="11239411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en-US" sz="6667" b="1" kern="1200" baseline="0" dirty="0">
                <a:solidFill>
                  <a:srgbClr val="CB0E3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dirty="0" smtClean="0"/>
              <a:t>TÍTULO DA APRESENTAÇÃO </a:t>
            </a:r>
            <a:endParaRPr lang="en-US" dirty="0"/>
          </a:p>
        </p:txBody>
      </p:sp>
      <p:sp>
        <p:nvSpPr>
          <p:cNvPr id="9" name="Rectangle 97"/>
          <p:cNvSpPr/>
          <p:nvPr userDrawn="1"/>
        </p:nvSpPr>
        <p:spPr>
          <a:xfrm flipV="1">
            <a:off x="303018" y="6452087"/>
            <a:ext cx="11554087" cy="60959"/>
          </a:xfrm>
          <a:prstGeom prst="rect">
            <a:avLst/>
          </a:prstGeom>
          <a:solidFill>
            <a:srgbClr val="4D4E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8"/>
          <p:cNvSpPr/>
          <p:nvPr userDrawn="1"/>
        </p:nvSpPr>
        <p:spPr>
          <a:xfrm flipV="1">
            <a:off x="303018" y="816049"/>
            <a:ext cx="7802191" cy="60959"/>
          </a:xfrm>
          <a:prstGeom prst="rect">
            <a:avLst/>
          </a:prstGeom>
          <a:solidFill>
            <a:srgbClr val="0C55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03"/>
          <p:cNvSpPr/>
          <p:nvPr userDrawn="1"/>
        </p:nvSpPr>
        <p:spPr>
          <a:xfrm flipV="1">
            <a:off x="6408617" y="816046"/>
            <a:ext cx="3681575" cy="60959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808080"/>
              </a:solidFill>
            </a:endParaRPr>
          </a:p>
        </p:txBody>
      </p:sp>
      <p:sp>
        <p:nvSpPr>
          <p:cNvPr id="14" name="Rectangle 104"/>
          <p:cNvSpPr/>
          <p:nvPr userDrawn="1"/>
        </p:nvSpPr>
        <p:spPr>
          <a:xfrm flipV="1">
            <a:off x="9911222" y="816045"/>
            <a:ext cx="1945881" cy="60959"/>
          </a:xfrm>
          <a:prstGeom prst="rect">
            <a:avLst/>
          </a:prstGeom>
          <a:solidFill>
            <a:srgbClr val="CB0E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808080"/>
              </a:solidFill>
            </a:endParaRPr>
          </a:p>
        </p:txBody>
      </p:sp>
      <p:pic>
        <p:nvPicPr>
          <p:cNvPr id="16" name="Picture 96" descr="noun_1189988_cc.png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rgbClr val="000000">
                <a:tint val="45000"/>
                <a:satMod val="400000"/>
              </a:srgbClr>
            </a:duotone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9925" y="400147"/>
            <a:ext cx="373455" cy="32104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6915" y="117011"/>
            <a:ext cx="2015208" cy="692727"/>
          </a:xfrm>
          <a:prstGeom prst="rect">
            <a:avLst/>
          </a:prstGeom>
        </p:spPr>
      </p:pic>
      <p:sp>
        <p:nvSpPr>
          <p:cNvPr id="19" name="CaixaDeTexto 18"/>
          <p:cNvSpPr txBox="1"/>
          <p:nvPr userDrawn="1"/>
        </p:nvSpPr>
        <p:spPr>
          <a:xfrm>
            <a:off x="6976847" y="345015"/>
            <a:ext cx="230139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baseline="0" dirty="0" smtClean="0">
                <a:solidFill>
                  <a:srgbClr val="4D4E53"/>
                </a:solidFill>
              </a:rPr>
              <a:t>Grupo de Trabalho</a:t>
            </a:r>
            <a:endParaRPr lang="pt-BR" sz="2133" dirty="0" smtClean="0">
              <a:solidFill>
                <a:srgbClr val="4D4E53"/>
              </a:solidFill>
            </a:endParaRPr>
          </a:p>
        </p:txBody>
      </p:sp>
      <p:sp>
        <p:nvSpPr>
          <p:cNvPr id="20" name="CaixaDeTexto 19"/>
          <p:cNvSpPr txBox="1"/>
          <p:nvPr userDrawn="1"/>
        </p:nvSpPr>
        <p:spPr>
          <a:xfrm>
            <a:off x="12828897" y="547730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400" dirty="0"/>
          </a:p>
        </p:txBody>
      </p:sp>
      <p:sp>
        <p:nvSpPr>
          <p:cNvPr id="22" name="Rectangle 101"/>
          <p:cNvSpPr/>
          <p:nvPr userDrawn="1"/>
        </p:nvSpPr>
        <p:spPr>
          <a:xfrm>
            <a:off x="509627" y="6536235"/>
            <a:ext cx="11162472" cy="23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33" dirty="0">
                <a:latin typeface="Segoe UI Light" pitchFamily="34" charset="0"/>
              </a:rPr>
              <a:t>Este documento foi classificado pelo </a:t>
            </a:r>
            <a:r>
              <a:rPr lang="pt-BR" sz="933" dirty="0" smtClean="0">
                <a:latin typeface="Segoe UI Light" pitchFamily="34" charset="0"/>
              </a:rPr>
              <a:t>4816</a:t>
            </a:r>
            <a:r>
              <a:rPr lang="pt-BR" sz="933" baseline="0" dirty="0" smtClean="0">
                <a:latin typeface="Segoe UI Light" pitchFamily="34" charset="0"/>
              </a:rPr>
              <a:t> – Departamento de Arquitetura de TI</a:t>
            </a:r>
            <a:r>
              <a:rPr lang="pt-BR" sz="933" dirty="0" smtClean="0">
                <a:latin typeface="Segoe UI Light" pitchFamily="34" charset="0"/>
              </a:rPr>
              <a:t> </a:t>
            </a:r>
            <a:r>
              <a:rPr lang="pt-BR" sz="933" dirty="0">
                <a:latin typeface="Segoe UI Light" pitchFamily="34" charset="0"/>
              </a:rPr>
              <a:t>e o acesso está autorizado, exclusivamente, </a:t>
            </a:r>
            <a:r>
              <a:rPr lang="pt-BR" sz="933" dirty="0" smtClean="0">
                <a:latin typeface="Segoe UI Light" pitchFamily="34" charset="0"/>
              </a:rPr>
              <a:t>para uso interno</a:t>
            </a:r>
            <a:endParaRPr lang="pt-BR" sz="933" dirty="0">
              <a:latin typeface="Segoe UI Light" pitchFamily="34" charset="0"/>
            </a:endParaRPr>
          </a:p>
        </p:txBody>
      </p:sp>
      <p:sp>
        <p:nvSpPr>
          <p:cNvPr id="21" name="Espaço Reservado para Texto 16"/>
          <p:cNvSpPr>
            <a:spLocks noGrp="1"/>
          </p:cNvSpPr>
          <p:nvPr>
            <p:ph type="body" sz="quarter" idx="19" hasCustomPrompt="1"/>
          </p:nvPr>
        </p:nvSpPr>
        <p:spPr>
          <a:xfrm>
            <a:off x="431717" y="2751796"/>
            <a:ext cx="11209324" cy="1407897"/>
          </a:xfrm>
          <a:prstGeom prst="rect">
            <a:avLst/>
          </a:prstGeom>
        </p:spPr>
        <p:txBody>
          <a:bodyPr lIns="91431" tIns="45715" rIns="91431" bIns="45715"/>
          <a:lstStyle>
            <a:lvl1pPr marL="0" indent="0" algn="l">
              <a:buNone/>
              <a:defRPr sz="5333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 dirty="0" smtClean="0"/>
              <a:t>Subtítulo da Apresentação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1838221"/>
            <a:ext cx="384176" cy="968121"/>
          </a:xfrm>
          <a:prstGeom prst="rect">
            <a:avLst/>
          </a:prstGeom>
        </p:spPr>
      </p:pic>
      <p:pic>
        <p:nvPicPr>
          <p:cNvPr id="17" name="Imagem 24" descr="image00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641" y="143132"/>
            <a:ext cx="1991783" cy="64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53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0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60078-61E1-46A8-BD80-746D8C87D9B3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8579A5-1F34-4550-9875-9DDF44FBD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95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6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9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630" y="1658474"/>
            <a:ext cx="6134637" cy="9086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baseline="0" dirty="0">
                <a:solidFill>
                  <a:srgbClr val="CB0E3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sz="6667" dirty="0"/>
              <a:t>NLU</a:t>
            </a:r>
          </a:p>
        </p:txBody>
      </p:sp>
      <p:sp>
        <p:nvSpPr>
          <p:cNvPr id="5" name="Espaço Reservado para Texto 16"/>
          <p:cNvSpPr txBox="1">
            <a:spLocks/>
          </p:cNvSpPr>
          <p:nvPr/>
        </p:nvSpPr>
        <p:spPr>
          <a:xfrm>
            <a:off x="431717" y="2751796"/>
            <a:ext cx="11665457" cy="1407897"/>
          </a:xfrm>
          <a:prstGeom prst="rect">
            <a:avLst/>
          </a:prstGeom>
        </p:spPr>
        <p:txBody>
          <a:bodyPr lIns="121908" tIns="60953" rIns="121908" bIns="60953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333" b="1"/>
              <a:t>MVP e Roadmap</a:t>
            </a:r>
            <a:endParaRPr lang="pt-BR" sz="5333" b="1" dirty="0"/>
          </a:p>
        </p:txBody>
      </p:sp>
      <p:sp>
        <p:nvSpPr>
          <p:cNvPr id="6" name="Oval 8"/>
          <p:cNvSpPr/>
          <p:nvPr/>
        </p:nvSpPr>
        <p:spPr>
          <a:xfrm>
            <a:off x="-388712" y="1789659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954"/>
            <a:ext cx="11823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98" y="3011159"/>
            <a:ext cx="10617503" cy="3569751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011"/>
          </a:xfrm>
        </p:spPr>
        <p:txBody>
          <a:bodyPr>
            <a:noAutofit/>
          </a:bodyPr>
          <a:lstStyle/>
          <a:p>
            <a:r>
              <a:rPr lang="pt-BR" sz="2300" dirty="0"/>
              <a:t>Atualmente usamos uma </a:t>
            </a:r>
            <a:r>
              <a:rPr lang="pt-BR" sz="2300" dirty="0" smtClean="0"/>
              <a:t>ferramenta para </a:t>
            </a:r>
            <a:r>
              <a:rPr lang="pt-BR" sz="2300" dirty="0"/>
              <a:t>criar o arquivo.</a:t>
            </a:r>
          </a:p>
          <a:p>
            <a:r>
              <a:rPr lang="pt-BR" sz="2300" dirty="0"/>
              <a:t>Para cada frase é necessário rotulá-la com intenção e indicar entidades para cada palavra ou grupo de palavras relevantes.</a:t>
            </a:r>
          </a:p>
        </p:txBody>
      </p:sp>
      <p:sp>
        <p:nvSpPr>
          <p:cNvPr id="7" name="Oval 8"/>
          <p:cNvSpPr/>
          <p:nvPr/>
        </p:nvSpPr>
        <p:spPr>
          <a:xfrm>
            <a:off x="-457475" y="286873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Espaço Reservado para Texto 20"/>
          <p:cNvSpPr txBox="1">
            <a:spLocks/>
          </p:cNvSpPr>
          <p:nvPr/>
        </p:nvSpPr>
        <p:spPr>
          <a:xfrm>
            <a:off x="538098" y="319348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Arquivo de treinamento</a:t>
            </a:r>
          </a:p>
        </p:txBody>
      </p:sp>
      <p:pic>
        <p:nvPicPr>
          <p:cNvPr id="9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22768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1" y="1825626"/>
            <a:ext cx="9746673" cy="501433"/>
          </a:xfrm>
        </p:spPr>
        <p:txBody>
          <a:bodyPr/>
          <a:lstStyle/>
          <a:p>
            <a:r>
              <a:rPr lang="pt-BR" dirty="0" smtClean="0"/>
              <a:t>Arquivo gerado:</a:t>
            </a:r>
            <a:endParaRPr lang="pt-BR" dirty="0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58" y="2628251"/>
            <a:ext cx="6333671" cy="3947845"/>
          </a:xfrm>
          <a:prstGeom prst="rect">
            <a:avLst/>
          </a:prstGeom>
        </p:spPr>
      </p:pic>
      <p:sp>
        <p:nvSpPr>
          <p:cNvPr id="5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exto 20"/>
          <p:cNvSpPr txBox="1">
            <a:spLocks/>
          </p:cNvSpPr>
          <p:nvPr/>
        </p:nvSpPr>
        <p:spPr>
          <a:xfrm>
            <a:off x="538098" y="319348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Arquivo de treinamento</a:t>
            </a:r>
          </a:p>
        </p:txBody>
      </p:sp>
    </p:spTree>
    <p:extLst>
      <p:ext uri="{BB962C8B-B14F-4D97-AF65-F5344CB8AC3E}">
        <p14:creationId xmlns:p14="http://schemas.microsoft.com/office/powerpoint/2010/main" val="36228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pt-BR" dirty="0" smtClean="0"/>
              <a:t>Deve ser montado um arquivo com exemplos de frases. Para cada frase, rotula-se intenção e entidades.</a:t>
            </a:r>
            <a:r>
              <a:rPr lang="pt-BR" dirty="0"/>
              <a:t> </a:t>
            </a:r>
            <a:r>
              <a:rPr lang="pt-BR" dirty="0" smtClean="0"/>
              <a:t>Atualmente usamos uma ferramenta do Rasa para criar esse arquivo.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O arquivo é enviado ao NLU. 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NLU gera um modelo a partir das frases contidas no arquivo recebido. O modelo é salvo em um repositório.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Banco de dados é atualizado com as informações (nome, versão, data de criação...) do modelo treinado</a:t>
            </a:r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Etapas de Treinamento</a:t>
            </a: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9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703844" y="3270153"/>
            <a:ext cx="1713187" cy="138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NLU</a:t>
            </a:r>
            <a:endParaRPr lang="pt-BR" dirty="0"/>
          </a:p>
        </p:txBody>
      </p:sp>
      <p:sp>
        <p:nvSpPr>
          <p:cNvPr id="21" name="Cilindro 20"/>
          <p:cNvSpPr/>
          <p:nvPr/>
        </p:nvSpPr>
        <p:spPr>
          <a:xfrm>
            <a:off x="4984690" y="5886237"/>
            <a:ext cx="1151495" cy="7082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Cache</a:t>
            </a:r>
          </a:p>
        </p:txBody>
      </p:sp>
      <p:cxnSp>
        <p:nvCxnSpPr>
          <p:cNvPr id="22" name="Conector de Seta Reta 17"/>
          <p:cNvCxnSpPr/>
          <p:nvPr/>
        </p:nvCxnSpPr>
        <p:spPr>
          <a:xfrm>
            <a:off x="2801470" y="3677398"/>
            <a:ext cx="1902375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110724" y="3281589"/>
            <a:ext cx="11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Requisição</a:t>
            </a:r>
          </a:p>
        </p:txBody>
      </p:sp>
      <p:cxnSp>
        <p:nvCxnSpPr>
          <p:cNvPr id="27" name="Conector de Seta Reta 41"/>
          <p:cNvCxnSpPr/>
          <p:nvPr/>
        </p:nvCxnSpPr>
        <p:spPr>
          <a:xfrm>
            <a:off x="5567575" y="2325234"/>
            <a:ext cx="0" cy="94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44"/>
          <p:cNvCxnSpPr/>
          <p:nvPr/>
        </p:nvCxnSpPr>
        <p:spPr>
          <a:xfrm>
            <a:off x="5250381" y="4657517"/>
            <a:ext cx="0" cy="126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48"/>
          <p:cNvCxnSpPr/>
          <p:nvPr/>
        </p:nvCxnSpPr>
        <p:spPr>
          <a:xfrm flipV="1">
            <a:off x="5812195" y="4657521"/>
            <a:ext cx="0" cy="126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54"/>
          <p:cNvCxnSpPr/>
          <p:nvPr/>
        </p:nvCxnSpPr>
        <p:spPr>
          <a:xfrm flipH="1">
            <a:off x="2801470" y="4331698"/>
            <a:ext cx="1902375" cy="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771586" y="397440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Modelos</a:t>
            </a:r>
          </a:p>
        </p:txBody>
      </p:sp>
      <p:cxnSp>
        <p:nvCxnSpPr>
          <p:cNvPr id="33" name="Conector Angulado 61"/>
          <p:cNvCxnSpPr/>
          <p:nvPr/>
        </p:nvCxnSpPr>
        <p:spPr>
          <a:xfrm rot="10800000" flipV="1">
            <a:off x="6417033" y="3961497"/>
            <a:ext cx="1651463" cy="2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177441" y="4330337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560437" y="2493472"/>
            <a:ext cx="250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Parâmetros   (entidades)</a:t>
            </a:r>
            <a:endParaRPr lang="pt-BR" dirty="0"/>
          </a:p>
          <a:p>
            <a:r>
              <a:rPr lang="pt-BR" dirty="0"/>
              <a:t>esperados </a:t>
            </a:r>
            <a:r>
              <a:rPr lang="pt-BR" dirty="0" smtClean="0"/>
              <a:t>da </a:t>
            </a:r>
            <a:r>
              <a:rPr lang="pt-BR" dirty="0" err="1" smtClean="0"/>
              <a:t>itenç</a:t>
            </a:r>
            <a:r>
              <a:rPr lang="pt-BR" dirty="0" err="1" smtClean="0"/>
              <a:t>ão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781135" y="4975618"/>
            <a:ext cx="1426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Parâmetros</a:t>
            </a:r>
          </a:p>
          <a:p>
            <a:r>
              <a:rPr lang="pt-BR" sz="1600" dirty="0"/>
              <a:t>Extraídos na </a:t>
            </a:r>
          </a:p>
          <a:p>
            <a:r>
              <a:rPr lang="pt-BR" sz="1600" dirty="0"/>
              <a:t>interação atual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5839475" y="4975620"/>
            <a:ext cx="1674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Parâmetros</a:t>
            </a:r>
          </a:p>
          <a:p>
            <a:r>
              <a:rPr lang="pt-BR" sz="1600" dirty="0"/>
              <a:t>Extraídos durante toda a jornada</a:t>
            </a:r>
          </a:p>
        </p:txBody>
      </p:sp>
      <p:sp>
        <p:nvSpPr>
          <p:cNvPr id="25" name="Cilindro 24"/>
          <p:cNvSpPr/>
          <p:nvPr/>
        </p:nvSpPr>
        <p:spPr>
          <a:xfrm>
            <a:off x="8068494" y="3593364"/>
            <a:ext cx="1279375" cy="63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Repositório</a:t>
            </a:r>
          </a:p>
        </p:txBody>
      </p:sp>
      <p:pic>
        <p:nvPicPr>
          <p:cNvPr id="26" name="Picture 8" descr="Image result for nexus sonaty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655" y="3357837"/>
            <a:ext cx="984052" cy="13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ilindro 29"/>
          <p:cNvSpPr/>
          <p:nvPr/>
        </p:nvSpPr>
        <p:spPr>
          <a:xfrm>
            <a:off x="4984689" y="1535390"/>
            <a:ext cx="1191611" cy="7777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pic>
        <p:nvPicPr>
          <p:cNvPr id="34" name="Picture 4" descr="Image result for mongo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50" y="1613462"/>
            <a:ext cx="2030359" cy="55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ed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50" y="5927141"/>
            <a:ext cx="2037285" cy="68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Arquitetura – Execução</a:t>
            </a:r>
          </a:p>
        </p:txBody>
      </p:sp>
      <p:pic>
        <p:nvPicPr>
          <p:cNvPr id="40" name="Imagem 22" descr="image0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 flipV="1">
            <a:off x="5381469" y="2313157"/>
            <a:ext cx="14990" cy="95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3586594" y="2547269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Intenção extraída</a:t>
            </a:r>
            <a:endParaRPr lang="pt-BR" dirty="0"/>
          </a:p>
        </p:txBody>
      </p:sp>
      <p:cxnSp>
        <p:nvCxnSpPr>
          <p:cNvPr id="42" name="Conector Angulado 61"/>
          <p:cNvCxnSpPr/>
          <p:nvPr/>
        </p:nvCxnSpPr>
        <p:spPr>
          <a:xfrm flipV="1">
            <a:off x="6457817" y="3840973"/>
            <a:ext cx="15698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850581" y="3500740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Polling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0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35" grpId="0"/>
      <p:bldP spid="36" grpId="0"/>
      <p:bldP spid="38" grpId="0"/>
      <p:bldP spid="39" grpId="0"/>
      <p:bldP spid="30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pt-BR" dirty="0" smtClean="0"/>
              <a:t>É feita uma requisição HTTP com um texto a ser interpretado. Além do texto, são enviados parâmetros como nome da base e ID de usuário.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NLU extrai intenção e entidades do texto.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Ao extrair a intenção, o NLU verifica as entidades necessárias para completar uma ação. Por exemplo, para a intenção “fazer transferência”, é preciso ter os parâmetros “valor”, “nome do beneficiário”, “número da  conta”, etc..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NLU retorna a intenção, entidades extraídas, e, caso hajam, entidades que faltam serem extraídas.</a:t>
            </a:r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Execução</a:t>
            </a: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1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9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pt-BR" sz="2000" dirty="0"/>
          </a:p>
          <a:p>
            <a:pPr marL="0" indent="0">
              <a:lnSpc>
                <a:spcPct val="50000"/>
              </a:lnSpc>
              <a:buNone/>
            </a:pPr>
            <a:r>
              <a:rPr lang="pt-BR" sz="2000" dirty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2000" dirty="0"/>
              <a:t>"</a:t>
            </a:r>
            <a:r>
              <a:rPr lang="pt-BR" sz="2000" dirty="0" err="1"/>
              <a:t>user_id</a:t>
            </a:r>
            <a:r>
              <a:rPr lang="pt-BR" sz="2000" dirty="0"/>
              <a:t>": “13524",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2000" dirty="0"/>
              <a:t>"base“: “</a:t>
            </a:r>
            <a:r>
              <a:rPr lang="pt-BR" sz="2000" dirty="0" err="1"/>
              <a:t>transferencia</a:t>
            </a:r>
            <a:r>
              <a:rPr lang="pt-BR" sz="2000" dirty="0"/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2000" dirty="0"/>
              <a:t>"</a:t>
            </a:r>
            <a:r>
              <a:rPr lang="pt-BR" sz="2000" dirty="0" err="1"/>
              <a:t>message</a:t>
            </a:r>
            <a:r>
              <a:rPr lang="pt-BR" sz="2000" dirty="0"/>
              <a:t>": "</a:t>
            </a:r>
            <a:r>
              <a:rPr lang="pt-BR" sz="2000" dirty="0" err="1"/>
              <a:t>tranferir</a:t>
            </a:r>
            <a:r>
              <a:rPr lang="pt-BR" sz="2000" dirty="0"/>
              <a:t> 30 conto pro Ivan segunda",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2000" dirty="0"/>
              <a:t>"</a:t>
            </a:r>
            <a:r>
              <a:rPr lang="pt-BR" sz="2000" dirty="0" err="1"/>
              <a:t>journey_id</a:t>
            </a:r>
            <a:r>
              <a:rPr lang="pt-BR" sz="2000" dirty="0"/>
              <a:t>": "",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2000" dirty="0"/>
              <a:t>"</a:t>
            </a:r>
            <a:r>
              <a:rPr lang="pt-BR" sz="2000" dirty="0" err="1"/>
              <a:t>context</a:t>
            </a:r>
            <a:r>
              <a:rPr lang="pt-BR" sz="2000" dirty="0"/>
              <a:t>": "",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2000" dirty="0"/>
              <a:t>"</a:t>
            </a:r>
            <a:r>
              <a:rPr lang="pt-BR" sz="2000" dirty="0" err="1"/>
              <a:t>disambiguation</a:t>
            </a:r>
            <a:r>
              <a:rPr lang="pt-BR" sz="2000" dirty="0"/>
              <a:t>": ["",0]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2000" dirty="0"/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pt-BR" sz="2000" dirty="0"/>
          </a:p>
          <a:p>
            <a:pPr marL="0" indent="0">
              <a:lnSpc>
                <a:spcPct val="50000"/>
              </a:lnSpc>
              <a:buNone/>
            </a:pPr>
            <a:endParaRPr lang="pt-BR" sz="2000" dirty="0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Execução – Requisição ao NLU</a:t>
            </a: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4630593"/>
          </a:xfrm>
        </p:spPr>
        <p:txBody>
          <a:bodyPr numCol="2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</a:t>
            </a:r>
            <a:r>
              <a:rPr lang="pt-BR" sz="1800" dirty="0" err="1"/>
              <a:t>request_id</a:t>
            </a:r>
            <a:r>
              <a:rPr lang="pt-BR" sz="1800" dirty="0"/>
              <a:t>": "00465066238922794258",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</a:t>
            </a:r>
            <a:r>
              <a:rPr lang="pt-BR" sz="1800" dirty="0" err="1"/>
              <a:t>journey_id</a:t>
            </a:r>
            <a:r>
              <a:rPr lang="pt-BR" sz="1800" dirty="0"/>
              <a:t>": "00465066238922794258",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</a:t>
            </a:r>
            <a:r>
              <a:rPr lang="pt-BR" sz="1800" dirty="0" err="1"/>
              <a:t>user_id</a:t>
            </a:r>
            <a:r>
              <a:rPr lang="pt-BR" sz="1800" dirty="0"/>
              <a:t>": "1",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"base": "</a:t>
            </a:r>
            <a:r>
              <a:rPr lang="pt-BR" sz="1800" dirty="0" err="1"/>
              <a:t>controle_orcamentario</a:t>
            </a:r>
            <a:r>
              <a:rPr lang="pt-BR" sz="1800" dirty="0"/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</a:t>
            </a:r>
            <a:r>
              <a:rPr lang="pt-BR" sz="1800" dirty="0" err="1"/>
              <a:t>message</a:t>
            </a:r>
            <a:r>
              <a:rPr lang="pt-BR" sz="1800" dirty="0"/>
              <a:t>": "Qual a agência?",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</a:t>
            </a:r>
            <a:r>
              <a:rPr lang="pt-BR" sz="1800" dirty="0" err="1"/>
              <a:t>disambiguation</a:t>
            </a:r>
            <a:r>
              <a:rPr lang="pt-BR" sz="1800" dirty="0"/>
              <a:t>": [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"agencia",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],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</a:t>
            </a:r>
            <a:r>
              <a:rPr lang="pt-BR" sz="1800" dirty="0" err="1"/>
              <a:t>context</a:t>
            </a:r>
            <a:r>
              <a:rPr lang="pt-BR" sz="1800" dirty="0"/>
              <a:t>": "</a:t>
            </a:r>
            <a:r>
              <a:rPr lang="pt-BR" sz="1800" dirty="0" err="1"/>
              <a:t>transfer</a:t>
            </a:r>
            <a:r>
              <a:rPr lang="pt-BR" sz="1800" dirty="0"/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</a:t>
            </a:r>
            <a:r>
              <a:rPr lang="pt-BR" sz="1800" dirty="0" err="1"/>
              <a:t>intent</a:t>
            </a:r>
            <a:r>
              <a:rPr lang="pt-BR" sz="1800" dirty="0"/>
              <a:t>": "</a:t>
            </a:r>
            <a:r>
              <a:rPr lang="pt-BR" sz="1800" dirty="0" err="1"/>
              <a:t>transfer</a:t>
            </a:r>
            <a:r>
              <a:rPr lang="pt-BR" sz="1800" dirty="0"/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</a:t>
            </a:r>
            <a:r>
              <a:rPr lang="pt-BR" sz="1800" dirty="0" err="1"/>
              <a:t>extracted</a:t>
            </a:r>
            <a:r>
              <a:rPr lang="pt-BR" sz="1800" dirty="0"/>
              <a:t>":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"</a:t>
            </a:r>
            <a:r>
              <a:rPr lang="pt-BR" sz="1800" dirty="0" err="1"/>
              <a:t>money</a:t>
            </a:r>
            <a:r>
              <a:rPr lang="pt-BR" sz="1800" dirty="0"/>
              <a:t>": "30",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"</a:t>
            </a:r>
            <a:r>
              <a:rPr lang="pt-BR" sz="1800" dirty="0" err="1"/>
              <a:t>person</a:t>
            </a:r>
            <a:r>
              <a:rPr lang="pt-BR" sz="1800" dirty="0"/>
              <a:t>": "</a:t>
            </a:r>
            <a:r>
              <a:rPr lang="pt-BR" sz="1800" dirty="0" err="1"/>
              <a:t>ivan</a:t>
            </a:r>
            <a:r>
              <a:rPr lang="pt-BR" sz="1800" dirty="0"/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"</a:t>
            </a:r>
            <a:r>
              <a:rPr lang="pt-BR" sz="1800" dirty="0" err="1"/>
              <a:t>date_param</a:t>
            </a:r>
            <a:r>
              <a:rPr lang="pt-BR" sz="1800" dirty="0"/>
              <a:t>": "20/5/2019"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},</a:t>
            </a:r>
          </a:p>
          <a:p>
            <a:pPr marL="0" indent="0">
              <a:lnSpc>
                <a:spcPct val="50000"/>
              </a:lnSpc>
              <a:buNone/>
            </a:pPr>
            <a:endParaRPr lang="pt-BR" sz="1800" dirty="0"/>
          </a:p>
          <a:p>
            <a:pPr marL="0" indent="0">
              <a:lnSpc>
                <a:spcPct val="50000"/>
              </a:lnSpc>
              <a:buNone/>
            </a:pPr>
            <a:endParaRPr lang="pt-BR" sz="1800" dirty="0"/>
          </a:p>
          <a:p>
            <a:pPr marL="0" indent="0">
              <a:lnSpc>
                <a:spcPct val="50000"/>
              </a:lnSpc>
              <a:buNone/>
            </a:pPr>
            <a:endParaRPr lang="pt-BR" sz="1800" dirty="0"/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</a:t>
            </a:r>
            <a:r>
              <a:rPr lang="pt-BR" sz="1800" dirty="0" err="1"/>
              <a:t>entities</a:t>
            </a:r>
            <a:r>
              <a:rPr lang="pt-BR" sz="1800" dirty="0"/>
              <a:t>":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"r$ 30": [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    "</a:t>
            </a:r>
            <a:r>
              <a:rPr lang="pt-BR" sz="1800" dirty="0" err="1"/>
              <a:t>money</a:t>
            </a:r>
            <a:r>
              <a:rPr lang="pt-BR" sz="1800" dirty="0"/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    0.9932502614587111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],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"</a:t>
            </a:r>
            <a:r>
              <a:rPr lang="pt-BR" sz="1800" dirty="0" err="1"/>
              <a:t>ivan</a:t>
            </a:r>
            <a:r>
              <a:rPr lang="pt-BR" sz="1800" dirty="0"/>
              <a:t>": [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    "</a:t>
            </a:r>
            <a:r>
              <a:rPr lang="pt-BR" sz="1800" dirty="0" err="1"/>
              <a:t>person</a:t>
            </a:r>
            <a:r>
              <a:rPr lang="pt-BR" sz="1800" dirty="0"/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    0.7959775161632631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],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"segunda-feira": [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    "</a:t>
            </a:r>
            <a:r>
              <a:rPr lang="pt-BR" sz="1800" dirty="0" err="1"/>
              <a:t>date_param</a:t>
            </a:r>
            <a:r>
              <a:rPr lang="pt-BR" sz="1800" dirty="0"/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    0.9729866101476224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"</a:t>
            </a:r>
            <a:r>
              <a:rPr lang="pt-BR" sz="1800" dirty="0" err="1"/>
              <a:t>extracted_journey</a:t>
            </a:r>
            <a:r>
              <a:rPr lang="pt-BR" sz="1800" dirty="0"/>
              <a:t>":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"</a:t>
            </a:r>
            <a:r>
              <a:rPr lang="pt-BR" sz="1800" dirty="0" err="1"/>
              <a:t>money</a:t>
            </a:r>
            <a:r>
              <a:rPr lang="pt-BR" sz="1800" dirty="0"/>
              <a:t>": "30",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"</a:t>
            </a:r>
            <a:r>
              <a:rPr lang="pt-BR" sz="1800" dirty="0" err="1"/>
              <a:t>person</a:t>
            </a:r>
            <a:r>
              <a:rPr lang="pt-BR" sz="1800" dirty="0"/>
              <a:t>": "</a:t>
            </a:r>
            <a:r>
              <a:rPr lang="pt-BR" sz="1800" dirty="0" err="1"/>
              <a:t>ivan</a:t>
            </a:r>
            <a:r>
              <a:rPr lang="pt-BR" sz="1800" dirty="0"/>
              <a:t>",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    "</a:t>
            </a:r>
            <a:r>
              <a:rPr lang="pt-BR" sz="1800" dirty="0" err="1"/>
              <a:t>date_param</a:t>
            </a:r>
            <a:r>
              <a:rPr lang="pt-BR" sz="1800" dirty="0"/>
              <a:t>": "20/5/2019"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pt-BR" sz="1800" dirty="0"/>
              <a:t>}</a:t>
            </a:r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Execução – Resposta do NLU</a:t>
            </a: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9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76" y="1825625"/>
            <a:ext cx="10863072" cy="4351338"/>
          </a:xfrm>
        </p:spPr>
        <p:txBody>
          <a:bodyPr numCol="1"/>
          <a:lstStyle/>
          <a:p>
            <a:r>
              <a:rPr lang="pt-BR" dirty="0" smtClean="0"/>
              <a:t>Ao fazer um treinamento, deve-se rotular cada frase com uma intenção.</a:t>
            </a:r>
          </a:p>
          <a:p>
            <a:r>
              <a:rPr lang="pt-BR" dirty="0" smtClean="0"/>
              <a:t>Durante a execução, o NLU extrai a intenção do texto de entrada e checa, para aquela intenção, se existem parâmetros associados.</a:t>
            </a:r>
          </a:p>
          <a:p>
            <a:r>
              <a:rPr lang="pt-BR" dirty="0" smtClean="0"/>
              <a:t>As entidades extraídas do texto são comparadas com os parâmetros esperados da intenção. Na resposta, além da intenção e entidades extraídas, NLU responde com os parâmetros faltantes, caso hajam, e com um id usado para manter o estado da jornada.</a:t>
            </a:r>
            <a:endParaRPr lang="pt-BR" dirty="0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Jornada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9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Jornada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18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data:image/png;base64,iVBORw0KGgoAAAANSUhEUgAAAYcAAALHCAYAAABlro6PAAAgAElEQVR4Xuy9CZRc1XU1fKqqR83zyIyQACEGidnGzOAJY4zBxgOev3xJHMchdhz791rgtZws218Sf8kfx048JdjGE7+ZJ9uAADMKISEhJoFAIIHmqdWSeqiqf+37alfvPno1dKtbSOr7WKK7q95w777n7H3Oufe9l7G4RQQiAhGBiEBEwCGQiYhEBCICEYGIQETAIxDFIdpERCAiEBGICOyGQBSHaBQRgYhARCAiEMUh2kBEICIQEYgI1EYgZg61MYp7RAQiAhGBIYdAFIchN+SxwxGBiEBEoDYCURxqYxT3iAhEBCICQw6BKA5DbshjhyMCEYGIQG0EojjUxijuERGICEQEhhwCURyG3JDHDkcEIgIRgdoIRHGojVHcIyIQEYgIDDkEojgMuSGPHY4IRAQiArURiOJQG6O4R0QgIhARGHIIRHEYckMeOxwRiAhEBGojEMWhNkZxj4hARCAiMOQQiOIw5IY8djgiEBGICNRGIIpDbYziHhGBiEBEYMghEMVhyA157HBEICIQEaiNQBSH2hjFPSICEYGIwJBDIIrDkBvy2OGIQEQgIlAbgSgOtTGKe0QEIgIRgSGHQBSHITfkscMRgYhARKA2AlEcamMU94gIRAQiAkMOgSgOQ27IY4cjAhGBiEBtBKI41MYo7hERiAhEBIYcAlEchtyQxw5HBCICEYHaCERxqI1R3CMiEBGICAw5BKI4DLkhjx2OCEQEIgK1EYjiUBujuEdEICIQERhyCERxGHJDHjscEYgIRARqI5AqDh0dHUcXCoX3Z7PZWbVPEfeICEQEIgIRgf0NgUKh8EI2m725ubn5+bS2p4rDzp07z8lkMtea2Tn7W4djeyMCEYGIQESgLgTmF4vFb7S2ts6P4lAXXnGniEBEICIwJBCI4jAkhjl2MiIQEYgI9A2BKA59wyvuHRGICEQEhgQCURyGxDDHTkYEIgIRgb4hEMWhb3jFvSMCEYGIwJBAIIrDkBjm2MmIQEQgItA3BKI49A2vuHdEICIQERgSCAxtcdi1a5e98cYb9tJLL9krr7xi69evN3xWLBbD6Le0tNikSZPs8MMPtxkzZti0adPCZ3GLCEQEIgIDjcDKlSvt7rvvtqefftq6uroG+vThfI2NjTZnzhx717veZYcddli1awycOGQyGdu+fbs9//zztmTJEmtvb7dZs2bZ3Llzbfz48Ybvu7u7bdWqVbZo0SJ7/fXXw+cnnHCCHXHEEdba2hoaunnzZnvmmWfs2WefDSR97LHH2vHHH29jxowJ3+/cudNee+01e/nll62trc3Gjh1rRx11VCDu5uZmy+fzgeRffPFFW7NmjTU1NQUQjjzySBs5cmQZjLVr19qyZcvsiSeeCNfr6OiwYcOGhX8AEIOzY8eOcD2cd/bs2fbe977XjjvuuEEZtHjSPUMA475ixQq7//77gw1OmDDBzj33XDvxxBPLtlXpCqtXr7a77ror2Buc5qCDDgq7FgqFEDTAYWF/+G7cuHEVGwp7eeihh4Jzn3rqqXb66aeXgwn4xgMPPGCPPPJIsOeLLroo2C63DRs22J133hls8h3veIedffbZNmLEiD0DJR69GwKdnZ322GOPBa7C+HA8OT733XdfGLOLL744fA/+2LRpk9122232pz/9yQ499FB7z3veE8Ywl8v1Oj/3A/+8733vs5kzZxquB74Cp+DYatvPf/7zwEc4NzhnMDbwHO3z4x//+OCLA4gfjvHUU0/ZTTfdFBwApHrMMcfYpZdeauedd14YBCgjnBDOBnGAc5xzzjkBSIgAovaHH37Ybr755iAgcFY49/vf/35729veFoj71VdfDc6P6zU0NATBGT16dLjW9OnTbcuWLUFYIAzZbDY4OAYGAgQRocM9+eSTds8994Q2DR8+PBw/efLkIGI4Bsfi+uvWrbPnnnsuGNPll18ejCZu+xYCGKcXXnjBfve73wW7gq0hOIFjv/Od7wy2U8nZsB8c/1//9V9DhvjVr341RFYIDuBEv/3tb4OdgLC//OUv28EHH1yx8xCnH/7whwaCAYF87nOfs6lTp4b9N27caD/+8Y/tV7/6lc2bN8/+8i//Mtg2NrQf9vj9738/+NCHP/zhcCyCp7gNHAIgb/ALxgl8cPLJJ4fxQWABvsF4g/DJGRgnVAweffTREPCCf7AveOu0006zQw45pNw4fI6AFeKO3xGMgm/AG+CiKVOmhH/VNtgargNbBS8N9Ib2oE/wE3Dl1772tcEXB4C5fPlyu+GGG8KFkR3A4BGpn3XWWfapT30qkC+iquuvvz4MBMQDpI0GwxkgInCgn/70p0E8EElhg4NceOGF4RzoEDICOC4cGdEcVBqCgWshQ8BxiAQxEHBk7AtjgJhAgKje+AwZAwQJ4sCsBmUm7AtDQDaCKBIihM/Qh5g5DLTJ7vn5EJ3deuutITIHiSPig6jfcsstwdE++tGPBnuE/aFMCJvEmMNuYYsIRvAdIr2/+qu/ClkinBSiAEJBcABnv+aaayqKAwgBooDof+vWrTZx4sQQ9Jxxxhkh0IBt/8///I89+OCDwW6RheJ7CBhsC0EVsh7sB+KJ4rDnduHPgEAAmSAIG/4NWwBPbNu2LdgBbOWkk04KXLBgwYLAT+AUBKMIOBDRo7IBEYFAoOrB7AEROcrTyDpGjRoV7A/jjGth/CFGPtPQ9qEKgvFfuHBhyFAgYgO9IUiCL+D8ELIvfOELIYPViopcc2DKSjBudOZ73/uezZ8/PxAuNoCC0hKIHYoFZ/vlL39ZFg/sAwDhJJ/4xCeCwv77v/97GBgMEDYAykjr6KOPtjfffDOQNs4Lx8KAI1OAKEBIADKOAYmjtABSgBBAVCAoIHhsGEwIFBwZhgHHhqhACHA8nB1twLWQ+aA8BmNi+WugBy6er/8IYBwRmGCMP/KRjwSnhU3++te/tqVLl9qHPvShYIuI3GEDn/nMZ4JtoLR4++23hwADdgVbASnDdhDgwB5gB7/4xS/C8V/5ylcqigMyVgQ+OA8yAogLCAGBD4QIpP+Tn/wk2CJIB4EL0nqQE6LE3/zmN6E9sEcIURSH/ttDrSMxFuAa8AXwx5ghwEQWwTo8OAVjCrIHV2AsUVlgQIGABJzAjBQ2iLEFP6CSgfMjMAUfgc9wHEtNae1DoApxAI/tDXFAloKKDGy6QsA7MOIAgkbUBmJHBKaTKTD0T3/604HgkRHAYTEY3KBaSMGxDz7/t3/7t5Bac1IYZR44++c///kQ+cOBMIAQB5A4hAipHI6lUmNAcQzriRh4gI+sAVGhbogM0Wak9XBiOC0GHAaBEgWU/5RTTgnRZrV6cy2DjN8PHgJwVJSGULJE1oBSJewEpA4H//M///MQFEA8UFZEhoDtj3/8Y4gKERHCgXEMSBllJdgf/kEgvvnNb4b9v/71r1cUB9ggMgNkt+9+97tDJoNrI+hBaQKEhJIT7A1BBkQAZAGCQRkWhIC2oTyGbDWKw+DZixcH+DmCAeDOsiHGAftxA9+wzMfKB7IMBouwQVRPELBCHJChYKzxOf6Bx1hqSptLgg0gsAbv7A1xQDCFoBc2feaZZ6aBPTDigAgbSvujH/0opMeIxLCBZJFW/9mf/VlwwHvvvTdETyBqHAPAQNhIdRDdIRX7wQ9+YL///e9DqocNQJ5//vnBwbEvHByiAKEAWUMUkPZz4hnXxnmg9BgMgA3HxUBDIfGZbhg4HoPBxPnguBhgRBK4BpwZZQJcI277HgLMDlHSBMlD5GEriMIwvojQIe7csD9s4g9/+EOoG6P2jIwWJUWKA/cFcdQSB1wDwoTsE2k6JsKRJaOEhDkP2C9sCuKAQAplI5QPIFIXXHBByF5gn8iMYfvIVqM4DJ6dDYY4IDNAEIqxBHchgIWYoHwF0WGpCTwCPvEbyjzIHGBve0McbrzxRrvqqqvs7/7u73bjxFLbBkYcQPKIkqB+EAcYPiJ6EDGyAjgIAIGyAjyIBEgYBAzVQnoDFYbjwMEQBUJA4MSI9C+55JLgYMgyoMgYBKT7IGuQP37iWhgEtAOqD2eEOGHQsC+IHs7IVU86OLgOjsOgIL3H8YgUrrjiilDDRjvRx7jtuwhwzoiLFSDqiPCQ3qO0A/vihmAAkT1KT7AtBCAIbPorDrgGJpNh28gcYOv4DEEKFjF89rOfDZeGOOCal112WYgSkWFDKB5//PEgCJh/Q7YTxWFw7cyLAzJGlIQwbgweUY5ESQicg+oByF4nr2FvyPo0YAR/oZyIscdxFAHYF0tNLGX5HoIvIQ5YSbU3xAFlsC996UuBXysszx8YcUBHQcJQTKThrLfBQRGZARDU8gEAHAYpHPZFSgZHAOgAEOfAhA/UEw4M0obSItXDBBDqvugUiBwDAdLHeXEsSB+dxKBBGPAPzgdSx3XwPSLKSpNCEBkMLNItiBvKYFBWlKcGa1nZ4LrA0D47ggjMMWC8Qc66yghlS6xOQpCBOQjYHTJSEDcif2SyXKpYK3OAjSJb+a//+q9glyB4XBPZBIIMiAWyXtg5xeGTn/xkmNTEcbBZEAxSfPwOkYriMLi268UB4w5Shh2gLMnlroj2kc1hnJABoAoCbgNPIBCFjYCT/IY5JAgKeA1BMEtN4DRWIdJ6CHFA0LA3xAGVFZSUqmwDJw6DO5yDf3Y4OQQLpYDFixeHSUVkDTCQmDUMPv57egU4NBwSwQMcGPNbWD2CVXDIXOGkcD5MREMoMMfE5YIIWkDWCDggDoj2UbYEydcSBxyDyT0syMAyZ2TCOA6BCa4He8I58fnPfvazIEAoGUFIIBYgGqxcgiChDIbPojjsqTVUP96LA0QB9yJgrGAHCDqRaUKwMRbIRjGnigACwSjGEtwAW/IbStMIOhCMorQJG2OpCXZQLdhEyR3lJZQ5YcsDvXF1FlaE4ve9spR1oDvxVp0PRoLBRfaCTAWZT1pk8Fa1L163MgKIykDSWFyAKA+Oi5IN5hqQfUIM4BSImLCiCdEcV8RhvFHOQXnh6quvDlkjongEBbXEAc7/n//5n+FcmFtjWQLBBkqjmEND5nzllVcGkqA4IJuFECBKxJwISqsou0ZxGHwr50pFVAQ4ocybKDEXhQ3lFi4/xf4QBmSCsC0sWEBGmMYNCBa4FB6VCpaaQPbINLDiqdJ2xx13hOXXaMtg8Q4X+iBoQkk1Zg6Db2/xCm8xAnRC1I5R30WNGP+4MgTRIqIy1IJB4ForpvPDqTEvpXcu87zoHpwbDq8bypeILEE0KEFo/RaEQLLBiiXMaUBEcA1cH22FqKG0hQgV2QRICASEfWI58y02qr18eQSmCChQdodADMaGrBbChsU5NW6yjGWlwRiAeM6IQEQgIrCfIxDFYT8fwNj8iEBEICIwGAhEcRgMVOM5IwIRgYjAfo5AFIf9fABj8yMCEYGIwGAgEMVhMFCN54wIRAQiAvs5AlEc9vMBjM2PCEQEIgKDgUAUh8FANZ4zIhARiAjs5whEcdjPBzA2PyIQEYgIDAYCURwGA9V4zohARCAisJ8jEMVhPx/A2PyIQEQgIjAYCERxGAxU4zkjAhGBiMB+jkAUh/18AGPzIwIRgYjAYCAQxWEwUI3njAhEBCIC+zkCURz28wGMzY8IRAQiAoOBQBSHwUA1njMiEBGICPQFgcKmrdb9wkrrXrHaChu3WrG7yzINjZYdP9oajphuDTMPDb/vxS2Kw14EO14qIhARiAiUEciv3WhdC5+1jgXPWvfy162wdqMV1m+xYvtOM7zPIZezzPBWy04cY7lJ463hmMOs6eRjrfHEWZabMn6wkYziMNgIx/NHBCICEQEiUOzutvyqddbxp6es48GnrHvZCut+9U0rbqn9WtDs2FGWO2yqNc48zJrPnmfN559iuYMmDRa4URwGC9l43ohARCAioAggU9h172PW8YfHrWvxi9b92hqzji6zYl9wyli2udkaD5lujXNnWfMFp1rTefMsO2VcX05Sz75RHOpBKe4TEYgIRAT6iwCyhc7Hl9qOG/9gnX9abPkVb1gxTRQyZg2HTbeWs06yxsOnWX7zNtv14FPWtfQlK+YLZpaxbCZnmWyDZTJZyzQ1WO7QKdZ49lxrveJca5x3tFljQ3+b6Y+L4jBQSMbzRAQiAhEBj0Bh23bbdffD1v4/t1rXohetuG1HeqaQzVrzKcfayE++z1rPnmfZCWOsuGOXdS5Zbm0/vcV23PWIWUfespkGs0w2XCaTSa6WGTXcGk8+2lo/9k5rvvCU8PcAbFEcBgDEeIoDHAG87H3JkiV2xx132MqVK8u9bW1tDS9rP+aYY+zEE08Mv+MF7ti2b99uDzzwQHhh/BlnnGGnn366NTU19UJqy5Yt9vvf/94efPBBmz17tl1yySV20EEHHeBoDp3u5VettZ233G87brjLupatMOsuVCwhNR55sI3666ts5EfeZcVdHdbx1POWX7PBctMnWWFbu7X98BbreGCxZYqZHlVQgWhqtNwxh1vrledb8/vfPhBzEVEcho6pxp72F4Guri6788477dvf/ra98sorNnHiRGtoaLDOzk7Dd6NHj7azzjrLPvKRjwSRgEBs3LjRfvjDH9o999xjH/vYx8J3EBPdIBzf+ta37Oabb7bTTjvN/v7v/97OO++8ssD0t73xuLceAQhD+89utx2/uMvyr69NhKHClmlttpGfutTGfOlqK2zeZm0/v8N2PbDQClvbQwaBTAJZw46bHwyT2UgYiuH/pcwh/JoxyzVY9uBJ1nrVBdb6sYv2VCCiOLz1ZhRbsK8joOIwYcKEQPT4uWvXriAWd911V/j5iU98wj73uc/Z+PHja4oDhOW2226z66+/3jZt2mTNzc126aWX2tVXXx3EJm77LwK4T6H9+tut/T//v0QYamxNxx1pY7/+OWs+4wTb9oPfWtsPb7L8hs3hqEwmZ40HTbWGQ6dafvV6635tbYo4QB0yVsxkgmhAIIZ/7hIb9tGLLDt+VK3LV/p+74rDrm6zZeuytnRtxiaPKNqp04s2flifpur729F4XESg3wioOMyZM8e+/vWv28EHHxzOh9LQr371K/uP//gPmzt3rn3ta1+zmTNn1hSHNWvW2Pe+971Qrjr11FPDz2HDhtmXv/xlO/bYY/vd1njgW4sA5hh23nivbf/3X4eb2urZhl9xoY39+mctv3Gr7bjtQcM5MrmsFba0W/6VNdb90mordnYmArALP0uZQqIeSdaQyVhBfs/NOsRG/NXlNuyyswyZST+2vScOEIYla7L28yVZe+CVrB02tmhfOD1v5x9ROd3qR4fiIRGBAUegmjggA7j11lvtO9/5Tpg3gHAceeSRVcWhWCzak08+af/0T/9kw4cPD9nCfffdZ0899VTIPN797ndbY2PjgPcjnnBwESh2dVvHPY9a2z//3DoXPmsWVhhV37JjRtrov/24jf78h6ywdbsVNm2zzPCWMOlc3NlhhQ1brOv5V23n3Y9Zx5+WhH16BAHlpWz4G1lD+FkSimJDzppOOcZG/e2HrOXck2o1I+37vSMOHd1mz6zL2i+eztptL2TtjbaMTR5etP/n7Lx9Zl6+Pw2Px0QE9hoClcQBE9UoJ/3oRz8K5H7FFVfYZz7zGRs3blxVcdixY4fdeOON9stf/tLOP//8MCeByWuUmN7+9rcHgUDZKm77FwJdz71i2//l57bzpvsDsVfdMhlrnHGwDb/yIhvx4YstN2GMdb/6Rph8zrQ0W8OU8ZabOsEyw1qs0L7Tup59xdp/9QfbceP9ll+zsSQI2SAGQRiyPaUllpgyrS3WetlZNurzl1njUX1e6DD44tCZN3t2fcZuWJKzW57L2qptGWvKmc2bVrC/fVve3nVUbXXdv0wktvZAQ0DFYdu2bXb88ceHiL9QKIT5gu7ubjvzzDPDnAFKSpisrjYhjRVP3/3ud+25556zL3zhC3bRRReFshKyj2w2a1/5ylfCxHbc9h8EsOy0/cc3W9t3f2GFtZtqNjzT0mStF55uwy87z1rOON46n37Rtv3kZitu3WGZxibLjh5hDYdOCd+1vOOk8LiMrpdW2dZ//oW1//peK3R2l+cZIAw9GQQunU3mH5BMTBxlo/7yMhv1yXdbtm/lpcEVh6682fMbMvarpTm76dmsvbY1Yw05sxMnF+xjJxTsvbMKNmVknHOoaUlxh7cUgUqrlSgOEIoPfOADIQOAOFRbrYRjHn74Yfvnf/7nkB1gjmHWrFm2bt06+/73v2+PPvqofepTnwpC09LS8pb2O168fgQ6Hn7a2v7xx9Yxf2FdB2UacpY7eLK1nH68jfj4e6zj0SW25Vv/bdZdtExp7gBZQ8MhU631nHk2/KMXW9NJM63j0Wdsy7d+ZjseXNQjDmUx6FnmCnHIF4tWKHZby7lzbfzffdRaTz66rraVdho8ccDKreUbIQxZ+92zOXtlc8ZyWbM5IgzTRhaTbChuEYF9GIFKq5Uwd7BhwwZ76KGHbOnSpXbuuefapz/9aTvssMMqZg5tbW12ww03hAlsZAmYfMZENK7x8ssv2+uvv24f+tCH7Itf/KJNnTp1H0YlNo0IIGvABDSyhuK29j4B03zacTbmbz5mHU8ss63fvSHc+ZxsJMaMZcaMstZL3m6jP3+FNc44yLb8nxtsy//7W8McRygplcSBcw74rFAsWL7YbYVM0bJjR9q4z3/Qxn72fX3JHgZHHDAP89KmjP32mazduCxnL2/KhDmU2ZOK9pHj83bpMQWbPqpouSgMfTKkuPNbg0C1CWl8B3HAPRCYg/jqV79q55xzTljFlHafw/Lly8NE9G9+8xvbuXNnaocuuOCCsOoJN85BQOK2byPQ+cSykDXs+sPjfW5o0wkzbfQXrrLOJS/Ztn/7dTlrKN/HUJpsxv0OY754lY36X5fa1p/cbpu+/XMrbN/VaxI6rFgy/IMw5K2YKYbSEoRm+HlzbcKXPmqtc2fV28aBFwcIA7KEG5dl7bfLciF7KBbNjplYtKuOz9v7jynYIaOLIYuIW0Rgf0Cgmjig/YsXL7ZvfvOb9sYbb4T5Aqw2wtyEFwesQLr33nvDfAPmJTDXMHbs2DIEmKiG0Lz22mv2yU9+MmQQKFnFbd9FANF7+49usrbv/I8V1iX3JvRlazh4SlitlH99nW39l1+UVyIl4pCxIkorYcI5Z8MvO9vGfuVq23H/QtsIcWjbGRKMZL4B8wyWZAyWtwKe5lead0AmkZsw1ib97VU29hPvqrd5AysO+aLZyi2ZML/w66W5MN8AYZg5oWgfmlOwDxybt8PGFK0hCkO9AxT32wcQqCYO7e3t4bEaIPyRI0eGiP8d73iHbd68eTdxQKaAlU233HKLXX755aEENWbMmHIPcVPdTTfdVL5n4pprrrFDDz10H0AgNqESAnjcdtu3fxruhK5n6Wrv82QMK4rGfPlqs3zRtvzTz6yIiVpdkorMsVQ6aj1vno37u4/ZzseftY3/5wYr7OrsWboasgbMMeStkCmUJqST0kwQmlzOxnz4Apv0xSutcfrEegZ04MQBcwwQhluez9pvn8mFFUrIImaMK9qVcwp2+bF5O2Jc0RqjMNQzMHGffQgBFQdMNmP5Ke5ixj0Oq1atCpkDykgg/M9+9rPh+Uhpq5Uwp4DHZaxevdq+9KUv2cUXXxwyCG68/+Ef//Efw7OZ8DgNlKj4vKZ9CJLYlBICHfcvsG3/8BPrfHRJHzHpuXlt1Gfebw0HT7ZtP7nNulatK9+zkGQDyBzwM2ujPnKhjbrqQtv2m/ts6y//GALv5L6GbBCEUErCf8gmSgJTzkAyZsNPPdYmXfNhG3HW8fW0dWDEAfcxYI4BS1Vvei4pJXUVzI4YW7QrZhfsiuPyQSQak2eSxS0isF8hoOLw/PPPhwwBcwGYY8DD9GbMmGGYJ3jPe95jRx11VOpS1g9+8IM2f/78sErpiCOOCOUnPLDPb2+++Wa4cxoP5Pv4xz8eH6exj1tK+3/fFuYb8GiLvm2ljCCTsZZ3zLPWC061nQ8tth33LiiXiKy5OckiOvNhWevYv7g8vPph0/dvsq5V60v7lTIG6w6ZQ5ooQCAylrXGqRNs0t9eaeOuOr+epg6MODy0Mmu/fiZrj7yWDcLQnTc7eHTRPji7EOYZZk0ohnsb4hYR2B8RwPJTRPtYkYSMQDfMCeBprFihhKWpjPI7OjrsxRdfDPMQEINDDjkkZBm4twEP7jvuuONS5xOQjWDSGjfX4REdWOYal7Tum1aD+Ya2f7retn/neit2dtXZSC437bmjOTtpnI28+t2W37DVtv387jDXADFonnuMdb2+zjpXrrFRl59jTUcfatt+96DtePzZJGPIJsLAOYbkpoDkLmmKRLLqCUJkZk0NNvmaK23y5z9QT1sHRhywKukHT+bsxQ0Z29CerEyaM7lof3ZK3t53dN7GD+tZmFVPq+I+EYGIQERgX0cgv26Ttf3jT6z9hzfV2dTS3cx8xAV/5nLW8rYTrGnGQbbj0Wese81mG3Xl+dZ61onWdtvDhpcFtRw/w9ofecZ2PvmC5Xd1lLMLlJKwOikIQvm8fGprUnIC+2JJK8pQU6650qZec2U97R0YcVixOWP3rcja7c9n7ZHXs9bWaTa+tWgXHFmwj59YsFMPKtiIpigQ9YxI3CciEBHYPxDoXvlmEIcdP7+zZoN7iLuUMZTmEvhcpMzI4WHeoZgvWuNhU23Mpy8Jd0lv/uGt1vHSKsNNcx0vrbZCyFCypYwhkYXyIzTKj/KmUGTD0tiwD+YnMhmbes0VNvVvrqjZXjMbGHEoFM027czY/Suydv3irD22KmvtEIhhRbtwRsE+fkLBTplesOFRIOoZlLhPRCAisB8gUI849LpfIZR7ej8or+fGtaxlGhosN2msjfzAOTbqivOtsGOXbfzBTdZ2D+6fAOHjB56nhMVNFIaeyefyPqVJ6iTi6VgAACAASURBVHDfQxHi0bPPtGuusGl/88F60B0YccCV0ICNOzL2x5ez9rPFWXsCAtFlNmF40S6ekTwu4+RpBRsWBaKegYn7RAQiAvs4AoUtbdb2Dz+x7f/xm5SWJmRerv3zqan+6am97nDOWm7aBBt95fk26rKzwwP3Nny/JA6y+igRBpy7Z44h4eDkeUp8hDf+Tp5cV5qHMLNp13zQpu9tcQiNK5pt2JGxP5QEYsHqrO3oMps4vGjvPCrJIOZOK1hrYywx7eN2H5sXEYgI1EIgXwiPzGj71k/lKayM8HsImU9NTR514R6tXX70RZIRNEybaKOvPM9GB3HYZRt+cJNtu+fxcKNbyBhwL0P4rXSd8lxDSRwoBmUxSQQK++PBe9P+5nKb+r8vqdUzfD9wmQOvBoFYvyNjv38pySCefCNrO7vMJo0ohiewIoOYOzURiLhFBCICEYH9GYEdv7rH2v7hx9a9YvVuE8LldyyUs4VSWagc8fPOZghGQu4N0yfamCsgDu+wfBCHm23b3U+EDCDc5Faq0vSUmXpEiJ+Vl7MGUeC9EBlrPmyKTf/i5TbhsrfVA/nAiwOuijmI9e0Zu3t51n7+dNaegkB0m00ZUbR3z0wE4oQpUSDqGaG4T0QgIrDvItDxyJIwKb1r/pO9VwwFQehdVuqZOObLeXiTWykLyGasYepEG/PBc8uZw/of3GJb737M8NabcINb6YF8PUtVmTEkJaXyTW+lkhZfDIT9R739ODvorz9gI0+ZWQ+ggyMOFIh1TiBwsxwe0f2emQX7aEkgWnpuEK2nwXGfiEBEICKwzyAQlrN+52fW9qObrZjHYyuSV3eylJMvTUDj4zAHUZos3i2rCMdlLTt6uA07+VgbNu9oK+zssG3zF1n7slfKwpAc3yMIITOQ+Yhk0lqWtZaer2QNjTblExfaQZ+/1BrG1PW8rsETBwrE2u0Zu/PFJINYvCZrePnP1BHF8C6HT8/L2/GT4/sc9hlLjw2JCEQE+oZAvmDtN9xtW759vXW/vqZE/glhQxiwOimTTBH0RPWlMlN4SY8rOVmuwbIjh1l2xDArForWtXW7de/YVVqp5EtIvNmNotNTQkpe9lN6eJ9lrOngiXbwX19mky5/e739G1xxoEC82ZYIBF4Tunht1vBsKdxB/bV35O3qE+NrQusdrbhfRCAisO8h0PXia+FFPe2/u18yhpwVIAyl9ULJqzu5jFWyC1m91CurCM9NwjxDsiopucktpAVyBzT/7jlf+X4KmZDGXuMvOd0O+evLrPXIut8RMvjiQIHAe6PveCFrv1iStWfWZsMSV4jDJ0+K4rDvmXtsUUQgIlAvAnh0Rtt/325b/uUG6167OYgC/iX0nhC3Pn6br/Asf873QAfiT55MWp54lhISS0Z4Z4OfkGYpKykxqZiYNU0bbwf9xfts8pVnWbax7jr+3hEHdBaP8169LWO3Pp+1e5Zn7dAxRfvU3EJ4l3TcIgL7KgJ46B7e+Yw3vuHx2ePHjw9/4yms+HvSpEn7atNju/YiAp3Pv2qbv/Uz23brQ6WMgS9zy1hmWLM1HTHdCh2dtuvVN0uv92TUX5qUDhlCIgxNh04JBL9r5drUbGG3u61xbHiPdI9olAUik7GJ7z3NDvnr99uw+rMGNGPviUMQiILZmu0ZW7UtYyObikEgcNd03CIC+yoCeMfCU089Za+++qrNnTs3CMKiRYvCA/VOOukkO/LII/fVpsd27UUEip3d1nbTfNv43V9bJx53UV4tZNZ46BQb/vYTrPP1ddb28BJZ8sp5Ab6wJ2OZ5kYbfdEpVujsts33LOhVQvJvh6NIFMpzC6VJb7k5DmWkg//ivUEg+pA17H1x2ItjFS8VERgQBLw44JHcmzZtMry1bdy4ceHx3XGLCACB7nWbbfMPbrKt/32n5bfvKE82Nx99qI284BTrXLPJtv3xSSt058OjMvKd3ZYbO9IyuZx1bdgaVjs1HjTRxr3/LOtYtcG23PeUWVOTdW3ZbpmmRmsYPdy62zus0JW33NgRlt/VmTxYr7HRura0hfMlcxtJFpEbOcymfuQcO+jTF1nTxNF9HaS9mzn0tXVx/4jAniKwdevWEPXjUdt4mQ7evMbyEB7Fjcdog+zxXoa2trbwkh08IhuP2J46dWp4Z4NmDsgUtMw0YsSI8DfOhQ3Xwe94fDce442XAmHDG+Ow39q1a8M50Q58jzIVHo4WtwMDgY6lL9uG//vr8DykYh7vcc5Yy9GH2sTPXmqts4+wTTc/aJ1vbrRhJ820jpVrrWH8aGs5cppt+N2D4eF6Ez54ThCMzfctCo+cGHnyLNt495PhuzHnnmAb7loQ7Hjie8+wtqWvhM9HzDnc1t7+mK27+8kgHGFpVEODjb/gJDv0L99rI2Yf0h9wozj0B7V4zP6BAN7j/Oyzz4Z3Mjc3N4d3LSDiByHPmTMnRP54RwP2wRvZQPQgdhyHdzujbISfKg4gdP0b53jyySdt/fr1gfAhMhAYzFUce+yxdvTRRwdnfuGFF8I7GnANXAuCBAFhO/YPRGMrayGAdzzseHiJbfi331j7Y8tCBN9y9GE2/qqLrHXOkbZr+arA3Y1Tx4fMoOP1dTbuvWdax+oNlhveas0zpltneBd1xro2brPhsw+zTkxyIytoyNmGOx+3UXOPsuZDJtuuVeutYexIG37UdNu29FV77Ud3WceGtnDN0afNskP//N025oyj+1pOYhejONQa7Pj9/okASB6v5cQrPEHweOsaSPmll14KETz+BnHjzW5PP/10yBJA5o2NjeEzzCmccMIJ4UU9mGPgnEOaODz++OOGDGX27NnhFaGYvH7mmWds1KhRduqpp4asYeHChdba2hrOCaGCIOEaeOnPzJkzw5vl4nZgIIBnIrX9/vHw6IudS1cEcRh13rxQAkJ5aNjxR9qOZ1+xTXc9Zq1HHWyTrn5nEIfuzW3WsWaTFTq6bMy5JxnmMZqmj7cdL78Z3i2dacja5keeDYLQvny1NU0ZZ7nhLWG/hnGj7M1bHrUdK9fZiNmH2sGfvdgmXHCi5YY19xfUKA79RS4et28jgMgdpI+3sSE6B3GjfLNixYpA1FhldOKJJ4ZoHm9ng1hgP2zIJvAZxAJzDDhPNXF44oknQnYAIZg8ebKtW7fOIBi43imnnBLEAtkFxAlZCzIYrHZCFgOxgEDou6T3bWRj6+pBIL+lzbb9foFtvP5uw41dI8+cE6L/zPAWG3nKMbbl/kW2C294O+sEGzb78DAf0b1lu+1auS7Y0vh3nmJdW3dY1+Y227bo5TC/MPFdp1h+R4dtf3G1bVv6ig2fMc0yjQ3WubndWg6ZaOv+uNiyw1ps+kfPsQnnn2CN9d0JXak7URzqGei4z/6HAF7TifIPyB+rjJAlYEPWsGDBglACQtkIJSe8lhMEDYHAfADFAX9DHJYsWVJVHHA+ZBwQAmQpFAdc7+STTw7zDDgHvpsyZUo5S8Ax+BvlpZg57H82VqvF+S3brf2J52zHguetcexIazpksnWt22LZEa22fdFyy+/ssBHzZlnD2FHWtX5LeGoqMovO9VusefoEy7fttM6Nbdb2zKuW7+i0ye87w7q27QwT1Cgx4cF8DWNGWvOk0da5bae1vfSGjT/7OBs9b8aeCgO6FsWh1gDH7/dPBLq7uwMho0SEDADkj4gdQgDRmDZtWojakUmg1ISsAQKC4/oqDsgKMNcAccAEtIoDsgnML6C8hXdN45ooL2FDZoE2RWHYP22snlYXdnVa16r1ZliZlMvZxlsfDqTetaXd2l94zSZedpaNOmO2bfrDwpAdjL/4ZOvatN22PPacNU0aE+YXNj/2XLiRbvTco2ztnQvCJPSkd51sWxavsFxrs409bZZ1tu+0bGuTDTt8imVbBuSR11Ec6hnguM/+hwBSc2QFEAKQ74wZMwKBQwxA1scff3z4DLX/wRSH0047LZQJICCYe5g1a1YQJpS9kN1gQpsrmvY/lGOL60IAK9kKRet4da2t/dEd1ob3QO/oDMtXW2YcZM2HTLKdK960/M5Oaz1quhXyBdux4k3LjRhmLYdNsY61m82yWWsYPcK2L19tlsvZsBnTrHv7Lht14uE29YNvs+YpY4M4ZAZu7iqKQ12DG3faLxHAPQooK2HeAcSMSB2lHCxlBUkPGzYsZAmDLQ4oJ73++uthHgPLZTEhjQ2lLWQ1mKeI24GPQL5th+18cZW1Pf6cbbkXT1tdafldXb3e4Jbc2cy3uvW8jyE8MqP0aAyUnzDpPOHc423MaTPD3EPDyCQbHcAtisMAghlPtQ8iAIFApgBSRgSPkg4mhYcPHx7+xsQwl64igscqJ3yGfyBvrDjC8VieiuOwFBX3MvBvED0mnFEywPfITnBNLG3FNnHixHDfBDIFnAermjCvgWwG58Ix+D5uQwcBTDzvXL7ati9+2drCvxXW8cZGecBejyjwHRAQjOZp423UiUck/044wobPmDoQcwuVgI/iMHRMMvY0IhAR2JcQQCYBUdj1+nrb+craUErauXKddW1uD3dR40a2xnEjreXQSTbsiClhPqHloAnWMm3cYGQKHpooDvuSscS2RAQiAkMTAUxSd27Yal0b28JyVTxKI5PLWnZ4izWNGxkef7EH9yz0B9QoDv1BLR4TEYgIRAQOcASiOBzgAxy7FxGICEQE+oNAFIf+oBaPiQhEBCICBzgCURwO8AGO3YsIRAQiAv1BIIpDf1CLx0QEIgIRgQMcgSgOB/gAx+5FBCICEYH+IBDFoT+oxWMiAhGBiMABjkAUhwN8gGP3IgIRgYhAfxCI4tAf1OIxEYGIQETgAEcgisMBPsCxexGBiEBEoD8IRHHoD2rxmIhARCAicIAjEMXhAB/g2L2IQEQgItAfBKI49Ae1eExEICIQETjAEYjicIAPcOxeRCAiEBHoDwJ9F4dly5Z9sLu7+9qurq7j+nPFeExEICIQEYgI7NsINDY2PtPQ0PCN2bNn35jW0uR1RG575JFHZjRmu6+1Yv5jxSJeZxf+l2zhTXaZ8HexUAxv2govvMtkks9lw3d461Y4LJO1bDbZJzmm9sbzcX9eA3+nnUOvXwhtK5Rf7I524B+Ow354Sxfe7KXHJO1NjuOGz7Cv7se3fOFz/I6NbcJnDQ0N5b+1lzwHMaiGg28Xj+H1slm0vT4M0zDnC+9xvmQ4enBJcApvLKy46dgQH8UYhoLjibX2mf3mdXVfxb1274bGHml+Vann3m72VYR8nzxv9KXP/eljX7hE/XR/wbcmJpkMeOrJbK7pGyfOO+32tP0ruv/ShQ9cl81mr1ViVJIOwlAiXJyY+3nwEvJJCFbJuB6B4ACS1LUtFJ008sVnvYmqZy+SuBcIkheOIwGT9EH22q/u7u6yGGJfPRZ9xDuMlZDr6asfnDRxQNt4bS9stchCybyHnIuhr/gO58ZP9rVWm5XsdZw4VgwM+J3ahzqmH796hLOm4R8gO6QRkfpgqkOLotcaw7cSplrigLal9X+gyFn9oRKO3hYH6tpvJe7la8NOspn5RbNvHDPnjPl9EodFj997XSaTCeIAIqJz0+khDggvNRJXpyewIB8SD89D0q0HJE9CaEelzIHn80TPNnqCxN+pfXOZiSdiCgidD9/zM4qDJz0lZN+eWjjosRAHZifVjlNxUkdjO30WxXGCsOFfPWOk7VKxVvx1rNBu/VcPQdTC5kD+Xu2VwU6lQOxAxkH9Wvu5J+JX61hyWRqutY7dL8YCaUE2O98ymb6LAzKHYrF4LcgIGyJK/MMWsoFC0bKlKIVROEsVJAQaNH4qKdRDPCQ0T3IEngRbafDSHCstPWSbPaFpxKv94vXYNwoMo3qIA3AiCXts6u17mhPwmrxGvUbqSbyn1JeU1/AP40zhgTiwz/UYOuyBGQiF1AsxxYj9Tws6NKurt2/1tG9/3Ucx1CCLY8bv1Uf2d9x8dL43AghcQ8WXdsggjAEp/aaeAHWft7mk5DvfisVvHHPSWX3LHF5Y+uh1+Xz+2s7OzuD4dGZ0OmQClrFcNhswSBMHEA3LMxqh9wW0NMPQSFSdQ0VDU28OJAmMQkWSSovoGZ2B5DVj4r5qLPye/SVxd3V1lclWs5Na6Wya+PG6Gt3jummlNY2y0sjFR57aP7RZx7qaY2pkxb7jXFpSUwFnxukjYJ+57e/k1hf7rrav2rBmqsDdlznrtamBattgn0f748VCg6tq9lmrjSqo+B12z5KtBimwT/zT7UDAG9OMmYz1Txyee/rh68zsWjo1gNNSBIQhm0lKPBSHNDLyEWJ/BtdnAX6glKgqlZxoDOwP9/Nio31R4tR2p31OYgU5wnlJmCqc2s5axqvEShEgsVK0ahEpr8eshsLo5xXYRjgIggGcF/t4p0hrsxIXhdELr3cmnJ9zUXQ+76y18DnQv1e7VJvVubtK478npLm3cU3zV9qt+oD6Lz/f037Sr2CDzJyZ+bJdWhJn5UQz772N10BdL6xByWbmWz7f98xh2aKHyhPSAIrglQHFCh7rWXmURtBKjGkReLWOerLA3yRHdQqd6NSo2xMUI1R1NH99ba+WQfwENdN6Ho99SaoQB1xLow/s5wmyHsNWh2D/fRZXC0P2Qx2BpE+Cxrlh+BQHnJMCVO38KgxKWuyvjqGOGSM1zXxUlA+EyGzAnLg0/+VLgd6+iTn9QYOZgWrLYJzH+7TyCH/XEmetgKgvbfTiAPvXkqoGVQx86Ifq03255j6zb2lCul/igMwBE9K+dMHyDOYbkDl4B6dR+ohZibueAVZiJBnz2j6KV4eoBL6m6Upa3L8SWVMYaQyMJBhFsC2cm9Gyip7T97kWBv5YGqXOAdWaF9AInQLAkpgXUhI2RE4doRKe3B8ZE35Xp6qnbxRPZqQ4h2YRuG61stk+42SD1BASoxd3H2ho5E0/ofjv6/hRGNhHnymkBZfq+7XsrNrQsCyLc+icGzN/9Q+Wc7mvZheDNPyDf1rcepDL9i9zeOHpR68rWjGIQzJoEv0WkvsXNOUieXGA6yEuj4ASopIho1KSXa/ylqykqhSd04iqpaPe0OicFAf2lW3WTKQsmKWauwqkGnNfImJ1FBUmkqkuEPBRIvvCyIfkraRBx+M46hwRHaSa8zEDQ99VTOhIJCYdO/ZDx5nZC7MQfNfU1BQctpbzK54q/mm/89qa0VWaWPSBgraDv+tcFs7tbZT41vJybasSktofJ/vVJ0hUWiJUzNm+agGKD4wqBVAaqGlgVSmg8jbP/VQMiFnaGPtxVcz7s+Kx2hjwWjpv5hdV0DY9vp6vFCcV8Vo28JZ8z9VK/SkrPbcImUMy55A22CQBfKcG6kmtvx0n0CRDLeWkiQPbqM7vjTftb98/7zD4myU1dXiSAYUB59E6vZZsfGZTi/RqOZdO9BMXkgnbT4NmGYqRPUldiYj74jMl+mrtpPBw/HnjH+deVAiYZdE2SGwcY5IeFz9gf2Zg9Tg27YFYeHHwNql/V+ujEmHamBADHXsGEzi2njmbNEJWMlSB55Jpv4IQ/dYFF2oL/L2SSKgIeSyIE8ukaIuKtsdHBVjJkT6p4kD/0f28f/rMgpimlZL9+NTjY3pt5TP1KeUHtof269vhRa2aePaXF/W4eoS/4nX2RBxeCBPSmSAOlYCmUzIKoKFRYWuBk2ZcvvN0Dvz0E568Lg3Dp6fqGB7IeoDlPlrO8lGFlkVYp+fKB7SHcxB9NZxKESXHw4umFwmKQNpKM3VW4s3j661Za6Sl/YY4oN8qCPw+LXLE9Rhc4FiWqeqZ81AyIpGRvNQ2veCn2WU1W6xkxxxniirFQG9U7AsJaOSppMTz6YSoz8g0KPB9Z1Cj2TzxYt94DH2XPsXrcD8Kufp6msDp9wyUdD+1s0r4Kgaeh9TeVRj6incl3Pz5sZ+KA4WStou/VWj70o7+7KsBgOJU97kGQhwU+DSRwGeMZLXUUk8jlTDT9uf3GrlrBOwjQBqQOrpXd92nUhu9ERMDvR4/IxlqJMToGe1AiUSJMo3068GK+/B4NVTtk0bPdEpioA6mnyl51BJstoPipIKt46T3elAgKSgULvzE8fy+EtlWwsc7iAqiBihqt2oPaQSVZuOevHQMaPtK1iQKJeN6xpjEy35Q/BgY4XwkcQYp2k9eT8mY3/toGNdQG9BjPNlzP55fhUXFxAdASqjsi5aF0jCphL8GNLwmz1WLR6rZj35Hn2IZjxjrOBJ/z3nkg1oBcT12UM8+b6k4oKyUzSaZgycmBQKNpFPjd4340ga6no5zH41qGL3zGhrJsD2eEEg+qui+TWmO70nUR1w0dPYb+7OkhDZAHHhtfs5zqmP1Fx/tD66npS2N2JSktMShAqL91/bUMvK0ch8Jhk6LfXBOCCTOh7IRiU6JMC0KrbWUVsef2GppBWPEdhAjiqAey8+q2SUFU8dQiVKJloSozluPzes1SFIcJ9obfirGKuTaNxUvjgG+98s0SfqaGft2q1BUE1Ml6GqZQr2ZaZotVhKItAnienwrzffVpyn4Og5qAyxFMcDh2Ot41TP2/dnnLRWHZQuxlDVzre8oQSfJsQ5Kx9eJ0moDVIukFTASCaN0rmrxhqbptLbPO7c3CjXsNDH0QsQITgmS0a9G9Oqw2jYllv4ahj9OjdaXFXy0hutzf+27psZKPGlt9Dc56j7MlFgOgThQNHFeXe6r2QRtLS2l921gH7RU5YmMpKGBhU7Kc3+fXVaKaLE/sdVMge1WLPs6rmqjPnJl0MO+Yl9/I5z2ne2hKHJc/WQu2+szPg2GiJ2OSTX/qWT/lQKsSjjVInf1vbRspNbxxEhxw+8qDvTftAwF32Hfjo6OILpcRMGMwmPUV3uoZ/89sTc8QDU8PqM/E9JLF+DBe5lrqVCVGkIn1eijnpu06GQ+iksDRY1YIyet/2tUwXN4xU8bOK/ASpo0AI26eG4YJ8SKEao6a5phVIqE6jGCag5EA8Y+JC9iq0Sm5KNkpuOrY1HLuZR4cD46P7HC98CIJMr9dbKZzkjMeR5OgFZrg9qEF95K80JoCyfOda7IY5BGfj5qZb/2ZPx8AMTx4zwRRFQFiT6mkar3SwZFtAf6C7FNy0b0bn6/EIDCQex8sKh2peOggZHiqWOtn/vfNQhlX9Q+aU/e1/tLmOyH8piW09JsggEPOaCeBQgDZS/Vgmv2peq19kQcnn78/iAOGlXpRdN+Z5pVT+THCKMSUflIiAaCz9OiBm0PHUSJn23Ddxq5KzF4geHfzIawLyNd/iQZMptQQ0kTiT01Dm8U2mYSiWLF/tJwPa7ESss4KiqV2ou+qYOSkLm/zh/o2GjW4KO3tDGvhpf2l9dQUiIOLK1wHOnUjNBJnP5YXlsJR4MatS9ey5NnvePN9lNU8bcGHPwcRE5xqNZntllLjl4gOGZcCKDzRxwLjiOvmUZKPkOp5v/EzAuJ4uZ9OQ1Dzd4pphrh1wpu0s6pQky/rrSf9oN8pEvAma3VO/593Y9tVcHU32v2f0/EYemC+8NqJXaSkVKaMvMzTxYsOSlZEwQaO8lUI098piUO31E6N376EpM3Pp5X010diErix77gfEgZsVEQlCAY5eIzbmyvGqsXIY+jRny1DIXn1z55YVNhIulVM3QlBvalmrjpmKvAkySJnxK+2hDbq9fQaNETr2+79lejeH6uwsOMkWSrK620xKa2qDaXNlZKZjy/lk60/dXOVa1ftAn2D9fhfBbPr9f0pEySZWCkY6biQ1/E9XTOUElfAyS2Cz/9fJcGCUpW2k/FUwlZbSVtHiHNHn0Gm1YCYoBEzGgjej0vDBQH/KQ/qK3wnOiXL3encWQtn/bf+75q+9THeJzyi2Y8lfbdw7LS/dcVi1a+Q1pJmBdUgPgZDVEnaLUDSqBUXJ201aihEpnhc80E6Kh0Ih1E76RphqHAsh/eKHA9PiKDDslUW4UExzFS1TSTBK0Dp22pRCaVjEod0xs9juF1qhmlFzl1yL6IVbVrqAh4g/dj3Ren0kDEiw7nOjQwICa0HbSLJRSKLIMNJdxqfWP7cT1sfh5Aj/UC4QMefx0/T6Krv7Q86m2dNqcBgY4zrqt3tauA8Ly0Aw140rIBnzHUWoxSSRTYPsWEvqV27MlcRYpjyHH2Y+iDDR9EKKcQOwqNin+az2olg8fW4rFaYpEmDn4RiAZIGqx4PvN9D9fek8wBZSW9CY7GUclx2Blv1GlqT2CUVDkQtZzGg+onNJUoeO00w6hGutoGH52TBHi8Zg40ZJYrcF1GepqhEEvfBsWqFg4amXuD9MaR1lfv2BR/GvVAiIMne3VI4qEOrw5Vq/++hJmWIRIXTwTsG0mQ5wImOjbVbJfOSLKtJA5euOvFVfvnRVsx45yCioEGS34MmCWgnzq/wPKRZo08J7Fl2/G5+rnfTwNAP774jm3Q6oAew31wXpYhGbSpILCftBuKDPdVzmLkrSTKa7J/7BPtQO/P0fH2fdJ5iloCWUsU+H01cWCWr+PA9qlIav+8fxeSp17076msnHMg0Gpw6thqMBxUGizVn+fQwaPT+EzDRwdpYCpwSnI+SvXioI6q5+U1NSrwhkZwcRyjNRqRGiOuwQgUn+ukNc6vUQj2ZbRJ41Uhq0aQKg4qiJWMy+PoHbTem87qNW5th+JK/Dg2now8CVS6HsdHI1o/fn58lEy0HXQo1q5VyCtdX4MhXS6qNsfzMJrXCF6FMO0aPKd/q6AXUNqXRti0obSoOy0g4/V9wKFBhoqMkqGSjvepNGHwZSgdv7RrqPBoAKC84/mA44nPGXSSm9LEQXnBzyXqub3Q6rkYBPoHb/bVXyrxnY4NxYE+TCyADz9j39W/eoll8vLn+Zn+vM8Bq5WQORBUqryWl1SNaYjsBB2N9XqNznAcz1Npwss7gQ6EDpJGEhrlK8koeARfo0n9TAdH+0QCJrnzeAqFtg/t7A+UfgAAIABJREFUINnqBKKvGXssvdD2Rxz0HLWO90txfbSyp4btnZYYeSdX0tZxqdYekozWuH1gwSBFr6u2oxExhTst86zksPicq3n02tofBkgMGrCfXrcSxiQbLpFUJ6dt09d4PYqPjxLTSFuJ3xMmbYjXoZDip2YY7FtasMj2el7wZJUmQL5/DLZ8ucv7HjlDS84qLmnkTmy8MKmQ+2BB9+XvnHfAeHGudU/9R9vmxUGFAPtp5YWrBLkyzweSISDN4jWh/XwT3LKFD5Qfn0GwCbSftFLjoWDoGnccRyKiE6IzXKrHfdXR1TB9BFJtkDUL8FGKRgg8v48MNOqi8dFRvbPosT774LFoA5U+LXPgcWmrhaqRo0YNSgbeKSsZKPbTu7srPU12TwxcMWG7aCsa1aZdo5qwkaQYgJAUfBBAMcb+iq8Ku9oB7bDe5zr5SJvETyFgQOVvhKxmv8RCV8D4/nm7o13xGNqbFyFi6rMtT5BpfzPwSotEub+OGf0I39HWWG5Ny1Ir+aH6sNpOpSxChcVnEL4859utQqb3fvA4L6h6POedfKa3J/6j48AxRp8YwBBbtTvyLz/T0inbGPqJ9/E05Pr3mlAVB6qoXpCDo51XI2a6y7tj2TCN0HQdt3Zaz+MjybRU2bdBIwhdz64RDo6hQfKnOg3PSRJmf2jY3FcJUI2FxMF+eaJX8cB3uhpEo5ZKxsUIjlFDWlRVj7gAHwo1cat2XL3GzoAiTeSBWRqBKXnpcWnXpONzHNL29xh5m/X9VHGop58cYw1qPMEw6uWNgRQMYl1tfGk77BvFT8mKBKH1chVDzQJI7Iwy1c8UP/UL9SVmzXp8mjCQxPGT7dJj/dsCPQbeL9WXGKCyVKf8oONLkvQCkRaUcF/1abUdLf2q6Ck2nrTrsZ9q++jYsM2+Tb5cqUE0s2YfdJYD/WzGcg0N8zO5XD/eIb0AE9LZUFbSASCpqlOmGTpX9rCspBEHIwh1Kl9jVUGigdMwfORVicxwHKNj7KPXU/LyffIGhLZofzTN1GjJ/852Ez9VdSVCNTiNCqpFzz4qVgOuxzBxbkZHwEXHSdtTz7nS9tHarYounVWJjgRH4kwTaX8Njp+vefP8tFtPxt4O1KE0AKhF3iQ+kj+JidhpNI/v0sShGrYaKWoAgvP7d3zTrthmn4n7KFsjaPUlxUKDIz1/PWOjx+p8jJ+s1ev5a6f9rZygcwmKo3IB262+zkCIPo/91WY021KC5X56LQZ43m766zO+H+QNYk6f14BDBUp9ikEtj9UMIlRCkE03Nc7PNTT0XRyefvzeIA4abSuI+rgIjRQ4qCRl7KfOTwDopGg0iYrnSRsgjRhUVWsZN8+tkYs3ICVttkEJUsVRb3TR49IINa2dSio4Xh2VZRI6P4nNkwPOQWIn8fisqFZUwlSfEQ/FIS2KUwfywkkH4vikYaKiTgdX8SB2Oi78nWLJMeDnjEi1/zynzyYqibb2hWSM/vtIkfarQQTtio6qkay2UVN5YqMRridbT4oMqhRXffikiphel23V6JI+oBEyRdRjT7z9+ProXI9T32aUy7FVMld/8v5L+9AgiedVwaSf+vNqGzRAYD94Xs9rnsOIN9qjy/K1EqAZDe0wLahQ+0vDq9oYqIix/+wLAyO1RY4thctne+SffCGP8tT8hubmvovDokfvvS6XSxcHNIYk6SMzqpc6LweC4kIDwDnwT6NJVT9PNGrUlSINgkkjwTFwUL15SJ08TfzUQP3AwVDYZp1HUZJSx9KB9HM16iTEC9fjpJb2xTuUr4lWc75KBKI1aop4mqigb5qeq9ORvPQ4OpCfx9B2MLLRgMBHuOgzceU11ehpAxRYigPJ3YurRk9KemyXD1i0b178aZuaBSsG6sgUR29L6ju+VKTn0ugQ19Ox1napfyl5khDYH82g08abtuZJLQ0DJWMNIngtFb9KwZInfbWJtGuqkPsSlw8i2D76tPKCCpPnDWKmZVd8RttWQsbnWr7xVYk08lfSTwss/biwreyHkj7blYY52+KDkK7u7rCUtbGlpe/ioEtZdVA1+tH0VgcFDQEZoxSDzdeXqbjYTzMLDjpJgYAoeGmCUW2QSSbMZNRYaISs95MEdRUPB5bXZV8YeftaKgmOZM+0mqUbzRQ0OtF6IiMCJQwvDjw/xZQRkR8rH6nwmoqDjgM/V2JQ0qYh9prcyiTvEicWuCYx5f4cQ5KpOgzJUx2ANsJzqVMreWk7+TvHnNhwf80oSKQaUVK8FUNPJmyXjh3tSNui/fb2z3NyzJl9VCq7eJvi9dQ/VKwoOtpf4u2PZXDE9hIPT16VyIoYsy0sfXDcOO7qozxGSY3E5n3di4varR6jgaN+ru32dqPnJulqe+njGjQQR5+lEkf1S46b+iBtxBO5joMXE89viptypQa1leYjeO5CsRBWK6GsNOeks+b78Q3jn/YhPuNSVh89aQTpCYCGh5+M1nl+gq5ZBElJncqXGzzpaYRNUuEg+KiB16RDq9OoEKGNKhAEUNuqhsIlYozeebxGymwnCZMZB6Mrj3stsqq0Pz9Xh1Mn8OJAw6JjEBPNHHwbiQMJiILHqJ6iqsbpjyHhUlRU+NQhte2adXlHo11qsEBbQR/1WBVERpocf0ZWFGQvLF6wvI0pOapgKHETJx0LYsy333GftKjet0EzDsWLhK5CoO1Qwqfd6DgRCy8unpw4lurv6mP43M8FqZ2yfTp29GWOHdvK9qlo+OPZDh/EeLzLxFh6zD1J3wcD6hv0YxU7DeS0vO4Xv5CgK4mDChL7oDj48fS2pm3zZU0v+rwWeQZpA94hnTP7xpxTzu2bODy36KHrCoXitTQYNloH1BuARjg6EaWDSSHA+bR+TyDYeHaGURcHUFM2FQdtF9WU8xleHJQgNBKkUdM46Khsk070aaRGw9FJR+0Hv+cA+pKGOn+lcpE6JImNokQx1qhPxUSFOS1S5FikkYsnFDoGHatSxMPx0+CAAov2axpOu/FCx7HR8fL74Fy0NV0yygyFY6IZAtpeKcioJKZqd0r2ur86oNqztlnFhe2gT9DWvUBo8MTjK/mUt20NGnzflPRpr0pAOrbabhVQ/q5BnWZAaXhSABg40d8omBy7NHJlv2nTZbIrgew5weON3Xxf1cbpZzw/7YttYiCkXKH9oV+w7eqH/nfPdWy7/tQxUu5UrBgokY99cKjnKNtN6Sa4fLH4jZP6Kg54TSjEIW3iUCMxGhCjNnzHN6Ep6Brd04k08yChs2MkBhqOzw78gOqA4xwEimCQ1NTwtHarIkED8c6BY1WsaGhsOweBRs/vaUi+pEQD1POwHTiHjyaVGLhCorm5OSzJ5WOX1RnTyEANCNei4JFE1Sk8EasTeMKmQRNv2g3+Zj9oGypqHF+9FseWBE6yUVx5PfYBPzXiowAxy2NZUYlWiUSxUlurFIzo2CpB6ZhyvNhuj63+rY5PX/L2QlxUGJRweD5PBp6UvNh44fOCz+upzynJagTs/U7brOfRjI3+piTHz/zx7IuOl/oubY2ipUGKHxsdN7VDjhvx1zlL2obaJMeXPqH2o2Ol12f/lMi1rYqj7puGJ21bl8P7LEZtI/B3sQCRnN/dP3F49Dqz4rVpRM8OczB3u3CKo3pHwLEstai6a6ST5phphKftoeFrNEJDRgpPMmR7mL1QiSl8mvnwnBQdnWvxosTjveLzejQcjT5VbNlWfzs+jyPm/B7igI3lmjSS88KnhsfjOIlL41MCofFrO4mBzyzZTj4GmsJI8eEEnwqwzxw4nooB9vEkq6RCXIgfxVWzR7UtEjCJ0I8Bz50W3WJfzf7SMKCjq6BrMOQJm2NEe0K7eXc0++T9TIlSbZT99CSl5Mxzar8plp5EvQDxPBRvBkdpcyZpYqliQhInnug3S5w+GKgkFJqxeT/zfdb2VMqWeAzx0H6qQOJ7tY+0kqD6Udp4KbaaSfix8LzneVIzZbVdtYVeghQWsybPVupzWWn50kfDU1kpDv4iSjjsoFd+fK7ORwPguWAEcAAaqIoEnVrFSctYGmlVEisFHvvrQ/BolBxsHzmgLxQM9gs/feStJMD+ap+9SPgoy5OyChnwonj5zEmxplGxD8RZ+6QEphmTlmTYVvabxsR9OE50YDqHnltLOxq9MILHvl4ofKTK80LM8TsEkOJAIlKn9xirPak4VHI4tSXaJglB2+btlAKvbVG78napoqw+o4SF62okyHksjnclIVUSUiJRbJT0NGpWP+WY++PYRvqoj0yJkxKQEimP04wBeKQJK8/hBVTJVTFXoiQv4Rwk67Q2pZEycWBJSIXd48E3X2pwmSYElfqQ9rkKPMeHNqs+y3ax3/RXDfRwfvqt8lLZhjHhnM2EZyv1WxxoBJ7UdBBIaHRcJTIdaDoOo3c4PZ3Xp7YgEFyD4qDGqaWdNGJIizBwfk+EarA4RtMyDh72YdtIuvqdigsHUJ3di5hGK8SUJKN1SqayOJc+X0cJm+Sv58H3Ps3EfhwvtJftxGdaVlJiwGO5CoXktZhmxXC7PbZ8dz6IeUNDzhpyDQEbXI99xv6MIFn6UrHEsaGfIerqtmwuZ9lMNlkaUX5feWn1U+kd1OoYNPQ0x/XBAMdGgw4lTi8w+p2W6XwEzv2YfXgy80TK6xOHMF74LwRveDpm1nK55JEGwXnzvOmyYI14Vk/4PFk+Um5jkZDhPD3veef3nszUZss2bcVw7qRd+Fem3/JKFY2MSUJ+XNMES32QhKSZH7mAbact1xKGamTL9vF6auscaxUSxcRnM+yTijLOz6CBkbqvIpADvd+n2ZrasAop+ZRt4ndaylWbVl7VoFGv6ccjPHYPmUMu1/fVSswclBgZTZO48TeJx4PoB9Gru6aP+C5tpl8JnQqK/XBNPnqDjqiE7AcikJq8KIXROvvjjYnfq4NpREeCUpLQKF1JSYnblzhI2CRMFRd8RmHkfQ9oA/ahaJKc9Br4jFhqpkWjJo4qvsSTRhkcFJFHvjsQj0a85awEhFYSHbSTxMeyEY5REuH4l+0gY4bHBvtouvx90axYCHXRXi9bUZyVFKuRRr3f6XirOBAzjY6VhOmoXoToEyQtOnEiDuh/8oIo2q6SLLNcvedFHTyoRY8m7NZFFWsvmsGncW331NKyNEAlikUrFiBciWJoIIX2p2VBvhE8lnZOQtXIvJL/1jtmlfYjb9FeKgkYj9egjf7N8VJuISfpPhr8VCLkND4k/9C+FC8VLvqcYq62pccRaxXbtIAoxBrIHPrz+AxMSKOsRKPQyFPFgUqvEYA2RgHgADBSZqmB51aBARB+UpODRZKk0wFIH12qo5L0fH1d24Z9mFmQdPmT3/F7JV01LjqvtjMtMtIoRYWRuNCQuXJJbzjEdyR6nRTzDkssaax6zUqZA/cNuBYL1p3PB3KgofUa47BzQho+o+J4qPjxM+4fouDSYyV8RJSwUU9kTLEjPpWi4j0hlDQHY/CjBKNEob5BfDUaZBTJAEqJI2QJIXvoifx5bmJE0daMsuxbdYiDEgx9oHw9LGXMZsrC1KttCA4gDCW/ov2r2Ht/SyM/H1xpudMTovZ9T8axEtmrz2pQoW0kP1HEvLDoGPugT8WHwSYDHRVAXlvPRd5gGYx9IL8pbgwweR7lWh+kKB95cQxxRTYz3/L5bxzT1/sc8OA9PluJAqCNVANWUmFjSZAsW/BvAqa16TTVLpOIvD+BBsVzeqDUGXRgeC4SpmYt/lxa3sL1dCkkowUdRPZXI3MVPS8O6oReBLCvlraYrbCMxsEmWWoGlBaV8VpqSF7wSIDsEzECceVL8y4aGZHwMqCOUjmDAqeioJkE7YbtDSINbBsbysKj5Bzai7ujQ7klCRKYMfqocyCIRKNs9J9BBPtAbDyRkAR8FKf2zPEkGTAgyTU0BPXTfWnfiqdOSnP8E/GsnjnQ/tUPWdYJ44Ayodzl5AkzfCXir2ToM+u0MVBMKEwaRKgdeoIbiDHVa6b5bZpA0F/IARwPtblq5E4xwXk8j6iYcmw4zlq6S8uklXfJGTxHmih7v+c+tOdgExjejM3vzuf7XlbiHdIcRABFAtSLayTFAWHDCao6AImORqtkqYrJrIE3mWipRIVJo1o1SI3I6PDqMJzo02xBhYAEoe3T1SYcUCVVJWifUfmIs5ejy3Py8TkIAddCGzDxxQhSRZrZEwXSZyM8vxcGGoimx9ovLw4UAx5XJglEnsIumlVxH2aYOnbEONQ8cY7SPy/s+LoB8xGlTImlK3VUHw2po6jz1yIbFQfiQjv140ZbZh+9fXA8NLtjCZSZFM6p4kAiUQLxq9V0HBPxrHIHa6kMpDbA9tCWgH2p7lyes1CSxtiirMf5K/IA7UD3rSUOtFvFLO086rO1xqze7yngGqSlZSlsDzmM40xhSeMZfEfb5n5qS+wPRUZXc2lWoKKpWYYPmDTD9vyhePggxuMe/CaUC4vz893dfZ+QXrrg/vA+h2DIJSfVMgFBV/BUHPA9VZARMA1TV654VaOzMYXVR36TELEPv2fJhddme2gMVGeSFwdKB4GGoISgKSaFQGv/jGQ54MRDz1/L2Pk9CbOjoyMIMMWBuOGcevc1xY6ZjUYTagh0ShqSOjTHEseqOJSdyYqhrIQ2cNzwk7hkRRzwuZZ+aOy6JJEYcrzw4C+cXwVbHRSRcZAfuYeDGZ8X3nqJotJ+lcSBDyPUDEGjSg1+cG7iyOCF2GmGx6Aj15BMytM+1V9wLv8UYCWa0I8a4kA/8u0tE2MwiqQsyK2XfWBeIl8oj49GtCpUlTDVTMMLSaVrqs/u6ZiqzdPWGbxpwKu4Kqnycw34ON60ZRK8DxRo0/xeOZJcqoGeChGvq1lIOdsUHq5XHHg+/zMJzGx+3qzvN8EtW/jQdcVi4VptmDqlRuOaIhIYBZ2fqYHRaPGdHywfSfmBQjtIQEro3qDYXmYhdEB8TiclgWnkSyJmZOCFiERIIfARrBpZNSNnv5h98D4MLbn5dvJ8XEqnYsTvfErPz9X5aHz6s9f4YpFAvjvgrAFC2elKBEXD18CBNlPOEkp1dSVLCAPOz/PRNspCh4nofDJh68ea2QSdNA3jXkJTg2l8pKUlLI6RzxjQN9oJo3It/ykeGjEyEkfmAIGgkGB/Ho/f+VwyrobZzZ8Ct1d8+k15ebhmuL2eY1bK3DzRl4UQwl3ouZO9Xpv2tkYx8kOwNwSiLIRYAVZ6ZAbboeSbZh5K3uQozZ49OWsAofv7YI3+qkJD+/ZYeczZ5kr+XUtQtY0wnWwuN7+YyfS9rPTC049eVyjkr0U0i43OywaToEmcjFRUHAigRqb8TMsaKg4UHezHdJzOymvgp0+VWH4iADp4rFmT5CgO2JdErGKngoN96NCM6NWwOVBl0ixFg2nGr9gpEfNzihgJlxgTCw6+RiyVDMUbmicBT567RXel1TQUTXWqYAvZXLKiJbyoPInw2X4lOv2eghYykNJdmuyr2lcgzG5ErvlwWS1psB2KVZpT+NptLcfheCipq03732E3vDtd50QoiBw7fKf2xFVQFAecV8tu2Je+gXP0VxyIj+Laa4yRNUj5ifiUs9IwX8llrsn49mfj+FcSB/UJ9W/1n/5cV4nViz8FUwMjvbb2lUGB2jEDGL+f7kM+UEKmr6rv8ZhqwQwDg2riRIwqia4XGpQUM5lMWMp6zJwz+vZsJYgD7pCm4fKiauiMmNhBEjb3ZWdUpamqSsYk6DTBoLNqLVeBIOCMzhiFM/vgTxUBL2DsE6+Pc7LtSqpeIDloStraNnWM3Zyr7Gxc754ciWgaEXNjY0OIDHkjmJaVwrlKvhraIE9QLK+dL5Vk0hyLRKjfefEINcnShGkga5QZShPUAUuuvZelmMXklvxkhWVpMpP3SKAvJCxtf6XMJdxPURoHjbxpcyGrwKR2LhcmV5MSVDJPi5JV+bq4h6K0hVJYqdauzpKME06XTNLiut3deevu6k6W0ZZKq6HPmKgPogXibgjBBdrCICm0FfcsWCZ8jns5wn0MDblw7XyYXM9brjEX9iN5ABsGUQGnsGQ7F+4nCWRUTJb+6vpV4lxuewiaklJgGCss+UZ7IOSllVEJFInxJCbY80RdiHEgDcuEtoX7T2TbLYCophelspcGQWpj4R3G5a3Hnrk8N+3U3t96nY9jW8oSfFsrCYSWeSgQ3j84Rkr+5BltUyUB5T6V9mVw5Qnc/03BYTt389k6VLR8TrnPoR/i8HD5HdK+hMToKC1lIgBoBIxagUHbvWpSLPCdLyfhMyo31ZoTdQRUr0fw9LoUN5Ar/lFsWAdm2UbFg9fguSkePmJQla41LmxvWTwSdw1/qpjy3obmpqbAAxQHzr2UMxURiN2iAtbrqzSqVtuD80oW5DO6tFKaOhF/137rWHqn9I4FcgS5cj+1hUB8hrmwhl5v91OiBZGiDzpmvYKUJG7uNRmrUSzEqbOzq/x4BNoPrqGZAselXC7KgdATYQfZ0kfYD/yNfcNKrYZ0cQjnQt+zyWqtNJIotb5XRE98/VxHGulwOQH9gaWNtCwtzYyC5VYRB85JeY6gj4Zn+8hqN7XHQMKlopkS527i5OZLVIhq+SOx8uf35/CiUg40SjcPart1X22r7xvPUUlMarW9mmgQX16zop9j7LLZ/i1lfW7Rw9dlMlZ+TSjBTEuN0ghAo3EaHhqeFn1TFCgerMeRELTDunpCwQ1RWWmCU0VCjYARqE4ma8mJpalydBruDu55cJySh5K6/53XT3XKUoQDx6gmDk14g14xmXiHw2rmEK4nzplmiBh71qT7Y5x6fiVdXEtLHWrIzDCAqdpEeR6hVIbC3zqRn+ZgIYot9Lwpj2NStpEsIuqkZk/8tQQQJtxK6/jVZnsCh+QuZQYxGlAk7UWUn/4oC7TFP+KCooGfwY5QOsv3XhbL7DeMaS4bsgfFlgFKyEJKq7UUR40U08YnjeA9OdBWQN7Al2Uu9U0v/HsiDtomXjsEGljsEDK8nq2XHReS5czsP4Vdydz3LYiKlL+qBUAUAa338xoMCunH2kYvKlph0CCP50/jhlrkX+/32k723XNUxXMNlDio89FJGWH4wWJphhN2JH42nuLAjpFQ6MCMsJRQOEiMXrVmWDb20pJHnpfto/OxVITzM5ph9sA2K2mxnzi/RrmVnM0PQk0jLdV81XhwfWYOKAeAIHwUSBzD4y3EGfz10sSh3rZ78cHflergKoQaVeN3LSvSWXykpsKP38uRZqksQdLeLevIJI+UoC3gvL1EIJcs10M7iKkSbShBlTIHXWVEOwnCUyLPkKnIzYAMRHRFHWyEgQZ+x/jheM2GVRwgXBAHnotlJfQ3BC+wu2xP1uBJlJkDMeN1SHDMOMqZZqn8R3tD2yDAJEc/z5ZGjL0CAQlOUgmIy23lDuve4l2ua5UFQG2Dd2grT6hQ6FiW+1QKFHxQltY+Hq9BB8dYfYnHqrDRRtMCC+yv4lpNoOoVAb+f58w07tG+qGCUg6lk/MKzlfp8ExzukMZSVt85gqkqTRIgAdCZ6AwcPN9IVW06CcHVdJqd18iU5EMjJunrYKJddA7fD37OCFaNRMtmPmLxfal3gIlNuR2BvXseTcB+k8gCMZRKTtqGMpmWxKGSEw+kOCiB4XqaOaQFBzo/4YVVHZd24j8LBI3JUCF84lO2NZRtSuTrBSZcMzy/qeexKcxmaFeAPtwFXpow5uQy2h4cK9Tbe+rxnkTRDpT88I+BEMURPxsbkuxBgynsR7GyrIXSkhcH/B3alC0JjJROdKwpDhp80U6IEW21F6lz5U6pbMcgSv2NvpFGkmVf7IM40G/VLhqQXWE5b2nz/gnswr0Wpfbyp/dvjdxVCGv5pfZNqyL4XEuZbJfaaFpbvFjVun693+v1GQART3KwH29tny8TqjhgKSueyrpH4sBGKPlT0ZXgfR25lzGXSgpag+Q59EY3XUaohqARhK7u4D6MMPVvLzj4TkseJAKSHSM/FSgFXg1EjUvbpg6pxKnCGPYpF5XS5xzgHMlqw6RursYXxiFFHMoDH+4u7n2TWr3GWN5PxIt9UtyZdalzEweNrGgT3skU67S2URyYGbDk0mODyQPq1DZ72ULpDm91pBDRNzaWJ6W7upJHuANfPgSyV+YSHka3e/bB+Qe0bdeuXaENWpIMWUDIHpI5Li9MYQUYHnqHSemSgDBzQB9wXhyPBxsqafYiqFL/SGzMyH3G7X2Q+6NkxsdjaBnX71/JbmrNOfAOel85KNtxac6MNkMbK9sJ5pRKdq99Uv7wQZOeS/uR1gfNBom5BgD0uWpCSdtSvtB+pImrjmE9PpkmDlra8pUWfkdf9RWeMj+BVxpy84tm/Vmt1JM5eMcm8IyUfJrlM4Q0AlGyU3JmGYVO6RWbaTeJnW3RLMELBtpHMuNkc1hlUnqoG42M4oFzk0joOJUiCDUGH/14QSDRh7bWmHMgOao49RJLmdBOw5fHeyepFg32MlYpe3EsNLvy0ZV3WjqMloX4mTqjXlOFEGUPrBoCphr90CGTp8Mm4smoV0kEL1BHTVvxY+kkjHMeq4a6yuffbQ6kxH7a/l6RL1ZsSSkJ51QbgzhDHGhTaDcxCzgW8+XHh3AVFzMLfI+ylIqD9wM82kQf3KdEWUlQtKwThKFUtuL4er/x9qxjVUscwmq10r0FLNWpzQT8S0uV1a7L15CyVCURSIucy+QnZbQ0EqaQqAgQH2+71XzG270PGv2xAyEOlQJy+oa2yWNb5qRkscaeZQ7VUjWNVHlR7M9oT0mLYuDJLi0F9gDib7YDBobz8yYhPa+2xwsCU3/ehUxBYntpwLwW2qXlE18C0X6yDSoGiocqfdnQs8mTT9WY8R3LSiR3Ep9GReHcEnl5gQqEWiqNpAmUJ4M059Hzs3+M9j0WuJ6Oj95EiGN1CSv742vkHsOwjLQk0sSsLAwsYJOXAAAgAElEQVRhFVDy7CXNYDh2IWoqFkJpSQmJOCUih+c7JYTubTKQToirey/H4fW5SIDPPcLf+Me7v0NmUCgEcdD+M7oPfUf7GpL2E1cvDuFektKmPhHaX8Cy054HTlLEfKTJPqswBCHjvSpu8H30nWobbkFE2j7dXV1hQp999v4QFguUHgOfJg58tpMvm+mqQq40VDKvy7bF74gXAwtmetjFV0K8D/JatH8NAHB8WtbRV3HwGY5vH/2G1yNeamsUk16iV1rKmunPO6RxnwNWK1USh4rpbql8lBZ1KAEkGUKDtQ4fac0trZZtaAyrT6qpNDrHAaEAca22V2xGnPg+n08mFCksPd+Fqn75vQUKNIFMzsslj8la+mQgei+DZNvYHhXG3Y0q7J2yFDB5nk3ALnzNZw/Jqw7KntTjkry3IURryf9KZajSdcoE0/vvSo6vn4d7KOSeit2jkt74ZENEgnHsWZIPIkQmwPcRhDEs4RcwB1EoHljTL1lDz9gmY6UESKcudbtco+5xBCX5ZBKfGOO8vCchkGhZrhPseR+BNi15x0WyyiYIHR8pAhvDJHP4O2ljEJ3SzYSMchP7Ta4Vrl96Ai6/5/0hYRmuu88gGZfk3LhGGE0sqSwHCsn3ydZz/zRvdktwS+6KwThVusO6WsZQtg2/jDXch1GwfFendezaYe1tW62Q7y6/i8SXbMN9FE4cettj4h/lx7ZLJkHcEj9M7q2hf3OeU8u2aXaeKcHkxZR2R+EhyfJa9HP9yaBBMxkVGx17L16et8IIlhaakDe4D8+p1Q/sz4URPptXQdZgLMypYs4N73PAg/f68w5pTEirOPRV9SqRT66h0ZpbR1jLMAjDMGtobEoIJdwY0787MeshurhPRCAiMHgIBNFCuSgIxE7r2NlmHTu3W1dnR/lx+Fraq9YSX7YiUTJK19VcLHfy3CGDREBS4wLVmEZr9l7ElNCVgDUIrJjx9xF+FQoGr1xGzcehUCz841ywv67I1DnW0k2I/S0rJXdIVxKHtMyB/a6W2jU2t9qI0eNt2IjRQRTCXalxiwhEBA4oBMAP3V0d1t622bZuWmedu3bu9hiUahlK2pxGL4Eo3STIG1uVIEOJLWVOrhfAdTzVNq0cw8heuU6D5rR5Cy0/4TidG/M8qtUL/U6zCJZpdREEM1UtuXOJts6b8Zwhf8xl5zdkMv1ZrdRTVtLUy4OjgKelSPo9hGHk2Ik2fOTYcHdr3CICEYEDG4F8d5dt37rJtm/dEMSiEl94FLhgw5eZyUW4gx4KwCfnkjDLq3NKjzqpiG4fnmqr5aK06okSOsVBS11p80GVeNSLA/9mxoTjON9J8te5DY8D+09BgniEfVCKy2XnWybT96ey8j4HrTErML4+r4OQFhGglARhGDlmYhSGA5sPYu8iAr0QgEC0b9tk27dssM7OXeG7avwRiLPXDFBvQEPZqPRIcc41YA9das37XPZEHEjEWi4K8x2lJbb+c2YI5EwvKj6DIA6eOz1/csUkBSdkZaUl2FzEwHPptZW7uaijLC5hTq8QykonnXFh/x685wGg4lVS9EqDgWxh9ISp1tTcGl0nIhARGGIIdHXusi0b3gwioeRaCYa0+4DIOeEn7o4vvSFQn8aA8lIQjPC2uyqzCnVkDiRcTjjrijyfDXiiZ6RPomdGo4KTJjRaliI2vClX28PVmsycyMtcqEPe1nay9BSW8UNgCvn5xe7u/ohDcp9DtTkHX25KU0J8hrmF0eOm2IgxE2quRhpiPhO7GxEYEgiAK9q2rLdtm9ZasbTaq9acAx9vogCVBaL0YENG0PpelrASEkt15Q7s3UCuQxzS5hKYDZDYqw0eRaXaMTrZrSKkWQaXW+u1sCQf++trZP0yV70Bdbfl5Ilwhpf9zOnrO6TxJrhi0cLjM9g5n/5QDBgJMFX0WQVWJo2ZMC0sW41bRCAiMDQR2NneZls3vhlWMFUKJIkMJ5TLE6jy3CRmDlgTrEueuYw1PMk4i3eUJzchpm41xIFcpsExyZurfrgSKC2L4DV1DgKfYV9mAp5XybXsM4/lvR3MDvC9Zg46n4Bj9Bqes7myK+DT0DAf9zn0+fEZyxY+cF2hULxW19TiogRLZ9zZCa1rEQh8NnzUeBsTSkotQ9MrYq8jAhEB6+zYZZvWrba2LRvCfTDhHhO+UCjcd1G6S6P0jhKNpLVKESLi0uNhuA/gJVnzpVIQB9zs13PnB+9lKd+4U3FU0iaeSc6cEOY1/VMUygIn93xpuciTPYVSb/jjtbyYkIM1c+D1Sfz6IElf3WE7woQ0HrzX35vg8vnu8CY4nBDPnkHDqJo6ScLH/jLV0jobjhk7cZqNmzg9eRha3CICEYEhiQC4A+KwZf2bye1M2Z63/PlVOqzZ60ocrWLgZkPeJEhSpTjoHecsNylhk4yrlbVqDZDeW+GDYs129Bp6I5q/cx/X4/eaIeiKJM4ZYD9/4xuzpt2W9Lq3NRJDPF6mUMj3b0J6+dJHr8vnC2VxQG0LDdDMgXUxPj5Aa2vsIH5OmHKITZx6SC284/cRgYjAAY4AhAET0wVL3qfBkrS/0Yzkq9E5I/Ywp4BHp5RehNRrlZI8yBB8xVcND4Qg6NBQvDQQ9hkEiVjvlmYZjKusSOo9T3xIHvToA2wtOfH+C63kUETAxf5JwcrLzBzwXKt+r1aCOKCsxGcRqTjo3AJ+x+Aww/Az8I1NzUEcRo2deICbfexeRCAiUA0BrFjatnGt7dy+NTz4EA8fVL5gsMkoWmv7XLJZnli10itiSy/5Sh7Hk7w5DwSoL8nypE6h2JPRYlv900/TbnAjX/oyGUtGYWlu6cViWs7S1VkqDpyER1/1oY3gaJxn587khkOuZNLJ7fJS1+SxOCFz6PPjM7w4cLkY19oSYJaaoFYcTKZZ6FDLsBE2fvLB4Y7ouEUEIgJDF4FdO7Zb26a1hp8UBxJ62sogco3W6FUc8ORaBqcUB04O8zHpLCsxevY1+P6OBtvLbIbn1yWrWgbT/dNWFakwVhMvZlS8Dm9qw/F8ZW15zgVP9i1hxGuW24l5m2ym/4/PKBYL1+JCfNa8pmgElQ+z07dt6XxE6/BRNmFKFIf+GmE8LiJwoCAAUdi2cY1h1VJ3IXlybtqTT3WFD6NrZgTlEhJW/eR2FwetvYMw0+Yc/GrK/uLrBYIrhfhcJZ43bVK4vGqo9PwjtpuCqBmIlsR03oKC4ldsYX/OSejTp/VhglgM0O93SOOprHi2EspF4YXoDQ3lF6Xg4loT4wQJ1VvTmOEjx4Sy0rARo/o7BvG4iEBE4ABAAOKwdcMa27Wjzbq6u4JApC1/1xo5a/P4SWIMn6GEVHqkOR9ExyeoppWVfOYwUHD6jMDPFSiBa3nJT7jrpLZOzpNrWXoiwfO8LMuxZMXzeBHRcwbhSRZs9S9zQFkJ9zlQHAA80xacVSem+bAnv7IADRoxamzIHJBB7I1txYqX7eUVL9uRRxxpRxxxZK9Lbt261R555OEQsbztzLfZmDFj90aT4jUiAhEBs1BOgjjgPgfMN4Qnp8rkqwqFj5xZvmE2wNfoUgjwUx9EV23OQUtYAzEwej4t81R6HwyFCtfWR5nzfSAqCMq17CtxYqaiT2dllqHZFzErvwUR94fgseB4tlI+3/f7HJ5bhDukk/scmBEQfE2XOGjhBSel55DrCgSIwrhJ08Pjufu74dyvvf6aLVz4pD3//HPWvqPdpk87yE45+RSbPfs4Gzmy59yPP/6YPf7EY3baqafbaaedXr4k2rn46cV23/332lEzjrILzr/Qhg8f3t8mDdnjYA8Yh/vn32cbNm4IOLS2tNqUyVPsuDlz7Pg5J9i4ceOCLaxevdo2bd4Yxmr8+PFDFrN9tePr1q+zN998wyZOnGTTpk4b9GainITVShCH8A6P0utu+Q4LEhsJ0U/S4vNeNf3w3oxC8ka5YjGpr2ezpceD95Ss0jrGx3Mosfcq/5Re5tG7BFV65zvexeGeB67VEhIzo3rOg2j/2CZdgcUsifzp9/fzGx4PzsewNMVsi/MRevNdaD7mHPojDksXPHAd5hw0lfNvzSrPfMvdi379LkQBN8D1Vxzwjt4nFy6wxx5/LKSSY8aMCfdLdHV22sYNG+yggw+x8849z6aWjLuSOGzYsMHmP3B/ELqzzz7HJk+aHB/l0Q86wEqIm27+nS1Y8IQdfvgRNnr06FA33rZtWyCa448/wS666GIbMXyEYSxeXvGSnXbaGTbzqJn9uNpbc8iuXTtt+fLlIVOeMeOo0L8DcVu6dIk9tWihHTd7js2dO2/Q/QHisHnd6pBBpBJ2iUcYOZMcWSohUftSjk5c45jk+Up4bE/lJz/XEofeopC0Vj8LL6+S9vr+aKajIqGiwHNyXxVDnYtR4amUabFM5ctJDOzJ3RTAPSor4Q5plJVUHLRupSrLz6l4qsZ7Ig4Aa9myZ+wPf/x9yA7Oevs7bPr0g0L62NbWZoufXmSPPfaYzZw50975znfZ6FGjAyGlZQ7t7e325po3bVhrq02ZMrXGW6gORCoYmD5RHCDM73vfpUGUMU4bN260O++83TZt3myXXvp+mzVzlq1Zs8a2bdtqkydPCaK+v2yrVq2yBx643yZPmWLnnH1u+XEH+0v7620nMr8N69eHrG7ChImDLg6Ya9i87o0wIU0y86SrAuD5xBM2yyw4F1c04fekpITHZ1QTh95v/ktrB+v4ad+F+7mriAOOIenjd86HcO5AS0vclxkHvtP9VRzYlrRJbi8cOlFNLFUcMpnMfMvlvnHMnDP691RWTZF8I2mEvRTVPQNlT8Rh+/btduttt9iq1avskvdcYrNmHd2L1PH9HXfebq+9ttLe/a73hBKTFwekWq+8ssIWPLnAli9/MWQOxx47284882128EEH1+UQOGblayvtsccetZdffsnGjh1nZ5xxps0+dra1tLQYhGfhU08GOObNPblcrtqyZbMtXLgw/D1v3sm7rZzAeVetej207bnnng1GjWgc5TCUviCCWC320kvLQ+a0cuXKEKmfesqpdsIJJwbBxDlw7Nq1a0O/pk6dGtrB8g/aNm/evIrzK5s3b7anlyy2xYsXGbKrcePG2xmnnxHOP2zYsN14huKwedMmu+yyD9i0adPDPsD5j/f+wZYtW2YXnH+BHXfcnN3a1Z+xqIV9GhHWOqYS7sAVJHPHnXfYgw89YK0tLf8/e+/dL1WVrQuP2pmck2QBFRUEFDMqKoY2a4fT555z+tw33PdjiJ/j/ePE28lWu9vcCm4D2AiKiICgiBGQnNmhwv09Y65n7acmq2pXFSgKVf2zgaq15ppzzLnGM/Jw8MN+3HvPvTZq1Gg7dOigbXh/g5vWoNVeccV8u+nGm23GjBn+Qjd6FrCOWvYC+/rpZ5/aO++87ZrajBkzfa/wXAg+0NxOnjyRee727NljW7dusUmTJtn8+Vfal19+UdE/VyvA1HMdNAYkwPWeOnGGryGLl6gwSt7D68i4GT7PCCEKs62tLVUL78XNgGLBlyYZr9OUtBgmoDnj9hawlau+cr5qblerSsqkhYBcEzUIBYiY8eM2BRjyaXxPM5aal+IkQ29929LSXUKzn0bBgZOKAUAXlwUORLizAQcc/qf/9EcbOmyY/eLnv3TNQD+YwwcfvO/mIrwUy++4019a1Rz6+nqdYcFJjetPnTrlDHnWrNl237332bhx46uebxB42yfbbM3ad6xYKLo9HVrL6dOnXBW/7tql/jI++9yzPs7jjz3u4IHP7t3f2nPPPWtjxo61xx593IYMKS9X/vXXX9vb77xlJ04c93vwLDCnyy+7wi6//HKfrzOiDza4XR9ggACB/fv3OYjAnDZ8+Ahbtep1B5C77rrbmRU+lZh4vFjQePPHm+3I4cOeFYOx8ULcessyX19sUskaF/P+bt939uKLLzhIPPTgw86A4nnVuxe10F5LFlMCG2y/AKRZdL/ssstdil6z5h3r7n7Dxo8f74CL4Ab8efTYUVu9epXt2/edS9qgDYIc8OJB2Lhy/pWuKTVyFjD3wfYC13z88WZ7++23rFAsuAaM84L7Ptv5md1848320EOP2OHDhzLPHfx12BOYynBW4nelHkbfyLUMZe09fdJvz2KQWeNm8RcNBSXTLf+uxWs3VfrEhf3Uzs95qXNZQ03d74G2xlWIEJu+OGZWHgR5JbUKZfSDAQqfQ1CMwUFNcmrRSTrtdedKpUYc0m+vzOVavCprFqrz+/j3eCPPBhzA8F566UWbMXOmawYxI8C8dn2xy55//i8u4T380MP24YcfloEDCI0XFg3ZwVwheUHC3blzp9199wpbcPWCquf86NEj9sILz9uBgwcdTAAqkB4hXSLa4qEHHraurs6GGAKY/tq1a23hwoUufeK0nT512l94SO0wy7z08gs+v3vuuc/9JAA3MDbQZtmy223hgoX2xhurGwYHMPtTp066BtTZ2eVaGLQxMD8w+eHDh5fRh+Dw6qsv27Bhw23I0CGuXY8ZPcZmz57tUixMSjiUMTjUuxe10J6aEidZyz2793xble7bt39SxkSxHwA9aBMbN260665batcuudY1O0jfr/7tVV//Aw8+6KaGRsFhsL0AaP/lr392DeOBnz3gAgLugXCEMw1wePTRx3+04ABHNDKk6XNQZhWDRTXgUAlbE+RYV8gZcFur+x2qgUOwDJXzN5XQaRYiQyfTdoadg+ZQ/aPr0+Q1JqbFpjWV7rWjWxZwKaBQKMIzYnOVmuZ0PiyfgZLdi5cur8+shGilXM6erITkWeCgIMLfzwYcIOm89vprNnfOXGfkcUILngeTE6RzSHyQzj/6aFOmz0HX8fd179p7762zG2+4ya6//oaqOwyTFJglwOeBnz3oTNRNKK+/Zlu3wYSywqZPn94QQ4CZ6/kXnndGevfdd9ucS+eWaRebNn3oDGnBgoV227LbU5Pa559/bi+++LxdMnWq3Xfv/W5iaFRziBcPqRPMDQcJZiMwPf1kOaR5yBFFNnvWbLvl5lsdiLM0mvh51faiFtpDY9RPLfdAg6tG91jCxssMbfEvf3nOTp0+bY88/KhrRvhAk3v5lZcMfor77/+ZjR0zpqGzkHUI4704dPCQ+3WmTp1qP0vOIu7bsWO7BwlMnz7D34Efq+YAjQH9HE6fOJaWzagECmqxUF7D78kEyVBpX6cJyIGhBnDg8xUUyGzjaCk+0527ScOhQfAhNfEQHHC9SvO6TgUH9VfwnhhM1RQWBwcpePA+mps8Ly3fDyBxn0ND4NDSkkv7OXCDKvkXOBklFu45G3BAzsLzz//VmeBDDz1sXRklv8EUwbzxYoB5w3auZiVIE5CGEZkB1RtOuD27d7v9+H/84z+VhbtmbTTG+/f/+DeX4i+55BIPwYOw8d3evTZmzBj7l3/+jc2bN68hhgAtYMvWj31uGH/IkKF2w/U32IKFC23Y0GEODIgKAjBoWO6BA/vt2WefsY7OTteW1q9f3xA4YH8gaW/dutW2bttq3377jfsdDh0+ZLfecqv9w69+nZrISJsshzTGgf9n7btrPMrnlltutUXXLHLTjIJWvXtRC+1jcK/lHvhDKtF9xPARHi6t5hcwg3379tkf/vh7F1B+9ctfpXTBSwkzFIIjsG6AYyOaQy178cUXX/i8ICzALMTQRADTc39+xk2kP3ZwYPkMZcaxo1l5iYIBGSD+VGmeEjMketLEi3/XCA4KBgSAWHNRP4DnC8DhXChWxYYyM06Sz6FO4mpRcJV8FjFAVJtAfC1oRic+qrK2trV2d7a3129WQg9pNvvhBBTNdJGYRKVws9Dop7FQVth2//j0H7zl3y9/8SsbN7Y8Vh5zgAMa/oCl111vy5Ytc0ZJcFi8eInb6zdv3mxjRo92M0hvb4/t+HSHHT9x3E1CynSzCA3G/adnnvafYHeGI4qfCRMn+neoDpnFEOBTwEsLE02WzwHjgGHuP7DfHd3bt283xJ4vXrTE1/Lhxo323vp1LonrPGEzf/a5Z2zY0KEeMbRu3bozwAHAg3mD+T/x+M9Tx7GuEdFbsF8fOXLEgQ/0hMkCEWLQ1n7xi19WBIfYIY1xt2zdYi++8LzNmTv3DI0GCYn17kUttJ8wvrygY633VKL77bfd7sJEDA4ATfi/8EL/4ue/SOkCxvTWW2/ax1s222233WEzKmiRg52FWvbi62++8XnBt6HgEI9dSXPAvuJ+BHacD58DHNHHDu2zvp6TftbUYaoSPCXikjd4KHnQRaGA/gOBz4Rri87/lQ/F4Zou3AMjHCQg1CHpDpJ7zvMhEM7qGJIUvmOmNXlZSNIDEAUTVT5f8I4THR2dzgcIGJUYdJbJSv0Ylfo6+H3JnDEH75eNHLJU6wj9LLIANv4uy5Hv6yyVrL2jvbsV4NCIQzrOc4gfHKtiJKrayM4GHBAN8sqrL7tUu+KuFWc4SA8eOmh/+cuf3acAVR82WI1WguMNLzQcxo8/9oRHdoBYsNlDIkdo7GDg8PXXX9kLL75gE8aPtwceeOgMpzIOhqv/zz7jZ+Txx59IGQdeRqj7YIyVwEGBF9LpSy+/6AfwwQcecikeYbyXzbu8zKwGmzjs3JfOvtRfcjAnRLDcdefdNn9+cEgjtPQ//vPf3Ozxm3/51zPAAQcbJp033+wOzvzld7rTG1rJH5/+o0tgv6wTHDZt2uQmlvlXzLcVK+5x4KHmgESreveiFtrHL2a994AOMd0PHTp0BjjAL/PXv/7VcOYefugRNyXiA03q+Rf+avv377cHH3zIRo4YUfdZqHUvkEuC6L2JEyf5HBjgEJ+zYI56xs8hzj2uwzPe/fta909BkDof4NCDJLgDe9znoCYUdd6Cpi5R58zQkEYFUoKGM7xi0ZBrAB5ELUJNTKqN8L5YoKXvIstsFZhz8EcQdOgHYDJwrF3EZ1GtLeo4ZgSTajp6rfPVgFoJEAaAJJgGs1bweahZSgGWdInBAWN4CY6cQQvuzrW11Q8O8DnE4MDFxw6SLJMTrzkbsxLGRWb0K6+8bAgLvfmmWzwED42HoFWAyX/55VcuZeM3+AMUHObNu8z+8MffeUTJL37xK5s2dZo7EMGwwRCgjSxder1t37HdPt2xw+ZddlnqTOVawRTg94Cp4cYbb7IFVy90xzgkckgSEyZAci25+euLL79wiRlRL5gv7luz5m27/fblmeAAMw4YEV525AFAagejgXjzyCOPuQkDzBYRRHfdtcLBAFL+q397xZ3icNLjWQA6OCVhLoEJCh+Ex/72d//t4br/6//9/84AB9AWoblwZMKJDGCBwxMMBAAF6fTX//CPFTUHZ4YPPGSTJ0/2A4o5vvzyS7Yf+Q8PPexhxeooxxoH24sYqGuhfRxuW8s9YJ7V6I5INGiCMBs++sijNmLESF8j/FnIsJ81c5aDKRz4YMzdb3bb3Llz7d5773OJrt6zUOtetLa22QsvPm8AQPjgENUGc97fXnvV3n77TVu+/C4/ZwCsZ5552o4dP+45J1Mvmeo5Pogmg38C+3a+wAHNfk6dOJb2cYgZLPhGmulcyCcJbbm0FDdDV9UhrE7XWGBVbUP9EnhHCDwYkyCA6wMI5EOr0aiyqTLdShoDv88CB2pM+kz6Aly/oUaAv7sJOwAg/lMfCNZPK0a8Zp2Xjs01u+MeoAfNoRFw2PL+214+g4tIJx1lMcbmpNgxhPIZjZqVsJgQG7/LNmx4z3MNkGQFJgYJbeLEic6sFy1a5D4EfBQclixZ4vHeeHnBzIYNG2rTpk13qePEyRNpuCaY7bZt2+yeFfe4FB37VXbv3u2mKtjTwVhAE+QDIH8ADA12arx0q99YbV98scva2tptyhQkfo1xMEL0zoMPPnyG1gGp+q233/L19fb1+u8wk6AsyKJFix0cYGfGs+GExpw72tsdkJYsvtavAXPE2lDOAg5sABaY2rSpUx1YkRcBhsF8BD048HO88cYq2/TRJj98sFmD2SMeHlFADz34UEVwePnlF62zq8u1DUhAmDuc10uuvdauX3qDz0sd0nPmzBl0L2JwwJwGo31WePNg9+zft68q3RmZtGbtGqcL1nP77bd7FVCEf36w8QMHQ5wD7DF8TijXAkcxPo2chVr2Amcc0XnwccA0iucjgm34sGH2+a7PXTjAXoOhIXcFWuG3u3e7rw7mrq4hXZ4Ps+iaxecFHBCtdOTAXndIZzlQyRw9Gqi11cN1sReM96dJxgEEFVkTZhr7LLJMKypV43qN7FGeRbs8wAEPoOmHTDZLEM4CiSyTj4IGtQc1haXmNJqVEqDQ+wguEEJYlVbXpgBTNl4yCObl4FdEeZGW7jYkwS1eVn+0EjQH2uG4AURiIpmqejFTxb/RxwFtQhstn0G0g6QMcNi7Z68hXh4v5cyZs9xWDo2BH9jvkfU5fsIEZ7RIDgLDRgIZ5jx12jQbP26cA8yIkSOduUFVh42e8fnxZtMWD0YPxgnijh4z2mbNnO3PZ7Ia8ifAxCG54fnTpk2zntOnXdMAKMUOKEh9sG/DoYjnDxs+zGbOmOkmCzin8cEhhpbz+a6dhmgVMOFZs2b52F1dIW8C8wNAwG8Bc9LQYUM95JbqNyKtshLaODZACqAHemBN0IRwL9YG+6p+mGAG09bJE6EMAmyyI0aO8KAAaCpI+sOcIK0eP3bMI70AUoPtRew/4NqgUVWjfb37BVNbNbrjnBw+ctg++/RTN+1Nmz7dkxJBe6wBc8F5QsQHakrBbIj8F5o1cLbqPQu17gX6IIDB7/zsMy9ZgudiXohYGzc+OKTxb5xBzBOCB+5B7SRkfON7nIUpk6e4iUzflSwmdy6/Q7QSHdLK8FQyTn0RiV9A+Q0ZukvzMD1JfSOMobyIDD9+Dq9h6W+aiFgAD+OEqMiSgxOuZ65BDCKx1lMJJMi89Xd9vvLW1AwEf4ncoGYpF5Xxx18AACAASURBVNhLFirTel+G4IfR+ZEe+mw13/VBe8hZd1suV3+zH2gOAAciHFU3agoKDkSreCPwb4DD2RbeO5cHNB4LzB5SNzSBO5cvP4MZfp/Pbo7dpMC5oMBgyZbn4hnnYgyUzwglu4PPgTxFTSfUDlyybRto88kchrR1ABzMSfe02HwTWzlor6dJCM9laCmYK/vUaJOc9vY2z2MCw00d1IkPhNnY1cBBpfYssw/BgZoD6TsYOGAsX0+h6CZMrcGkdNT94jwVRAAOxVKxO9dIKOumdavSaCVN4yYQqHOHxKKzgzXHMRn0cRg7cdoPVrK73kMMZ/W+fTA5DXNzTayi1jte8/omBX5oCvxUwOH0yWNeW0kL7+n7piUwXGpP/A/gK6GYXvAB+HWQ7ROHNOldyfRDwCHvwjgaLaX8C9e4gztJolM7P5mvglqlvc4yw3OtNO3gXk2I4/z8Of6PgdGVTj53hNGKtpTlB86y5GBE15JgNmtpcZ/DgnrNSpvXv5GCA1UrVX9S21ciAVB9iZM94HMYN+nHCw4/9IvcfF6TAueaAj8VcPDaSvsRrRQK7ynPIKNknoKHkSY+BZqTGJXkJpOkspGakzAGBVQCCb4jOPBaMnlK95wHhWAHGTethp2ilUStJoOZlOjsVqldJXdqJFyvaj9Z4EDgSIXzQhLimmhPpI0CEIGOa+A6oCHRIQ2zUt0+B+Q5FIvBIa0Tpxqj4Vh8aGznAgECOKBN6A/T7Odcv3jN8ZoU+LFTAP4q+FCQFAmfVbXkqvO5FuQ5HD0YzEoq1apAmZpJWoLRPfUdJDkOlPrdFxE5bAkODKLhWnkP+Rieof4LnUu5VuDwlORDBJ+GI0ZZUE6IKgr+PUYUoZlO0QpJLoYyduRNoJQP/AXUGlJTUrw5rh4N+B6YrxG+Dj+QdmmUVwZNdH3g266FteSsvaPDzUoN5DkMgAOJTjTGnzE4cENiOyIc0fA5wPfQ/DQp0KTAxUuBuPCeSrmaz0ApmFI/mSt5i5p6YmoSAMAAwaNo9SBg0u9AP0SciJblyM3aMWXoqhGkwrRnrAUTlYIW597uTvXKJcVrOSUEPZrcWF4oXoNqSHS8w2TX3tnRbY1UZUWbUGgOVMHURqebFhNdbV+4p6NrmI2ZAHBoag61bHjzmiYFLlQKhAzp7wxRS2qNUNMNmWccgRM7sJVGsXkIv4Fhkmky2Yw+CQIDQYjf67OznMiVQIJAwSQ512pQMrw9RBJhLIIV/u7zSYr3nc1e87kYGx/6TkiPLPMZwQGhwsiQbqhkN3tIcxPVqUMzkhMBdc0TrzlVQk4K9zTB4Wy2//u5N67r/2M1Q3w/q2+Oer4okAUO5SaXYJYhkyZokNnFjuAYFMh39E8dQx3eMTNVnhbb7bPoFYMbNR/6EgAMwakdcipSppyEnw5W8nswn4b6Whj5pL5hAkfsk+E8MLeOjo5uVGWt26yENqFIguPmcdM0jEvVu9hbzk3pGjrco5WaZqXGX0lIBuhHgUOG3gKa19HIqFmF5RoZB/cg7v/dd9fa0WPH7Oabbk6bDVUbD9nJyDZGOXAkHWaVYm90Ps37frwUUHDgLJUJ0kxCXkPGploD7sPvBAYycnUA8z7yKjLP2GkbS9icUy3goFTG81QbcV9Ca/BVKGhQmA7RVtU7ydUKDgzLpfbA0NjvGRxCtJKCA/7OpJE4AoBqIBGYxBsybETikL6wfA5IMDp85IjNmjmzYpe1c/Waolw0SiQU8nnvz4wEwLP5nEtwQGmS3/3+t176A+U2kKA32AfrQdkOgATKOKAcRfNz4VNAwUGZukq3anUAY6U1Iou/qOaguQxkjJSkCSjUFjhWFkDFTL+WXVF/CX0YpVzJw0VjYEqtK4P0oK4HHBjqiz/TUF8pzJflc4DZCw7pszYrYaK0p/HhamaiTY/aAv/ENSi8h1DWC0lzAEqvWr0q1Dy6867M0hS1HKpar0HoGerpoJLijOkzvLbU2XzOJTigltGfnvmT13x64omfex2fwT44T6jgunr16zYHvTruWnHWaxrsmc3fzz8FUD7j+KF97nPgR01IFEQpYNJ5XMl8xOvJ/KlRgPmTYcfgovfEDDjWGAZj0FwDgYlg5NJ8sWD9Be+ZkFaT1WxmjyWt0oO61mdzraxkUSs4eLRSe3tjPaThczAL/RxAaDAo9f6rjY5ZiwQFlQrgcxg9/pKGHNIwWXy0eZMnfMBGtmHDBjt48IB3HLv55lA7HwTHXFBi4oON73sbRUizKNmA+vooIAezBQrhoW9B15AhhkgBlPlGaQgwd7RbRDmIDRvWe/E8aEeoP3P9DTd47Rr9IGkONXd+/4ffGWr0oGTEZZdd5gwORQFxUNjzGTV+UIICPZlRITarWRHGHqx3cNyXGPfU2rMalW0/3vKxrV37jms6KAOBGkio4oqaT5Dc8RmszzZ6a8BXgUTBPXv3entW1EtCTaFVq1+3rBLepBvKhKACLEo3oMESxkB5ij//+Tk/V48+8ljaPOf8s7DmDL4vCsTgUI0BVvtNI4WUQZMRgx9RmsbvyjCz/BkcQ8FhMOasPgcFB2olKK1SKBXKajMpXaXoaya5B3s+b6LDG+8R5kHLDn+v5HM4q8J7O7esW1kohNpKtAUyfNU3B0kijNVNaqXnUCkQ9jSY05KY37NxSKPezzPP/Mk+2f6JV/kcOXKkN3VH0g9qD4XKlJcnzG2Xd2YDAwKRwJghYYP5o349+uyitSf6JUD6BlFRZG7hgmu8Fg36KEM6x9pg9sD1V115ld199z1lrTJRlweF1dD4BUC1ZMl1Xi31ivnzvZbTxo0feEVUjImicFgDJH60Ab3qqqsyY9AH6x0c9yXGgmtpKIM1oh8E+j2gng7KZiPOGlVoUYvpgfsfcHAoFguD9tlGQUNUbEVRwVEjR3rRPawbdYXQMhTMHnV9AMrxB2XA//0//t0B+l9/8z8dKHGWACqgJSrCoi9G83NhU0DBoRbm54WrKV3nmPaWsr2y4kNxrgSFV41IUjt8GaOWfqI0a1FbYZ4F/QUUgH1eofKfl/FAvwm8R8hhwDumWkTqSAfP1LRnLZ4UbX3JQiMhNYGlOR9RwUG14gAcCBjxGrk216qKBcy9u72Rwnufbl63Mp/v99pKXJyWxUCSBwjDuiSa5+CEQwp4MXSCazTPAYz1f//2v73f8+OP/9yWLF7ic9m6dYu9+hr6Gcz2Ynlo4gPptKe3x8tgIH4YPSBQFRRlu9H7GSagf/v3f/M/0fwGFSzhEAWYgVjHj4fWhcOHj7ATJ457eeMjR494eWMU+NMPu6HF0vLevXu8/STWf/99P3Np+OtvvvY+2CjJjbniz/gzWO/g/v6+MjCoFRxQNA5FBbFGdMkDGML8g8556JiGOQIcQNPB+mwDHNC/GI2LQE/QpLOr0/0g6C0BQL33nvts/PjxZ6wPgA4QALCixDiK8IFG0D6gwaG67K23LCt7ES5sNnlxrq4ecHCrSwIOZIrqd0ASGRgt8wrI+NQUReZK/pUFDtQWyPT5Z5azukyzSEpqc0xGAWkeAyKS8NFn6N+rn4IAPjoP1XrUOqP17+JyHJWe4ZpNsdjd2kjhvW0b33bNAcRmqCM2ApPCBNCgGuijJWcVmdyeVjKDQ3rsxMYypAEO6ATX09PrrRlh/sEH1SjR5QwVT5944heZJolvd39rf/7zs15QDxItqrr+13//l5uY/vmf/tmZXKUPiA2HKaqcwlwEzaMWcEDJ7DfefMMWXLXA7rhjudMN2at//eufvZLmw4886qawwT5x7+C4aX2t4ADfAsqVX3PNNXb7bXekJjhoNijVzdLNTOHXecW9nQEOaDwERn7PinvTCCNolmg2hM566KKGBjNZH1XD+TtA/rXX/uYAjuZAlcxug9Gr+ftPgwJZPodKM9dmN8xZYNSSA0CiSWhpDY7FKCUy5hgAss5iPA9eo/kWaj6CYAynLqX0NLks4Y/ab0LHrhkcBrE7EZS0e52ue7ATAf7thfdKpUaqsr7p0UpUj4Ba1CLwEgMYUNmPzmja/umdZ6cmOKIbra1EJgnmqB3WKLlDUn/s0Sds5syZXloZrRo/+eQTw/f4N/wD9957f9pXF93aRo8Z492xtIQ1JFvY1D/a/JGX9z546JB98/VXXr76N7/5V7viitBdjZ8szQH0Qc/n3/3ut27a8iZAudBnFuWb0aXu//6//p8zgAaHcLA+zjEY1AIO6Iz33nvr3MQFpq29EsCUYdJBhzloDpjDYH22aVaCjwFNj3jIsd/o+AbNAU2XKoFD1mEFeKExzqzZs71BEJrnND8XLgXqAQeXmpPsYpwx2NTxSZk1yvoUB7rA0fSNa1gjiZQko6fwyu9jBzSldPVpqEldwcFLZiQ5XhiPY2N+LmxBNk7qHhGk6trZBBwUyHReNJvRDxwL6YOCkEfSlrrzAIf6C++9uTKXGwAH2rWweEjfQHY0qaZmQScQwYH9vVmyGzWW6v3Q54DyvT9/4hc2blzoIU3mDBPRo4887l2b4CTGs2HKAZrCQb1j+ye2eMm1VZuuQ7Jf++4ar90/cdIk6+zotFOnT7ljGyCI59YCDqADmrC88NLz7vBFPoJ+pk6d5nZ1mFT0U0vv4FrBQXsJw8mLxjTwOcBko+CAxkYABzinly27zRvDDNZnW5so6VigOdYNIL7llmVnrK/angMcYL6bfemlbvY62yises9X8/oflgL1gINWJSUj1AzmPMpj9Of9HaXGSfNTWVSQMO6s1ca+j9gERV9GbNKBH9FN64nZKK0JBY2G9Zeq+BQGpXwVcGAeCKOzFBho3akZHPr769ccNq17owwcNDQMmwHiwG7FCVJzoJoHmyBUq7Np9gNwQAw9pFLE0KMHND6Ij//jn/7gUjmY4IebNroNHQ3ely5d6gweGsBzzz3rDU5gVqrUdB0S8zPPPmNDhwyxRx993CV+MDy0vESDHdjlawEHzAsSOXpDwK6+/I47gwRR5QPa1dLHORMcauhZjYik1atX2ZVXXml3Lr/L54NngtGja911117nZiK0TR2sz3YlcMB4e7/b6zSbMnmytbd3ZK5YX1xegBabMFWh3SWCC5pmpUFZxk/6gnrAAYzXTR+S66D1kLzoHHohs8S2B8KEtpoxY6xkRspyiuu9tJbETBjXgPfBcsLna5SQM2jMKxfqKtXifD9zY5M+0uJ8VpAkWLGNKe4nkGmicqUDA/5dKBW78729Ty2+aUV9neAADsyQpl0Nk6PDA9I8kjy4GZoh7Z59/6/Fq7KOGjfFkCld7yc4pP+3Oy5/9rMHbPkdy52B/H3d323de+ucuS279TY3a2x4f733ar5+6fV29NhRW71qlfeYXnbrMmf6lcABDuPf//63rg396pe/tpGjRtr27dvt6af/6FFX//xP/3IGOEDFfeXVlz38FfZ3aARYP0Jo0fMZZq07bl/uUTn4HqGqoAnamqp0DNrV0sc5BgeMUUufYm9I/9e/2ImTxx3kEHaLyCE4qSG1P/zQo7Z48RJ75tmnq/bZhqZQCRwQCIAuZMeOH3NaZ0UrAdzRshIhuWi3Cd8R1g6tZu3atd4W9eabb2k6pOt9QX5i19cTygr+QuFTfQ20VCAcHQChfR6UT1UiDfmVMuzYvERGq5FKNFXxWgAD5se5qbbijLsEcBhoyKDPq8nnERIhUqBTf676Q7RkUZbj/nsBB3aCYxSSgoBPVBpgU7VSmx2AAcRBtNKocZM9Ga7eDxj603962v0BaHt59MgRD5mEbXrhwoVuLoGkj/ahiExCRAzAAyGbiApCyCukUgBLJXCACQlmETA49GhGP2hoKGBoWA/6SseaAzYB5SxWrXrN8wWmT5vhDtXL5l3m7SPB9KC5OCi0tNikiRM9H+Daa687o490Lb2DY3BAL+Fa+hQDyLd9ss3XF8J0W7zPMcJsv/tury1etMRuu+0227RpU9U+29XAAWtERBnCev/x1//k/ZTjD377z//6T/etAGyR+AaABZCijeX9991/hi+m3rPSvP7HT4F6opVUc6Dkrnymva3dy17zN3UcD6YpxHZ8Uk59EzSPUzKnVkLLCMAL6oH6N8rGTZoRZY3N76qbfpJQWeknoaGs9PXSJ6J0iH0rWSfDS4oXCt35/v76NYdtm9astJI9iZhdPAzEcCdz0JNCm6IEGF1TkLZ/weaGirUt1jVs+FmBA+L5IR3ACQoGf/LESe/PPHfO3LRvL35HXgOiiyCdjh031nsZ43uYOcAQ2Tc4rnmPtSGME72fv/n2Gw+DhYN7+IgRbtOEnyP2E4AEIWv5a/ts56fW0d5h8+fPt0mTJvthhTMcjeD37fvO92X8uPEObvCHxEXucNjgH6nWxxlrivMaau1TjOsQuQWAha8Gc0T/4J6e0zYk6SWM76v12Ub+RtybmwcO4yOBDvSF033EiBFnnEX89vmuz62/r88uvfRSDxfGmmHOQnXKxx573KPKmp8LmwK9Peghvc+b/bBBcmzGoT3dv0dAB3hOwm+YP4VgGIADa3LFYwQWNWDwj6OVYipTqMX3fD5BAMImzcOsEoHf6HjmPEN7hSQbOodmQeUO6RgkBttpF8aTPhEwn6UJyKjbFNo8+O9OJBfWkxwK11bC2vFXz7uwJLrLzVxIag75I4hW6m/ErARwaGlpOaNkd2w/IzBwA1JCA/hK0ByG28hxkxs2K2Ulew1G2Avt9zRqy8wef+zxuiKCfoy0wAsIZzlMaguvucZuufnWQf0zP8Z1NOdUHwUADizZzVD3aoyZNnZcE5tt4oikeCaUnrOkc/VLqImGoEJfA83oLFGhZiYKw7yHY+p6Yl6ZNUfer/xT56dz4ZqD5SYkIVOjIail82iBwJ44xwUso7V3FxpxSG/38hnQHALKVFqoEkljjt0ZUzTrGBI0h66hw+o7SV5W4lBmJnDdA/1Eb2AQwO4933py3ehRo90Bj+S9n/IHZiYkzuG8oJBgXKLkp7y25twrU6C/r8eOHd5nPSePBeE2ke7JUJXX0LmqybVaBqNeOlfiX8rUFRzIy5T54lowaGgTNOfEGoEy+VrmqFFQmg1NLYYJbhoN5SakJJTWrTqJ417NTgAGlBxiJJNmkIt/uLtUKDTQJjQCh1g1I6pjEZwA0csBIwGHTndIT7bOriG10KrsmosdHJDNjJBTOIPhQ7nzzrvdCT9YFFTdhP6Bb4CZDCa8rs5Omzpt2ll3xPqBp998XIMUyOf77Pjh/Xb6xJEycOBwMY+h1MzwzNgpPNg0yNizrouF3iwNg8KZAlTsY4id2ZX8GfEceJ9qI/odeSnuU5M9/u3A5Kb+QpohTgsOfg9mrwAOaemOpEaeajYon1FqpJ+Dag6cENGMqMoFsPCebgZMSpAOho0aZ6PGT/aaPPV++vp63cGLD/wAKJR3MX3gC0BE1O49u+2SKZfYpXPm2MgR9eeLXEw0a671x0uBQr7fjh/Zb6eOHz4DHNTcoUySUrEySS2jUe9qlZkr88fz6UdQHwP8lvobTUzKE3UOlXwdlcAh1mg4JzqYGZYaayQI82W0qNKGPBqaBQCC46v5LAWIRsEBPodcLuf9HPhRFYaTVecMiepoiCbauTYHhhFjJpwRe1zvpjavb1KgSYGfNgUCOOyzU8ehOQQHajWTNVarv2u4PH+rRBH1OVTTCtQCQumb9dZijUFBKWveWc+pNL/4Wo6nWdgq9XNu5MEABwCAljbS+bpfOgkYUn8Eo6+StTTWzyF2SJOIWUQnKpU5TIol6+gYaqPHT7GhIy6sRj8/7Ve0OfsmBc4PBYJZaZ+dPnHUNQePq6nS00AtEdWuy1pNJT5FPkbrB/0YGEOzoVVb0KQyNUfFc6JE3ghIEBRUwqcWoJoBK1V4GG1bW1mPaoKDz9cjmUL0FLURjI31IsoryQlpDBxihzSJSXWKjhQ8jBNWZw3MSsNGjrNR4yZZW4Ws2fNzRJtPbVKgSYHzQYF8f1/ikD4atIak9tBgzHQw7aIaOMQ2dwIAnslcAZqKWDwP12gegTrM1bFbZkZPwvnV9l+NxuqboDZA0xo1F5q0KHSTyfsz0MfGBpqwcT0D5T9CqGvsu9Cor5xZdyGfb8Qhvc4zpItu20KRq1Ci28tiePJJKMtN9U6RuK29zbq6htmIsZM8Q3qwzT8fB7X5zCYFmhT4YSmQ7+uzwwf2WM+JI2lQBRkiGS0l9kYAQVeTZctnngJ9C/hTy/5ovxowX1RdpXZDjcP5nkvk4Tf1DajkTiatEUSx85pmKvVrqLbA+k1egTYpQugaV6oNhAoV0MEGnNblpjjVOsJ6mJzm7Ly7kLen5i++qb7yGds3vbuyZOb9HDRaIGX0SUlubggmyUSNocNG2Kjxk7yuUktr9fpCP+zxbD6tSYEmBc4XBaA5HN6/204ePZRGOHIusRROobPWuVYzO1EyJx9jdCWfoWYXAofnliWRQuRtZP6uSSTJZ7iXIMPfYbYhA1fzVtZatP0yxqEVhuCkkn+ZBpMvGAT3AU0hMP1KvhZqNGnqAepQ5UrdpUID4LBlIzKkS0/GtrmUkCAKSmQkmgQJ2NEFP8MkGzZyjLU2gaHWs928rkmBC54CcEgfPbDXjh3e70xMi8ZRAk9s4ZkF9LI0g0qgoBpJaqeXlqGU0NMWA0kOQ2p2ScCBwjCke7YscC2iUEx7usXgwPppmsOgWkPs96BPQ1MB3CSU5JfpOCkAJEE/yvTVQqMBQ9ReyqKxzgYcNq9/c6XlQg9p2rOIhiAUTErodMSFQbXpHDrcRowZ56akJjBc8O96c4FNCtRFAY9WOrTPwQGMVn2UsQ0eA1czR8dmp6zoH46h1g8WDlVtgaaXAV6WVKWQiqgoAQOQ8YrUKDra3+/CsTJn54sRAKmDGdcSqGhKgpbhzdOSEhn0LyCHwc35kcOeGhY0Fzc3SXG/2GylznPOswz8ctaY5rBp/ZsrW3I5b/ZDIlM9c5S3nNfFQf4CtAV0fBsyfKR1dA4ZsI/VdXSaFzcp0KTAhUwBgMOJw/vtxNGDzgxjpqyMcDA/pYKD8qhYuxjwFYQaTRR2KU0zWkkd135NIrmT9wEc8L33skG7AjQfSuz/BBWalQhAsalMzVtqkaE5CdczwAcVX1kdKqZFMGulJZTSJZN+CrSaQFc2Tqgp3hg4QHPItbSk4KCxsr6pWEhrm5uPRo6ZYO1dQ5rawoX8ZjfX1qTAWVKA4IAMaY360Wgc2vBrAYdq0yFjJqNktjX9omSa9D8oI3dAaMl5sVGau+isZukM7yXhMTkDgIO/03SjGgPGo2ZAcOJ3GF9LY+B7By4Uy2sNPaj5UfMSzFoIEqJGQH9ErElk+SR8HABMa6Pg8P7bK3NmT8b2LgesJIEFmkOutcNGjZ9iY8ad2Vj+LM9S8/YmBZoUuIAogDwHaA49yHOQvAJlcJTUyWdqBQA1oVAjYTQQn6X9ltUpnQlEOSsDB2og6VwTs46GxvK5jIBSMw9NW7yGWgT+TXBgroODJfpVoDBtYjqKhXO2YabJXxME1d9C+sVahZdsbWnQrIR+DsVSyaOVuAAQNF1UydysdLqn1/KlFpsweZqNnzip2c3rAnqZm0tpUuBcUqCQ77Njh/bZ6eNH0sZOWRpE7E/ImoMyXjJO/RMMFiYgzRlQp7c6gSnx06fq5qHEIU1NBsyX0r9rHUnEEplubEri/FDSXqOkqBngOw3mIWikf8JhDO1B+lTTFIax0U4A2gud4WoWG2zPXEvC/xr1OWx7f83KYqn4JFQr7+qGuF/PbwjFnjyYCw6WYtEBoj9fss4hQ23EyFE2fMRI6xoy1Dq7utzUNJiKONhimr83KdCkwE+fAu6QRob08SOpo1WdtPg7zTZqFlIgICNXJqtMn1SixSMeZ8AhG0p3oOmNV5qAc7kl5z1gwHTBtxAqioihjvb20BzBk84KofQHmLY4zdMQ0agnBIVrLU5KfwO1kNgEdYY/JUlNoG/a8yvQvxo9c5Jo0TiLu9JpSXmxayXWnc+XGshz2Piug4OiKh7I0C/NtANA9JzusR549NFzm0kbuRbr7BxiU6bNsPETJv70T3dzBU0KNCnQMAXU5xAzb/IVTVBTxyqlet6H3+gHwITict4MPSUDVscsHc5w+Mbhpowigj8VEUn4ALBiUFJbvvodyCNpIlKTGTWbLP8AwY7aQbx23qPE5xyy5oLrYlDVMXzOZt2lUgMZ0p9uWlcGDpxsFjhw0V4pEOoOwrD68x6KhSimqTPn2NjxTXBo+K1q3tikwAVAASTBnWA/hyhhS0NLaSpRJqo+BTqXafKhQ5taAseis1cF2dR3gNpDSWgpNQ9qMSA1wvQBDmTuDGNlHgaZLxmwMnXtwRD/Th9BzLjVJEZeSxNT7LBWMKpEIzVZUVNR01Myx+6S5Z5asHRZfRnSO7esX1ksFN0hraqZIryai4jA8aSQJY3KrAAJdRBdAGe9uYQmBZoUqIMCfb093gmu79TxlBcoI8zyPyjv4aNUKi+zYEjTG2fwiSlc+Q6dtZCbvSdCcg+ZLH0BMJvTpk8/K3MS1PbPsTkOmbzyQV5PEFOgi/0ramKKNQOsKXa8kweTTryGoIZ/c24cj74TmJUs13p24KCT0sbbMdFjVQj3oU3o0FHjrGvoiLTnax3nqXlpkwJNClwgFOg5fcqOHthjfadPlLX9VP5CgFDzUpYJiqYkMkfeR0bMHjMknUrb7jstFa0/H2oTUQOhace1A4SxFopurorBgfkM1B74OyV0/Z5aDP0pAAgyazX9qAagpjAFz6y/KzjoWlWzUTDDGIzaamtt7c61ttXvc9i5eX1wSMP5DO92Es/LhcEOh4XqhDTcig4SJMh1DBvl4DBsWP2tQi+Q96K5jCYFLnoKnDpxzI4c2Gv53lNlUTapqSdJuCXzUslfJXtEAJHZElhixpxlilGQgckbAEGGy6gmjON/9GCrvQAAIABJREFUR8RSacDfgOu05Sbno+agWAvh2PoMmqWowShzjxl9rCUow9fDVAtAkMYaetvR3t6da7Wn5i2os/AewUEdNlRRSCg1K8X2Pm5OW0eXg0NH1zAHh6Zp6aLnEU0CXIQUAB85efyI5znk+3qcAvQtKDmUieHvvCarO5s6WJVxqm1deRTHdmneE8EGnkxwoJ8C4ADTEp3RuJL5C8r0qUWQkdMMH88h1gxUkyHAqQZVCRg0KipLU1CthQBEQMJcNTWhta21O5crNQAOkc+BD1XfgtrLyPTpLKJWgYiA9s4hVii12PBRY21sM1nuImQNzSVf7BQ4dHC/nThy0NpbSlYqFtIoITpoQ5j8gCQPesURTHQYg+/ob2SYZMgx2Kg5hpI+gmbSMtgJ4+dvACKYlLwKRGJWInNXEFANJ+V3SS06MmRcg3vjpLsYHFQDUYBR0FOAiYEkPl/qgyBv9jDdQiGN7LJSqbtQaqAqKzUHJaw+UCdHKYCbx+qF+DeJ05cvWHvXcJsybZYNHzHiYn9XmutvUuCiocDJE8dt9zdfWKH3pA0bNtQL1jkzhOkmCRVV276abNS+H/Mc2uYp0StByfg9LyupBRcYMkpTmDN/ftCjBte77wE9axJA8OKiGaZzglNZ/4ckWU01FXVO05lN/wS0lgAgIWcBtHBemzQNwjy0PAf5sGpLlcxQ/F7vwVzIi93k788udOfz/U8tWLq8vmglhLJazjzPgR/1PfA7RWs6X1hxkaqaEwS5ED191jlspF0yfZYNG94EiIuGOzQXetFS4NTJE7Zn91ee+NbRjkKdbcEZjTDSfGCIdB4rf1EGpyaWmEnSt6nmHRdWW1sCCMCElPhNVTNBj3tPZkukegKPmrqU9+F35W+xz0B5pM6dzJx8MtVAkkQ2AggF7PS6pFMey25oOKpGMem41Xi19o1wvlwqWr5Q7M6X8k8t/j7AgeocNQY6O9TWpZl7p3t67NTpHmvvGmaTpkyzMWPHhxoizU+TAk0KXFAUADM6fOiA7dv7rRX7e6yrq8MBAR8HiJZWjwgi02NvY/CS2M8ZE0Zt/goOGpUDCdzDVaV4Hn0OPl5SH47zITBVsulrNBQZOZ/NOXNeNOPEflj6M1xLQohpMYAjTWt6vWdni3aDZyrQcF1ZjvfYBKZmOPhQ8B8itfKFQreVrP5Q1lo0h9jPQFuZqnmaNo4D09ffb339eSuWch7mOmrMOC+50elVXVubpTYuKBbRXMzFQgGaS3p7TtuJ40ft0MEDdvLEMWtrKdmI4cOsq6srDeGMwYGVUsG0aF5SDaESDXENJedYMIXZxp3OLBSagA61ENZGqgYO6l/QkhfKp2JGzLmqtqP+hFTDQNmL1tAsjaYrvc4rrkr7T3VwK7NXcFDNgT4PAi1NYGywBGDqz+e786XC96M5EIljwjGygKjIg8N/g0B9fQlIuHoFacHTuUNBq5ZQtymMP1ASl6od/gxEGQixHThMoSiWIQMyMWelmkxSPyWcGAuSCxxT2AQCk6eVh+cGCQFzCU09cFOqBsI82IKGG/wttBUcOBwo91vygAg/BLCzYmyW420JQOj/dltjqO+i94d5he+8RG8iZbg91ZcXnhjbGDkRl9OS/5PADC5fCsJjjcnF8YW4qoh1h9A+P6SMA09K/w4ICUnNrcT+6pRM2sni72ovVUkonaYn7GCdwS7MGjYh7jyZQ0IgX3PU7ISMwP/085Q8M1AppZWfL92r5DzI7oXrM2hBOzArZsowg/41pYXYvgfq8/Bh4T1gf3aciXAGWWAH2xD6BjsDgmScnIOBd2fgHPnZ8TMWGGVgMvJ7cva4WFyHPXDyJvvs+5bsAd4XMjRIt2DA0AKC9AwfApqA4bzDXp+zzo4OQ2e0tE8BHbRuWoLdOziX6adUx+1gBFWbOwNhMJ7nEjhdzgQHnpEwx/B8FWD1jCoT5pp51hm2qpK/CssaMqpjpmaulhZrax+wmmjugz8LNE2AjXNWjYnvj2o6qnHFLgCOTzDxM4baSv2Fc685kEmqKqVmJi4oTvgoW0xyMHp7+4ydltwGmGQ24iVAoStmLeIlwcHFIUTtk7b29hRECoV8Unu9JWy22xzD/a7ROJMOxQPZQamYL1hff5+/h+1QdRMTV0D9wNy9mXgCHg5GRfhPMKfwAmET/VBIRya3p6JbVJJkgw1paws5IQNJPqGLHj8BegLDH7CTQgVvl4KHIVsdEhYWRKagIEA2SEYk+JAyyIAOgXEHNhMYQWC40SsJhxnKoaDgmJsEwkudHn4cciYK5fM+TnB4hYHKWx1C0qN2GBh3eGCgcVh/KCjmcehJZAVeIuyF19BPFstikL6OaD08e/iNYBZuG1hcKJtW4YMxA9f2C9J7SbPEcZgyp2SYVDjwgm7hDOHugGNJ32FfLTJzEydkOvcEj5JGLm5qSBgYaZnuaUIDMkSeb9AdZzgwKTw/LAGCRb4Q+g8M/M618wSEf5MhsiIo1oHH0RoAzR/joxgd9igUqQvPZX8BaAldXZ3pWQ7nH3sYnKJuXmlp9XcOY+EsMZLGx0re0xQQ4yMpQhEZIq7VBF1/RxPNgYyUlg38W5kvK6oqc1VfAMaOJXdqBvR1cN5+5hNTVuwPUJ8HzV4chwBSdqb83RuI4FKzEq8jIJFvpPxEctMCcIfeFOnvLTmAU3fBSk/NrzfPYTCzktZYUjVL1Sn+HRPCIrgJutdUf1QtJIDgTx6owJgC0uqGcEy9PxzWVn8zSDSVsgNAtDiD5Dr8ZUwOZfraSHp9PH+9Tw8PDwQZPDdEQVGdSymSCygoDR0s20JlW103HW5KS5Wk6HDjixGzQQV3PXRZ7FIPu0pHmCfXdcZ5SGrXcP0quXCePPiUcvylTTQ4OtDU1MAYbc6Bh17PWbwWZTBlzCYoa5XxIUWFgUv0OakWJ9qLnjV96bkHPCfxC610SM9SgJWyNpE8w2TisbmCZ5SMnHPE9WTKoCffuZiR8D11Zg3BJtG8KI1jXCSg4d+M/1eTEL7Hc8go+U7y3eX77OstlkJkULLfjMHHb7iO89R3Md4sAhnfXT2DAIZEbEhv49gUQAGW+I58hfvAdxc3MtmX8+OZj01BSmulF88EzzP3153los0p7yF9qFXGwJH1zmeBiPIeBQfMyS0mrS3drbkGMqRrBQduojJDLoYvhUoDJJZewxeJY5DQCP/CddAq8Bs3yheX1ETRTG09jGCekGbIEM4AnxxUtyAtc+OVOan6yJfS1b3kMHMOZPSUjuIXD/NWDULH5UvDOehYGI/38mXRQ+tmMDE3nCFlJeYcpXMMehqKlyUdcf/0hSBDJiMhYwfTKNujRELmXio4kHlxvezLGzMd/JvRLdwjroeHXV8cBQ3SQ4WCMkaTgENMt/Q+YS16Pjkev4slRq6ToBkDPc8Q50pGHzM+16cSk2pMaz1TWWBNYWIwcFCAw5hksvh7qLAcsoXJ7PA+Yp9xbvjeKYjzXcWcYEoiWJApq4SOwpzQNPje4F6MxT7MSlc9hwpoKjhiPnrGMHcKh7wH1/P9heUBwiG/wzUKtikTT65RgFdhRoGadFIhlhoR7081kOh86e8OFKJpZkkwsaCg5zzmMdxD7rGDagGlQ1CVtQGH9PZN767MWe5JLj5+iWLJmS+BMhk91FlqWdYLjAXgADpqd3a4iSkwhmDPhFmC9stUpRWJvxwgWv1+xjCHOQfbOb5rb29LTCJBssrnQ4lePIMbhH/rmPjezTpR3XYCi4IHN1VNayohcP0sL6zaCTc4BhYCBJmM291T70EwEaR7lfgosg4XDgfMAr4vyRqDtp6Ye6BK56DtJb6R1FQSQgABvABX0sYPHrRD9O9I/D3pgbVcambx2bqaHsxIlHgIQOqQVMZPoYK0xDik9cB1yUoT+074I/HLJM8NtAomF5pewosZfD6076tZkM/WF5CMlXNQyUwBgN9zDGUyqk3q9ylgJOugP8h9YYXgJ3NGlPh/wmKCzR/0CYy7za8LEULIN0LTmaLbuWFSoU8jZrzpmcyH6sqcP6OJ+H561Etbm/WjCnMh7/sOgQXvJM4Wzgf3MiuZDSZD3Is1YR0uyKHYXbIGrNMl/CT01cP+UzNo0PkALhAccR2ASzVLf2+S4xCspeHckWaJC9GviAVE8jC+4zybpI1K6bpvKogRNPWcxDyQJtLgy6QZMkwa+wfepSCg7zH5Lb9ToNfvOL/0TPEVSUt2N5AEt33juytzLQPgoA9RxsiJkDAkgC5EiVZpsRyf0oAfmuSA6eYRnd2ZJLa9LA2Gmxq/wK5uwWed2EIpDfMQYy7YGDraHGnxsiTMNLaJqlQbSzwqaaqaRzqpuspIgvgQ0JxEyUsjD7Ik3xh0dTz+HcyPzkWunxKR7hc1IVWL+cKSLvELEN5cgEh4WvxSubQG0GlpcVCmtMgwO+4395rzo6bhEm7itMtaW7XvUtokVTl1rfoCEYTi88rrVRiqxCD0JeX1eh7iZ6eAL45IpV0KjIkpi6YNnnNl3LTxc26xTd8FpCqEcr9IovXiuZiHmljcf+G+jSA8YQ56PuGrABCpr4H7ye+UgerZVxMTv1cNyemG58JnmNRZAjgwyYvnR5dHIFb+xHOrVg/SkvtE3sGzofvH+7POOH+Ln5vF//jeUdDCn1m8IOYLMQjU/y5YtxVKT81bXGdtpdispFITFxOjVcyoYkDJejGUwJRSnBkmzDvLJo/rIKngcKbNOQRIMKaakSiBpI7TJMqCNkl9KVNTjjvG6dwrdxQr6JB5xtoBX1ylgWpbuE/NRhqlwTE5b6wRLwE1CzyfKiIPu9K+FnDQqpRkUmp7VdBXxkZalZm4km5UZaYSALA7RIMmQwafmoPEJ0HQ5F7r2LFPiZobhYPBgCB+GdNznDxf6aZaEOmL3/mCKzPnHigwcs8J5vqeKA15L8+GMiIVZPhsgrAKCbEUSjMkJGnVbkkfFW6CtlgesRXTMYRihHOWJRhB8scegCljXjyfNBHCZwENEr8TQJQupKm+p1yTSuYEnZgu7i8oFFxzwH0eu58059H3R3mUamrcG561eH/4jqspTIUT7qHyJ47BfcvihzFPVAavWibNbYMxfOWpg10b/+4luxsCh83r3KykRFMJSZlHpUnFxOFYZ04yyDA8hP4ceXnJkMhgXH2EZAK7odQr50uhjEilbDJgBw9E4EgtdyI1X0TGGbuUKvkXeph4CPg7nkXVlhqEvsR6r0rkuJb+FTIlrIvrxoun6jO+54umphUFcEo6lfYGLz5eYGWCaislwx5Q6wfChlXS0t/LnpXh81CGSoch6UTGGtudY4Ei1cySUOTBwCFL2vIXv3WgZEJs+uEzVeorAz6pGpAlAOl4lV5eMi19J0hLng2eAZ5JjEsBIQYe2pVxTvDBeeI4FJa4p35uE59btfPBaC0ChN4PxgzNGpFJ1FgwFtt89uf7XfNQLZN0ceGurc3niL9T+CFNdJ3Kc7gHqjloSQjVHHAfaaIAj+8VfFSo4zvDefB5MXCQZio0kMZ6rwIQz0EWOGSBiJqfB2P68RmL+UBl/nyOwEEfkCVBKVjo77rwSovgJpR59FuTvABJcVfm5WGNUG0TuxyjJoj0HLPMB5E4lP23JEmGh4OMmC+U5xUkYWQxCPAgqDpNiUnXQPTnISGNYvVXX3g9eGQKXJtKTzz8PKB6gCtJLLqH3ujE49IHzD5qpuCLkrXXXHfM2FVycrhPNAc+V/efJZNJd302zXd4thY3I7g7MEqGa+XDP2A40T3weUgGrTIIgrm++FkAEIOOAgJpp++EMjllQrwP32F9ZK7KTGLGovtLRsf3QKOSqE0oU+azYTalcJVFvyQOPv2JwJ5qV1K1lMIYzySe6yYphM8mTJpnV82oqj3QAqBSfyywqZDokVyJVsMzyvdE3yH+poxeNcSsPdJ3SoGEZ6PSeVChSbUU3b/43Oi54Pjc30r36ZxVuIj562B8oGHNQR3SMTH4b5VIKIHqBmbdF784+Dc3jofYidQSnJhldmaJf/aDgUzrJALBDyTMRYlfQEP2KPm4xJgABENddUPLQCA5fFl2XgUzMvr4eaQHndd8tjI83Tz8XTUbBSD+BlrRNKVaUixFxgc+6+XHiwvN4Qx1PQELlTqzGJWCqT6fe87CYVn77dcjByXR3HS+3AN8p4xT1WyXYGsABz1/MY2YJKUvFxlJJeGG+6UvL89nrAnoGFn0j888rqFNX4FM3ys+lxK8ggx/U2EHz+D5Ji1IUwADHMoVP0kejT5f9wT2fhbO07XwfYZm5jROoqB4tvkuxn4KFSwwHt/jWDPhOG4UE/MqwUv3Jt5PXkOa8J0kDZQ/ZAlF1GgUJFSbIkjSepB1nvR9yNImeI+ey0p7dIbAI76qSrxX19owOGx7f407pLMIrA9QFFYpkAcmRsoY3bLQODAPRpUMZCVz8/yAIBErCX2j5M1NJ4NR9FYNAr8DHOCQ5mYpCPk6ErusSkx6eMg8Y3ssJWB9SVV6wd9j6YlzUFWSIKBqOaUr1Uj0MCnTUODJOlzqkMbvNFNxf3jw4v3nuFlSjt5bCRzSlw6JOZ6NG5yZpLO+sGS4KsWn6xKHd2UOF35RYCBz9EgcZpyLX0QZbpbErvRQbUHPcSzxZYENr1fmrZJyFmjxzOk+x+CrdORvFKAIFv5vROQlDuVM+iUAznOh6/NxkbEue6eM1wEC7xYAJkm8ioGN/07NhOLY5jwxDs2tGizi7zui4hJmSKbM86I00edSC9A9JOApX+LvnBt+Y0Sh8iBqa8qIFXj4fSWNIOaFug+Dvb9Zexafu2rvRaBVg2alzevfXNna0vpk/GLGUmTsUFJbe4ySPPD4Mz50ZOgpc/XQyOAM5ObgHlznUjrCDpMktzJzlERQ4FoyVzLAVBPA2Ek2JplH2cuea0kzOHGvRlaQJtx01S4oifMevphMGqIkpVqOHm4eKNKDv3HtKkHrocySQqoelkQy5CHkodcDy5ctPqjK7CoewJDuXLFWFjVD0kNfUmXmev74LP89qao5GDDwd5457pUHIwgoKB30OZVeWJ5lngFl5soMsmiXxUzwHc8qz2HMxBR8dV0xQOjZ47wYCZYySL+pCvWSbHnuj55RF/y8dEcoVaGAlNIxSkED3SncMLGR+8x3hhFVFCypPVBb0JDvdlQOSN5/nRv5hwIoGTbHU6ZP4UQFSdVY+T3pqCZICnOcL6/hfJR2WXupYKY7USuTzzoP8bmotMNnBQ4wK5WKJW8TSo2AjFqZhoIDCEDCk0AkCqVlfTH4Gw8sia32ZzCRcPiSWuxJOQfEpDP9nqoqN4P30xmtjcF5aMqe6Q7nRBryshnhP4AHasNgnj5/aWAOcEKeBOKRIcLAxAVTjYMXDi7U6jzyM/qdCfE7l7iSEhFem0boy5dMD6TmOdCf4i9VvOtp5YtQrsHHYpkBRKZ4PaEkPjytp1M+iDJ9ziX+LguQYgaYng8vicE8A7+zLLeAGbgcUyU7n1lS/oElKMpfoPQ1SEuAhJyPAT/DAMPWqJtQQiCE/5f7JGIgUJBSwFAg0Zc+6+/KaPi7vkekM8bn+VegoZCg48RAquMSKGLtQs8Uactch0xm5MCZAEhCJq1XFYcpx8KJryHNsGYJloEACAeI9vaygAg403He/bfWVn+noOE5aLaEpFDPg8iHRj14/8IehbIrXrrF+0MP1Jxy85ebtgIWpvkTCaipGVqBjvRWnkKNhoKtngOun3QmIMWCpN7DsbNAYiBHZyCLqSynKQlFjvcuHitrb1NQaWnpNis00Alu8/qVhWLhSbVx0yEcSz6KmDzMMTioVEDJihKDRilh7DjFXwkPgmoWZRYjdbWzrS0t6KXag0oliuw6jgMeEo0SaU6lQ2465qkbjznSGUjzAEFFpX4+n6F46kjnS6/MkpoHgSFlHIlkp4xEJQky2nieWQdaASCWQnl9DACcK8ELvyud43G4ppjxxRiXrqGGUMtgds4Wf+P5UnIlPSlA6Nqz1qiMuNqzYrMLmQslU2p8KvhwjzBubHrgc7PAQQFF56wScRbDKaN1otnF9K/n39UYj4Ip95zvDv5EDkRHZ2caOYT1AxzwDnkkU3uHw3z8rmMsRO/BLOpVEKRige6Bagv4u2Z0+3svxSxxH3mOnofYKkJhQQW6GERiXqE8oly4SYpSJl+eIWBFFQb4Pg0IXmdqfpXObxaA+PvYKDh8moSyqn2c6mClQ6GTi6UuDSnlC6JmGX2OMpl4TCwqNQ1IJBOlMYIZoz7oHKJkhrH1peTvsfkJ0gdt4nT+UnLg+nl4+HsMEJyDak1p6KdEW5A56AHgIaA0qUzdaRBVndQ9IS30BVVA170h89GXTMGMc4oPHrW1LOYX73089/SAJ2aBzHkO4lPIiqbJAjY9Y5oTw/XG4Kd7S2DVcfE710zaEfD1XJGBczw1t/KZpCH+reZI0oPSP4UM12ZZIFF8KWRQBKCY3pkMP6JvFmOpBIYxk6sE8HrmlB6+LmjTHQOVBvB8JkTi79C0YRkgjcjAOQ4KZkKTV0tFLKRyr7BfjARLwd470ZUXteN8OSavVS2MtKYAqsJOFp0rMWwVlpROHJ+1l1SApRBNnysALhU2RViN34PK/Nq6rZEe0kiCg0OamxNLsEoIom0WofgdJWTNZI7vU2arL28qTSZmAB4Qqnf6UlBC5HcKJCBkPG4cKok5+YYk0VLMwFTHMDeTTB/3wHSFsTVOP42sSMYk0+XmsjIqmQoPkq4rtqGSOaA6pmc4d7SYdZas1F40a0VN7YHQ1EovrT+HpQjU7i6VYX1vkgHSMgQDXPzMKo8Z46SXR0JONak2fZmS8haZjK3Cl1k6BNfB6rAsA56CQtjMMCIrvCaOTgVtfaQzC6nMqszYz6poM2nNUynQxyqv+r64A5829IjufNkVVGMGrb8N0LCaU6ESZeNdr74DlbcpXXk6gJsYPfggWBjJ2Ph+q7brgIkyH0mmdlq+PnmgRkIpHxk4ogMmVM9ZShI1y/Y5rejrFE63baBMP7dy4DeWoXfBQMySfK4qsvpzrOBm3Op2r2KhZKX+khV7S1bswd8H6ERe5hYcCK+FUCtKBRBadyppCwPzPAuHNDWHFMmkTG4s5Sg6Zk2KCI7rMPkYRCg5YeKxGqmLiTeeYILvVfJXU4ciNCUANVupg6lMBUzMNrFqqWsnkBD4mHhEExppQTMTk+QcuJB9nZwQSqJk/HxJuNEqraQakuWtOKRguaElsw6zkgPDIDUR6uG0zWubFGhS4IenAOQOuMWQxtVnljvdYna6JQCGRH55i9VEkyS/oDaj2kQsRJwTcNi5ef3KYqnomgM/OgllkgoIWUBBSZ8gQFMOzTSUvPEcre4Zm0coQVGdV7WRwMN7lOnTNEOmTSmf0paaCkhgt2dLUS7mM1AbwFy4CVqpEmNzvdQiAEaoUlmm1STNTggw1MzUdIXfyqTLJHKr0Jq3wvC82bCSWVsTEH74N7j5xCYFfgAKgAHlc1Y6YVY4UrJS70CRQO9VkjQao/CIGWWZLytqEblc4w7pkoVoJTIo/knzTKwWUkqPyaaSLyavphyq7gz1hFMK39FeT5ubOnr4HDJPAgEBQhku76evAc/W+XMN9FW4vRNRFEm0hfoyCAicC9VZggDvpQaCecW1bgiMUJm9Yqy0L1TQI635DDzb6dhWsOKIvJWGw4z0AxzQ5iOaFGhS4LxSoJQ3Kx4rWelozqwv6bENQ4HYpiiQqhVFzZ3xAhLBuLtkuafmLVjanbXAioUZoTlYzhwcNNGLzJQMthLVdGLUOIhq6njiOPiNkjWldzJ9/ptgwGdSE4n9Iupc5dw1WoEAoaYoRV9n/onPQQFP50NthNoMtQ9FbzJ0ggrmizGgaQAY4HRTNU/XpXRNzVcwJY3MW24U6oac1/PafHiTAk0K/IAUAECUjpoVjyBuPjjxYFYiGOBPWkbofK9m7g9Tz3WXzOoHB/gcWlpanoSrAbXg0fOZjI+9k72NoURPnEGr4Pf0OvNBQwiSsvsEkrIXamePI1+U6cfSPlUlmmE0gsTBwecVIptQNz4QEc9HHHQgalrb3aXygfyDsL5gV4Jml7YVTTJ6aQJiW1GuWx3LShduUhaI+RYFBErJp4gd+v0mGZpD+i03tmS5zh/wVDYf1aRAkwI/CgqUektWOGBWOsZKwaG/vZdX93bKyAtJihqK4Jk1ebdIWK67UCrVDw7bN69b2drS4s1+aDYpM/E40wzRP1kAwVBDqjs0HxEcWA9eGSevodOazJZAQLMLI3hU6tZIB3yPGGgkseFeNRlpvgDH4xoZTRQysJMs3OQhOk8HoqRyLE1IOhd/fgKaapKLHcuK7Pp33UyatfpL/VYc1W+5kU0fw4/iTW1OokmBH5oCELSPmJUOIpY9WDcoHDNMGzwG3yFPJCuaqoy35AAODWgO2zauWZnLtTw5EOUXvOVetkBqmsSx1fwttNYqL55GhunmGXR6Shy+tKuTWeM6mrPUvh8E7IH+APHekPmGUFR0l5IuZokKFkv0NPWoHwTOYxAWc+SHz02fkeRB0LTFkDI6uflvDaXl/NUkpWuIHUe8Ht/3tfVacXTeWodWa9HyQ5/W5vOaFGhS4IekQPFkyYoHzOx0qJKg/lX+3X2fbe1Va2cFPlZys9L8epv9bFn/9ko4pCkFa7w9J4HfNAmljNElGX7qLNYxADIKDsq0Ywe4ziFLwlb/Rhp6irm1hXafWb4KzlVDVZXRp2YlCeHV52hVUdIABMd49JHEWgtNYwpwnFsc8aWbjt/6h/RaaXTBWjtD963mp0mBJgUuPgoUegsODrnjrWmbXeZF0eICqrD2VCUKOY8tFl1zqBscUJUVoayofBp6A6PKYpBa6ZTm3zVqKWWgnsUbagdlRRyB+cIsxTF4HzUGOou1zjvDSDW8k9K1mn2cSUv5iyyzci0yAAAgAElEQVSAoAOZobqx0zt03i2X0vkM/xO+k0I+7YClvg+CAE1qBJ0zSmBILwWNBKMGpcBVGNlvNrpgudam5nDxsYTmipsUCBQoFUpmh1qsdBgl0QNvVXM4+YjmUVWiXUujZqWdm9etLBZLT9LcohK7M7+k8TcfrJKv28kTcNBSuyoxI5STjl5+j7Ho38AY7IXgRJHyygSELGmb14Jxe/2VpM4Sbfe8h4xXHd1lWomY9lXzSOcq4KCASb8JvlNQjJP0iPaqjSjY0rRGGyJMSvA5ND9NCjQpcJFT4GCLO6YBDiqwskIDeBCEeQrfVajVXWqk8N6uLetXmuW88B4zjvUhbkppC1URyZD5u2sSSb1+goPG7TujTPolqOTPazRkVMttaBJelnlJ58dOZ2TWZSatpEkIrmf2sq7Bx5aS02r6ITjQrJTmLSSOeQVLdcLTce0mIpS+SMxPqvEQHOiTSIsedrVYaUzeCkNC1FXz06RAkwIXJwW8rMb+khWPhQhHtUZQuAaPGcys5LymUc0BtZVaW0O0kmYbUyLGxMjw1KxEZo9oIU/wS/oUq4nFcw5QNyVp8hJvMximhrXG46tZq8wPkIxHsw9CVlnagvdw3FhjUO3FgcLr5ww4wNWU5WCR1HyhJkK/A+mjGoRGW9EPgeu0JWScKEjNwTOzh5rZmIIVO0Nbz+anSYEmBS5OChROFC2/r+glNVDZloEvFOAZZu9d/gYprXVW4NDSknuSxcDI4MA0vTl8YuahlKsM268tK2YWGoOw85bnG1jI9FPGmUrlCZNXU1KZvT9xdjtAieYSxgqaDBk4n6HPclMTahu1aG5B8COEz0BxsLSauhRlkwrr6QlVcNF5x/4RgqSDB/0urJ2fRmMFXwyrwhY68g4ONqSRQmoX50vUXHWTAhciBRCt1Lc3b6WT5iV5EK6P/AYXLlFllu1mk6ZnNKfTt1rmHkCeQz7/1Lx6o5VYeE8JHJt96GjVXAdeo0zf2a1E/RBIYnCINQTeRwct/x0czij7O5BPoOAR+wjIkOkD8PmiLkm105NYlmo9YLHmoWvmGCnAJhUVvVpkooHpGglsXrYXvbLb+600pmC5JjjUuh3N65oUuCApUDpllv+uaAAJFvqk/5ImblokQIAYHPhv/61hs1LSzyGmMJk/1ZisQk/VGGPM6GPNQQGBTJ0mIPxGH4h3OUu4O0FKGS3nrYDDZ+E7v7WKIK79ArL8G5xbtRPoz5FSzQoSAAbmjOhc02cl4OSOc9ccimZDBvIuLsSTj7V+ufMbe++tjfbd7gN21eLL7fpli2zk6BEX4nKba2pSoH4KnM55tJKdOtPXSxM6qzlj8FhQVh9nqYR+Dg3UVoo1h9jkE+cvkBHGUnLW6mMTDBeh96oTmL4Nhrl6BA+kf7TiLAQ7vI6pvhAd52zBQSV/NQ8R0FRrYnIg6aJmN59w0oOXY3LtCg5oZuLr6yqZja0fHI4dOW5v/e3v9uF7WzIP4bARQ23pLYvs2psW2pBhXfUf1HN8x+6vv7O/d79vx4+dsAmTx9uM2ZfYnMtn2pBhQxp6Us/pHvty57fW3tFmMy+d5nkv9Xygpn/z5R7b9N4WGzthjC25cUEZnbB3+/cedPp+8tGn3rxm0Q1X2VWLLk8BrZZr6pnTubr24L7Dtm/Pfl/XpEsmnKthz/s4KJXz8fuf2KmTp23BtVdceILF6ZzlDrVarqclFZTVEkO+oxuhfA/fpxYbr8raADiw8F4lyZ4PyJLWY4anjC9rPEW32Byl6KdRPu3o7YzieEnmc5bpiPkNMWDVojmwZLfeG4MDfQu6EWTuuiEEqzIQrNKm0e+FU74Yih5aV9FsbKluzQEvyNYPd9gXn33jU/z2yz3O7KbNnGJTZ06xriEdNufyWXbp5TOts6vjvL7YYMQb1n5k2z7aYYtvuNquvOayUIIEva8zO6MMPt1DB444OA4dPsRuW3GjdQ2pvSgVaPfxB5/Y5vc/sS8++8quWDDXHvzlChs1ZmT64AP7Dtnbr62z777db+MmjvH6XEcPH7NLL5tpN91xrQF8a7lm8JWc+ys+2fyZr+/yq+fY1UuuaJjG535mZzdiz+lee/W5bjty+Jjd99gdFxTwOWM/WbLSgZy19oUueWwlQH7D6EvVEGKgcIET5uzW1u5cQ+CwZf3KnIVOcGRq+pLGjDGLwVdimmUSfGJ2odQd38NxqTXgdw/fagHzDDZ7hnOx2ivGIkNWsxfuTcEnI8mt7Fim0ayh16vOT8dX2qjfg3kU/F0Bwr+TFDsFnRRIPVck1IUqdRW9dIaDRB0fjFsoIE0+3PfRe1tt0/otds3Sq2zh9Ve6ac3n1RrMX+fzk88XbM2q95zR3nLX9TZ15uSzng4Yxe6v93oj+kumT65ZcwBQbd+y07Zv/sw6Ojvc1DVm/Gi7//HlKThgf99f+5F9tGGbXbnoMrvmuiu9bSVMYnjmjbdfa3OumGUfvFv9msuuuvS80P7wgSN28MARGzNulI0bPyY10Z410c/zABc6OMARXTxo1tbXntaNA8mZCJe2IU7eZ7775H0pXwLfbbHugpWeWrB4WZ0luxNwIFPMsp1XOgdZmoNK1Ao4Gv+fZWLBfQoMdH735/PWn+/3UC46Zth0J3by8hnKALMyoLPAgRpSTIe4ZHcWLQJzDmYv+k0IdvR5xOYpzh0Mm5Fi8DnkR/Q6SJzNZ+O6j+3DdR/bohuudumcH5ifPt26y7UHhMdtWLPJOjra7ea7ltrkqRPt613f2kcbttquHV870MydP9uuu+UamzJtovtNPt22yzDGiFHDbef2L2zHx5/bkKFdtuSmBc44h48Y5pEUu7/5zsf5bOsuAxhMn32JLbr+ahs3YbR9snmnrXrxbdv91V4bN2GMz/G2e25089KRQ0dt8/vbnBHjs/C6+f7f6LGjfFw8/8SxkzZh8jh//heffW1XLrzMZl82w9c1dNgQu/raK+z0ydMV1wltih+sCRI/GA3o8dbf3vWf7ntsABxOnjhlq154x06dOG13PXirPxufrz7/1rWVS6ZPsmtvXmhvvvr3qtdgjXiGfk6f7LFtH33qoD1y1HB7/92PrLenz268fYlreSdPnHYz1qb1W633dK/Nu+pSW3T9VT4HnB/Qttqe4ZqvPv/GTW4z50y1GZdOs5PHT9mOLTtt04atdmDvId9L7B20CgBI1vw8bLKt1ff08IGjvp/X3nyNTZ89JQ2xhPnq442f2PbNO+340RM2ccp4u+7Wa2ze/Nluhqt29iZOHmefb//SNm3Y5lovohyvXHS5m+7GTxyb+SooONzzyO1+Lr7bvd/mXDHTpkyblN6z55vvbOcnX7pmMWvuNNeoK51x0gt+MJzlPd/usy0bt6dn8ZqlV/pZ/EE+iVkJjmnyS2ZJa1ti5bexgO3CLUysLbnufCFfPzjs2vK+93OII4qqESBL+ozNRDEzHIzJhsOedyZLlcnVqXy/S2rUHDAvOskBFsyupm+Emk7KpM8ojlG+Mrf6WFJsUPInsqrQKqjx70y604J+ZWU8En+6JhliLanN0JE9qbrYmbe+YT1nnedQCRzw8qx+aY0d3HfIJeyW1pxNmDTerlg415nEp1s+d+kZn9OnemzP19/ZtFlT7Pb7bvbfIfGve+sDmzBpnIMJtBWYV8BAr15yuV138zUGJvHe2x/6d6PGjrQi9rO9zU0wU2dMsr3f7rfuV961vd/uc4n78qsutXlXXmp9vf22ZvV627fngI2H6aZUskP7j/jzb1p+nQ0bPtSfD+YzcswI1xKGjxxms+fNcFBY9eI7NnrMSLv3sTt8TpXWCUDK+uCeV5574wxwAHi8+tybNnRYl4+NZ+EDifzVP3dbe2e7XXfTNfbOqvVVr7n30Tuc4egHz3z9+bcNPpipMya7VD92/Bi74uo5biJ7t/t93w/Qu6291Q58d8jGjh/t9ADzRXn9ansGZq9n4apFl9kH7252kAUYtbW3+/sGBnzFgjnul4jn9/Izq23n9i8Nmg/oDfCC1tc1tNNuvet6BzF8vt612wG5p6fX9xwMtqOz3W65c6lfg32ttCdDhnTZJx9/Zru/+s7fhZPHTtq+vQdt3pWz7da7r/e9jz8KDqDtoQPh3GGeN9y22N8vrG3dWxttx5bPPeABptXPtu2qeMZJr9UvvmNdXZ0267LpHu0IYIPpEsLSzXeGs/i9f1Bw70DO+o72u6AGXkce7aGtLS1pZQa10JA/pkm7He0ODr29AIeb6tMcdm17PzUrxaalSiYgTKBMOo/aXPI3NbmQGRLdGG6aNDlwFg1JKGQUw4TU7gRAeQwmfGA+Gj3lbUCTOF/MCbbgABKhr0Rgwm3BnIIHeeKCtz8PoaVJ7SRqLKk0H/WuiM1sPBgxSKaZzugdLT20PdcDiXr9/aFfPfIu0OEpMfVQ4yl25K1/RO/3Cg5P//sLdnD/Ibv/8TvdDo2D7gk2VnLpCzQcPmKo98YAMwZzuvXuG5yR49+wvSO6CJIwoovAJP/2lzd9z+57/E779su9LgHDdg+NAiTHiwzJE1oGAAXjAERuuWupS3TY9/XvfOhaw4IlV7h0DHDAiw2J8obbl9gVV8+1tW+st7WrN9ill82wG++41u+FVHrgu4P2ynPdZeBQaZ1O+4xPJXAAoOrY9Gfo9YtvWOCMnOCUdY1qI3w8xnj+D6/Z5zu+sttW3GALrpvvTBvnAb6Cd7s3uLQPvwbWCfrAKX7V4svs+mVLnObV9gz7q+Aw94pZvle9vX224qHbHGjwd5x/MEM8IwaHP//2FT8D9z2+3K5efIXP7dOtn7vWNH32VLv7oWUOmBAG+nr7PKgA5wlMeM2q9TZ73nS7/d6b7OD+w1ZpT2A2Pnn8pL+TQ4cP9bHeePEdO3b0hN31wK3uN6sGDvA54Hy99pc3fQ3QJHA2wdSx3v6+flvxyO2+3lro9fIzq1x4AuiMnzzOta03Xl5jxw4fd+1x2qxLvndsQDVWO9ji4ABexg6XeLCGsKYWComWJD9zHgjLRGuuu1QqPTV/QZ3gQId0JcdzNR9BzCTVJIPfWEyPpiotqDcADgnTZqx/kmlN6VpNRRgPJiV8B/R0H0Rk06fGkpqJkn4M1AR0jowwolSvlWdJdPoduFaCjtKFoIJNoeNIs6IZZUBg4xyp3aRRWolZ6WwzpKtpDs/+98vW0d5mj/3zz/xlqfbZ+PfNzowW37jAzQ5g6p989JlLT3RugvFD4j56+Lg7Bk+d7LFVL7ztjAs+hZlzppU5iOlzUHA4cfykv8Qw3dzz6O02cfJ4n9Zn276w7lfWukkEAPXe2xvd5ARmiYgiN8mZuTkhBod61okxzic4gGE9+KsVHkCADzSCN15a46a35T+7xWbNne7f7/lmn73y3GoHEABxlgSrewaQ1bMwf+E8B/etm3bY1Ysvd58UzgDpGJ8F0OSFP77uTP+BX96d7svxYyft5T+tsp6ePvvZE3fa+Elnmn6wJ3AYjx43ypksTIa17omfkdeDYHLL3dd7JNtg4IB1vPP6e27uu3XFDX4PNJ53XltnMy7F+bn+DPDDmFn0QiQdzJkQQEIdozCfL3Z+7WcaIPu9fxKzEhzT+NDsjr/HATj8ncIqzU/+pxWtlDMHh7p9Dts3vutmJTyAjE8laH6fRQwyUPymIZxknGSUVIF4He4jOLgcn5hZ+D1LX5AQvJ+SORgvtAYHnQQc9B7OxTUNaBKlgSQ0AoJK/dRwsmx5CgoKhrwn9jFQneP3vIdz0jBd0jkFza6C9Q3vNWgQZ/OpBg6vPPuGS1XQHGAa4AeaApgRJNYvP/vGDh884qYBmJMe/R/32YJr5zs4fPFp8oLMDy9I7BjE2JAsASIwDUCKXnzDVXbFgnke1ZMFDgCKP/7bX52RwVwFcwQ+kNhg3rrzgVvtrgeX2YY1H9quHV+5xgFTFD9Z4FBpnZXoWgkcYA4Bk4MpC0wuSytYcuNCD82tdk0lzeHlZ9/w9w77MXpsiJA6cfyUvfCH12zN6vd8r6Bx4dPb02uHDhx1s8kjv77PTU/V9gz+Jj0Li5ZeZd/tOeB29C93fu1hoNNnXWLX3nKNXTJt0hkgkdKkZK45MIKLe47wXpjaEFQADXL7xzudIeP7Q/sPu6AArYGmvkp7gnWBqePswTx15NAxN2lOnTXFfv6bBzOZ8RkO6SkT7LNPdtnaNzY4mF6/bLG9986Hfl5vXn6tzb1itsF/WTO9rr/KhSJ8eGbh4/qhwAG+huJ+81BWmq6z8hsq+YpTs37O7drdOe8EV6fmAHDIoXxG8lGJWKV2Sv+xxBzbu/g70YsSOyR+SuEqlTMDGgxfpW11wuiYuBfAkNY0h52mFLz49OSX+TeS2khqjmKRP45Lhq6aDUEkBoes9SmSc924j9FVNIthTGoXCsaMPIAjum94z/cLDmJ+IaOD2o1QTth9R40e4WYCmBt2ffqVM2gw5hQcohckK2ok35+3g/uPuOT3+Y4v3ccBU9QNty1x6S02K4GxPPfbV9y5itwB2vVBIzBA+CsAGjCzZL2gmeCQsc5qgFsJHA4fPGp/g28B5gr3GwR7MwANGhMYN5g1pNZq14BBxpJ+pWeCab/09Crb+tEOB0HsCT8dXR02a850mzJ9ovtfqu1ZDA74N87vqROn3M+x69OvfX9Gjhrh/oPpl15SZi7G/F56ZrXXH7v/ibtShzX3HKYiAGaI6Npk/fngv0ArS/hqYBKEKSoFh4w9AfgjGgz7Cg0EARKnT/fajo93uqnoZz+/qzZwuGSCg8rrz7/lpFp66yJbv+ZD5w13P3SbDRs+ZNAznkWv8wUOBnA4kDOAhArH+DsDc6qZ/dMD46GKARxmz19an88BhfcADqqSgJnRLKO+AmXqeDglX06E91GKx+TdL9DaWmZiwvW81l0BKA2O6q9S8ZRaDK9Lr09sbmmVwqI3s/BDz+dyXs60wZCLwdyDMUBcLwiIvhViysLftTJsDA74N5+RpdkQ+FxbSUxjZPp0liv93M6flBqhlgFzkvscvk/NIeMFPXLwqL34p9fdrANzBZ2j8AMgUgYvWj3goOcBTBT2Wrykdz54q0d7xOBw+tRpe+35tz3KBS/ypCnBrKSfatLb9wkOYIQw8QAklt9/s02ZHiJhYFOHiWbm3Gm29NbFbr6ods2yFTe6E10/lcAB4PrWa+vsm127bdmKGzwaK/7UsmeVmB3HgvN424c7PHLp8qvnurTdmpjqcA3m95ff/c39AQ//+t5wLsycCb/49Ov+Pt37yB225cPttuXDHe4bQkQPGPzXX+x2jQvO9Grg8O1Xe+2VZ1db15AuB5qxE0Y7uLzx8lrXJu64/+aawQHvHZzS0HwxDgIasD9wRp84enLQM/6jAgc3K7VY4cRAsAzWp1Gb5JHcT/IT8nLnN+aRj925nDUODmSGVEdiBhhLxwoOZJoa8YTfMSalcYZ6KjA4Q/WS4KGLW/zhd6pF0GlOrcatUpI+rr6T4GgNhe2UMWM8ghGZOcEhdvDEmhEjqtQnQgRX3wKBiKYymtGogalJLo1ucnDos2Ln92hWygKHQ3CM/s2Z84O/vNul9G++3OvROJD6H/jF3TWDA2gB5gEJEiaREJETpLl7HrnDI5hicABtkKgFZzOYLyRx3AvGDHs8TFuMlvqhNQfMDeaSd99436V1MND+vry9+eq7dvzIcTd5zZw73cNDq10DBh+f8UrgABrCfNb98lrP1IbdffyEse5YPXrkuDt9Ee75wh9fq7pnMbNDkADMKnDKe7hnzjx58qP1W23+NXByLyozD2N+cEgjE3n5A7e4rweRZx+u2+Kh0shMXgrzzdsf2uYNWz3n45rrr/LMdzij17/9oS1dtsiZfljrQNAAtVaEmgKAACgP/WqFDR81zDUOaE74wDeWZeOvlOcAQAFoQ+uFvwtmLfgccCYHO+M/JnCAOanlcFtIhkuiKNWsRP6hfBv0Ir8if3bhO2fdZo1oDpvXrWzJhZLdengJEmTGZPJk7mT++FPDNMm0yXz1ek6eJh6XmNtQHqO83EEZ8ol0zfspiTvDtVxoeCERRpwzrvfKshbAQBk1gYvzx59cY+oslxR0NauRVlnfcb0EQ9XA4jnS3JTO7QeIVsp6QUMpgm327psfuK0YZh3kNiByCSaI6+rQHGAmgOMYtmOEp4IJwFkIiXL+ost8H2JwAM3glEY0DpgVJHDE9YMJIgwSuRYALPd5ZNh9v0/NAXNjFjWc4YiMAl0QErv4xqtt4XVX+hpruSYWfiqBA64D80MOBGgCE82JY6f8OWB019280P+E76DansXMjtFLKBNy7MgJBwc4t0FjOPg9EEBkNMzvxT+tsq92fuu5DYj+ATh1dnZ4+DNKsiD89duv9jgYgKlDO0IW+cjRw23vtwfcMQyneiVw6DnVY+vXbPKcG0QpwS81dcYU11bA1aA51QMOOEcID167er2H/K54+DYPIa7ljP+YwAHRSiyfQaET1g98aPWINYVYgwh8yhCy7g7pus1KmufAwVWqJSNXcKA6o5Ky+hRoHtJFkJFqmJWbcZJ+EPxdXyAyaZp0lBmnYbII17KBnhNqLnIQSQr3qXTP+RGEsnwOCkSa4Kad3ujjUHrx7/Q9qJai5jqCkRbPQhJcPxzSZ6k5gMEjLhtMWWPXwbghOcI2jvBANSGAuX3zxR5PQsKcJ0+b6DZmSMmws48ZN9pj1fHyIcYekryDb6Ho90CqvWTGZDc14BmIrMHzADR41iXTJ7rpAIlnGAcmDYxDZyvGQlIYEuhwP+aD3wBSGHfo0CGZz/f7onUhuqbSOmMGzX8jQghhuPjAwQpJVj9KH7xxoTTJ5DL/SC3X6JiDPdNzCnbv98QtMGYw5UlTJ/izQX+su9qeYe/1LIwaO8pzJb75YrefD3xg558xe6qNGT+qTGvAbwSv/v6CLbnxao9Ig7CAcWfNmeYmQmghMINhnvAxwQkNxzo0QHwPsJg0daJHPGXtCc4atENI/DgzEBaxPg9e6M/7GeRZU9rF547nCOcPzmw43mGexDzIpwY74zG9+O7wzMZnv9JZOiffn8655uAgkYSp0pqjfPUMTUEePmD1QOG9BsxKBAcOFNuxyITpe8hCK2V6ZMKYI237kNw5Lng16pIr0xzozTCwsqAwBMbv9Y+SyqrB+pSzUin4GXgdpDm/HiW6PY8g2OrYu4ESvJq61M8S8iuCGYwMnr4Dbo466HWdmJGqdzEtcX/sMNcxCUTuczgH4HBODmdzkIueAtU0m4ueON83ARJwgHmJn9h8Tb6hAJE1rZaWXLflGtAckOcQRyupeQlMFUySjlwyeZpoYjsqNQOCA2sjqc2di8S9MAmhW1wlBIw1ipgpO/AkFCEA6PhKWPw9zmXgOojKcQ9ojFUNFNQnQQklBlBqETQjEYC4uQoOKJ9xtnkO3/e5bY5/cVCgCQ7ncZ+hMRxutZae6hWGY34YzzjhRY31kNaS3croVaoeDBzIFDExjeP3cFNkPku57RgF0eYO3dpikFG/A81KMTMNukXIk+Ac4jwCPg/jMSooNndx3gQwNTupg5tz4obQL0PQUZ9CDLAECGoZ6pPheOcqQ/o8Hunmoy8gCjTB4Txu5mk4pFtTs1KlmQymNeD3QrHQ3dvb/9SCpXUW3gM40CGtE6gHHJSRM46fZhqEkrJ2kDJTnzTq7rS2WUd7ewoOOpaCgTL5MkKFUKUy1YtmLvoKFBioBcTahZrGYhDRKCyanDh/1SwIDlkgS7NSHG1Fzcg1GDcr9YSmP81PkwLnmQKD+UTO8/Qu7McDHI60WQ41lpJSQBW0gkHpUCwWu/vzvU/Nb7Qqa9YTyECraQ4xoID5sR+Dm43a27zAF6V/MkeM7XG7yDtoC+CQBQxZyFjGfOFfSDKuMReV7hUclAnrNVkSPhk+NQhV3RQ0ldHr+KodKcDxGgIL55fmdwwphlDWJjgMeuCbFzQpcCFTIJeAg9dYqvIZTHMI/KrUnS/0158hvXPL+lRzyHpQPT4HStWaC8A8htgej/UyFBUAocxVHbrK8LM0iSTJoUxz4D2xqUrHzTJjUbNRn4FqGnoPr6VWEms2/D3WOjTqiw5vzrfUVbDCqH4rdZ5dye4L+aVprq1JgYuBAlngoPw55kXVaOJ5Do04pOlzyDKFkBlDE6jmkCYoqN0/dUC3IEsvfLKka/Y7UM1BbfoxOJwBFpHPQc1FcTywjhs/T5l76gNImgypuUi1jlhTSZl8krSi+RY0W7k21daWZoNTi3CfREe+oWY/P7WXJe4x8FObf3O+TQp83xQAOLhDujc4pLN4V8yLsubkfLgl151rBBy2bVzjJbvJLGNGSDNRLdFKHEPDRr3Fp/RJoHmJphtHjsimplJ3XBJDI4f8eQI+yqyVcLTZEcSIwKrN6He4jsycIKfPzdISVNugVqQObn7HBD78O/Z/wOdQGh06wl3In0qFAeM1w+a9bVNIBENiFaqIokgbci+QlKU5EhcyvZpruwgp4GalVmvtDSVX1CdKa4Xy0koUCryvQc1h+6Z3HRzUTMJmO3hgmmyWhIFqZFIsxVdiyCFPIfRXCAx6QJMIfwtfeD8G9GLwrOa0/YL/xS1nAUL9FyRwhTaiIQ5YxyehVIvAcxnJRIdzrJrx37oObkqcOMe1E3AU3dW8hmehvlS8wTGA+EZ3Fa0wEuUzQle5C/VTKzggKQp1e04eO+V7hyqvOAVoKoSSymjt2fw0KXBBUiDJc0APaU0PAD+KeUqWFaTcBNUgOMDnYKXQCY5SOpLXmLmrMfqYFL/PYsaVNqmSycq/lx7Omj1NdIxNUWqeUSavz1BwwN8JaGwvyuJV8XyV0XM80oRSvt6jQBkjO4EV42gVWNWEVJMhOJyLwns/9pelVnBArSe0ykQXNmQDI4sWGfXo/obM2aw9/7GvvTm/JgVqokASygqzEnyTNJXXfboAACAASURBVO1T4GVlVgqpFE71z1RohlmpUHpq9oI6q7KiExzAgeYOMn0yXjI5hqZqBE+9YKAL4b00C9GJHYd68h59LufqobDIk2gLqlclGxwJyigqXE+GrWvIQmCayNLieImJjGYxMnilX7q2pEMe/QzUXkhLBQ2n81mWz0B5g20f7bAtG3d4fX00WkHNnPnXzHMTTOhZvMNLV0AN27rpUy/chnIFKJiGrPNN7201VMpECQTU+b/8qjnecxrrrbVPMLQ61LTCWIiVR3191EdCVU8wd4ADmqzANIQMeDSfgQYIbUD79KLkQr29hWt68ZoXNSnwI6eAF9470m4tPS0ODKzIimmzT05XV5f7LjXoJSuoyM1KjYDDl9s3riwVS2kPaQzOWkNEJzUtqbSeNRFljMqwK0l59ElAqqeNnvdRWqeErsyfc6I2o4xd953AoMlxVMu00iyfmWVSwncEJz6XIEqnN2mm2gB/U+1D6aDZ2HRII8+hUbMSahahYQqKqkEpAzOH3R4lt9HjGTVsXnx6lX2y+VPvEwDpG4Dx5effeGE31D+aMHm817fZt3u/M2x0fUPBNsy7lj7Bf/393wyVNtHuEy0fMT7mhdo96BmAWjcAB5R8Rv0iVANF/Z1jR4/7fLVPL0qI19tb+Ef+zjen16RATRTwJj9H2w2OaRY2JR8iWAActLd0zI8HeGKuu2SorbS4vn4OAAdqDmRsLKLHpjoMZ1UHa8yws1Yc2/AzqZILlVPZUpQOcS40bYQjTm2MSzMOxoxBJAYomsbUpMMMZTp1YnBQh7QCUAwy1FqYC0Ikx3V8BtVCmpg0ikqd4merOaCSJ8wvkPRRpA3VMle/uMYL8KFPAmj83H+/bF/t2m33P3GnoeE8ioqhxPE7r6/zCqPokTti1Aivforv0C8XNfXByGvpE/zb///PduzIMXviXx60ufNnua8IrUY3b9hmC5de5RVF0T8A5abRpxdtJidMGe9NhVa/9E5Zn170cKi3t3BNb17zoiYFfuQUcHA40u6d4JT/gneAN+JdpgWES4mDYgaE80bBYdvGlcVS0TUHMiqaX9idzU0ehYIjGCaQJm1JeGrMkGNzTbwXKcrlzMtrsFa5VlXls/id+iGUeWPsuGqszofEjYkYl7Dg+LhOQ0wJDvhT6cDn4k+qfexQR02Cm4n7Yv9DjPQODueg2Q/XyfIHMN3c+9hyd+aiJzAqqD74yxWh92/J7IO/f+QlkxfdcLWXYYY2h7LZq198x4YMHWJ3PnBLWR9ojp/VJ/gvv3vVK5U+8o/32oiRoXIrekGj3PasedO9zSKijxrp01tLb+Ef+TvfnF6TAjVRgP0c8CfN0RDaKQjTjE3huZr/rVQsdRe8TWi9Poct76fgQDMLJW0yP2Vw9AnEzts4xFQjhVQ6J+NNKYQooqRTG9UmghH+1CghNQMRHJhlrD6E2P7PSKyYsFkmMgUMddJrC1FqIAQvzFuzyAkWBISYNlT3ssCh0TahCOI6fvS492/+dNsXtvebfd4HGk1OYO9/+B/ucZKjtSUAQXsCZzmIASxvvLTWOod0egc09HWuqU/wc902aswIQ89kNnT57JMEHOYOgAOaxSwapE9vI72Fa3rzmhc1KfAjpwA1B2ZI09xPczZ5E/gVC3lqgAx5i/O+Uqm71J9/at7iOntIIwkOZiU6WNVOnuU4VcbLv5Opk4FmmWqUEZaFWUkbT0ruZPxk3jQ1xQ5j9Y+wPDjupU0Of1dHNq+h9M/x1NzESC0iMbWoWMv4P+y9959kR5nuGZlZWVXd1VbeWwQ0GgGSECBAAjk8DG5m7uze2bn7l0j6M/b+srs/3LvMMHiGYUBA4SWEEEKIViNaLe+lbrUrl2Y/T5zzPfXk2yfLpKQr06dmRFdlnhPmjYjneV1E0Eb6TJDIb77zI7/dsoEsnGgzIU730tLcwkTHZzz3zAv5Ri6d+3/mOafndGARw18eeDhd9Lbz8m1uFTmklMGbC+M3Qg6KG0x6T/BYcvjA3yRdsFKQaX/kMh8Frye5W/gNvuab5jUS2JAERA5TL0/ng/fAy+ged8+KK6Ao4Ksx3NZ8r9+f3HJAA/fb0LJrZCQVs7hbuvgp7lTIwDpY3cNA9hBxgdyxdr6VIf9gUeTdCjoptbV6x7NbCjxHfdF84nOA3TN/EKJnPsUYA+BOlhRExHOQg1sPHg8hQwAyiUEjPcszkJDHYDxwzfe97kqaxHJQPffe+ad058/uyQHeD33s6qzx60IXBX51peQrIYfrbn5/0n3Sk94TPAk5KLtqkruFN7TymocaCbzBJUBAOi0Ud9crwUSYqfu1V3or+Y/ChV1gcMZdzrDL2xIKnG4Xe8vykd2bvglO+xzIVhJIOTnIx5XJYXr14DzMGoCu3+ulQdmQ3BgdpOcH7elSHotN4OLJ9GJHbY+cx1RubHPNGgsA0wmrhViJX9LDuLtl4Zo7xEUZtBu3lfvveNYtAz2vv7FM1F/9QCRYUpEU1pqP2TU1ITmon0oN/eUdv83koKwgZSkplvDT7/8qXbbnkvT5fzS30iYtB13VKHKY9J7gSchhbtuWie4WfoOv+aZ5jQQ2JAHd46BspbRYnDDBD54R/S3cITgNdhMCqBRjkUNqz6fWBOTADmkAEpClEWqYUhvr0j5z0LZX7Gh2V5Jn9+i+BZXhfnaPqgPEHgDGHKqLCUAOBJk9yAtAOyiTIovWDynxLG3FqvGRg7xEXCpHMlAGl9pKuXVycwLF3Bs3I1wuvanltDxhQPr5Z15Mv/7p7/JxE5K50lRPP+vU9NxTL6Qzzzkt3fTZ63ITcsxhk+SgmMPzz7448T3Bk5DDeRecNdHdwhtaec1DjQTe4BKoYg6LbbvObDRRxmPEngDj+JdvNEgT7pD2mANA5+6TXr+Xwd3dOh4zGJhbCauAIEkmDOuaa+Su3QPYAD7kQOYPfzuR8L4HZKjfLRI/PtwD05Tlm+higBirgdgBMsBCQE645GiTyw+CW28uZitnajn1Jjw+Q2bki8+9lFNQtRlu2465vLmtuDq1lc445/TchLp7kuvunJbloaC25Kv7pKUATHpPsDbaKWahi951b7QC5fGO63hPr9o/yd3C68m5+b6RwJtCAv1War88ldpHO2kYjlrDJY4SiocEL4p7WQpykOXQ2vw+B+6QrtvoJmBb6fWSCAJgjJlH8hnls5DKy3sk+BHAzcg/OhzRbcO3dBpfPdo97ht/z4PVkBpxCpizsn7MsnGtPrqFPCZAmyAXtwAI3mNl+e5uiImYwnrkQJ9zX6d7qZeP7H5rn630plicTSMbCbzOEmgd6RQX/gyKuANKNFjL1gJ9XsVy7VrjjFmttq5hfuXk4D7+Ku1z0M/7ECIY01B5tEQOHjOQ64XNYLlL5cF7Dsx1/ngEgIbvJOFaOeYURAVYI6QqHtLvV5vryFTiGZGhu4o8I8qD4R7Upn117q7Ydv72LKe6uSbyYUNLa2sqLIfmsp/XeVk21TcSeP0lMDiSMjlMDYqYpv+AX1gLYKFnXubYZ7ujEwjmW63O5i2H/ffffdswDXMqK+Dt/nmB+2BYZCk5KKKt59NSdZpqv5//04+nlUIOnvYay6mLQTjQQxb61zfgYVlANAgPrd0ziCAsdxWxqYQAuvv/6Q+WQB0xeDYSZKrnSKV1WYybajybrZAtw7TSkMPrvyqbFjQSeANIYHB8mMmh25vJrXG3N+TgmIhFAY6XennqtKfmp+RW2uwmOGIOAJ2nfOYWlcdbEPAg66cC5PI+Bj0aj6fIIF2Si5OHu6jotPvpnaRcKBCYk0BuYnUU+Krppc+JFcT0VMjGgzjRcqAvyAVCw2qJZp63Q+9yHIi72OrmG23JRDfTTz0FpBu30htgaTZNaCTw+kpgsDLMGUtTx6fLqw4KBR6s9SOHUJT1r8dGeys9hR3nO1NTm9/noGyldrtza84CkvtnICuhyKtttzs5Uwmg9U1xuI2UxpqDHuUJpNF1pIA0Zyd5oLkimXwuZy6gGAlZMOVtDoV7qMh20o9nKvnfcQg9cB2Jw5/F0oEY2ADogXFvM987OXm/IYg6/99a0wwCEim8msdnvL5Tu6m9kUAjgVciAcFe5/BUmjoyndKAzXBFgokwQ0kj/X4voyWeC/fKVDjWH8wPh+n2PZPskG612/kmOHffeNAVIoCp5KKRKya7iowcXBAVQJvlUAe0ooa1rtAmFRYyoJ0AcZ3wY+Aac4v6AXnX/ilP7xI/cVeS+sygrFX3eu2p+556RA7Lcwt5p3Tz00igkcCbQwIHFwbp4Rf6aTBM6dLTOmn31nZ69kjx2Vk72umSUwsFe6KfY8XprJ2V4sC9mGyjhCEBqHt8IpYPBv35pd7K7Vdced3mTmV9KF/2UxzZ7aAHUfjJf7iGRtJH9d7qHo2q/xVA22U+dTGNfAX0GlKr7AgsizXubYhZUDEwTXYSZhfVRneVp4rpGfVXZOjEtJmB9naNey/LuyGHzYi1ebaRwOsugePLw3TvE700/9fltH2mlT65Zyadvq2VfnVgJf32sV76yCXd9PF3TH5j4XCltB6OTY+cREEmps6lk9fFMc3xLP8+GM6vrPQ2bznIrZRarVuRsrtk0NbjkRqqsPKll6msPkoOhgSk4/fVM+uSQ8qnhEa3lcojLgCpedzAgZ8YgAQK2bmLyC0Evcc+Bo83IHwPCm10Zq5HDlg0DTlsVKLNc40EXn8JiBj+9HQv/WDvcnr8UD994MJuuvaibnriUD/d8ZfltLAyTF9572z62NsmJ4esPC/IephOraVCjfaEG7nshY9gtMcwV62M4Xy/N8HZSnmHdLuds5X049o9W7HRnvWvn0WUs3zkjpI9Vf5EIMzx6nIjlg9nlRFVMFvV6RNIKkunnhzIRqJ9Hnj2/nDQHqSGFUB/vU7aj79O7+qzEwL1m5iba5GDs3yOOWxbbNxKm5Bt82gjgddDAgJ+iOHAS/10xdlT6f0XdJNcTD//63J6eXGYPnhRN93yjul03q5X4FbK2mortY91UvtwJ6XlAgtRjt1yGBeTHabh/Eq/d/tlezZ5ZPe++++6rZWKU1kB2VgJDARjobFnwGx3qoC0D5LHHOo2wVWBYm2gqyGXCqSrAHVRevVeeWOdZ1GNM62yfMuNep4K61YAriSV75lTbDTR556ptZkJuZ7lAEk1lsNmpNo820jg9ZGAiOHPz/TSDx5cznGFy8+aylbDIRHD/uV0cGGY/77hsul0/q5O6r5Cbsi412+l1vF2ah+ZSq2VdnblZwW2DEhH7AMrS+VzvjfsT04OKkyg6Lt+udSaDRZoz2jieqc7NZUJIv6sxhxa1SY4GsyzpT8sWx+uvftzMpskgNg+DzLzXQR+3DUxFuH1A8wjfep2c4yhYudy/0bcY+FEtdY0XY8cKtKd7jUB6ddnvTe1NhKoJNDrp3RkaZB6g5TjCLPdVXxaXBmmvc/20w/2LqW/vtBP7zprKn3wwm46vFgQw0vHh+maC0pi2N1J068CMVQNG7TyzXCdo1OpvdRJw/4wn9Caz7+Tot7pjLjfcTENdNlP6t++54pN3udwYO89OebgmUoEp9UozjfiWFhOAtQGMn3WnepmgvCfETC0gPQI6Je3v2l7t97nHf9Xvy+vrKSl5aVcvNoyMzMzcqn2WsAfYwl18x+3jm9643pUPe/BaawKCOXVIocmW6lBpkYCbxwJPHd0kH776EoGermL9pzZyQSx2BumB5/tp//cu5T+8nw/f37tRdPpyNIwE8MLxwbpmgumssVwQSaGtVJtJuyvbkBYaafWYifHIvrHB2nQH45sUAbLwTTIYdPZSgf23ntbKw1vlYZeuF6Kc5Kyn10WQU5x1V6GVmpndmrnXhUnla7k34s7DTrFyawFcur/i60LZbwA7RiwJeibtX6d/zFV3GhUhhhSq1Uc2odGj98fywaA9nRUJwr35fu5SLiXICpvl3/mROA7oX1I/fiOyo1Wyo72USYy9XbjvivcasPUn9Y+hybmMOGyaV5rJPCqSOC5I4McUP7NIyvpvF3t9Il3zqSLTumkxw72038+uJT2PddP7zhDxNBNCkr/fP9Kev7oIF19/lS68e2vITFY71qDVo4/pJfbaXgkQ26FzTqEs3KTt3O8dD4NW5vfBKeD93R8BhvCAEsHxwzg7eIuU8DOU6lEGlx646DsmrVr6Lh7AFcRjUBfGjs/fBdBNpbpoBxTuHym8N7I0SAlkEeC8fhL7I/HKZCVE4ATDBaYk4vHM/KzxcFTuana36DLfvozzT6HV2WVN4U0EphAAku9YXro+X764b7ltPeZXiYG7V94+MV+/u/cne10+dlTOZT6hyd76YWjg3SViOGy6XThKa+RxVDTj+MHF/NtcbP92XwiA3iEIpoxvLhGNG+Cu3jPlZvb56DLfnRNaNzngKbuhOAgmsFMx0T0tENvWJFDBGRiA5ytBNj73oF8qVBK2WUU/fORDABfJxHaQh111gTk58eJR+KJZetvGBh/nr9DG5ygIFKRABlPfuR3vLEu39RURuzzNaHbmk1wE6zn5pVGAq+aBKSqKbYg19Ed+5bSH5/sJRFGd6qV9pw5VVkRIhARxPsuKCyGi+RKmnoNXEmhZ/2Vfjr20mJafqGXdk7tTLPdmbS0VLjewcvqcjM1p92eH7aGt1982WbJwQ7ei9ZBBMRIDvpbJ7YqYAzYo/HTSPYYcPSGWwQApchBZXE4Hto61otr7w7gqwGX1QPPqZd3Ae5V/9tgJDXVn3erQPUI1MXI+mFfR3RdRWLw8rCuyHhCRr5DO7vrSousN72S75Budki/auu8KaiRwEQSEEEoK+kvzxUEIVfS207vpBveNp10otBPH1pO+1/op3efU8QYLpbF8FoQw1BK+CD1lnpp+XgvLR9dTstHV1J7ZSrtmN2Rtm3ZmrM9wSkC0xXGSHXXNaGTkkNqpbwJLmb7VD5x2wMRLQPl2SpoLFB0cAckuUVNwCsyIKANWahOgtsEm50c3HXjxIBGT1otcQUnBbd6KMf3PGAd+QYSCEL/cpw25OCnt0YiiVYHMZW652hrJt9sihRSbchhonXcvNRI4DWRABaEjsI4eHyQdm5pp7O2t/MxGU8fHqRjS4N02rZ2OmNb+zUhhkNPHUkvP31E6mPqtDppSv/XmkrddjfNTs+kmZnZ1Gm38hFGuK79oM/8mcCl3Zof9idwK3HZD6Aa9zjgWhnnXlIa1fJKofk7uEMODrCQA2VSl0yiaDlEl42PfrZYdAlRr1fdWe2B5hgXwCKiPpWFCwqCiFYT7jC0fvKIx1kKbtJBQGoT6cH02feI5M145ZHnKhdy0F3S0b32msz+ptBGAo0E3rASWHhqJS0/2y/TVNtpqjOVprpTaapTJv9IaS9PmADPfDsC5DBMrfk0Sczh0X3KVipSWSEIB9qs2IZTUdHss+nSSmlxaSmDrciB1FfAzY+iUFlRw9f33KvA4XbROomunLrdy+M0eSwG74O7y9zy4HO3VjwW49lJtNEJxwPsMcahMmm3B+RxK+l7BaIXZo+l3rTcdEVWWPPTSKCRwMknAVkDOjKje2w1DluHcUpmEYbgvheOjJwDp3yXVprMcnjyoftHspUgA7RejxFErTmnnrZaaXFpMbtg6sgB0kHT90g6gKm61spWqrMi3K3kpOMAXivMMmij50QGvr8hnk9yQmZReXJtJAaPxTgBUB6E6Gm8WD+KN2ivSJbFTD8dnT6SZDlMz5x4+9PJt0SaHjcSODklsLy4kslhdmlLFgCeGKSBgq4rFkho8fhopVBrD3K7Nd9PEwSkH3/ovttSthy4B3pQXlQzSJ0pmTBT+WCn3ED73wKQW9VdDfqbG+AgAB/WtYLHDu5OBBHc61wtrtm7aUW2ULQYID/OTMoEVwaf9awTBIPi/3qfGDAsLdXpN7tRdiwHYiBLS+SgfSIih0PpYHYvbZ0rJkXz00igkcDJJ4GFw4uZHLYNt5WoK5Qv7rcpHDnFvyIH8KXa21DuLcuekLYuXNPBe8PNp7Ie2HfvbW07lVUavmIABIzZLRwzl0jPxEXiPnnXpAFjZz7/flLfulsx/C5gVrtJV1XdLjBcQNmFU15rCqFxoKC/G0nOycpjFJEcVHZdcJ4p7m4xlak69bzujj6YXkrLneW0dW62utzo5FsaTY8bCZy8EhA+LB5cTt0jM2lbuyAH/3EccowiTorCnPGuldIgDbNb6bLNXhMqctDBe1SO70pgKRCVq4jNaZgy7h7BPYPrBDKIHYIcHNTdxbTZqVAXGPYTYzlRNpKIp9T6oX05IKyLM8q0VeIOEApkqO/pc2wD8RX3+8HqlAcpRaso7/yeSmkpLaUjy0dSmhuk2Z2v4KjfzQq0eb6RQCOBN4QEFg4upsGhVtre3p66rRPdy+M8Knhn8KBknC6OqsgB6U3fBCe30jAVm+Co1N0zpG8SM8BSQMMGINeyADzAC0nQEf3tQd2Njk4dOfhRG9RJfZAXrhwIDxIUOKPRkysMEaituItUnh/f7QOFz8/da5ADVoxnSeH68viOyj+2eDwdax1J3dM6aXpu9Nyqjcqnea6RQCOBN58Elo6upMVnl9PW3lzatmUudyBiHb2qi6miwFf7uhQuKLOVNk8O+++vboJDk6cCGuW7m9WwEzZalNlMdUNRZynEQO8kQxgFRiCaWALfo83re4E2II+7TH/rGf0NCXj6acxAcnIA8CEiTrFlpzfmnZ5zGUKIkAMWixPn4eOH02J3IW05Yzp1tzYEMckcad5pJPBmksDysZV0/JnFNL00m3Zs2Z5x1slBv69FCJFIsrLb72kT3fxwqJvgNnlNKJaD+64AVMBP37n7aJyV4J9X0XRdf1laJfjX/XjZcR1eb1DryMHb6xYJ7iYPPmP58B3pX7IsPO7gpIMcnNwYLKwOsq7oP8TgKbPx7HW+c5mJaA4vHElLncU0e9p02rJrJrVfi1Me1xN0830jgUYCr6kElLZ6/OBSWnx+Kc32t6QdW3eMnHQd8dYJAoXSPT8oqzkGMcgnWMz3eyubJwftc+DIbiSASaK/474EGjMO1GmYp5qS88+7gK8HuTcr/Tq3EgEZr89BH3DH+nHNnd3hAmUH77p64mcql81y0aUE0UK+TrIuQwbXU2FV5sLyYlroL6ThbBGDmN7WTVMz7dRu9kFsdso0zzcSeGNIQBf19AdpZamflo4up6WDyyktttLclFxJ29L0dLeyEOoUcScHFFXw1juYlc3C2pjvTXJNKJaDB0pjBhLmijfU4wgOcvocQHRtOb7rQd1xlshaI1n3DvX6WUZYKQTaITzcSnqHs53Y9xDJgcGoq1P9oGxcV1gweh65Qj5RDnWyU3vY/a2jy3Whx+LyYloaLKWVYS8NBr00UA6CNINePw2Gg3DZRy41T4x8rN/qwa9FNlyZlFxYKmy9LzLlSF3OgazV21+D39PKLgcpt2U4yO+gUOSnOLp97GByUFmZmpdTqlfb32m3c3l5bMtbA9XOdrvYJVpsMaehRV+Lt/3z8TOJV5nP0rT0u3ahVhZ0PhyxkBsKTr7XvKjcxXRiRWVfqkYh/+LVou059XC03avtKo69LztUdTXPo1XR5blQ/Zflvnps/uo+m+IZpaC3dLw+1/MqVZ122pjneaxx7fer9xBrJQdvxwTQKxkqHbNaszq6vzNVzG3Vq+5b+6q5VfZ3tMrRuYREtYb0U/SjnF/KEtQ1A51Orr9w+w5zXZpzo++Q4t7K8shAnJ8f5LEpntcYlv+yJqrGrc6RfNAm4zlspanUTbPtmbR1ejbNzs5WriTHnIi1jhmRDPi7sh5eydlKDz1w98g1oTCRZx+18giVEziv99XFWK6Z0Uuv7eY0gSKLDKBWx9GUsSIQRhTK6kqvnwZ54pQri3qcRYkfUGde4mVQ2eMJEKK+r9Puo8uMcvQ5B/R5kN6tGD0zsmsxbGrhWRYIbeU9vQsBraz08km4VYBcMaDyLg3di+FMoFFiMuYy833dBank3ysgLvas5PbnfS0FGOdnTV4DnaO1VByVUs2TfFVsO79D0oKWaN4v4tYNXAMYVhyl+0KG1WKjzbl8ARiLsbxrZPVeEZGD3l31w67yXsGGPkvZq1MA6Coojywmrl0s04u12AUCkrd+RBjcT4KLMm9CspsMT8DHkgRKDa76GpIu2gzNlHeh8JTLavUILpbcCUtDbanWQLlnh/O7AHjJVO3NxFrK6ESFoZgnxRwp5kk5EQoQzECr/PrivDQBbH7Ax7gCSO6HV70FF+byIFo74JL5TqahwLrf72XlR3NbbWeu5bkrcjNlp6LXiuBK4ZeArLHEjawXOYoij03ub1Gmz5u8DizOqvWkvyuPQDn++a6brKwU999U8irVh4xrhbZWyF932BTHaafpbjev4dUBLVoAX2f+LQlOa9CVpIqQSnyOSlHuW0qTHbzHHdJMGNdwiw4V27PrfvJEyZssClb2TBw6rkkoIJM27P54MovQtvNktbueAR8/mG5MI1Y1qDJg41rUiIZjBUSw55068oj+PMqkOEAxkoPvWISI3L2k9z3tTL/jaqNOt3C8jUxOP2hr3BjliVYudHdfeVvqCBGiRiaMI3NEZbFHA4vR04mrY4NDIM0VAcbBM+Q8puNEzxx1xYW+1c4N+5D55bLwd2h/XTuw5LhoChCjrDXJAZAMh1fyDu2KsmYtIPtx/XNlirGlD37HCll6BDnr4mbUgcxjm/gbC1v1MMZxTfBs1q7DfTB8Rh9dMWNusTY051RWzI70tvnvY3HKjq8hacWzEhlLdwNHPHJMc6WFMRqnQMYx5F0fO9od+0KZvg58LatNKJ51c7tY42myHdJcE+oddCDjYCfvIA0uTFvtku5nAgDc4k5pNGtNJE5lVaPd5cK5SkzwarKhHIxZHZkpS+4aN0HrJk/dgua5ipjChFLb6AOuDp/Eb3C8cQAAIABJREFUfMdnLB59XmlumJUlEbJ/AsDj7moWBYsP0EVr5/nY5/VAJE7CSou0lLlxoOmZXXovEr4+U/uiWy+2yRcW9ftCcaIBWNyirVuE65FD3QIGpGi3KxUQJ0CojaF6DosBMt1IveMW/kaAfz3iqQNJt9RpL+Tg7XdAdFmcsAbLucG4QZLuigbUI7HHuYSsATuVgYJIe3we6TlkDbExTj5u1IO84nyibFdgfQ3FsedvV3Z43t9zQGbO+Hi7YunvQzzj5kYkfdYehKZy9RnKWd08XJXThORAQNqFOyL0EpwdhPz7fL1oefSGDyILXOV6tpAHodVBwBFCOWFwx9otZYvLq0jHLTQEFCdp7C+DHMuhjR5wZu8HGoj+1eLT50pjxSpSWYA72hHEy2AD9uo3momeJQ4yQtTBJYb5vZbmFLWTEWI395bLKU5y10glBwcH4jP0w4nR+x8nL3KNzwBsDuYQyHpAOW6BrKU0xPmGvAAv+sp4uPy87+uRBOWOU1QiaDIf+Hxc+ZEcHFgpgzXo5Ob9rtyBpbvJSYA5RrkkbGiu6z2fp25F1K07lwHyZWwhF5QLkkrckohj5cAa57XLxWXoxOLzwts7gm9lbIE1wDzHYvdn49hSJiSq9mo9I6e6uRA/i++6h4XUeR+juFaK8oaTWQ4xWykKLGOvBeJc28gNz0GZ1XOVIpipcbA1rOd1AKSulTux5ItwQpBsZKGUri3/rG5iRs1i3N+xHBieQYvaBt+TAitycDcT2g4TQ33DklKZ0S2k8ll0TlTu9kE7c0JbDzx88USQXWuSer/1u/rJ+PlE9DLrxtxJigXlWhymsWtqWFFOVnFxrycD3mUcXNt191SUgZvxKDTMVQAiZqatRxDe1ghezCNAiPHeLDmw/lBmmCv6GxcEMnTwYjOoKxzMTRQblBYsZCcV5oK77+gvcwOZupXiyiLrHsXJPQ3RZe1lx/lcNyfq5rivr7p55e4uxl59jiDv6wFi9TmLwhMVxPh3HfbgcfBDTX0OO0HSrhMxajjfSsPbz9/sTXBODnTIB9jJIRJDFrg03jIgWjdIrgl6PINJjFbjx3bzXRa63bFcu/hK7lgP8OL3Eczi33HyMQF8EtEeTDz9LfcYg+c+d3+WAa8zl1kgkgcmNeX4Qho32etkFLWqOAl9EYzTzhgTNDqXh8oDVOKCclJ0pYA2YDn63GDRjhsT5um4tsb+6TnIgUC+nqmLiUQgw1XKuC4uLmbXGf78ujm/HkkwdpCMngcQaSvzANBdj/yZr04OyJ41hvuGOQxIs0YBFdqHJeskgitDsouEQhvHrUUHSdegec/J1+MBkdB93OIcoU/rjUH83pUXB9zoJkN5iSTu1gDf0TaILeIrcmXs6siBtbBW+bzv5bni09IO6dSfgBweui9nK7lQfRE7OaARjoBbmZUSmdcFQ1omJjod9kHAx+5+uY2Qg3ILyKhxEFwPPMct6qilIgsIE82AhUc9xFzILNLnAhS3pNxEdC2OsgBW1Yn1wHPRWqjTPMctiLUALJJdXGxO4ipfbQRofc7Uub+i9h21SgAwkqWbzj5X4pjq/fXGOS4416gh2zpZOiBCBipLsQf1i4MV41zeCOj4YnYZMA8gWsCXOMF6gMfc1b9ouPTRYw5OThEIfRwhKpeFjz8xNbc2xsmSueAAyXvIwxUF+gyZM/99PfqacKvE17CD5HogXCffqFiBgatZT/V7weK8gyCYL1G58nHwd+sUKi+D3x2bUSoZ+4nJ4fH991fkUMeeTg7qICCIFpJTsMak8gFyaF8MOBoTkw4wwEyl7Px5yLc/YQDHxBzWAo2NaHt1z0QgdQvHwZzBIcgOoQBMmMuuHSIrPavv9a9nmLjvNbZjPdAYB2AbAdf4DGPHQqMPtMGfl3wYUzRtCMZBgontZnZcFDzv4+LuibVk4AsHTXycFRbJ0YFW/WGRy8z38R9Xv68pymb8vN+uDbum6Rr0euOMjCSXqJDJ4mFeQkJxrCJ5e9tpqysyzFUnFCcexpD2QCxRC47eBXfFckI0t0zGeB5rxetwciAuFGUfwdjBOuJgHMNIlih94BZKMBaE1zUOxNciByfBSBz+Nx4M8JbYaBqmySyHxw/obKV0q3KAi+tGi5TSQsBF1cUkSvk60JXllZxfToolD40TLv71GMCJExPQAEAxaSM4Ef9YFWaRhxw1HtcSHGh84kQCAGzclHRgHUc4ADvWj96BAAAU11jHuTMon774hHeLalz71gPIOLHGLYK1nnOQ9gUXzXlAOC7maBXQl7pYQB1Y1WlyTkyxTa6x6jkHW7dsXMOMBIRGCyg4ua+lhHi7fPFTr+p0IPe5rt8ByUiMTi7IuW7O6DvmGum49F9lANaulfu6oV4nSI+/uMx8XTko0kdAXu3x4+z9QEuPv9FHt8jJdEThYJ2pn7g7fX7pMwCbdVyn7Pgaj7hBO+rGEszSbmf2BCGTPIfYa5N/LW7apHzvA21izLGoPM4ChjmWeXm0LxJxoVR25luTuJUOPHTvbcNhulWd62hjhjbJlLmhCgZr1yvxYPLcETgNjZMLYetzTUq9F7ORVgmo3DFY9o7OMfBuekZg8IGM5KBnmaQuWB/suMgYQF9Avvh9gCMQ0+5x1oFrchH0xk08fe6uqAiCIxNxLWYov6tr/0bAbdziieSi5yJxAUKx/z4OjFV0U42Tky905gDlMUfczUC73PqKZOTfRVHyrP5V+cxln3/jxB+BXc+hMFFndLkw/1AsqDdqkC5/5j9txQqjLCdpB1A069gXByE8BoAX7XWi9X4y5pTp4xrnmytkddYx/YHo9IxryA72Ghf9x1rE7YV14fN4o/N+3efKDZWRRKq6ypgo5SB7n1NxXTuuugLjn/OOt8/nPm6vwi09NVlA+qG9d+eb4LQLWmSg/zocTcBlOTr0tWRntCg0Ftey/DM64rnxvtidLb0MFg8LggkYn/HFSF0OEJQfAYxn4oL08pmk/lkEswiYAHl0uyE3fe99qQNWB29fnJCcvvdFjvW2lmzGkTDtr5vUdUDnEy8G2Bh3jS+aJfLlvehPhhBiOxxkYr98nGO/nOidGAA0jy8Q46BuJ9k4zrRzvVjFWuTgc4XysDI9S4u+e2yORY5sxxEE9UdLiTLdSokyGTfevuZVDnJi/CGWcetO7yM3+omCSXnjgsveH49J4ZpmHTjo4kbxOAWf1c3zujUYZbERcihOcCl2k0dcIibqBKDfGSdkyfi6cuzZcN5WxzZfL8wz5phcifp9ero7GTnse+Cu29rtzq3Z4NHZItpWnk2R0t+fD7IpAn+AEyYcqYb87QJwEMaUZILqOTQdB0Hed+1Hz7FYIglETcA1FICFCe2LBoH6wkHgrslE0ACQ6hYTfYsTE5m5NlgHQFEDoK8MNAShf4lFyA+LqT0OnFzDiODq1ta49/0dxoUF7yDD+25F+oReyyL0NsZFFBcb4+oydGulzj3lxOYuHddUvdy6hezBYV+c68k9fk89gAKuI3ch0B/mos+FcYpABCZfryoH8IGkffe0A4yvW/3OvHM3L2WwLsfVzXqBCNzlwbr2OGQtuJpCpL47ITEmkfgJxkM8URF0gh0nz7o5WTvWtkm3jkicHOIc8zGib/pXGMIeBpJaHNtcrnHs9D5YBDnMTM9MFnPYe/9vMjnImcRRGV3dHV0GRfNC0FVz5TZ4/evkgNsnNp7n1Hg9EzuJoOoGh0npGoNr83WTMU4AngGU4/dMKF94EjqLVL+7BheJyAfIByT6Q3mvzmR2Gaw1Sd201nNMfvfdrgXuaCrIhH8hv/W0o6gYOIECMtH8jWXTbhZ0FSyzozVcBnVj7JoRAO0Lzl1wgBlj6uNK25gDEQhiOyjXFRVksh64jBsXX0dO0lFxANTpu49hBAaXD+WgnKg+XC4CHuZsnP/MFdpHn13Jirv3vY9OLm7xRoKrq3fcPIRU9L0HmJ24HFSdRFiPPl6uqK1H7uutDT9Boo5QIjnE8iRX3HbImjFTeU58jLdjT5wXPn6ST14HnanJyEGWQ6vVzuRAZpIsBzQaOucNc1M3bgSKWpqb49kaCT9raWxucnnMwgWs952IvDyeYyE4wPvi8M99IlYyKINJcYIzSPxLO9xtQfAyDrKLgXJ9cvkic5eMy9C1qHGTHOBhHHxiATwbJabYPgjUj0RhwTo5qHz1n0XApK3b5BaBxtvLHHTND0UiBvwhjzqlgHHVd1H2PhdcSdHnLq91QaPsiBNLtKpcA2dcI2l4X+tkE9ePW1HIC7mjoLB+9T3jFOcycvBxpG1YIk7wvgaQOeuA8Y/xjUiEUfbeX1eQAHfGh7VMfLPwsxeHVTLGEVA34q52mYwlkTHH+1Qk7seUWkDa24OLjHbznVuQTm7MbcYXOfAecjcSnE/D1u3nX3bFfF0/6k/OSyk9uv++HHNQQFpupXyKJ4cVlZvcZDmwOPSvBB7P+ohgS0M1EX2LPYuAiVk34XnGO1llR5l/z4lIzzIJIQwYGI3DFyCgEE1MyIHyHDj9HX/PzWXX7BwEo5ZaR4oRCBl0ynTZuXY0duKWgKZ2sLMZsmDRMIHGlcGCAxijCY/MAVyPSXmfqde1e/c3r9UHl4MTPSDkhORHm+B+Y6wiuDs5uCIRgY6578TMXFiPJNxFgDxohxOHy9X7EwEqzsdYv7eL71ivvg7c0qurI5YTrQDPLGLs3KXnY4ZG7H308R5H0pGwxllwtBUS9PbgtQBQXbGNnoG6Obje+HLselSwKuILBzw4ZjluuIzA2LqxrCNQxzlvr3lbJiOHxw88cFtKw5zKqqB0PnZWl1FwFLFF213LokEOMq61eCfIzkAAdB5AYfE5O+ozGFXvOTnEie3+W8+h9jYyMaMGwmA5sUT/L+2NWrEDomv3rplCMrTLSdQ1JxaTL0JkGP2sKlMyiZpbrVZQJhLgw/R0QMDCxyGWQQCRdnumDpokRKV3MeMZM0jBJy3j5zJfCwSRP5qSKx763RbB6j0AZXAwaoiuZcX5St95BuXEgVCfMV8BnLWILc4dHzvmeFRUXMHwsl2GEYx8vXk/kJlkzuGB7NFg/FDUXB6ReBn/aGk4gLlL1cedcXYrxMd7LTk6aUeXbZ1bEMzQe+4+0u/6DGVHdW5k/axPDqv3nrjCV723TrYSc2ncXES+Gg9+kBf4Ac451tDfYl6059Mwbd5yyPscBsUO6ZytVJLD6pnr3ElyYiTe2ZgJRlYCIOcLmQHxTrpA40LAt+6LxxebawwSjBaxLszQ534cAW2Ji9AnNqYyk5pBo/0O5G6l+PcsUNcwNRkBBOqr67MPNItI/zIpiNmoLDRiB+o6sKBtZFABcmiS+j5uTvN+85xbUZp0TsCUHeWAOy1aKm5BaHwpT+2nrz4uyBTyRbZOdj4nUFbQzn0sXMYAFp/xHIDpbYF8XHmJ4MdacMUivoemSJ8gGvejOwEi01rQqS6vWc2f9/nl8wHZciQL7XJywKWhf12jRU51c5s1w3pzq9HbjFLoY+FrnfY5ETCmLg8fG5SjSCyR/KkTAMVyqOanYqrlpUd1JO+nPtd+n+9IKbBR+7/yfQ75Xo3i4iDuf6gjfGI/7l6tUwAiGdTJzpVe5pPN4ckshyf333/bMKVbAYCo6THIEdB8Adc1zAdcHfZApJPDODZEc2Eis5BcML6gmahoxhJ8BDomejRvfdHC4L4Y6Ct14yZjUHk2Dpr+RjbRIuAdb4svDtUZF5P3F83I21tXP21wnzyTBs2JuqImgisqptQxFyKQuswYN1+cLieXubuXonXAGKIRIi8nFpcxY+xaKmVGIIkk5GBJOT72TiQ+v3mGPrkG54DtCob3P1pjsU7G1cmJtmLd+DqCGF2zZg066Xl7fD55PVE7HweQ0dKA2CIx+ByPv8dxcqCk3kho47KdXIZOdiixlUWZL/oZf7LneuRAPyOmORnEfrJ+sIQcY2n3uHUd64NE65SSqk2pNT+cxHKAHOomjU8eGutAQkPpfJ0ZzjOe1x21OQdCmB1QcNcNnyHMSGTUBZH4xI4A7wsa4PHy6RMalbO3g2YEnDhJ+J6JQNvoc8wVjxqGg6t/B3h5OqEvapeR2uQavv52jd0XPLJwDcuPimASxn4CDqqXPrmpPG6hQ5ruduMzJj7leHofGiIaoYOw/+6LCZn4Z26J+LyJoOjjTzmAGW2J8y8qGk6ekDZKjY9zJC366MTpxOzyYl655UQ7fIxYOz4/HQMA9XHz28GadQMBYfFTBtaIz7M4l2Of60jI2wrW1O0FQM4QuFs0LpfchnWO59kIOfi4sy71r2OZr0fHNPqBPLx9tN8VS8cx5h3jhkIU53mr1ZrMcuBsJWc3FqVrGywWQCUSA5NdAvFJQUNxr+AeYfBh8jjwbjZGy6RuobK4MJ09xdLriGBBH50MVD51Qg4ORixo11p8Mvvg8HtczA6utJ1n4+DSftcSmIR1i8NBpE4b84UIcGBZRNOd7wETAIaJ6G4I15g3EmxGpv6e18OcAnyYWyIrX3wqx+MOdWPBAgI4nKx8DrifOpItf1MG/yIzxoRx4t8IuqwlFr2PR914OSH7fPK5HMGUtrpyw/MQiK9h5jv1s4bXqsPLo68oIaqjzmVZtzbifHVsiGPJ2vTYFnPNlU7mqVvMDp5VO8wtVEdI65EDco6auxO6E3/EE1/TyIG57OPjyp0rHcytyhIKGVF5jk5qOTz60H23tVutW6Ng3GxlMrEIBfB1A+jAonfcl0pQ2k1oB0g3S1lkkWFhVScHt2hUHi4ftF0mBwvQF6ILHwBysERT1Wc++K7lxsXjk99BxDUl72ud1oe8fVKNAyTX8CK5AL4OWg4+1O3gRp0AdtTsmfQ+KdFwkCHj5tqQazxRZp5BEm8EdK0JUva4lj6rk5f308Ha5znjEBelzy+Xe5zzDtS4TWNChIOEyyfKjDrpD987uPkzlBXntT5nrkbS5X3e9fkPyDFmcS7VAWec31idKDOMkxOxEyIk6a6xOuCLBIFMPQ7l4Mj3yIE1Umed5XuvLdgb+7kRcoBYkUdcd6qXNYZy7dq+u0WjZcOYoVzHNVa35mkHitZwOJzMcoAc6BCTxAEDTc0DKDQqClzvsdgZMLRLdTCmwFGOB5B9oNEUcEsxoQAEBx3VTaxB9TjwukZkQqu2vEeSoR9oGz4ROSEyAnucxHULKi5CJrBrpQwufXRQcqKO2oprvRHIXCOnr64AsKBxUzGGKASUrb89a8QtSUgIYMNNE2Xr5MDC8SC72sB8pB8ACFqVa5sRpByMHBCZK5ACZepzJ3x/3wHU55oTH3J0BYPxZH7javH2R/KMc8DdnQAtbXZF6QRAK08zACT1PePq5BOJINYfvx9HEJFk6gjVyQ6SBzt8HUWQZ5zjmEKCdcqfrzHk5GvK58Sr4VZinMAm1o7GjLgkmn+cv6xLX8txnrkSE8cd+biiAvEg88FAl/20br94z5Wb2+fw+EP33ZZarZytRKe8InWGDCClwvlE0+9oiT5xoq8N94sEBJj44o6Li+cpk7YBYIAQg8HEcdOYCeuCXmty02dfEACj3mOA9LuTw7gyKc+/r5vgdaTM4DrAQLAsJEjLNXj39deRgy9iZB4nl7eR/ru5jiwimdT1zUnAgdDbQdluPbjG6XMR8PVy47jVAR6y8LKiJcg88fd94boWDrj4fGQcAT6eoQyUlugyoG08F+e8ynNt0xM71uu7vgeUSD6IpBWJ1S2xSBZ1c32tced9H2Pfne3KQ5Q789vrdG3bFRAnAx9rcAIFxAmCecypEOPW8XqWA8orLk+NFYokirCTvFtGPp+Zj06UDvIohcgl9plyfR6uvl+ksm6eHMr7HHD7qJF0io7zt8hBlbN4HXh9wbB4EdL0zGyant2SUktbubup3SnugMgHVlXZAvnKnpz+VQErR976oVble0XdozuulX5bCC23oBjv8vkKLPlKWWflU8Uev1axlzG/rLKLz/iX7/StDiYsT+Stn1O25ZBfq3yIoni2Geb3aW5VR9Xv4kAvPVylxA3UxxTkVByrjuyyZKuKi5orICkGJw3wtZZl0/9cX3HB38h4OAhUoi1T9coiq72gxaur41sdXWzlqpJSFIXsy7EbmQMmq3JYqjGzl4sxCIeeVefNj3xejHi1sEq55Ktoy5IZp+Jo+KJopSXm1O58MGW7GHvqtE2jVR/y3OSKwlLepeuiZacelw2v5unqZCikUx0DXZZXjJncaO0ik6048W31Ft3VxhfDr/RgHSc9LM5WymvU5j+T16eKSqPvVR/jLM/zp58G/ZXUX1lOw0GxAbVaY6XM42ceDxSIRjzRuMRYn5Omu6Rc+48k6fO9boE66eVWr3EN8UbJwcmftoGP4CBWEe2LiqhbCJEsKctxFsWumKPFsUZOKIx5uy1ymGCHNAFpyEEVigzw/aIxqSJcPwSaCiCxGZkXnt/9007t6Zk0s2Vb6nZnUkugmifpicdo1KNs82kjgUYCbzgJZAWsIJ1BbyX1e4tpsCLFEeVsFW3ddeTWN6CPRlxwbXHQH64id0G7Rl2RWkmadVa6E5WDKPWMfBZIFYV1MBxUJFtHQIC8AzP94V/hJ7FLj0etMukqXlZK7eq+uvxYpfSVNx8iC7cSRgivPK5m1eJXttIkm+BKywHTRxXjnvBB0O/RXIIcuCDIJ3FnajpNb92eurNbU7vTHdEs3nCTvWlQI4FGApNJIAN6P/VXFlJv6Xi2JvwH9w8uOMASYI2uYQAPJdXjT+76i4A/rvEjFu8aPRxHINEKieVBGhBfdAV5rMz7WlkGq4cV1bYuE5VZu2uRpLd1VFZpMnLwbKUYdYdlMU/oqKeJyiyL5CBimJnbmbpb5nQL0WSTrnmrkUAjgTeNBOTu6i0fT72lo2nQ7xUab+lqAtCIm5FcAr7oX3zp7i5y/7orqg6Qa1kNXv5aggSoIYhxVkJ0A3kf0dzdNUT8hjhTbVvHHNxHe0UOsmBiPDXGINacKK3W/LA1vP38izd58N6Bvffc1u50bsUE8ewZVUgH6Zj+9dz6GNARGYgYpud2NMTwplnaTUMbCbxyCWSCWDqWVpaO5jgE4EksIVoRUevmec9uiz52ygLIPcBf14ONWA7RJeMg7i4cSKwuvlKBeekagyTUl5hg4+1cL+YhYujZ6bIee+B3r9sJcdUKKyyHTQek991/121Tnc6tfgiV5x0zYB5kGcmUKW+Qo4HTW7al2W27U6e7uhfilU+7poRGAo0E3gwSkFtpeeFw6i0v5HiksMJd1iibbIYFaD3X3/32EeyqZIIySSWmxkcZbYQcvA63GiCiGOT1jKNx5cd3nIDc4lgvlbY/6KeVXmGJedq4WzG0311yTmrDNJwf9tPtl11xzeZSWffe95vbOu12Joe4AcmDRXUCzAIwcmh3ptLstl1peuuOJsbwZljJTRsbCbzKEhBAKfawsnhYu8ty6XgjIADhCsFZEl58PwCJLzSN3P4IyoqBOmBOajmMaPJl0BdiiBlAvpeozs3kOOkkEK2Tqs51ju/oa++Wgv7lScx1pzJ42e4iw9IpLvuZIFsJclCldQesuVlHZSM+OetcuzubtmzfnaZnt77KU64prpFAI4E3iwRWlhfT8vGXU2vYK9Jny4xG/Rs3s/q+DX2vdFc2DLr7xglCAE1ZkslabpvNWA4x4B33HkBqMYheF6OImn0MVFeAvm7MYZgtB0+VVZ9VHqEAj5VEt1PG7FZrvj9JzEFuJR2foYogB0ySug0X7ufKjbJo+9TsXJrdfkrqNi6lN8s6btrZSOBVl8DKynJaOnYoDXuL1f4KSAJy8AMj+S6egwQI8i8uKd/F/2qQQyQQB/uYheSZnL7vwq0EBOrlOll4rKXumtGRAdE5b4PimH7iF7iP3P22JglOGpDe/8Dd+chumIgdz6oMcoApGRwGKxNFueFKG4mmt+7M8YbV/NpXfd41BTYSaCTwBpeAcGLhyEupv3ysOkGBXcp+jIhbBqTJo527EupJMq4l+651wLnOfVMHnG4lxOynUc9IdhRVG2tHlWO2chYD4v2pIwgwFlnkduVc1fpdeLm8khywsNxqWSsg7X1utZWtlDafraRU1uFgcCuMHk0VLArftDJCDmW6Wj5mY25Xmpnb9Qafuk3zGgk0EnitJXD88ItpZfFI5fIRkLFZrC7g7HuocBv5WUWAL+d6gVNeVnSBR3ePu7gy5Bso83u1k7wMeBd754vd33Uks94OauTsO7/93DfKjwFr3tOmYWUscfbYWod+OiGNtnXCTXBPH3jgtn5JDvjF3Jwj4OOD4eSAMDudbrYaurNzr/W8a8pvJNBI4A0sgX5vpbAcVhZG4gG+B4AYggCbbCYBmrttAHPOYNLffgZXTHmt8/1HMXn8A+9IBH4v55WSA6RILEX909lsYKg8Lvo/x14nOe2OFgF5v+PJv9FiiX1MSamsEwSkIzm4SwizJeYSw3JumnW6s2nr9t2pO9MEo9/A67ZpWiOB11wCSmNdPHYopUGRTeRuG6wHNYL0eX3m4OfvAK7RZw+ARsshunPAqqiZg3PuKYlB5MJc8GPKTnT/rGc5QH46R0p9JPGnUrZLu8TjvIB9JkV5lnSOVpn15e4lynB3vw9u1Z9J73PQqayD4fBW9wVizkWfFgzrgqZT0zNb09zO05pMpdd86TUVNBJ4Y0ugV2YrpTJbyTN1hB1+fDWHeOozP7HVwRIt2y0L/V4Xc3Ctm2fAtspVY2cyYcG4tq3nKm38FZKDyvJz69zayb/r0Ml8mGZBPK6I5/1maZgPKtWzKsfvAY9K+zgLIk0akH50372ZHDyPlg44MyFYmN+FqUbNzM6luV2nJZFE89NIoJHAySuB/spiWl44kob95UL5VlZjCcj6nbiBvvNjrT1d07X4Og3ZycOvDYAccGERzCa5Jn7v7q26GMUrtRzoL9od539iAAAgAElEQVQ9lgREkE9IzifnFglAfnJrJtXs1yrSgf0qBGLA8aTXOOtyrGMwyMdnXHzZJu9zOLDv3tvScFhlK+HPcpZ15vfzl+hQTrGa3pLmdp76piMH9Wfv3j+nZ599Nr3rXZens88++3Vd1WrHXb+9M23ftj194AMfTFu3vrXI9tChg+mee+5Jc3Nz6eqr31ddhvK6Cr2p/FWVQL+3lHqLR1J/ZemE43ewAhxHwBxwhoA0GjzE4llLMbsyulNwVeldNGyUXhRcToLANeUupgr/LFV/koA0lpLqpJ+esiurod8rjjwH6EdiHmXMgY2BkJzKhQBdTnEgs0yHw7zP4bI9m9whLXJQtpIK8eBz9L8hQIJHbr6pQYo1bHuFbiUJ7bHHH0v33PO79OCDe9Ox48fSueecl6553zXp8sv/Jm3fvv1VncSYfD/+8R3pr399KN10083pne/c86rXsdECNQF+9atfprvv/m265pr3p2s/9KE0M10Er94qP0899WT65je/kXafckr64he+lLZs2fJW6dpIP5aXl9LDDz+c7vn9PXluaT1pDl/7wQ+lc8899y19goDIob90LMmCiC4lrAjWHsdZ+9XDaMVYHfyLZQGIA6YezOVZrBMH3LqANdo4gfCIa76PaxJyUHu44jNuMs4Ar3OT+gX2usup6nuZyooLjeewnGg/BBpdSyWZTBaQ1sF7civhz2MbOwL3ALV+95Qs/a0BUwNnt25P23ednrozky32xcXF9Lt77k533nVn6rTbadeuXdnXtrK8nF584YV03vkXpBtvuDGdffY5ryqYqO1vFHJ47LFH0y9++Yu0Y8eOdN1Hrs8yeKv9vBnJ4dFHH0kHDx1KF114Ydq1a/eGhuTo0SPpd/f8Lj3y6CNpqjOV18mLL76QieHGG29OZ55x5obKeTM+NJDlsHQ0Ww6AnAei/egMBWpRTCM46l2sBcAPzdm1ZQdtAtiuafO934aHXD3+4Rvzxsnd01qVYko7eN7dVsQ8wFLiKzxbXQLU7qROp7jnZvTCseLCKR28RyDa20gcQt/FzK1RIpswlXX/3nuy5aDC/M5TzDaE7aadBgymhRy2bN2etu06LbuXNvujuh544E/pR3f8MFsHAsZzzz0vt+fIkSPpD/fdm+6888709re/PX3yk59KO3fs3GwVY59/I5GDXC4vvPBCJoVTTz3tLaldvtnIQfP7xz/5cXr++efSTTfelM4559wNzb1MBi+9mC2GXTt3ZZC7+3e/zfP8/e//QHrf1de8ZTeLihy0x2HQW65cH04Orv26ZREFi+tE//qZRnUWACQkkFSZ7NvCx6/PUXyJr6pM8CtaDsQIPPmmTjt3EOZZSIEUXNqOu4x3fLd4tAjUHxRzt4K8D/QN91jdxMwen/L4jM3HHEQOKVWWQ2QmVeipUhXbdTqZIIjEb5nbnrbtPD1NTc9uaPH4Q0ePHk3f+e630xNPPpE+95nPpXe8450jC0ff//v3v5ekWX/6U5/J5vnDD+9P+x/eny695NJ0ySWX5uLq4gfSTPbtezD97nd3Zy1Own3ve65M7//AB7L2thFyULmPPvZouvPO32R3l+7Uft/7rknvu/p96ZRTTq3t77Fjx9If778vDQfDNDM7m11FTz71RDr/vAvSRz5yXbrsbZfltozzwT/99NPpz39+IJ155plpz553pSNHDqc/PfBA0tEEiwuL6d4//D7J2lKc5Korr06HD7+cra5nn3vmhDrUwMOHD6f7/viHdPfdd+f3Ln/Xu9I17/9AOvusszMJSZ6q8/TTT09PP/NM+v3v70mXXnpp+thHb8jxgc32X3Vq8j/014fSL3/5i/T000+l88+/IF1wwQXpT/ffn84488zsVpIsn3vuufT7e+9Jf/rT/enll1/O1uGHP/yR9K4978qHQdb9xDHR4rrqqvela6+9Np126mkj/VWZF154Ybr2g9emt5VyZ64cOnQo7dy5Mz2478EM3IrxyPXz3vdemdrtVvrVr3+Vvvov/196/rnncvuloNx80y15TETkm2n3n/f+Of385/PpHW9/Z7r++o/W3r++6cXzBnzBycHPJ4o+fg/CujvEk10A3KgZ021/FkCFHCAM1eunPOh77qSJd2yDI04KLuI6C4ZnYxAciwjg5+Ki+DyBaNxp3mcC0ZSldkM+dXLycEBFZtoh3Z/wJjgPSBP5d98ggxgbqs5K8BLw7JZtaduuychBwPG1f/vXtHVuLv3dV/7+BMtA9Qqs5n/20/Tud78n3fCxG3NcQoHbD7z/gzlwq586oBex3P+n+9Pjjz+WQVCWiOq7/F2Xp5tv/ngGp7XcSurfn//85/TrX/8y37ssINFnAoYzzzgj3XDjTRlg48/Bgy+lr3/j62nv3r3pby6/PO3ctSuDsoBwy+xs+uhHb0jveMc7clvqfPAiIbVLYKZYyHPPPZv+n//3/04HHjmQPvD+D2QL6+DBQ+nAgQNpaWkxXXTRRemMM87I9x0/+eQTaceOnenjt3wiA/zLh19OP/3pT9L+/X9NZ555Vpqa6qbnnnsmnXbaaemGj92Ug/B33XVn+s2dv87f7dyxIxPaJRdfkmMwqmOz/ZeM/nj/H9MvfvGzPJnPOuvsrEw88uiB9NBf/pKuv/5jFTmo/D/vfSAtLCxk2T711FN5o5A0dSkK0Y/KmPz8Fz9L/V4v7dpduHrOP//89O4r3pNN9J/85CfpwCMPp9NPPyOXpXFfXFzIQfCrr3pfVj4k35/9fD6ddeZZ2d2jEzA1bkeOHE1XXXVV1u7lUvqXf/1qdgmJfLJM9uzJY/7II49suN2KQcz/bD4rKh+9/mPpiive/Za0DLMyaZYDQAdOuO+8zs8erQLXil1z9zkR4wQejMb6YH16IJvv9L670+vqhGgAX9xb7naHHIgHeJ2qA8U7JvioTN/8N+oSWt0A52WAz9GyiThUBKTTZKeyahMcZyu5KePWAp/DWHwHEyrgolTW7btFDpt3Kylg9/3v/3u64MILs2VQpy0KFL/73W9nrfLzn/t8+sMf/rAhchBhSOuWYLdt257kC/73f/9eOvTyofTZz3wuu6/WIgdplt/79++mgwcPpk98/BPpwgsvymSoQKOsgSvfe2XWAplcDI5A5n/8z/+R/rr/r+mLX/hitjIEvHtL0JflIBfZCy88v2Fy+O///f/KQP/f/vn/zMQi6+Rb3/5WdlfccvPH00033pzJ7g9/uDfL5j3vuTJ95MMfSfff/8f00/mfFpbAx27I8r3ndyLXu9KVV16Zrr/uo5lsv/2db6XTTjs9ffITn8z9nJmdSUePHEnf+/fvbbr/L730UvrWt7+ZLaPPfPqz6eKLL8ng/9P5n6Q7fvyj9KFrP1wFpEXgi0uL2UKRf14atsbkssventsSZasx+e73vpOef/75PCYqm6sUp7vT2QIRcVx66duyi1LWwLPPPZt++MMfZKL69Kc+m4lUdfzojv9M733vVbkcxRNE+mq3Fv2Xv/TlNDe3LX3zW99IB196KX3xi18acStttN0iBmVoaUxE9tdfd30m77fqj5MDoIqHgT0Hfgp0tBqie8bB1LVsyII6MjEp+0fpm+UR1w7qgDZWBG4fj0XgGXEi8iwmCEDl6hknOMgG4KZfxD9wK1EvLnsnBycb6oBYUdJpW50iT3/pa0F0g/lWGt5+8WazlZ488EBOZY3miJss2W/VblcXgLvZo8ao8wpE79h95kQBaWnJP7rjR+ltl74t3XzzLbXpjXI5ScM+9dRTM6j88Y/3bYgc4gLU4AucpEXLPSAAWYscDhx4OP3Hf3w/nXPuuelTn/x0tfVdKaff+vY30pbZLekLX/hSDiL7j8jhX7/2L2lxcSn9w9//Q9ac9fNkma1zSpmto+c2ajl89V++mrZt25b+yz/8Y65Pcr/jjh+lvQ/+OVtB777i3bkOWUnqk4j0uuuuz6CoLDARr8BJP0888UT6xje/ni2hL3/pK1XMR+4UWRwQ9KT9379/f/r+97+XNfJPf/qzmbT085e/7MtgKxfNuGwlyehb3/pGdtnhenLZqk1SJs4+55zcJ8rWM1JUVK/mi0jgkksuya9qsYgwNG9EGNLcJSO5/m684aZ01VVX58UuAvvmN7+eXjp4MH3pi19Ku3efMpYc4tyqa7cWp8j517/5dTrrrLOyS/H0005/y1oNWdY1loNr1a5cAtTIEoAF3AB7gNEzKuuUWXcp4Yqi7JgOCvhy5De+fUAfi8SJIloHtIc5Bja6+0lzAFJ0a8XfqYup0D6XgVsVbmW5BeG/53Lbncksh8f3339bK6VbESCdcvb23FqYydlPQpfFsPPUMyfa5yB/93e/+50MwJ/73OfT7MyJcQtZF4o7CFSkiaIdr+dWkitH5cvF8cgjB9KLL72Unnj8sXTRhRenf/7n/5bBci1yUD36/m/+5ors3mEiSWsUiEh7/+IXv5xjA5EcvvHNb+QTF7/0pS9nkNFPDMhuhhxU3im7d+f6lAI6Ll6iOtTmM844Mwc/v/6Nf8t/K9C9da7YN6G4xQsvvpCtnv/tH//39Jd9+7JbSfL84AevrcBr0v7fe+/vc50CYZebSOmb3/p6DrgL+OXykbb+pwfuTw8++GB65pmn89/Hjh1Nn/jEp2oJZFyb1C+5j+QG0r8iZQ8gaw787Gfz6fLLL08f/tBH0vz8T3NMRO3bU6YwZ3IwS2EcOWjBbqTdGl8pPiKtm2+6Obv1opssksyb/e9oOYAZ9BuAdY08ygQQxApAG/fUVFdg+R4gxcKgbrwertWj9fMM5MDGPH0OzjnROEHo8xhL8P5CMASfITQnJIjP4yrRteT9oH5/JpIGZWXsbrXnU+rffvZm75B+cv/9t6VWqyIHJiZCjn4uj6CjAWA57Dr1rInOVpI/XVp2Z2oq/f3f/UM6NQR5VY984r/69S/TNe97f7ruuutyYDXGHNSOH/7oP5O01o/f8vF0wQUXpl//5lfprw89lAOg2jNwfOF4djvIlPzKl/9uXXKQ1vfjn9yR9rzzXSMgpwCvNG8FvL/0xS/nQG4tOaRUaaCbIQcFRwWu8rkTc4gWxkbIQUAvsLvvvj/k4PVuS49VXOFtl16WLr30knTvvYUryslW7Z20/wJitV9BZSeHJ598MpMDVoFiLgr6qi8iWI2h4jJ/2fdguvKqq2vJYVyb1F6RteJXh19+OX3lK383Qg4iLKUKv/c9780EqDhM3N+yEXLQQpT1spF2q3+/+MXP05lnnZUtlug2eLMTQV37x5EDmjDaMwAGYFOWgz6giGvJFVUPdusdd9vgtiL+wPt+nlPUvHEpEax2Ld/byOcEujll1RXsCNwEvvUMt25GknRZRs/NWrLx91y5R3YTH5/x7KN7q7OVnK0jw8J0POO+N/0+s2Uub4KbJOYg7f4H//kf2dd8y023ZBMff5o6qJRAAaP811/8wpez71xkceddv6k03QIYjmbAfvzxxzNgy9esoPDWLYXrRwCuCSA30cMH9mc30XqWg1w03/nOt9Mpp56aPv+5v81+cUD+29/+VnbL/O3ffrH6nIGSxpgthw2Qg9osDVVtlkUgeUqLF3iJDF8JOcgyUDkKzt5y8ydytk3dj+RZRw6T9l+BXGWgyXqR3NjspgwskZXiBIr5/PJXv8hWoALU11xzTSZwWXgabwFqnevpsccey2XLxehjon5pEf7oRz/MFsEtt3w8k5N+NO4/+emPs3UiN9I73/nOWotxI+SQ67jjhxtqt8jqueefS3Nb53Kc42T4UQqrUlm1CS4GmNGkIYo6eURyAOTQsPU3rhpcQOAV7+IKj64iz1qKYMzOZSwHSMBBn/ZTv7uVIjk4QXgsA4sF74wrDCdYDOVZf8Wh4cX1D/yvflOSjGO1yxtCnJgc5FbiPgdYB38fhECOsAdQKlYqAzOKOWzZdspEqazqnHziP/jBf2QCULBSqYJyOciq+MUvf54zQz7y4etyiqOARkdeKFB89lnnpE996tPZ7yzXxL/929fS9PRM+qf/+k9pbtu29NWv/s/sP/+Hv//HtGPnjrRv3770ta/9a95c8k//9f9YlxxkacivL1+56pd7SdlByjx56KG/5ACvANzJTLLZKDkIjL7+9a+lw0eOpL/92y+kc885Nz39zNM5aK46BaCvhBxuvPGm9HAZN5mb25rjLMrgWV5ZTgrsCrREmgqu15HDpP2XZaXxEbkojqT0TbniZNkpg+mGG25Kn/vs53OaqzY/Knvr/de8Pwfcf/LjH+cxv+4j12VSj7uojx47mufKvgcfTNddf33OUMpn3i8tZ5KWa+o/fvD9KmNL7jTJQKRxyqmnpM9++rNp585dGyIHBeiluCjLSLEYWV8CBhGNgvhrtVtzUiSl5y44/4Kc/sxxzW9lkoAcZEGs91PnPomgDYg6PuFuQsuvgLDEI94BlAF8wL2u3rhbGgUYogHz3K0EOYxzAwHW7oaPbVjTzVhzjeiIVZJZdvX8KmRH//V3u92a76fh5i/74VRWUswghKLQYke0KmJ3nw8UTJ6FNzWTZrftSt0JspXQ7JTS+Lvf/Tbn1CsgKK1rdmYmp1rKmrj6qqvzotbP4SOHs7mu3P7jx45lDf6iCy9KBw8dzMT6iU98Mmc/6TgKAZAARecVydUkf7TaLNfTepaD+iiwueuuu9KD+/bmrB1NCAGq0mqV7qi6489GyUHy1v4D+cKffOqpHG+54Pzz0+yW2Xzek/ZkvBJy0Lu6oPy+++7LICWylewUSJcFJiKW62ocOUzafy0guV5++atfZoDUPNK+kt27d2fCUJ0ivmeefSaDtIhQc0zEJTBX3ESE8ulPf+YEclDZSteVW0fviVinOp28N+Gj1380W2EKNGtvi2S4vLKSts1ty3sdRECXXHppniN1saZoOSiRQPtpfvzjH+V+aJ/KLTffkma3bMkW2VrtFhFIrt/93nfTFVdcMWJBrQeab+bvcSsN+yuFnjvmprP1vuN7twb0O+4kjz9EcuBd35flwW9vE2Dtz7KZzjHO60Zb97PoHJAzZpcXodX10599JeTgB/N5Pd4/kYOylTYdc8By8PxjN/3cV4fl4H4tfu9kctg9keXAQlBdL730YiaHZ55+Jj362CM5ZVUpjQqaKvPFmVFEoPiC/LqyDi6+6JIMqjpyQyCjjB5tDtMZN8peUZqkAGLb9u2pt9LLbgntF5CmfuTw4ZzdUwf0Rbteyq6oZ555JnWnurkckY9Ap+5H6YuPPvpo/krPyprRz/Hjx/NmvumZmXThBRdmohEgyQ0jcuz1e+mcs8/JLhV9LteYcurleovvqV11bVcd2tAmWehdTXSlimr/wKOPPJKtM8UbZKWobSJcBadfeP75dNrpp+dsGv+ZpP8QvsBZmWGyJJShdd555yfJRveMn3feedmFpnbpGSkD0uzPP+/8IgOuO53HPFplKjsHhF98IR14+OGcptppd3Jf5K6S9SB5PfHE49nilBxVrvYonH7GGXkejJOd1oHm3/LSUlYkJH8Fk+Wq/Ov+h5JSZffs2ZNjJpLxWu2W3F988cVMZEqTVX/r+vJmJoK6tnPw3qtJDu7OicCMpwNAds2cHdDgFEDM344n7jEhfkGZbi1QP/EPLwvQj+BfRwDrWU0Fs67eJ+FtrX7PDVwdhUh6Gb9babJrQhWQ1tlKvt0cEkAwcWs5ZpYLQG6l2blXRg5xognYlekhjffaaz+Uz1ZS3nnz00igkcAbVwKZHBaOpEF5ZPdaLV0PIN1qIKjrbm6+9+ciOXBgn5OHK7hehj73mEPGZzsuG+zz7CX384OJTlh1z65lVYzIa11yyKcx5R9vB+0uraz51Glt/shuAtLkAMdGuzBotJMDGUsKRIscujVpqJNOYwk67yD+9jfT4489lj7z6c/k3dBo4ZOW27zXSKCRwGsngUF/pQhILy+MgFZdjeuRA6Cn5zjdlEwkd3F72Si3ZFyCUeCWa+BePxaBp7hSBu5134/A8yrPU24dqAHpaLF4ptaaMliHHHK8IQhW5Xm7W60030qd2y/es8n7HJ5+dG91n4N3ls7gVmITHB33TXH6rDO9NW3ZtjtNv4rkoHLlZnni8cfTU08/lYPPOiLB4yKv3RRvSm4k0EhgEgkMB/1MDr2lY68qORAwVqGex1/nsgEcHah9H4E+B9vc0oguIkDfcS+m4LplkbGwPH4b2WFFRHeUk9RYOW+QHLwv9I0YSrvdmZ/qTN1+/mVXzNfVY16p0a/Z5zAuKEKHogAJ2OCLm966I83tODUfEdH8NBJoJHDySuDVJge0b0CPqzIVZ+QgOpe2a87EBfy8JN8g50qwK8dYJb73gXgRYE8KqhOIb6DzILmnstIm79ek5CCnko70pi4sG5XHsRspteZbUxO4lRSQbrdat44LmDg51A2AOt3pTOU9DspWGkcyJ+9SaXreSODkkoDIQfc5yHLQqcRZM83pluWtl+12/kOg1h/0s3CEM4AmWUUe03QtGwtCWMOzaOsCSf+ew0FFKHpGZIJV4WmouJ5cu+c8KGIcrhDTHj/HKe7epkz6B6m4e8sJqZYsstB0r8PqXdNYLqpbmXiUofJjPCbHHIbDya4J1dlKOj7DAzqYUDA1gnBzClZSg7QBThf9TM8WG8San0YCjQROXglEcmiXKZ2AJSCb45wlYwBwfjqpg2kM+uKxgEDclYOVgPvZb2LjmgG977ELgNXjGMQ59K+sFE9vdXLQu5EYYoAcTd5lABmsFZyu89xgsUh+6hskSR88ZTfXkYaTHdkNObjPygfCf/et66sNa6dtO05JW3eckjqNS+nkRYSm540ESglkclg8klaWjuUbmJ0cUDzR8HOujbTi4XDkHmUU0zqQ5TPIg30PlA1mCSRds8c1Doj6HgXeVdlsWNP7ft6SB5WJM+g9T2l17d+fhxzYMgDAR09LDE7zN8+7FUL2lltQ9MMzpORW6qf+5jfBjbMcEJL7x6hQwiV/WCmsshp0ZHfedtz8NBJoJHBSSwBy6C0fzy6ltq6/LI95QDC4drSznWwbYgH49okd1BGEa90QTXQNQQ56n8Px4pHcKscv/tH3cf8CWKh/sRBUl85V0w8kE1NJCW47KXE6q+OqT5ZIDv4d5XN0BxYSZbll48TXarXme8MJyEHZSriV3ISJEXZPX8Wn152eTVu27UozW7endrtzUi+IpvONBBoJFBLArdRfPl5t4qrTiDP4izRKegBjogsJuY6Li2JluFYNaEMwDtB+YJ8+1zEnAlNtnNR3IguRABaGnlnN/ClOYdVP1NzrYiXuiocQ3UqKc2YtcqB/WEMe09B3qou+yQ1GO1upNd+byHLQ2UplzAHXkjOR++DcV9jpTqe57aekmS3bUqshhgYXGgk0Eigl4OQgy0FB6eg7R1iyGmQ9RBeM4w7AXr1jx3FEq8KtCA84c6geRBKze5xEhHN17QWUITE952c3xQP1VBfWA8o2AA+Yb4QcnNg81uIkClFADiI4TqBNaTjf7w03n8p6YO89+chuBsNZjeAQ32W/l85R6kxna6E7s7WxGBpIaCTQSGBEAriV+isLRabScPRgOAd0WQ4iBwfSGKDl+XFatRMLLm/iBsIwfQ8ZuHWBrx63Ea4YB1iAWdhHnFXfQzyAfjxFwvtI+ZAKbVjLEqqbUr7Rzi2S6H4Dw2lTu92ezK0kcmh3OlUqK8ykxkkAMk/UCd2v2+3Opu7s1nwsd2eq+Lz5aSTQSKCRgEvAYw6KNwgl3AXiVoGUTSyHcRaCk4Njjv8eM6HQ6B0osQgcZKlT/7Jnggwg3EuAOcHpqPVHd1gEf9xJqt+vPohuIbcqkKf3Kx4/jhWEPHGD6XMILPeh3ZkfDnubP3jPL/vBBCK/V5WIHHIQRsdjbN2RprozjRupwYJGAo0ExkrAs5VyplLO0dc+huL3rG3b3wC4ey+wJMZp2a6ZA5KAdgwACyjdVc73BHb1N6BNkBerwrV9YgxYDRHMISsPehcuNbnN2qmjW9ny7mllZ4kwiz0eZGt5wk+0lsicgrh41t1lyAz3v+Ssfk1PT+ezlc4+f8/md0jr4D0KIsKvRqiBsOdyb5iPx9ixq7jusvlpJNBIoJFAnQTcrcT3whIHv2hJRFeSk4PXEUGT93AboeA6AcRUV98H4O4n3+nsMQeIhUQcyIE6ogvJNXxZTUrnpU5vXyYifZ/Jokjljf3xjCQsAu8rnh6XH2mv9E3kMNXp3n72xZskh0f33ZsD0qrYfW6kXNGpY8cX0lJvmHafembafUpzTEYDC40EGgnUS2Aw6KWVhSNp2CtugvOYpWv18e1IEE4ElAFpRP+9xyMox9/BL+9gSzyC5/iOduGGgth4jnRWyuT5SEj6XEfJ664RlwMkkN8vNwHGuvQuZBTjGlg8TqAu10gy7U57vtOa4GwlXfYDOcA4vv181XzpJxHE4tJyvrNh2/adaW7b9jS7ZWu+2jHnJjcxiAYvGgmc9BIY9Htp6fihNFhZzNaCa9ZgjAeI6ywDT6V3kHfXiX73wGwEaa8X8PTD+9w95NYFoB+JDe0ecnAXlPfBM4pEDl0LimMxVRZCuc+DuuiT6uIaBf2uukoXUf6d86W8D54qi7WTZVfukJ74VFYPauDHioGWfn+QFhcX0uLicurLl6ZQU9YMUt4dfebZ56VTw0UxJ/1KaQTQSOAkk4DIYeHowbSyeHTkciPwBIKQWABwADWmfLo14ZoygMl5SfE7tzrqXE3U4xvuSEUV+BJfAKydeGLKap3FU1kycqcp3tDp5L46OeRnWsU90HXWh7veCDb7Zj7PmkKW8dwpfd7v9+fTsH/7xXuu2VzMQfc5KJXVBwdW9/NKfH73egVzwV46PKvV7qbTzzo/7TrltJNsKTTdbSTQSGBEc+6vpIUjB/PxGRABYEnGjlsQjj2umDqoA9K4uT0+AE65O6nOGnECqceGQasAACAASURBVMO7eKIqBBRdVr7ZrY6UvB26cVLaM9cse7wgt7G8j8GJwPvmLiL65DLQ9xAclgMyVH9KEswxh00f2c19DtF0o9PuH6tjbt6b6s6mLdt358P3XDNolk0jgUYCJ5cE+r3ltHj0UBr0CreSfgAu4YmniJLZ488AlBGEIRYHQ4AQ95K7Z8CrOrdUjEcQvMV1RDxiLbJytxXtd9xUP3orK3mfB+RAvZW1kSPWq/sw8ju9XrU7m/LYsU3iEBYE7WWGudWDTHSfQ3eqNUEqa82prOMCOmqAm1R0RA2c1v6Hme35X6W/Nj+NBBoJnJwSWF5aTEvHDqXWUPeAd7M7xYOoTg54HyKJOBFEX7pnG3kGUYw/1BGFRgSAdmDlM0/EoV5iDF6+u79ihpFnZclyEP675UC9ek8uJWUr6XcHdrcYVB7koGf0nZ+d5CSldsklpv/subwJ7uLLNnkT3IF9997WnZq6lcpHIumDQWYwTCEfMATPAXw6trs1tSVvkNMF781PI4FGAienBBYXjqWlYy+nbqdIXyVw61o5gWrwAw0ZvCGW4NaD7zOI7iWPZ0Tl1sG4jhycRAB9QFb1sBG4rlxGOAO99m9Yym52D/V6qdVurwalFV/I+auZpQpyKBN5fOOetznGXagjxj7oW7QeZDmkYdr8NaH7H7j7tu709K1+9SYsBkvxN5aDDxj+sexO6m5N7anpTA6Na+nkBIam1ye3BASQC8eOpOWFl1M7FZfPOIDGOKYAkT1VEAaZOWjbEAcuHjR5ABwgRcN2TT66XWiLa9sAu48clg4KMW2I7/s7XqZ+B+xpr5OQ18nvIj/9OKE6MbhFouei9UD9HnsorIdOvkN60zEHHZ/Rarez5QDo4y5ikNQoH5i4m1DP6zY4Hca3uNRPW7ftTDt3N5vlTm6YaHp/Mkrg8MsH08LRQ6mrQ5qHxQ5dcAWgc5cJ5IDiGS0H92Tg8hFp6IekGIEi+BXr8mByHVG4NRCBnrY4+Xh7nDBioNl3X9NeNHsvAytA70OSntmEuwviUxnER8YlDOkZ2q66Op2p+VZSzGGzm+C0z2EwyJvguO3IN1+4ADzTAHaiITCZ9kIMWt102pnnpLm57Sfj+mj63EjgpJTAwvFj6cXnn06twXKa27pl5J6DCIj8DTkUIFYck63/AEO3JgSK+hucwrdOAJsycTERuK4LSDuuuUYPmbgW7vEF3vMAuGOgPo/KNcFjt6AcwCnL92BgTbhL3+MyEFYdQcT+tFvt+TQJOeiyn97Kyq0SPGeA+4YQzxyIKVPk2dJpruB7+cjR1OluTWecdW7aOrftpFwoTacbCZxMElhcOJ5eeuGZ1F9eSFu3zGQs4cjoGPh1wKsjB9zZrkE7QHM5T3TjeOAasgF4NzIWgKoTBJ/FsiEgt4J4ltiIK9Mx7kF59JXAvd8REeWGy8nbNM7tRX8zfqc032oNN5+tpH0OK73erVzATaZR9MlhfnFuiDMXDVEH1dnFpaV09OjxlNrddOoZZ6Wdu04d2QyzkYFqnmkk0EjgjS8BrXe5kg699HxqDVbStrmtaXa2ODGhDpijFs9uX/U0ZuT4+1gQ8X2vh+88AI67KUqSZ/kXkPcYSXRJ8WzMVHIrwuMgZGVFLPV4hJMD7nvcZxAQriQsJ5R0z1xyktLz3vZ8n0Mabv6aUJFDfzC4lSvvOIU1srL+dh+cOoIgface/rDllZV07NjxtLwyyOmtO3buzsdtTM+UR20UJ703P40EGgm8qSRQpKUuLy2lY0ePZGJYWV5IM91OdiXpVjUHxTrt18HLT4B2cvDgsv8ODoFPeDnQoFFiSZRxDR8x14G8u4sA+0hEro2DhbxHvZ6x5Ik7/hzuI2TDv8Ry68jBlXLPUortPpEY8oVDk93nIHLQqawiB3WMG4ToJL4v2BhhI0AGAVPPTcKVlV5aWCjOY9JxG4N86cdqnvHImijTuXSC4Qksnw/q0FEdxQmH1SPlrvN8zWCZHuYBJie4TGT5sdWt6pUgrU25XzolUWlpdnbLuPXrDE3dPOs9UVl5ssmnWggh57O1O8VRvtW5VGVb8t26eet9UUr2w5bamPtlMTHzuJTHI/vY0aasWZQNK7LpCjlwGUvxS/lMTrMrRMr/0r7yq+oogNx/nQLQbo1oirldGvDyAvmqrmI2Fy0pjw1gRCp5ld8z5/JiaCnrpVBQdLdIdhu0daDZqrSrsdCuU0sRHDd2lW82N6C46D7/VqYkRm1sXDmFIMO8zWfaFMXqBIF8RHWnUKjyHCiPrNaYRkUMeSJr2qR+61n3M/OujznzoEqZJEDZL+U2VWj1DmTMMcCmUgRznWX3mEPFqTmpo0yYTitt2TKb5rZuzTEG3Dn6F0XRtX5fI2o7cQPV6xqxfqc82oT8fc2BPyir7voWoEb3j1sXxDaiLNxiGdXAV2eAk5OXqSd8p7W3mfnmG/+kjBOM9vcirvAMfSLQDzmSueTxhtWV8QquCVW2EswEOahxCD4GiJwwGDi3JNwcwreWMwtWekXOcwm8FfBUMi8WWLFpcPX42mKRrS5eX6QMjGCNzSQAT+7DoLhlSgCsfGOWcL6Bij0ceSNKuwLi1TTkIk87T9JUni4posqLZPXvVT5Tm1fxlHLy4rA7ZzF1+/1eBo2OZXRINlnu+cz7IjAnUCkAY3W3qerJfsrBMC0tL+cmTHW7uX4db5InqU6DLPs8SrpGkSVA67x5gQqyrii03N5fcMdq/7L8+v3iZkDq0Hn9+TyA4m3OjIHgqoVSDSCkX7yTJzaE1Wpl4NCZ98VCmMrPVGfHtJWi111tM3OECbRaUL2NaliemwtRMS+KD4uPyzNw8gmbU1Mju34rYNA8E5mT9VcqA71+vzy3vxiBYu0Ut59NTRUZghCsE3D+vSSYfFmO5nKvl+cFwCm55jz5oqVpeVm7cYd5HgDIyF7v5YxDKYC6o0XkgJICKZY3smkM6VfRtmLtlfpDcTdBp53n3+zMTO2GrGI4SgVkjQM5yTiSXAjc4onwmEUd2fMZcwLApF7faexavGMb65synBjAICe0qDC4BeGB8eieim1lfBhLMpU8u8utIsi7WBMFpoG5tMnrHCXS1nx/kjuk2QSngt06oNOReV0zd9Jwdh8B9pr7XnkWlkNwXnbFeiVJrKWh+7OR6RGwD7SeQWvieQSN4Fm0WhLTGXRXFwxl5QUEGJWN8IlEu5gImgBqD2a350GjJUHIaF3I34NzPjF4HsKBjPlb4FBnjTnBrjUeJUSOLPS6caoDgzpZxEXuZcXnWQhoVPoeJSaTXwnU47Q7nxexv/FvymBuuF+5UkBKAIvuAj1bl9MeLTzWF/JmjCg/ttfnpn73bBbakBWf8khorH8HSXf98n50Ha8nv/Vk5997WRshBw9IcxYQ5MDmM9ZkHQZoTmB9eL/cf49bytvJmKlM6lVbPMOJdcZn/M1cHye32E4fX3aEU6fKUrvVZ/WjIv7yNFsIBwzRc8w1CNXbVz9Wrfk0yU1w+/fek3dIq7FeMZOOjSge5AGwnLnGTaARIDXtzJ93AhrRWOyhyN6RPEaZclVriUQQy3ciK7S60tIo0+oErjqSnEXG91V7Ss06tgcy8X4Cdi4T/c7ipv5KOzbrCXJQ+3EruMZEMgDb5tG61qOGtQg596HUStcjEwdQFpETaiSPqEBAGr6wOLIYsMP8j1rWWuA1CfDRF5QfSKlOY6NfrkFGNwp57ow/4xdJpg5kXU6sT69TZfgadbcD76IwACqRHDYD/uNIddIyxsUcNOaeHBMB1+etKxH0WXKh7DpyUHmuWKn97oYCNwBg6vN6x5FfHTmgbHhbmWdOTrTVPTEoE/qXNlOHuxjrxiC3t9WaH/aVrbTJfQ6yHNqt1q0Oomg0mHnjtOw6M2ZcA32SO/MiIMryv1lkLFIHYF8gCC/6CgEcfV/5UKXtmzVDOb6QKE8DIXKYnZmtANy1gFLw2aR3LY8J5GDCe649qh4sBn1PfzlSgIkS28bEYaKQgizNUROc+E9uR3Eq8NifONmpq/q89MV7n+hXHWEgu7rF5M+vRQ7Ikh2j7svWd26BEcSbFJzqtFE+Y/5A2oBsVAR88UaAB1xUFpo94FxHzL42XImIawbNV/33Q90AH5QD3osW11rEtBlZTkK+Xr7aRTKM2oSMIQefR3GuglnEOZkLek5rhHUUAZRy0NZZT8w3ZIPXobLCS7fuen2Oc4o+QUj61z0BXh9jrjaR3hpxLGIQ/XnVyUGX/SggjRvDgyIOqABvZDQmXwTu2GD/G7Lx8mPHGBAWnmvOKgtBOwC7Bu4k48AWB44J4guRyZVlMkzZreQuDEw9J4fYfyaEnsHso91ufdRNEj84q84F4HLDDNVnAk0mVbWo1nEq1REZ7cwyliVl7MKCceB0QkF28TOf0BFc+Q4Q5nvSq1kkTp7qb0wVHAdqay2ecQstAkCcc75g6XNUlugP9eNS8DGNRBTJwdeXE6r7yJn3ql916LsYFHWXlCsdcf1uhhjqnl0POOM7mk++M5i5TfvdfQYZsLZ8HUIA1C9ZIW+PXTiR630sbb0PSWGpQqiSV12w2NdJVAr4O+KUt4/vvO2UqX/9sD7Hp7q1tOa4DdN8r9ff/PEZj++//7ZBv5/JASBzjV2VOuj6BPUFsh45+ICOW5C+iHkGs9lBlLr85EEXugNTHIwIFD54/I4cMojLJ6mjQcpAoy/eDAbZ9bIaeIsTWGVBLG4dqRx3VaFN6HnMYUCHCU05kTz0PQuMzUcQ8HpupTipkE/Vj+ImqSpASbkoCcwNty59HqFUOGhEgkamLAwnB+QHEOhdyUc/G3WPbJYcYjuQv4+tgwxjWVcP7dYztNvdQPocQESmTpbeFmSJ1YBvHuVD3/vccevBLVbWrStck5JCHRnU4cK48lHO9I7jjmvrkKwrJpQ3bh4iI0BWz1VrwuKYYAjEqnZ4TNAVLiwTxjTipBMCvzvuxTnjeAMWeDshqbr36uoaR9a67Ke3ost+Nnkqq3ZIixwQEhMcNvPFXbeoI1nERruWy6QB9JjUdN7Z0f2ruE1YnCwYBk7fRzata7cvXn6PYIhZzsDnbKJyT4cH+qoFQDaPpZwyiX0CM9ljG2g3i8PBgt/dj+wZHSwMNBzVMTNTxEewTtZzK/nEY3xHgL5M7WUceZ66GQtcXG4VAexuOUUFwOUfwRXCi++wOD1QPQ586sArPuvz0omA56g/EmA1R8Zk5TC2rgSoTORB21xDJT7hFjHPMaexAlAoKB8QJbYAyEG+9MfddfG7zZKEz3VfU44La5UZ3Uq+xpljrAOXg3/ncxgw9mejAgOZ6xknB7ciVL76hjWhdeVrr24c6wCb/qAYuIIYMYvxZK3hFfDx9fHayNzO8uj15pf6K7dfNslNcL1ADmh+cbHSGAbeF7aDnC+iCCZM8LjgfYHqOwcb/KoIxslBdUUii5qft9MnEs8xKF6vnsvalvLRS00jutxyufm/IkURTQAXnYMHWr/LzoHUB9o1L59cEAj9pb2uSRPcqoh2UKQ6jvtxQqb93q4y/zK/HtvuC7FuTsSx93YzX3wMInH6Ec11Y+guh7XIYSOLaKNgVleWf+byZL66hulKC30SCaqv+o5zg1zLdaBjXkZL38cMsnFy8HYJ8FQmsZzNEoI/71asKwwR0MbVQbYS7YEIAHD+9fkV1zdyZk5hJbnmTbkoFpThhJBjjGFzr28O9sCxE/M4nGT+69mo6Dj5ax6Dd9Sh79UW91i4DDcyp5krvZXe/MpK7/bLrtjkNaHcBDcCCAYEvojrBjgytQOChMZicHCJ5VRartXL4tDkYdEwoPqXd2if1+MM7m1wAouLOIJkNQEt11z53asToUik970VmLKAOBlE9MHB0dsYwYXv3Hx18zSSB643tB3qB5RyeeXGhcLAGd2eV/SrcHusLpap7E4aaONU3lMwlYth4SEvz5hyAkTWbnG4JlSnNUWApi4f23EKSrRYqNfdKb6IqZ82MT/rFmAdGMU57O2qWyeu/ABUWHiSoc9j5glrgPLcAgFM1LboU9d7kE10CbuPP7vlcsrkOvRQ7Vk88UEnB8YPgKW9a5Xua4a1WocVPjd8bvmajmPonglfb/4c4E9cCzJCKROo6wcZs0YgB3fdQVLjcNLXsJ4B+PUvY0a5KH56DhKP89fr47tIVNltt7wyGTnIraRspboORa2Oill4Pnl9Yjgg+8Iat4DiwvG2uInsIAGzxoUbQYKyo2kfhRj7v9b3dQOheliwDLwG1QPeMagVQT5O7igXrwMCYPL4Tku0sLUWhy8C16KwxJyAHaywipjY7hJxPzET10FaZdZpQpEcke96iomDiCsYgG8dudBX2uXuvroxH0fcTm5rzZW69/0z5rdrjE5YdWsM4MKlE91rAI3+hbAZD+qrSEU7z9dgB9/H4+1mvXigGwxg/bsLZRxB0Be3lFye40iB8fM6636nzb7WfG7iskV7hwj0r8dD1iIHX2d19dB3xgWrj7HR+3qP7CqPLerzKi292qy4StLj1g515j70evMrk7iV1iKHyLaRpR14xxFC3aSo65ADgi96Yg/63n3+Tg4MtrcP7YXPXItmEjExvb640COhOSiMkw8gyIL3FDm0gLgY4sJz94N/B0FAALQdq0GajsvKiYz+Qiy+eJm4ABN7DHxRIHM3vb09kGKdpu/PIZ/YR+ZT3VwYBy6RUAEN+upkFMfd3X8OLOPmLGPm7Y71x3e9T5FQXHEgbsZccZeQKzyuLep3T11137q75Hweqk634KrjU8YIeD1ycMuQcXPXcd168ar8ex87f8bXZFwL7sqK5dYpD4yzxzRdPipP8QVky3iQ/BAtHYC8joRQRPjO+4fLiP7rWbcG9TnE5eQQcSJiUJRbYa0M5vu9pdsv3mzMwcnBWc8bzULzxRH9x3XaNA1FSHXzzxelgztko8+Y6ASmo3UQyUHf8763gd/divBAkYNeXISuceIG0DPRnUUZrm3TfsDTZeULKg4ssnEi0TOubbrfHS3eyYEyKcMJPcpBz7ArFZLRQtE7+Ezrgpw+P2hznTuRhYVv1xdcBBHkHcl6HEnwnGuydVZKdM04uNP2CDKU7ftPxgV71yIHB1IWvz5TWWz48juVXSN1YvM5Teoqe1tQgjzH3y1YyZ4YXpYF11ZOSA5xnUR5boQceMeVF8ci72/dfIhKheMBz0fMgJhxyca/9Tz7hniG8UCp8Pni5OCkNK7/vrZRungWi5DP3a3k5BCVqLrv8pzrD+Z7k5DD0wceuC2Vm+B8EAAT/nUgjGxdx2Z1bM9zkRDGCROAJ2jlWUvjQEN1OAO724D6WUBuNrr/LwrdJ3zBxP1q0xskUAfsfEY9bu34YtfvsZ1MFNfu+d39/KRFqq7Yb/rp2o4+i9oOWhSfu7tC7aI+veu513HcXDbUo75B1gA+VkldKqrPkTrgGQe+qi+SDxqXz2FXGlwZ8TH2emlrtAJVtm8+G0dazEcHCUhC/0q+zGvG0IncFTJfn2ie7tbzAGx09wG87mrL411ulBzb/iyY4ttxWmud8gdgj3uH+uqA3YHc++wkQrlxbOsAM4J43TzVZ565xJpVncgVcog4pmd8zMbJMmIic8KVxahoRSXL5xHrey38LTChN9/vDTefylpHDkwEJhILqs6EqxOUTyQXWh05+OR3cxQB6zO1QxpS9K36BPPFjdbkGjSC9OcctJ0cHJDj5HRA0e8sUi/Xn6Esd2EwAfxfND/AFABxMEODwHKImrFbGD6pkJ/qUxlYB4wv/3rcAm0JwKWfrnmrzz5mDs4uey+DwDbWl1ugcWEDOusBDO1g0bvrBMD1hcg8rltckTB8N7ba41YbmUVrtS/KBIABAJFrtFqiEsJ8AEzR/gE19TMqGFjF1MncwhWV15POZVojn209t1IdECIP2joOLP3zOuB0HHFlKo5RLD8qjihfELXHXZgLyBFFhvHBBRfHx7HH+1vXNgf/2I+6cmmD45CvBcfRKKMoi+y1GPTnO610+/mXbXKfg7KVWind6sACE2L+s6DjYLrG4J1ej0ldmF6mA5AL1DVf147iALEInBwYfHe/8J6XW1f3eoveAb/OhRHbB5DGicjkpa2uPeQ2KFV2qpWG04PUb/dSv7VSnMaZT0Ed/+NgG0nYJ5VO6uR0VUDIFw2LnMnKaaFOiD558+SWwqk9EuXpohyzjQw4upx5Exe092o9cuDEWLVLcvH2uqZVp5ycID0OUyw15ai5O8kwp9ZrX7W2SpnUjZjPd8bGy42gw/jEPldgU8oijpGe5+hvFI+1ZtF6iUzjZt96MlkL0GO/cx+KjlQn1Y6A4igwndAkB2DmNw85bumU4djfEc29fCk+M9LXMH9OkH95MH5r2EqtQSu1+53U7k2l9qBT9M32zETlxXGBcn39xDWo57OC0ErzM92pzd8EtxY5CGTRUKLE6YRrkjTeheWakYMyLhBANWpSDD6dx/WBRsv3CFDvs1g9GEebPOUsgiaCrsCPSRBOlHUQR7NztwOavU88JwjqxU2jMrCGojZA/1YGy2l5aikNZvtp0OmnQVsTeJiGrUmX7Zp80nzZSKCRwP8CCYgcUiaIdur0O2lquZs6S1Mp9ctrC8p9U94UtyZRgKLljXUEvuqdbndqvjs7c/vZ52/y4D0nBzUEsPUADW4IGuTamACPhuhzdzNUmknNee6AtoO/d9jZnjbFnGNnZbXBwZe+uOYX0/qidlNptTWH8zmBUA9aiGc0qIxoFvoAR5MWGUVCUdtWWstpcep4Wu4upkFHFkRDCP8L1m1TRSOB/7USGLZSe9BOU0vdNLXQLSwJO+VAGAHWeLwTZVUE4dhMUgM4/aqQgwMy5KDPPKvENWEAE01Yz8ZNIQ6kXn60MqI5FclBdbGzk0yROgsA5oy+cb3vMYs609V9fHWavJORg7nIQQPiW+xj/Zh8MUV0XD39Ti8tdI+lpe5iGraLY8Sbn0YCjQTeuhKQm2lqsZu6C7Op0y82nfIDOaDsgkWeFQmhkFmov4XjU53OfLc7s/kju+ssB1WMCRNdH85Qrp2zC9gzYSIAu5aMmwhrwy2OOPzEEvyURU/z83o8G4OYgMrTMwSXAG4nF/99PWIA6GknMQ7POonuNtpAINZPFKW+ijDbg7S8ZTEtzSykQashhrcuHDQ9ayQwKoFMEAszaVoEMfz/2XvvNruKc+3z2bGTshBIgCREFsEmB5sMxjYOx+GE6515zzkznwTxJSb+MzPXzAn2sTHOJthNNEkmIwkQQgghlEO3Ou0011Nr/VbfXb12hy1wUK9ti+5ee61aVU9V3feTqqoSvoQQ+AkGq2cGb4V/Rxo6mYadjg1XK9XF78oak4MGaIJro9EI7ho9eEM1aEweFmzEC9VourqM/JqSA+wXp4qpdu7vIctCszIQHq4ntg3A3aWWi99LXELbqe0BqPMC2LHlw7tjGRHI12CWkgOEqyQFMYTMovqETQ6OWbtaEEMBHoUElpoESs2y1U8PWN9U/wxyiN35MW6BxbrVfZJt1x4uVUuPbOk1W4kXxwAIILvLRDVmQDfWiFU7J8isjQIwiVMA2ArG3TR3rBl8beoGggycpChL2TRuH21RFlYyyrJB0ovIRS0MSE5TJ0kbxarSOIeXiQtOA0najqn2pI31jVqjf3LuU3qW2owp2ltIYKlIoGNWHa9b39hAyGJSz4KKIHarq+vaMcW9E2lyzrBVzpAc8mSvOfWktAKoylzxni0ESSAP9ZWpqZSXzZQH2JSD20jBNdbK46C4kpSaYnlxB8qibZBEHjkQ3yAYTps1XU6f8+/5TlNf1cIYs9N2um/EOvXWUpkKRTsLCRQSiCUwUQrWQ72ZbOUx1wevA2SBJyNzK1lnuFLqxa20551tpXI5bLzXDSwBZF1xSkUAP02zUuBWq4Hf1TJQDT22GNQ6QTheF9JWlQQ0KM691IP3QhIAs8ZPcIthgRCv4F4lCW2HbqmgVhP3xBYSHUlKrsrR6326MhLIoTQzHjXf+Ci+LyRQSOAskkC70bH6aL/1Tw3KTtCzMRprwbENDwTZkyiv5Uq5x3UOQg4QhJoxRLwd5FjFC3DGwKZASAyAsmL/O64hde+grXdzX/l1dcuoKwrLhW2ytb5YKnkri2kfBwexD42mzeIaQvhq+cT7HMXt9HuRCz5B3FB520ecrp2ysb4Rs3kWuJ1F86BoSiGBQgKRBPwcmT6PO4wPzvgmdjHF5OD4Q+IOuFOr14b7av1nlq2UF3AFkPHls9BLtW5AHabC168uFS1bSUD9Zmo5KPGgbWcrTaOtnwlue7leP+oBAeHuAchdgLjIYj8drp84qyiWjVpZ/t48UlC5cD9uJS9PN9SCmE/XT9lY/2gxWQoJFBJY4hII5HB6MFs5naxy8lXUiWCyVeNh4XgnszA0uyl4RMql4Uqt+sjGLdcO54m06wr5g3t3bOuk22cAcoAxf/vLcLuor1xfBJgr+AGYMZDyXGx5xH8DmLiSMJ1wF1E+9VOQzkv74hrrHaiHklI391g3cohJr9t47kaCSpTNctOcHCZr40t8WhTNLySwtCVQbpatb2zQahN90+SQd+5GehJljGX8HTwt7dZwp2SLz1aKycELVTcI2m2stWs8QH+PtX+NOQCEcberhaH+fGVA7okD0XORkgaG/Z3EHLAc8trgwiSgw3nMSm7q8oKttZy4bepWy+tAfXaq4plKI9aoJqdPFZ9CAoUElqYEylPV4FaqNWrZKY6KpRkOzUMOKQYONxutxe/KCjmo2yNe8ayuGoLBmrmEhq/gD5jHDYo1bfWhqbavgEwwOC8orFlQPKNrLbQcJbjY5QWRKLlpGirWC23UYPhcwzfPVRZbXFhqU+UJGx84bc1aY2nOiKLVhQQKCQQJQA6+51LYxDLda0ld9gFbfatA2Z4o9tKkzw1PNCYXbzmwkp7pUQAAIABJREFUCE5BWtNSdWM4LArVvGPLAPCMtWn1idFQQFGtBQVtXSSmWU0AOS6gmIi6be2dZ+FAbGxroVlEdIRaU15X2t8tzrCQ8a11oR1uOfjit1a9uZAiinsKCRQSOEslUJmqhlTW6lQ1bKnueBErtwshh5AYZJ3hxmSz9xXSCt5oyaqxK0D677F7J+6j2Ecfa97q8uFefV9MLuo+gqTiGARk4/fG6xMCG6dbSMekpHVRcqDOysbqJtJ3dBujWm/u0bapXNxicHIoLIezdMYXzSoksEAJ5JFDjMuBLMI28NMh5S7x3eBW2njZIgPSbjlYp/Ow+s/R5PNcQFTQv9NtLNQaoP1o/gSMWSymgKlWiGriWgesEUAdy8bLjU/kQguHDEh31fbpPdSVrTsgFtqj6a+anosFoRbNAvs93EZbdD1Fu94KmUqN6uRiisrunZyYsvfe/dD+9Mc37fCBo7Zq7Ur78s1X2ZVfusyWrxjK3nv4s6P2+svv2M4337davWbX3Xq1XX3dFbZi1XI7dOCIPfP4i7bzrQ9m1WFo+aDd/NXr7MbbvxTiMn6fl6OfK6+91O568DY7d8M5C2rD1GTD3n5tp332ySG75oYrbNPFFy7oueKmQgJnswQgB9/GO5zWJ7FgxxwyMOcjh4QsOuEkuDMiBwDVf6pvSzsBoPeX4ttXEmHBnGrqpJrGLhlAP+7kPKshthwwsTR7CtNL92ByQcbmGOAMcSjAQyI8p+sYuIZssJ7mG6RKTJCOy0RXMros3WLwbCV3Ly3205hq2BuvvGvvvvGeDQ4NhH+Tk1N29NBxu/jyTXbr3TfY0LJBO3LomD37xEt2cP9hW3vuamu3O3by+Cm7+PLNdvs9N1qj0bQdb7xn+z8+OKMKoyOjtue9fXb1dZfbQ/9wv50eGbNf/vhJO/LZUdty+eZsAc4Fm86zrV++3FatWTFvE1wuu3d+ZI8/9rSNnDptD/7d3Xb9rdfM+1xxQyGBs10CeeSg59QQ840P/cq1HDoWzpDu+SQ4hK0B3qBFS7DDfV/+8uDWyU778mPKEmbDPaPaN9aAHlmooAxQ5wVS1M8WZ03xPiWhrG6tVgArtypgXNqnRKbxDeqRR2pcA+QhB92MUOMe8cClbdyj6zLUNeWxBs9W6oUcjh05Yb/72bAfJm4P/t1dtmbdGhs9ddp+/+vn7NTxEbv/23fYho3n2fYX3rQ3X91hV113uX35pqus2WrZy8+8Zp/u+8xuu/tGu+yqLaEMH3R8fEHOrrc/sO1/fMuuuPpiu+Wu6+3Tjw/aH//wqq2/8Fy79a4brFwph9t9vIT+XcAivuNHTtiLT2+33bv2Wv9An934lS8X5HC2o17RvgVJwMnBU1nLE5WwoMHnlStuU42pEH9gV2fFtTj+i3ei3e4Mt6x1ZgFp1fCzrSBK5ZBn6x+09+mXpiAS+CEhDqwD/9vLI+NHd23F3RQTQwzWkINKUy0atTB4t2r1Gbv6MZjyiS2TuB64mNTHB8mwSM7/9lRXSIo2aQfF78lzJel+TJ7COtFjtpJbCL999A8BZL/xg3uDlTA11bDh37wQXEX3fPMrtnrtSnvql8/Z2Oh4IIt169eG+n/84f7gIjp/43nBJVStzdy7w62E3//qOTt+7JTd/62v2gWbNwRA3/7CG8HiuPErX5qxxH8ho39ifNJeee51+2z/IVu5ZoWdOHrSLrvq4oIcFiK84p6zXgKBHE4PWMVTWVM3tGMoRyPEXgvwN1Po0iNCE0+OBXK4bOvNi1sER7YSxICG78AaDlB30G/PJAetQKudnLuqrhmIwc0gGgE56MFBBJbVlYNVEQM/9VItnL2eYreVHjiUZ2bNRQ5YPZBB0IY94p9aTPzu1/09lKXkGFsKyEvPtsYlR3m+5H2yPGFTyyas3UO20uTEpL04/Cfb8eb7dvUNV9jVX77c9n/8mb3x8ju2ccsFdvOd19nY6XH73aNP2+BQv339+/cE15N/XIN3q6PWV7Ovf+8eW7Y8iU/w+XDXXnvuqZftgk0b7I4HbrG+/np4z+svvR3iGYt1BTmBv/f2h/bGq+/alss22rIVQ/bu6+/ZJVdetOiyznqUKBq4JCXg5FAb7bfyZHKmg25NpHFUTcpRLMJtneBX5fOxHHArZema4VDv6Q2fYrdMu5NGzFPXksYG2IIC7ZpMIN2ighRSgixxFhTBY7VINN6geyH5PQ7YgdSiWIOOsIWSA4Sk8QftGKyimMh4l7qaWFwHqagF4uX79xOlcZsaGrd23+J3ZPW2O8i//NzrwXXkLqVzzlsTAtLX33qtrVm3KlgQv3102FatXhHIwa0M/3jMwa0O/3zj+/faytXT8YKpySl79smX7cC+g3bH/bfYRZduDGauxzcef2zYTo+O28BAnw0M9tulW7fYl27aGtxXWF95M9vr8cfh7Vbvq9ntd99oRw4fD0RTkMOSxMGi0TkScHKonKyZTZRnWeVx/NX/1uQg8IoN+KrVynDJOo9sWOz2GQfm2HgvgFv438zdANGmg7bsf6SZVLhUqDwavYN55qYqlzNN3K/HB/jEawdYkKc+Nl3nAECz2RTvmQucFkIO3pa8nVohL9oEWcT9qy44DT7TDn+e4/yyNlQmbLz/dE/rHLy++/Z8GuIAHnSu1aohyLvmnFX21ftvDsB75OCxRZPDJ3sP2PCvn7fV56wKril3V/nH3/HBjo8CITUbbu627PjREyH76ba7bwjvU/ch8hkfmwhxhkOfHrFb7rzeNl96oX343scFORQQWUhAJOAWQ+VU3Ww8WeOQt6xA13np93gjsr3kKpXhSqmy+I339u95Z1u5VHo49llRzxCQTi0HddFkFkSyfG/WQUC4YdjdFHdSrMGT3YQA1DLxMvSwodivj9sK60Gtnrkyibpp+nmZStRL4w/+PshB3UyBJ1NZ+O/IQDfxc3Lw6y4XPU/a5ePZSqP1U9bsYfuM40dP2nNPvmynTozYzXdcF+IJBz89HEDX6/iV+24OmvrvHh22FauXB/fRfJaDg75r+Lve3m233nW9XX39FRngJ21rJzGmUinENzwO8XxwP623e77xleDW8jod+OSgrV67KpRRqVZCmuwlV2y262652up9dftg50cFORTQWEhAJIBbyclB091JzFFPRJ4HQ11R5XJ5uFqp9U4OAD8ACdApOeRpxyzfVpBU5kL7Jg6g/njK6+aj9+8VQPUdGgNgew/NtJpr/UEeOSg58rvGTJSlIQfNN46JAesG8lPLCUuCTie+E8ihdrKnvZUccF8c3m6XXrUlZB1Vq8nBQm9t3xnWPXh20qVXbrEnf/FM0O4fDLGFxAogmO2uIXc3YR0cPXzcHv/Z0yEZ7cHv3W1rzlk95wQeHTkdyMfXLnha6vj4hO188wM7ceyUDS0fsAs3nx9SbZ978qUQ71i+clkob+TkqB07fCL8fd+3vhqC4r7movgUEliqEiBbyX/igXFcUnLQ+HBe8g3eD89WskoPG+9hOcSkgOYbPEZsEatprenv6lbiGVxD8YK5OJtJSSG2ShgUuJV05bKutdB1DrFVom2Kv8sjprg+nMVKfAAw9/b571onyCG2GLRD+Y6fSpx+n2cr9brxni9GcxLwGMMNt09nD733zu6g/V965UV23a3X2DO/e9Hcyrj3m18JsQH/fLBjT1j74C6eO792W3BJeTqrB4xfe/GtsEDuxq9+KdvmvNuEPXHspP3mp38I1tM3f3CvLV+xLMgpLNQxs2ajZR99sM927/rIJsanNxc8euiYufvqnHPXBBeYExnB8qUKDkW7l7YEIIdqoxaUPN1JAcUzw+hSKYuzgnnq2m81m8OtVuORLYvNVtqz67VtlXL54bzUKM3A8cmd5b6nKauVSjXLb/eKqlvHn/W//dPN9RLSTkNuvO//MfOT7FVuYT0FoAwAA+K6RkAj9fMNqxkxhxlpuknwxMtPOqSZnI6X+vzUuiBATsaSWl5kFmigyMslFQ3CgESpT6MyGU6B62VX1o8//CRo+QNDA3b/t++0c85dbSdPjNizj79oRw+fCNr4xVdstkAWf9huGzaeG3z+jammPf27P9rIiRG771t32JbLNwVwd/fUEz9/xibGJuyB795l552/LhOru5sOfHIoLLJbd+6a4Bo6fXosZEa5C+rLt1wdynaS0U+Qq6+hSJf9851nQ735yrshLfa6266xSmV2EG6+Pi2+LyRwNkkgWwQ3lbiwiR+Ap6rc+rxS11LsGem024EcFr0IbveO7YEcdAdSQJgcfAU+9aM7uBFLgAxYZ6CEEMczNFjr4W5daBd3cFj8bQlYQzb49ePgdRxojv+m7FnkEPA/iZsoOYS2OsGVkkOEaJOSnsZB/FlNOcOVRvuJM/jfLjclFr/mi998hXQv5ODrBt59fVdwIx0/dtJ8Kw2PMXhm0tU3XGnXXH9F0MY9nfXtP+0MC+GOHDwaVkivXbfarr/tGvvSTVeFOIS320H++adeCaurv/rALVavJ/nWgeQazRA3eO2ltwNJOIH41hpr1q0Oi+jc0vA1FQv9FDGHhUqquG+pSMAthn5fBDdVzZRK0lZxLeGJAa/BohhvfZ1Ds9Nc/GE/bjlUK5WH1UevgdlY80MDJtOGvY2omAInlYQwYgAOjZqHHILDW7Kh5hocvZFDVvwsLTcQRbqxVW7dhUwgTdpPjMHL4Bq+Q9KEtZP9PieFXsnBn5+YmAx7FHkg2BeueQzh/E3r7fwLz7OBof6sfU4Qn3x0wPbvPRCsogs3b7ALNq+fduV0zDze4P+cOPwffQB5njw+Ep73tFQnosFlA8FNdcHG9eH3xXw85uDvWrFyWSCY4lNIYKlLoNwuW32s36rjfWbtROnEW4FSrOQAQTA/kV/AxJINd1rNxaey7nv/jW3llBxmuJFSVwovoyJYCOTQAppq1nCvPqMuFI0vuNWQJMt2+aTZUHHjtYwZgpBiFmI5aExFa0C70h3TE/eSrBLXdxL40RgCcYo4VZc6xVZPKMPJoUe30lKfTEX7CwmcbRKonK5Z39iAVS3JcMzDOcXarhBaLvVGDprKmss66Rs1noCWDNDluVnwk6l/XRmPhsxHDgS8uwG91rkXy6EbOWR1tcS1pOQQp9RqwMhJwbfVCG4iX/U8ORmeZXGeLqLDQqODzyQgfbZNjKI9hQSWvATGylYf7bd6J1msqu6ibspqrOAmMVO3HGzxqax5i+DiF+S9kBRT0kjJ5QdUAUwyenq3HEphE7fYUsg0+zR43E2rzxtgSiILIQcPxMfkkAF6o5FlLtFGyIMMA7+XrCoW58Wd6/IqyGHJw0EhgEICmQTa4x2rnuqzejNRNlURVvyYSykOOBkshzMkB3UD5blYuOagx+I2zlnWaLr6wnRbbwXwrHHzxBzC7p7ppn55lk03cyuPLPLMsvndSklAPP4oOfjvBOZ1vyhd0o6VMJfr7kyylYo5VUigkMDZJYF2w8mhbvWJ6XgheDeXW13vSeObw9Yp9W45KKDHwKruI1xKTgYOfuxjhCYfNOBGIwRhCbzmpbIC9PMHpJMV2Opbw43l11iI9nlbDpkZl2ZLMeyoB5YRbcQicLm4K8m/d1cS5Ik84ownZf0zDUifXVOjaE0hgSUugY5Zbazf+sb6rdOavYWRKsvqSXGMIgyQKKXl4ZKVejjsJ91bSckBwNIXctCEgjBnNdOF6k5RNxNZOQqwlBPeEQekswSlNFBdSjJ+WCegz2Ykk7PHebehNcMMCy652Z/MjJNj+LAK/Kd/T0aSysu/m5iYyLYr121D5oqbeA0KcljiYFA0/29SAsfH2/bhkZb55tWXnFOx1YNlOziSXFu/omwXr012Vu3lU5nwrbsHrdpOgtLdlHi1JPT3sIi42Ro2P89hsYvgiDnMZab4C+KN7WKrIK5cvORbN6jrFkzJA081kbKNpMrlbLWuritwEoq36cjrkMWQQ2COdEEf1oKXSfvJ3uKa/3RZ5a2g1rrktbVwK/UyfYpnCgn85SQwNtWx1z5p2vAHU7a8r2Tf2Npn65aV7Pk9DXv546bdcXHNHryi3nsFmxYO/alP9s/a407jECjy/iJwKtuhwkrDnY49smXr9Ys8z0Esh7gF+MfZC4jAqgZedZUypgzPAeZo2d12MOW9agrFlgw+e/z4cdCXZyGIPLLjPYslB1Zpax008I6VRN0w63TtyHzEECyHM1gh3fvoK54sJFBIoBcJODG8faBpv90xZftOtOzWzTW7/aKafXKiZU++N2XjjY79/XX9ds+lZ0AOHbPKVC0c/FNuVILlEHt2vO7gXUwMCQZVhq1jZ+ZWyiMHJQgWs8FO+NFxneRlLBF/IDCtW2lrkFZdNmpZqI+ezKd4O26vI+4cfw8ntHXr8MWQg4ei/UAjJQDaQvxFLQViMP7uPOtgLtdSQQ69TNHimUICf34JOPBDDHuOtezaDVW7ZVPN3MX0zAdTdnKiY7ddVLOvXVG3C1f17lYKONIuWXWiZrXxfis3KzMyl1CS2YMuXlaQ4KcNt5qtL4YcIAPtAtxGfo2gq4IkgE1liU9oKmccOIlJgXshDnVlAb7+Hr/uwhkbGwtxgIGBZIWusmxXzX0BMQc/0IjtO3gfVhABeF0Ap1ttxPUoyOHPP5GLNxYS+Dwl4MTw7mdN++3OqRBXuHp9NVgNJ5wYdk/Z8fFO+Pvey+q2cVXFamfGDaHqgSAmPXOpzyrNaji5mVXTGovAvaQenVarPTw5Mfn5u5W6WRMEiMnK8UqxpQZ7MkEMAKru3wTYxnEEbRQNBYC9LmwQyH0IxgXlWUJkUGHxzKu9L4AcPO4AkSkzU5e4fvFCNyUy6qWmIHUsLIfPcwoXZRUS6E0CzZbZyGTbmm0LcYT+2nTKykSjYzsOtuy3OybtgyMtu2p91W7bXLNTEwkxHBvr2M2bUmJYXbH650AMtMIJws+Uro3XrTRZsU7Lz1SZ3lYD3NFYhD/bareGx09PPHLZtYs9Q3qemIO6R9DscfVgyuge47h+4vgBBEHFsQZwTcWxBEAf375aKmpB6Opk/133NOqmpS/WraR7O0FqLhfSaP2nEiGWVmziadAoLzusIIfeJnPxVCGBz1MCh0bb9vLeRgB6dxdtPa8SCGKi2bGdB1v2ux2T9t7hVrh++0V1G5nsBGI4crptN2+qBothUyCGObYF6rHCpU7Jys2ylSerVpqoWLlRtlIn2cU4xhdwyC0Hdyt97gFpbQPkoDn9uFMCQ7Va2W6jevaBuos0WO3PKtB30/JxUXn8gvdpeixEFBPD50MOs5fAqRWhBEHbsKq8vppBVZBDjzOieKyQwJ9RAodG2iGg/MePGnbhqrJ9/co+u2hNxT4+3rLf7Zy0XYdadsW5Tgw186D0M7sbdni0bTdurNp9l39xxKAicCui1CiHOERtsnvAO3hmWq3hUqnSQ8xh745tJbOH50pljb8jCOLXsR6wDNiGmrUAaNWa6RQfcZcXYM5MqXQBHKuy/ae6lHDP+DUPBrOdhwa781xj2bUFuJWgBwV3LBa1pnCb4eKCHLxeEJVaUJrd5dcLy+HPiADFqwoJdJHAZLNj7x9u2eO7pmzHZ81ADL5+4cOjrfDvgpVlu3pDNTgUXt/ftCOjbbvBieGyum1e88VYDHlVnTg5ZX2jA7ailmyPjzdilju+0xmu1foWv0L64N4d26xUCuSgJJBnosxgrnSvD7Rkvx/XEBXF9aL3+DWOt2O7b/WRUYc4NUsDwhrwxeem78cV1W309+pWil1sWBDkE+uiOK5hWUAmXgbZTrErqtiVtcCrQgJ/eQl4hqLHFtx19OSuSXtzf9OcMGrVkm09r5pZEU4gThA3bUoshovclVT9/F1JsUTazbaNHZu05rGWrayvshXLVgTlU5VNXEquoJZL5eFqtcczpGPLAe1WLYTYelCABeQgAwV7QF1dMcQZnBw0SA1B0UhlQ54BWDXFlfv9p7/by403uMsjtoRu518hTcwhdlMpgZHqCklBCnQaCwn9lUqKKtdi472/PDAUNSgkkMJCWKfw3qGEINyVdOm6it17ad2qFbM/vD9lu4+07EvnJzGGLW4xfBHE0LFwemJzqmXNiZY1TjetMdq0cqNqy+vLbPmyZVarJ24lxRLS7ANuVsrDlVJ18ZaDnwRXLpUeZkhADGTiYEFo3CAePvja1cXi9+gGfRyAjUZNGd0WivE9EXjcSfGxnNyHdYL7qtt9qv2fKTnElgREqEQGORAv8WfiU+BwgRXbZxTAVEjgr0cCWBC+FcbxsbatHCjb+uXlsE3GgVNtOz3ZtnOWle3cZeUvhBhGDo7ZyGenzYPQlVLFquWq1Uo1q5XrNtDXbwP9/VauVHK1W/XWVKvV3jbee/+dV2aQg2r/ADduGnU1wVSxH57n/aentrJBn4M1bAaoxqYQZcU/iW0QvFb/vRKTWil671xWz5lYDsrWWFmQH9YUJIvlhHz8/tj11Kw1wklwflxobKX89UyZoiaFBAoJ/Dkk0DjUttZhC8coVytVq1QrSYJLtRo8IwEjfN+5NCSgijyx4ODqrlV727J7767XQsyBxuLaUStA1xZoBboFfVVbRuMnUKzpphqsVi08JiFNY43XOfhz6rv3OrEqW91L2pm9xhz0udhNRv01WJ6XWaXygzwhsk5/20ZrJ22qMmWVSvnPMf6KdxQSKCTwVygBdyXVTw+Ec6ST7d1mxjLAXk+WcXKIFe4ZW/pUK72Rw77dbwXLIS9OoKCL9dDNisgDdEwbCCF2WdEnc2nJWAbxPk0adEZQ8foL/P9zZUPNZzmEBXCy2hoLgbbpKkWsAjb/w5LRjiMW4dd0e293NTk5nCyfCFlL9b7aX+GQLapUSKCQwJ9DAo2JptVP99tQY3lGDorRmRIfwCWpEfiXbbiX7h7hAWnfeG/Dlq2L23jPLQfOkAZwY62YQK+6RDQmQUV5XgPKmmWkwVovK3b3dCMLf06tB93bCGLQZ7nfNXNWTPdqOeSRg5dPgNnfH++15O8ic0ljIX6vruvwv9nt1sto97XsaOuINaqTNjiUbAFSfAoJFBJYehKYGJm0+uiArSyvCtivWKmu9JBmLwvgNBCduZ6sFDbeWzQ57NmxfVu1VnsY7VozlGAqd9P4P0BPl2ljMcTEAhBqQ7AcYvdMfNCaGlCdcBBcctgPfjSNJ8RuLuqowEtWlLrKZhCTHN6dDENfbZj+Vk5WH2p8gHgB5MOZ0bzT7+WdDGtIUhcHImtI1wPSR5qHbLLs5NAfiKT4FBIoJLC0JOBYMXmyYf3jg7ayujJxXXRRpnErga241cHBFGt7C0jve/+NYDkA2PjMcSlhqujq5HjvIN36QgOvsaspzzLodkwn97pcwlGhafaT7vyK+wby0Dqj3Yc833I5gHWA/dTUwtqJXVr6d56fDyD3d3FUqsqDNRzszhqTJNuGqCsM+TU7TTvdGLXj48fNhto2sCo5WLz4FBIoJLB0JDB+YtLKI1VbWVtptVI9O4wsz9Pi+Ogbg0IGeFjw0pwRORxIV0jHC7ni7BoYye8DzDBh1LevfrGYDGZZDImOnnsSWzYUUp8/z2p6bLxeAHeWxiPYKZZdYdUy4h1zaeh0SEyI/i5Ox4sJwMtjVTQuOQ1U+zVN6dXFg04uJ0ZO2qidsvq6itUGq0tnVhQtLSSwxCUwdbphU4fbtry0wlYMLXd/knU8d7ar5TB9xj0KMTFeFPtSyd1KPZwhfXDfrm2ddvvhOO1UF5FlwQ85po7AKj51wG/azzXbT5ZLHClBdB0TKTmg9StJ4V6KgRvtXmMD/ru7f/zemIERYl4HqPUDoCMP3RFRCYl6aXmUgwxigkB+/owTxMnTJ+10edTq51StNvA5bu24xCdf0fxCAn+tEmiMNW380JQNNAdt1bJVyWmX85LD9N5vKOvePvaeS5XTHslh745tHbOHcRv5Cwimao4+bhB8/14BXDXx6uCYBLq5lwLgL4AcsgBAyp747+ON++J4Ce4mrAdSW2mLutJ0wMSuJdpMiizvIU1XD/hRYlI3V5z5BXEoSfh7CW77u46cPGqnmqesvqYSXEzlL2CXx7/WiVLUq5DAUpFAu9WxiZOTNnm0aQOdQVs5uCJga/BIeLA59a3ku5WSgLQGolHcHU/OiBz8DGndWwkAxFWERqtpUrhR1ErApaMasjaG32MNejHkgMbu78XnjwkVxz3Up69bV+S5krROtJdrCF3Tw1iz4aTj9/X7SkUJHqt1oBYPxIEskQmBbP+Jq8x/98OLjp04bqOTI2YDHetbVbf6sppV62UrFUSxVLCjaOfZJgG2xJhs2cTolE2emLLyVLodxtDy4JJGeVR8nI8ciHfG3pue3UrEHJC/bvOA5g1RQABYFjERKAFof6LpK6lkrpxOsgKw2yd42yRjCYAFtDVAjdadCTYNPkMkgDkWkd+HRg+I4x6ibZqKCyPH5KS7wWr9aBNy0bL9GvEILBO12mjf5MSkTYxP2ERz0hqdKWt0GtZst3zpy8KnTCbeRMNo+/PuxwybJZbDz7CLrpujlSTGERIBUo2k4yfhsQozzad2bSZbfFNO9pL3hxJS9iSCJMvL39NqNa3d7oTEgko5WdmZ7XQbRZwSBaCd7TAZKhO0J37yezow5EcwwXUDSe//UnnO8TVDiCFnMBJrWldflDStcEikLJWtJry5fJFN2GuhZGGbA69LGOouJ9bOpK8Mcyt9eVJk8l/cu2Hiu2xTJSSRUXqmSLWSpDu6rL2c9DtkWSqV00OyEqhJ/x+e597kmso2kUNShsgkeTz7hK/CYEmeZ1zPGAcq1nTcU3cfE4i9nR1cUwljxdvjskzmVMXKfi19nnmWjKUZL0jrRi1TYWvfhrE6fVCOd4qXnYx33OHpc6HopGeS/kvHepBNO8jbW+CrlwNW+DzKcMf7Iz2MJ+2DVKjmfRL+16lYvVy3ob5BGxyX+zONAAAgAElEQVQcCMqh4sRC3Up4IDQeLN3Uo1tp365t1ulku7LqyWyq4aomTuUXkmpJZzrpAH4IIJQ5j1uJjkHg3mAlKawCgJs9nHTwEDyemJgIkySOPagGPz0hkhkBeUA8Shq0SbV9hZbYvZbg20wi1MA0bVS5dnyyh0niAfDmdBA8wcoUaGbO3hlv8HkgFxzkphoNaznYpHGYaqVik6kVlJ2/DRD5JEqD7z5RK5VqFmxvTE0FEPTl/A5agURa7QQMA4j5BG+HGIpnVFSrNaunWWNeZjCZ/T4HoAyI/EjWFOR94oUD0svJOAkTOPk9PCGgRL95uYH8UkRzsoPwItgH/RIoTt8RwDApLCElB6Q0DhRWvKfu1ERBSEan90Mgv5Q4m61WIFs+Lt9gbfp4cgAMQBM0ngSkMvkmh1U5YScKQ7I9PXGyMBY5YD4Qb5qlUnXgTAkirbv3SzKXW4GQw15jZXczBEknQJ7em4oxq082B6CotJ4oDOmfGbFA3MyXZqMRxoUqa17vGS5UzyB0n3pWdseaDa+vj5NqdvSvbr8TlJjQJt9MzuXkikbaVamw09DtNMkre0G+wd3iOylMJcSXxjVDfX1bG08YSeeH9x3cM42H7Wx8J231sVyeQfhhnqf1bfi5NemGoIwzr39wIwc8qmeeBxTojCCE+PIthyRbifgn2Mr4S/GmN3LwFdK6KyskoGsZYK8AjCGtNNVt0CzDBJlmVCaFXyO7KHRomlKqAeTs3hmdm2oxUTA6dtfQWT6AMKl011Z1heEu8+/1fAUlAMAb7ZNgu/9NvCImB/9b01ZjAEL7xkqI4yJkPJFN5fdDfoCiA64GvOmjmGjivxPUm6kMY0UFSyGtu/cHRJcXtMey4RmNufizbHKIvKi/v17jVrHFNlMLS8YQygmTRMk+vj+PiKkDdWUfmlxiQEAzVOFpTTnh8URVVhlgOQOiOt6nra1pwqbvVOulr3R+AIoan8Jy5dAolCF/npgfc8uv6dzKS5hgbCvQZFa8ZMRwX5A5uv00iyT0jJadWvYuBzwPmoFHW/0YX6+TzlHmXze3rdcDy5y+DaDqxDLHOfFZ/bWPhSjoC9JAmZ8EclWZxXoDz5Ar72e861b8uLv9HvdY6NkuMQYwfrRvqJ+TSrgf63k6sTW16JLtM3SrHr9fPSJm1hs5+ArpUrkc9lZi8qHBJgMjx9QWDTi4GyxZ+cvEiMkBAHQhe0cjbAVmfXfMkLmgJ7M9Bi/V8nlHLLxuA0u1diwOOlozuNCCmLTdwSf5hsFHOxkIuMV0oR5EFiZY0GinjwBU2SAXyCIPLCEH7vGfrLXwtjIZWGCoVpA+o4Sp4K9jJZtwwbWRgH28GHAuOUEOTD6IZz7ZIgeIVeNmM7TXeQrK08z0EYA61u66Fat9rYTvcocUeCdjTIGDclUr9PsdZP3DXKJvmMPqc1bgicks/k7bQb3ms+x1/vszrPjXLWQAK6+3gr3OTZI7qLvm66N8xeOW8aZKA23Mmyd57VcCVY+E36vfab2UyGiDv08JEXCmr+mz+JgCxUp+VwuLeeTl5LmlkQFjUjEqwzhfIW09pLLu3/3WjI33FKTDpEvs/VnjPwMmTPwum0PRUNZHMKBVAF445rNOjljbnmtuA3qQgFo+OjHRzmZoRqkFpB0F0ak2jGamg3I+8KFzVaNExgwybbtqkgEcq7VAEHmDaK7JnU2YaG8oAJTJg5xcbg6qMSBTbyVoQDIGS70H0lCLZyEgD0kx2dCO5yMVgFEJHQ1TlZH5xlDe9zH4YrLTb3MBMP2gmhxjirFKZgoulLCVSrrIEpAFWJGxgoXWWclagSvSJGf6tXManc2PedYh6cZvzEEvTi0Yv45FiMJAn+juC8wlPAHIl3shByy3uF+0HxZDDqrlsxMEQWF1HXvdqYNiAeNB55TXHW8GBKFl6TooxYi4DYoR9C1jHRzCSoacmJfTmFHubfsMDUhTyRlANA85qGYKyCt7q09dmRXNQJkRt0Nsds1lOcCYdBydC6gp++O60YGrJIDQM+JLg5teJsFs3elVAbAb6Gj7ICnK107Va+oCC/78KGg7lzxoQ/YzhxwADcjX5UF/qDURg44CnRJDrFDo3zqB/9zkQFvUGpyPHDKNWWJDtIFyUGwgH+0PBaX4XZCCbkWjGp8mVwC0SkDMJaxV6qHgElvwgK+ShvZPXEf9LribPEaRoxxmIJbuCsrYpj0qc8Be5zeuLFxN6qrzueblqCtXCUZxZK7+ylOo4v6hXP9JFqKSNMoKmKFz2K8xDyAAiIbvSLf373G5qWs7rk88t+ljMJV5TT/r+2PPRoZnVupt4z0nB9+VlUrOEvY8J6XFbotMY01dKcp8CkoQSWxGxxbEfICi5KCaC52u7M3gZHBR1zwNhGsMbDQvNGu1TOarY/w9jB/LQAkN7SsELrMMiumStO4xqen7kvDjTP+3f4+l4L+jJUFWuJp0QKoFgGxylYnFCkPu9zadieXA+NKkCizF+UiBtuaBjcqXvtNJqfLKe48/A+HHzzH5KUM1U78Wu5T8fiXw2Iqjrox1yAFLI7bk6EtAjzHJ80ExmZMckoCoEpsqX14e64ziM94Zg1gT/lPXEmksj7kdu5/OlBxQKgFxZA5B4BLLw0d/FlxQYtF5jVyULPx79Tgw73XsxAqHKmOqDPC79it1mlZy28Ml6zyyYcu1i9uVVckhVwBdsomyykcBzxhwVQumg73yyp5MEBqlDY1N926TnPoowKqGxuRHW+Yd2gl5xMagCVtqp/567dyFaqVMaiVItDnkzgSmjaFssdyUxFRD1MEyi4hmUMPMTQzxg/o6DawHrxOTezE4H09S/Xs+S4f3nAk58D6XM+b7Qi0Hxl2sxSkpoOkyfgB8xkLeeKJcCI/yeA8uM/bowr3k9ffyfMxhbei4Bchx0aKAqS8cK1nHrJK9jjEAEiJiXIZxMK9baZoc0Jo1WOzvAQPwt6sF5fUDKP39fq+/HyJR0gYn1ArSscPvOk+QuX4Xj2ttv7pZvRy1GOhPfd7vUYWWNvg9ukiYdtBHqmTGuDvXvIMktByIXGXFnEvuaw2XrPLIxst6IIc4W0kF3i0glbFSkP50c1SrZGAgKFjY/1bQj8lBAd4FjGabJzTupZPiga5aFpoKQD2X5UAn+Dv9/Q6g/mGbEbSdhQBpDDpMbn/Wv1PtQtN8w3Op5abgpAMSstHBT7uCbFJyiLUTYhtelmcoqZY6nyac1w9KBtR1MeTCJO7FclDQU3clroq5yMnrvVByiIGIus4A0zR+FWv0kK6XoUkI3t+4LbFy1IJzWfr9xBzoJ7+H42ZjsGJ8qAKh9ckjcgU+5mZwU3RxK2fvTE8ii7PuVHtlvKP8MOZRvHQeoDgCrFpXVS5ViUE56oUckBVYxfv9b2IJ0xr4zHU0Os9oG+RAObQtBnV/FgKP52YekcWKK2NP8U3nAWUmCQKd4Wql2js5aMEzJsE8bqXgsMgWAk3nMkMSeW4iJpO+U7VnAD4vQBoDDh2HZgWAa+fEHaeTh3rGWgHXYXjKQDOFYADzbkCog1sJB1LRADTWlMYAfHJ6QDoeZAwKva6DGW2C/lESRWYMMAYp7hjVRLg3BtiY8PLIIQah+cjC39ELOajmlUcOc1l39Ek37U3brWQD4KlPWseITl6ABncmriO/n3Ul6nvX+wFJ1UiZN1gXqqAoKKtCEQNnXnsBWQWi+SwHn/uesaQeArVCtSxcQvSzAjGuJ51v9E1MKrH780zIIcYg3NBqQVBPcAms0eQWyoHA0Ow1C1GVYMaPZvPNN8diJYB3qoxRslBCvD2lUnm4Vq0t/jwH3z7DU1l1squwdXDEkz3RTBOfNuCjAENF0WDiztaG8DvE4e/Sg3AwVeNBznsRkL/fn2Pi8D0gistBfdEQgZKiX1PzXr9TLcDfQ56/agDIUGWJbABjL4ccaC8fckBbDIG5dsfPgE1STq1kzVYzLNDxxWDJwKoki7QazfCdv88XPdXrNavV3C3RMl+Eo31Bf6h/G5cGZ1SoayCPIBRcVLOiHxZLDNRPtfEYrLSf/D1K6HynioeXOWPBZRpkZpL690rY2n9xO/xeVXS4FxCgLOrs5Xpb6OsZ6cnpwiqUHycIxi1Kh8qcNqiPnv5RCzyWD3UEzLSfFFh0TilYhj5Z4CJVlQOyA9QpM+4vZBq7YnTs6RhQ4GV8+VgP4znLuE+Xwc1cFxqamEeIqjR5OXFdIDJ/FveX9wMxCY09EnBmfinW0CbGG+MDnFJrG/llRC/rTGgWa3A83uN1UyuRsYibsFypDFdKld7IIT5DWkE7WwKTBqVmEAerPNNFQv4dJjOpWgqSWWVTTVgJQQcrgmIyKNCr4JTQuI7bB0ZW8vB3qP8zmM3ZytzphXw84yuq/Xc9zIc6Y0H49xBNPPl0gkM2/hN/Kloug0A1UywK/6nXFTwBHrQEBSDccQx2tDYGOPUBjAj+uQaL9gZozPVTJ6+CEL/roO9WTkygDHb/iWwAvph0ACDtZ6+/amYxaTO5FTBif7iSQ0x+mVUmW3Uw2dFqvWxkrqmqEJaXGY9FyggE79ttpIuZ/G8IAvcN3+eRGPVV0I/nis5x/U5/TybHzO0yYvLgJDL6hzkOScdWW149AH2e0X6nLYCfAp/LK1jV5el5HI8x9WzoXOc+6qf9pjLWQDPzUOdyfM3L0fRjFAQdM6pcej2Yb0pU2XgWcp7VN7K1h46DWHmtVqu9LYJj4z3tdAU1FsGpVjKDPJy1w7L8hMEwy9TdwnXcHpoOqgTBO3i/sjhkoyam3u/PoIkzmQB/FRxpcoCkAkcM5gRsIQclMCVCOp6BpgDG70wAwMHfj8xU9lqGTjR1Qynw6nWIGcLCvMdk9+tKTE5+YYKlixO9TgTx8+STB+7dyCEG8YUSjY4fry/WTaZFyZoUJQbiJIwJzSlXgopBnLEB0TLm0MjVyqCtyEb7jf7VPuV3dSdBfIx7rMlYYfB6qTXn9UEJQUNlHuncVBAFZKn3jHkbpeoqkWhf6SJYHcvZXPAdE9LdEXgf49bv0T7ScuO5S91QuiBW3hkrAQCgE0O2xUVOVpXG3JjrasEw33R86RgB/OlLCMzrm7hskgQOxglzz78HP3hHbLFDdP5T40dYYWFsSkLAfOSAfKnLtGJZO7N1DiowJkwAyzQoGmsMmXbC/jOy8hY2VFOHAQ04Atzc203bUVcMgw1AjAeYmt2aBkeHMvH9uW7koBOJLBLdbkNBj0FEG9T3qx2FbCFH1d5pU9yWWCNU7VUBmX7Je55BibXh9wIwBDkhBwca/4c148+qS2YucFeCZZLnTf75ylB50n9ad9UsY/lqfwMwXgeuIycFe8Yg/YPrEfJVctI2qlWqbaJsygMsIRq0UxQZFARcedQHcIVUaA/k7u/E5QkpKrgpCKIwUAedk7lgEwGsKocxBoS2B7/T9NY5gDZtVyzROa5Eo/3K+GNOAaAxMSH3sG8Vm0XmkEPYADHb6ytxLcWy0rFBff0eB3dIWuuhVp0SYTy+/V2qvOmcBgsYM7iU/ecMF9285DA7IUjHYbBK6rXhTquHM6RZBJdHDqGxCwhIh83JUqEzOAAJGB9g9u8ZqAwW7mHgMri1TJ2cTBo6Fc0wXmSi3/vv8cBTklFQo17qM2Tixhpx7EtmAOhAAShVI1BQzwNX1ZRi4swrm2sziF1WrSuhKHjQHkxbr6O60+ZzCylpUQfeFZPYQshBUxn9fiwJrYdaj3nyBzxRAmJrDEKk/9WNAHDTLp3QjG20eO0XZIqlozLw+yE+iAWtEwKKwRQw0piFkwggAgCoW0MVG8rTtjFv4j7LA+1sPKUYoH2rYw3NPB6T1F81amSp85znVNv1a/SxzjsFTearu5V80zvmUzzGIIe4H3W+8z61Dhh7EHqskNIGVWjiOU3fqCy0jxhPvBcFjTEY7u2RHCg7EG+lPNwp2SMbe1nn4KmsVHCWZkEFRTuYMZiClJMuURBUFxLBGDR7OkNB0X/v5sqgXG0wQWD/jsmnKyvxFfIuvw8ggZx04KnGwDMaeOJ9sdahhIRGoQNUJ6ISpw7mvMkZk4ySkpKnTtS8Ccpz8YREBtTDy8QNBTmo1h1Puvi9vEe1XgXYbs8rgaiGjBXj5eW5U9zV589iWXr5Cn7qPqQeKAeMGdUAISHV9nHbxMCPrPLIAZCL5c7Yd5n6P0hEQQvZKfkpwem+Rd5eiBTrIW/MaHwFQFQrIu4X6p1dj5RDnbNh7KTznzkaj8F4zOu4CcAVdvNN9vuiDwDVbnNA36UB81l1T33yThBxvSkbnMJqhAxU4cTFhZzpJ7XCGYexoqv4Q5+jrIC5SqCsXcnqm+JvN/KLs0WRjWJmxzqBHLZcdv3iF8HlkUM2yGUrYjpTJwVmpVZe2VRTtSiTAYJweJZBgfBiDQcw8PsBa8rCMvFndd8S6uzv0sVGgKWCI4yt5KAZS5AQ4OL3a343YMMgzRusMWDmEQNtUu0zrmf8d/zO+N1KKEpwsYWCnLwt6k5bCDnQPwA6k6nbszGJxi4tDdh6/TXZgBTQOECvioI/o4kRAKX2n9+jkx0lwuumiQbcp5Yv41T7AqCLZczYx+rwZwBO+jmWh45HDYzG8wdSVFctRMBcVJBmTuQpM7PJIV1rM+Mcg8Q1E9oYklKmM4GU7FTOkK62OY+Y/HlN/6RvKFfHcZDbvAHbJJtSrQIti+vqUmT++0/1eCBn2qJWG8Tt/Ys7lrbGlisyZowwZvwnZWKpdHPrZxiRkrPir5Jn6INSabhU6nGFNOTAgGIiBDYMh8AkDJ/r6si28eagl8TF5M+qdqqVp4PZr4j3+U+1HlSo/N4tFTV2KSEgJoLXR1NcdSJ5JzFg6DB/nw8M/I6c9hZbWHF+tw5e1ZLmAletq/bBQkG12zuVXHXS60RVYKIcbzcabh7BxSCmxETwW03k+dpBPQF6HwP+fKwpq+zpP+13FAb6GhcM8lUiUQUE4FZNkDapQsRk92tMXpUxYwgNUUnD6wZQM84hPJIAsFSUSLDmIFwvM3a16bxRYED7VQ1Vv/ey1EWrczTrMxZiRkFnNOX4vBWd8zqvKJuxRz3Q3FWRQHHjOyXhWWMp2kFg1vfpOgx16cZKXN741DkJDqAwKJFQlrq8GEeq/CppahxN3834QjEL7Z6nfXnZWBlxpDGYcqnc295KB9MzpOlINC81gXx/Hz/AxFm6kh7EkZ7oMOOUNp3kXp4GFRX00IgIljFgGKyqsfGcDqo8bZfBqn4+1bA0s0A1JiUD3gEgoEX6PbGLgcFOGzQ7K48UYjZnsOQNTOQ4F6hyj5Ka11MHfrgnOx0tKS25f9oFGNosJ6ghjzjomkcSEAt1AJR5D1YcY8qvK+ErqXgZSg5kTqlbCdBQckP+mOOAp7cj1vw1Dx1Xp9/v9wLQqlUyDiAitMg8UNW+AihonwKw1oEtWTRrLNMYJS+fOqqm6ffFrtUYFOLxo3NINWlIRMetyjrEHVltL4knwd/v8ZR0/OhcYo7OBbzMIeSsBKLfaRkKsuF6ekaDHlw081qyvQd1i9+lblBtM32HbFiP5M8z1hh79BkWAOOcMRZbLSgJMflx3Z9HOQsnLoaTH+WMm3TOcsgSSl03vOh0/DyHHgLSB9OT4LSiTFRcKi4gwDVOQ6UTEYgLCH8v6XkAo2qpOuDRlPx7zG6dJNyrvr9poJuZ7hi7pvyZvF0eVZAx6CiIqW8YrYgBo2Ch2TL6vL4n1trmIgidqHS+AnT8LPVUcgzyztk4bQb5pHtjobXQR2op6qTV98aEgdWAC8S/1wlCnyloKhjHBE+bYhLS8USfKIAzlhlD9K+PZ8Y0wMo7VMvjfuqmmqwqGVp3bRvj2X9SP0AJItLvkL32OdopAKRaJfWJs8nyCDxv/CE/bbM+q32vsuc5HWteh3guA8SQc1yHGMR0POocUYuB+nEv9+nfikW8Q8cKfcR9OrfxWMRjXcvBhazWkY5lvxeyiS0oxSuvMy5U7lcZepkuV0gor60xlnYjhnC9VBrutNyttLX3mIMOWH+5u1SwKPxvtBXV/pS1uB5rR5ANDYqBn05SwTIBGKhMDrI3dLD4dxqA1ImPNurlaF44wuQ9cw0KdRMwiNASAIv5grcxuy/EOoBkeJZJpwONeufJPDzPmRwyevLIQSeBfh9PPgVE+gBZ6NoCrmm7FZR8DHDqHO3RvlJSUeJSAM0jMMaQvxcrijZA5ighSiiMc20v3wOiyF99zfRRDDxzkQ0E4fKKyVyBAIsLUvO6sUki9VX36HzkoGNc+0Kv0w4lSAVpQAxLS91rEBqxIebqfOSQB+qxEqIgr3Of+/LaHhMJbWNsqgy7zccYmFE2/Vn2fAM3Z1hbckpdXLaXiQKhrk7kwNhV61AtH+qEkhqP3RjLSuVyb+Sw9/03tlXK5YfpWB3kyqxoPgzGuIOYcLAnGo8/x+Sm0Qqwyph5GhTuDeqCP1o7jcmGZaGTHkLiOeoTgxyTOZ4I3B/7qxX8mATxs93YfKHEoCRAexUc+Z32E+dRjSOc0zzHeRDqs9SJ1g1o4nvoMzXP8R/rgFaA9d8hBwY440ZBJwYtrZPKME82GruCoJTEvGwFeZ1gWB5oxS5XTZlV+SoJxMSVBwr0aWzRAhg6/yA3v5eN95xQiV/ovXkA243wVV6x9cB8oZ9VedLysPLoY2JMKGq4A2NFMG9caX1iUlDFQAmCtqvLTuUREwPt0jkDZkHCiinx+IIA/DouJlUeUFRoL+AP5lF2nqWqWMR7uaZzKW6T/t0Na5Lrpd7cSnt2bN9WrlQCOajvLBamCp4O9p/6DJVVkGfQM/lciDRYB0reBEfgXi7gDJvqZOB9DHStH+advlPrAiipVqgDFMDHDIzBQEknD/TjDtS6IdNeSEVlpwPOy0QjD+30ZAJZDTsLUMKFdAh1WTWrAxa5x2axyjnPJajKgk5sLdvry33av9ofOgl0jKqyouMGYuCdSqQ6lmJy8PKwQHEn+DUUAVUaGDsKrGrVUH/GDn8jQ68bYML8oCxkyb3+NxprDLTdgFdJSwFeZRzPv3hs8j1jlb4inRYXV+yqicf2XHXUftax0I1k88ZITC5zKWI6N73eigs6LlEq6FP/GzxSzKHvIBvGsspAsdHfEY9V7lWiojzFVxQYrVNMEDL2e9s+Y9/7b2xrdzphnUOsXTNA8hiLF2tj8giE+2Lhq1AQPoKOWZjOcGHrhGZwoAFoOf4dmlcM8AoklKGDQbUROhCSi9uBXzWP6Gh7HvHlaQtzsb/erwTDJKId/rduwb0YctA26KSKyUGBAdnTLwxkHQvqzsmLWcUTWtsXfxcDndZTySKPRLBScMFRNu9jvKh7SwFIXUAK7No3Cr6ATazdIhsdr6r8YMX7O7xstSD8b1yYSjZaz7jtc5FDt3vjZwAj5oN/r5liPg/oZ78nL94wVx3jfka++r54DkD0yAnc0D5Aacl7N+MBYmb8qLUUjykdM7RfFUYF61gZ4H1KCirneCwzfvL6AsstdrNrf54xOXi2UqvdfjheQKbCVG1BNYo8kM0biFYqW6lSs3K5aiXfRdE3FfNr6dL75KSzdsh6CHm9zqhZXnWy32LIiPA1F+WZmvD0LoWJ+uv3hF1iWR0c3CpJUkPoLP8nEsyOoki15uS5ZL+oWW1JT2TT8pMOnd4TMiOs6RE68yCtJC08TPqw7cBcjDBdgyQrLLqXDI1Ec03bH6w5l22yuCj014wR0/2FaeJH9K7pF1NOIErZhiDpK89cSWTh2SH63gCCoY7J9uMlzsTOXpjKI6tpurMmdSfrKu43tYhmHXM+fSEeI8k40O+T34OFle7d5OMk+aR5ef5VWI3rqdpJBky4Jx2rSV+mfeAjUDblC2DAJpVSapZhE2SZPBPAJ91xIKmjX0tkm/RnWPEa3uVzJqkiq1DD6JvVwclTsz/x9dlPpiM7LHWIxlKnbY2pCWs1p6waxtu0dd/NO8Dc0JoohgBm6gkAjLHOFHxxZWZyy1moG2OU1kHJIa4HdVSC92vUw+sFqaj1kHTH9FyECJRUYpJTAkIGqqhR5zwlV8kvJheeK5UsHPaz6ID04X27tnXMAjng740DSdpYNEWEEyaVT3jZEG2agatWqfdbpdZnlUrNSoEcEiApPoUECgn8rUogJb9W09rtprWbU9aaGg8pl1g6ClR5ZMA1BWUIVTVuABxNGTDE6gJ8YzAFk2KLLAbumLBirAPs867Thvi7PELqJoO57lWy1HpAnsgLTIY4lVzDd6XysFmpt8N+/AxpXAXxeoC8Tp4hYNdh0tz5RNCJGCrVmtX6l1m1byBYDJl287c6H4p6FxIoJJBjfrjV07Tm1HggiJIl6buxsjiX6FTzB4dILtFyVJv3+yAKXJl5ngxIBJdgjGcAbN71uM6xi0ljFLw7JqmYfPhb7+tGpCjggL+2H/n4tThOB2FCEpWKH/bjlsMijwndv+edbU4OaibFPjw1g7Sx4XrOYSDlas3qA8ut2jcY3EjFp5BAIYGzWwLuYms3J6zdGDfrtEJj1bW20NZDDgq8gCc/CXrjvoIcYh89AIwrSBc+zmUJLKauYON8lgHf55FIN3LoRk5ehq5BQx6UTYwqSy2v13s/7MdPgotZKS81MY/F41RJJwMnhtrAsoIYFjrKivsKCZwNEui0rdUYDwTRaU8TxFxNAxjVFaL3x8F43EwkhmjqKOCoAWUvS7fcoWxAfTEENpc1pAA/X5l51kU3GcXyIe7g1oJ/SKfV1dqQpSz47C1biWNCtXJq2vl1csbjzCT/LiYHtxbqQyutUq2fDcO9aEMhgUICi5CAu5hak6PWaU5m1sNCyEHTscnuwhJwgCRbSslAXeBYB/4u9XQ4EHPoTmw5qPXQrY7q8opjAHM9g+VEfea7dyHkoDEZby/EybtwtYHfXt80a2y42Wn1sGV3dL3FqJgAACAASURBVIa0CiDOWc5bn6BupWA1DK0MsYaFmkqLGHfFrYUECgn8lUsg+PgbHn84baX0fOOFVBlAU2UU6wDww5euLnDVnvPeo+m1rA9ZSHyBsuYjh5hg5os5LObdEIuXSZCeDCkvh0Wa1JF3e5s5+yOs1fFFcFZafLZSfNiP+tDUgiCgEwebZpBDtW59Q6us1jewkPFQ3FNIoJDAWSiBZmMyWA/WbiyodYCfpo06zqCceiG6hgFy0Kwmxa0YTHGv+NYjedbCXG4eDXKjOGsQm98XEkuIiSHPTR8LDKsJNxLfqzxiAnO56Ir+SqU6XKqWHtmwsce9lbTB2ggNdlAhJQhdZFWuDwRyqNYKl9KCZkVxUyGBs1ACzWYjIYdW4lqa6wNA6mpixRfcRfjW0aY1cM39Ct48FyyZViuQS3zc70J8/93uUS2dBB61NrB2wEzF1MV4Vfw9bN+Cu03XesSkpGvSsoVytepwpVTt3XKIhaABm7gj1Nel5FAbWG71oVXZtszzDYzi+0IChQTOPgl45lJzctTajbF5G5dHDoBnDKiqIeM68Wu6XYtq8mAYRKFuGMB7PqCOwVctD4jHfyoJcF0zrhBEXtvmEpIDfN4u1xr/VcuL2AxtTYLxNlytVBe/zmH/7rfC3kp5FVRB4OtCWFnecLoq2SvrVoPHHIpPIYFCAktbAm45eNwBYM6zBmItV91HMfbod45B7FQLYajWrrEJXFD+PXtl4Y7CClGCUCVZQRfSIVsqdoGpiwhXUPy8EgTEFbuH4lGjsRiVCb9r8F53ZtasLrNOWCG9Zesijwndu+u1bOO9bixKByhBZAtQfKsJT6mqJfEGz1YqPoUECgksXQm0W41gOVhrKghBAVw18ZgAIBLAHfJQUFViUNcNezvhQvJnyWaiHCUHJZNYq4cISK+FRKg7OKh70fk9Wn/IQwPicVwEq0ddZnmjRq2h+HeUdOIM/jzlTcdkbLhlncWfIb17x/Zsy+54N8080ws2RFBV3821XAlbZLhLqVrvX7qzomh5IYFCAtZsTNjU2KkQkI63b58LlNlsDzLRzfvQhB3w2b4cEERRRcvmbw3iOjBTnqa9alBbLZk4U1PdOPjy9bAlLBS1PCAoCAt3vLqdIJ44NgEJxMQFCalVovWmnRF297bOYc+u17b5GdL+grxUVSqvP2FUb7QTQ61atUqt3/qWFeRQYEMhgaUugVZj0qbGTgaSyNuRFuBS4MMtExOEgqcDogMzoM+5GuCRatX+nLqy/G/APCYH3oElEyfhQCoQAO9j91xiDgA2C4gBbXUhadA8BvjYxaTtib9TDNb4MMQISYU2lWy40+rhmFCPOfiW3V5YfLBE7ItTsyhzMbV9Y6eS9Q0ss/7lqwvLYakjQ9H+JS+BdmvKGuOnbGpiLLiUUDzjIGo3NzbYEscG0LgpE08H6yEgAwgGoAT89cztuJPU3aXgHge7Y0zUlcmQHiuycfHo4rvYEqCtGidR8lRXlZIAxEEAmmfUOhGFvjfLwbfsbrZaD/tLaIRXKC9dKmbYYMZ5NLzdsYGh5TawYu3fHDl4u3fseNcOHjxoV111tW3YsGFJTO4TJ47b9u3bbWhoyG688aZsQc2SaHzRyC9UAk4OzYkRa05NZFq+7vQcB6m9MgCyAmBsEfCcAjYuHlVcaVwc31DLIQZ5QBYCwtLwemus1Z9TUmL1NaDs37O7NXgJruaR4UKC43nP4XpTKwcFH4tmmhx6PAnOyaHRbD7sQtaADSzczQSkA5qNprVbLesbGLJBJ4czWADndfh438e2ffurtnPnDjs9dtouOP9Cu/mmm+3qq6+x5cuXf+6D2t/51FNP2gcfvG/33/+AXXnl1s/9HVrg+Pi47d79Qci5vvjiSzJC/kJfmlP4p5/ut0cf/amtXrPGvv+9H9jAwNm3cHFqatI+/PBD2/6n7aF/ffL4OLr9tq/YBRdcUKzi/4IGnW/h3ZwcsU6rkS1k0yAzYBd7IpQ0qJoCs5KDZuNQNhlMBGkhHMrSQ5I0GK6Wh9+LNcDRp+rqwhrwd5BOCwjrhnfEQ4Lr3c+vSXeq5b2QAj/1e3U90TaNZejvyIe26nGt1MtTWa3Tg1vJ91aaajQCOXC8JAEUKhkz14y/fZFJsxUC0k4Otf7espUmJibs1e2v2IsvvRgOhFm1alU4FKgxNWVHjxyxCzdusvvuvc82bDj/cx3SXyQ57N37kR0/ccIu2rzZVq1aHep9+Mhhe/zx39myZcvswa99/S8Gyn9r5JAny/kGwujoiL26/VX7aO9HVq1Ug0Z39OiRQAz33feAnXfuefMVUXzfgwQSckhWSKOJA17xMat4KRSsyfSJr2m8AXKINXldkKaxBb8vjxzyAs8cC8uecpAHloy/m3O8yYhCkycIjYvevwf4NftK3UJeri5wQyGfETdIs77UKsK95s+zItrbSN2ERHpzK/kZ0pZu2R1H3xcyLsL5VyWzcrXP+nxfpR5SWb1x77zztj3x5OPBOrjzjrvsggsuDI0cGRmx1994zV588UW7/PLL7Rvf+KatXPH5raX4osjBO+up3z9lhw8fsvvvu9/OP/+CIE63HNw6qtdqtnHjpsJyWMAg6ybL+R4NZHDsaACoVStXBU3vlVdfDmPtlltutZtuvLlYsDmfEHv4HnLotKaycx1Y5esACUhrRk7s5gFssS6CC7vZzHZYRSvupmUDjLhYFIBV89bdTTUmouVrOqpfxxrAeqCuSkZKDnE8AfAH1HEH6ZHD3WTDs/zkfPh2y0+4TBfj+SmQ4TTCpPNKZsMday3+PIfd77wS1jnAkt2CRHONkRD48VTWwZVWqy/ePTE6Omo//8Vj9sn+T+w73/qOXXHFlTMmrX//q1//0j7+eK899M1vBdfAhx/utt0f7rZLLr4kuGfotDh+4D7BXbt22quvvhI0SCec6758vd1y661Bc1wIOfhg2PvxXnvxxT8Gd5fv0XLTTTfbTTfeZGvWrJ0lmtOnR+35F563//jPf7fDhw4FEnBie+D+rwXL5/XXX8t8/X7vu+++G8pwMHMXyOnTp+3KK6+c5f44deqUvfHm6/bKK6/YyZMnbfPmzXb7bbfbpZdeNmfMwMt9/4P37bnnnrUDBz4N9dm0aZO9/dZbdu555wW3krfp0KFD9qfXttvbb78Vyve6fvWrd9hVW6/KDrXXxsZy8clyww032e23327nrD3H5qsv8Z4TJ07YypUrbeeunQG4BwcHQ9uvu+76cDxmN1lu3XqVHTlyZFF1fnfHu/bMM8N2xeVX2l133Z3lhPeAgcUjXSSg5ADIstLX8SU+R1zBOq9ICCAOVOt1BXP93bEJ6wCM4x0QjpfTbcdWv9fv81XKgDzWAGsr/O+8zCWykTQTlLqBVwSvs0XFcqJmnixmycpPVZ5/JA53mq1HNly2yMN+PJW1Ui6HVFaNM8z/vuk7gnA9lbXHdQ4OWD/+rx/Z4NCQ/cPf/+Msy8AF8qc/bbfhp/9gX/rSl+3ee+4LcYmXXn7Rbr3lNrv11ttCZfKA3onlrbffsn37Pg6d65aIv+/qq662Bx54MIDiXDEHH1gO3i+88Fw4N9lBzK85KJ137rl2733324b1M4PYTkjvvbfL/vNH/xHcGA6YF2+52K7cujUE7x977NHM13/8+DH79//4d/tk/z674fobbWhw0LzOTpTnnnueff3r37CNF240DyD//ve/tz0ffWjr1p0bXIDelomJ8RBQvvGGm7oC+JtvvWnPPvt00KDXr98QJsJHe/fY+++9Z3fddU9GDnv27LF3d7wTrBtv46effhre45aPE7YqDsjlmWeftlazaatWJ26zjRs32peu/XI4x3q++vp4c9k//cywrT9vfXD3+FnTLpORkVG74YYbgnbvLqU8WbrcP/roowXX2WMQw08PB2Xh7rvusWuv/VIRd1jMRF/gvTE5ALC6f1K3tPn4FTEYArjqlsG1hAsLd4uSgF9zUlISgBz8Pq0P1grv8J9qYWAhQA5KHMwRvx8XF2SosRZ/J+WqlaTpr9yjMvmzksM+3z4jdStRiV6sB1/81j/UWyqrBwt//etf2abNm4NlwNa6KpQ9H+2xX/zisaDNfvc737XXX399QeTgnTQyciqAwLJly8390L/61S/txMkT9u1vfSe4r+YiB9dqf/mrX9jx48ft6w9+3TZvvijT8F955WW7/rrrgwbKXibU2QH20Z/91I4fO2bf//4PMrdS7Ot3IPw//s//PWjq//ov/1OwGJrNlnnZL/zxebvhhhvtvnvvDxq1A/Ell1wa3G6uXR88dNAef/y3YZA99M1v2/nnz47HHDt2zH722KOBXL710Ldty5aLA/j/Yfj39uRTT9hXbv9qFpB2UpqYnAhWjfvoXct22Vx22eX2ja9/Y0YbXS6/+OXP7fDhw0EuXm5iynasXqsH62O++p577rmh/Cee/J1dd90NoRyPzTjxep19ovzwBz+0oaFlubJ0WS+0zk4Mnp3lCoVbWnfdeZet+BzdkwvEzSVxW0wOCrIaOCVuMJdQYveKBnQJFPvz6j7yv7VswDy2WCAH3Dp54A0Ya7yBOjk5+O+uDBIn0eUAkBTZTVg6tFfbRh1jF1QeOc6Q1xdpOXhA2mMOcSUWSxBuOYR1DrXFr5B2V80TTz5hl15yqT3wwNdyXSSuSXt2zdq1awOYvfnmGwsih3jgOVk4KHrGkLt5HGznIoc9ez603/zm13b+BRfYN7/xUNCk/eOprz977Kc20D9g3/veD2zFihUzXrUYcvi3f/83G1o2ZP/Df/sfM6vps88OhPYODg0GUHeXkMvASeDiiy8O7/IB5QDssnDCuP76G2bNs927d9uvf/3LoJU/9NC3g6XkH7dsnLzcxdQtW2n/p/vtZz/7aXCd4XriBS4XJ/QN558fCJ1y/XvXpPyd89XXNXeX/ZtvvREI0InQx12Q3aM/sWPHj9sPvv8DW716TVdyiBucV2cHkbfeetNe+OMLtn79ervjjjtt3TnrCqvhC6KqPHLwV3nfxsHe+aqgAEoZ6k5CQwec89YlkBEUx1TR3P17QB2rwX/yHL9jCWCh4Kby8U4qLNf8Hk0ppe5YA7QLb42m5NIG7onjMX9RclgsMXhlg+WwrDdy8PjBL37x8wDA3/nOd62/bzbBuHXhcQcHMwdL99svxK3kWVBevrtWPvpojx09dsw+2fexXbR5i/3rv/5PQYucixz8Pf79NddcG1JdMUtdY3UA8/jA97//QzvvvJmZL4shh58++lNbs3p1KIeUUrcofvSj/7RGs2nf/OZD9oc//D64kf7pH/8ps0Jc7t6up58etquvvjq4SuJ9Wl577U+h/g7EWv9PPvnEHv3ZT2zt2nMC8Dvpucb+9jtv2c6dO83Jyf/2mMjXv/7NWQTSTS5eJ6+nu4Hmq+9Xv3KHDQ//IcRDvG5b0zTiWHbdyMEn70Lq7LJ05cMn8QP3P2Dnnbe+IIb5UPkMvs8jB3W3qM9+IViTRxBaPU0pBZCxUBRo81xHCsoAuN6nSjNZS7i2NGsJItH3KcFgzeA2ijOyYnKARJRU9FrW/gVYDh2zYesl5pBnOdBhCGa+DsxiDr59Rg+Ww6FDB+1HP/5Pq1Sr9o//8E+2NgryuiBfeulFe/6F5+zmm26xO++8MwRlY3JwreTxJ35nri0/+LUHbdOmzcE188H774fAa1+9z8bGx4LLw7WIv//hP8xLDq5xPvX7J23rlVfNAFcPtv700Z8Ek/IH3/+hrVu3rmfL4Sc//S9buXJVqI+7i/zjgPZf//Xj4IN3i8XdQKdOnrS///t/mEEODv7PPvesXffl64JGrOlykIeTgweVlRz2798fyAGrwOMwHvj1QepE57L0APV7u3ba9TfcOIscusnF3+mE6TGk+ep72223B9KL15gshBx8bLr1spA6e9ueffYZO2/9+mBhxTI6AxwsHs2RQF7MQbV9PdM5VmbyBAoOKVCj4fv96h4CQBV8eU73VuJ5QB3A9+dJK9X34qYCxJVIqDNlUSctM2CkbzNUqYTbtWxcVhBIfI/KZLExh+T+znCz1elhy24/JtQscyvFQte/u82E0PB6v/UN9ra3kmv3v/3db4KP+2v3fy24F3TQeDqiu1jcb/797/3QLrnkkkAWL770xxCQdpBJQGk0APa+ffsCYDvQ/uSnP7HBgcT14wDunetuog/37A6gO5/l4IHsn//8MVuzdq199zt/F/zx/vHYwWOP/SwEqP/u776fXUdGi7Ec/u//5/8Kmvu//sv/HNxm/vE2OHi71vztb3/H/vjCC0HD/trXHgxA7x9vy+//8FTQ9N0tc80118zqIg/meiaYB7e9/lgm7777TnDVeKzAYy/PPf9ssMY8QH3zzTcHInVLy+XuoBq7nj7++ONQrtdX5eIV8Mn/xBOPz1tfj6/kWW0LIYfwjicfX1CdnawOHT5kQ4ND5nGO4vPFSiAvW0kBk1iBrpruVqPYtRIThP+N8qqL1dg6gzRUtPzZq4cToOZZUl51VTOxAy/DrU+/J17Upi4z2gI5gKG0V0kDa0SJQbEvtpr+rOQQLIdADoHPQlasr1tI6C1Jkp2+MLsL6ZhKtS9xK/WwK6s32HP/f/vb3wQC8CCppyk6YLpV8exzz4SslDu+emdIrXSA85RVDxRvWH9+cLu4z9tdIq5t1+t99s///Z9taNky+4//+LcQ4P6nf/xvtmLlCtu1a5f9+Mc/Ck365//+L/OSg1saTz75RPDR+/vdvTQ5ORGyXt5//z275557gzUTa0A+iJzwPDPGF7v51hw+oA4e/GzGymS3EP7X/+1/sb1799o///O/2C0332p+kpZr1F7Xe+69z2655Rb7aM8e+81vfx2CqF6eLxL8cM+HAYTXrF1j337o28FFFH/cwnE5Ocl5PMdTON0l5haWZzDde+/99p1vfzfENHwR4t1332u33HyLnTx10n7/1FNB9nfecWcgV11FPXp6NPTXrp077c677goZSu1O26YmpwJRultqvvq6tbQQcjjnnHWzZOmTyonRs9bmqrOPCydVv2/Txk0hBZm40RcLkUu3dMih3UxOggMc8dnjBnKw9OSF6U8nYE6Snp/+t+NpDkkZCrqUyzUsk3jBWihJ9neKyQGwJV3Vf2pWE64hwDsvnRZLVK0KXTMBkeBywlJQkoDMuJf3QA4ErLW9wf1lJet02pmMk/a69Pw/yM7CeQ4btiz2mNDdHpC2cNhPzMppz86ZSEunnUkqq7/HBeuplK+++nJYU+DBSNf4+vv6wn5Hbk3ceMONwf3in1Mjp4KrwFdUj50+HTT4izZfZMdPHA/jylNAPfvp+eefC8DnYLZ82fLganJfuNfbXU/zWQ4uEwe6l156yXbu2hGylryT3QrxtFpPtfR3xx/vTF+H8dRTTwRw2njhpqD1r1yxIlgcbFvh5PD//dv/GzTbyy+93A4dPhyyqxxgHcg839+JwK0rD9z6eg0Phk81GrZsaFlY6+BgfvEll4QMo7x6uPvlueefC/XwyePrO1avXh0Iw1NU3XL47OBnAaidBH1yeLqsv9ctJCeUhx761gxy8Pbt3/9JcOv4M6dGRsy3b/e1CXffdXeweOarr/fTQsjB029nyfKBr1n/wEAg0bnq7ETgmV+/+OUv7Nprr51hPS1d+P5iW872Gf4TYPY3onH7XHd3rIObW6iZLpqu2lIc8vRxv2HOoGzaHO7BzaSps/4dawliawRiIeuI3V5jrV1dS5Ttz0IEBKX9ubz4hrrrWXvBGoiYFIiZaE/FrjDcZHluf3VblUp/IXKg82t9A9Y3uDJs3d3rxzv12LGjgRw+O/CZ7f34o5Cy6qmUnsnjGTeqPTgReHzBfcreoVsuutj6B/rDlhsObp5BdOrUybC/jmfOOHg6mC5bvtx8Tyh3ifiK7AOfHbCRU6dCmmw3oPeUUHdFffbZZ1ar1kI5Tj4O0N0+bj24e+iD3e8HDWnr1q22fPmKAMr1vj7bvGlzZkkMDA7azTffYgc/+8wmpybt/A3nh6wktxTofCeITz7ZF6wod724xeDrJ9ade24uMVAvH8hOKJ6h5ZbEmjVr7MILN5qnd9ZqdbvwwgvDxPV1DX6Pk7KX7esr3H3j97jsY+soBISPHrE9H34Y0mp9+3aXi7uqnNzmq68/nyd7FtdNTU4GMnf3YJ4sPV5y4MCBOevsk+7o0aOByDxN1tu6ED93r2O4eM5M3Urq9uF3yMH7oa9eD9qvfmJycP1XgZXvY1AEPNHIAWBIiVgCZACw+0+/l030WMGtAA1446byn1zTIDN1i1c7Y3mohcPiOX8fri3qrHXDSlILRddd5I1nlVfJSsPWywrpA2doOSg5+ArpXgLS3SaUA7tnmbhL4PbbvxL2VvKc97Pp87e2x9HZJPuiLV+MBLqRgyorDsQOdq40+V5qqvTNIIqAjInVoe4Yf5Z/cSsAYMcmXYzmIBovMgN4cSv53xoLwZ0D2Hp56j6CcPw5tTS0bnlkhtsIVxP1hER0bQRl034IhHuVpPhd61Mq+a6sPWyfcabkQMf43kq+CK7ev/jtM7oNUReqWwWPPvao7fv4Y/vWQ98Kq6E9pnC2fApyOFt6smhHBvCtZth4r92cyBUKW2n4l77HmFucXT+lJPoAICrQ5hFEHLDVTCAsizwXVUwkrs3HC9oAf40DqFtpBqm5vz8NlgPYWAdkNeHq4t0aDIfgKJP247qK20I9kInWtVQq97gr6xlaDphkpWq/DS5fa33pIqvPa6o0W037ZN8++/TApyH47Nsz6BL4z+s9f6lyCnL4S0m+eO8XJYFOu5WQQ2N81isASHz2HDOMBh8/4C4lT+fWOAHAibtI8SCOE1CeWhPqctHvCZT7T4+7sVODBoeJEYB7GSGmQW8Fc1w/cVyCNFvcQfwdZ0DhHlMy8vKxgNRFFcsHyyEhoPJfJiCN4OoDK2xo5TlnFXB/UZNHyx0bGwsbChKDKPzhfw6pF+/4IiUQyGFiJLMcVJvXeID/7i4ltRxUq/ffPSDdareCS0mBkaCzX9PVzTM15ulYRkwOsWaOPDzG5qAOoCtAQ0ZxwBrrBK3dn6Uc2q7uHn8X9+JO0gwptSw0cE2dNOuJ54mPaL2Ji9SqteFqtbT4XVnP1K2U7CPesWWr1tng8tXFytMvctYVZRcS+BuQQDdyyHPL+JbTsVsJggg/PVjcbmVbdZNx5GLA96+g7Nc1TqBuKIBeXS9o2MROsWz0p2r4fp2YBATDIUOko/r3XNPAtAaZldzUEqD+cWBayYWsKSUgyoYoiY14OdVKdbharfWwCC5svFcOqazxJ+kcC+yN/yyweRoc4lqlWg8H/fg50sWnkEAhgaUtASeHxsSItabGclNQ8Zs7yIW1D6mrxMFmRvBWUlhVo2ePJBauYT14eXgyIAhAP04tpYd4n+JbXkxBg8Hq79eYhpfp37FbqwM0VgauI7+HtRhKFuoiiuMKGtyOg9LELQiMIwN/NwcAVaqV4UqpunhyUMshd0inBMF3GhjyinhH9Q2uMHcrVaq1pT0ritYXEigkYIEcxk9ZqzGeSw744h1Es9iDL+hKFU/AV0WpoK8ZQronkSquuG4A/1g7j8mhW7dhxej7YzcZAA1we7v4PT63WoPP7BKrrjZcSmoh8T7K5B5IkZgL5eh9Sd2qw1axRzZuWeR5Dr5C2i0HNflgwCAwZ+80bQxTCdPKG1ALW3X7thkDc66kLuZMIYFCAktDAp120xrjScxBffuAnJIDWjR+dLAnL0bAGgMFRQdC9mpSX73ujqrv4D0xwM/XM4qPWCVaV6wgbxtun9iiiTEWwsLFFKyodLGeyoM2qsXFs6Tm5mUz4YqqlMvDpVKnh5iDkENeo9k+wxuGmULEvlbvCxZDrW8oEEjxKSRQSKCQgJNDc2I6lVVdNy6dPHLQuAHaOmCK+4VsIscpB0eyiQB/8CtOccXFgqcD14u+Z65eUyLx+/JcUV4W76FczWyKXfGAupeHVeK/q1WkLiR+53sNShOMjuXFO8qeyvp5L4IL7O0+MskWyIIufizowPJwZnRprjzlYq4UEigksKQk4G6l1tSotabGZ2zJk2c5qM9eCUK1bKwIBVF8+2jpGoRW0Ae0Oa3Nt1NZDDkoMeDuii0ALAjIC5AHKyGAmLz8umYZxQFrv5+N/giC096YEHkWQkBmoc69rpDe//5bYW8lBMoo5m/PMXZyoMG+lYJvrlfrXxZWQxcWw5Ka90VjCwnMKwElBw3E5pEDfvIsuaVSyWIPuIkAY3XjKJBSBt8DkDxH5g6Wg7q69Pe8hqk2HpMDVgRtxP0DcVHHuI2aeaSEQXn6TkhAF+Rxze+LLS7FceTti+Ba1lp8zGHf+2+EmENcaBYECTv7dazs+6D0D1q9fyjEF8qVWpG2Ou80KW4oJLD0JNAObqURazdmrpDOIweCyKwtiHP4VXpKCEoUGqCNcUytDTR53hkrxPORA++MXUtKgO56J27A/d5u1hyQFgsZxu/UtijJaVzCn8FlpUQTu79E0R9udnogB7ccSuVSRg6wFuzkpFCpVkJcoX/I906qF26kpTffixYXEliwBNqtpk2NnbROK9k/aa6YQzdyiPdEghjURQMwTmvISSoshIDLBlLQBab6zFwNU6sl776YaJTksApwneEa4m/qry4x3qE4DBZDNrqBoBKVktfMupaGm53m4i2H/bvf2lbyM6TToxt8h1x3I3Xavkd42cqVpHMnGx0bWrnWVq1ODqMpPoUECgkUEsiTgJPD+Ohx6zQnsh1wNQ5A1o1mDmlGkYMmwV0HVE/5jME8D7QhIvfTq2YOCM9lKej9lE15ee+OQVljHwr6ZFKRmkq8A2tDXUj6XLcN/nBtqctKZRFbD+n9vVkO+3a/ta1STtxKLCohG4B8Xa/o6bFxa7ZLtuac9bZ6rW+TUaxp33t7RAAAIABJREFUKKChkEAhgdkScLfSxOgJmxofmXE0Jlo25BDviUQaqAMpwd1wIFC6pbUCXwyC+N/9J8Hn+DS3uKZKCIA1MQi+07/1eb6PSQXw9ntj68fbBZDHbqXMjS+7z3qdsHqILeSNt9gyUwsi+a4z3LJOD5ZDekwoPi2IwRui6VetVtvGxydsfLJhlVqfLVu+wpYtW279A4NW7+sPGsJCfHjFZCokUEjg7JaAB6TdrTQ2eiLZlruenPamLiQHLbcIwAzwBzD07zXlFf87+fxenmLOXOQwF6CqRUMdVZvX72NrJS9AjetK02cJJue5gCAf2qUuJiWGPOtFA/ZatloXCQn5YT89rnNotloPO9v6h4MuiLwT+ODvsbFxm5ictLYf0FSqhJ9egWqtz9aff6Gds644o/fsnvpF6woJzC2BZPuMUzZx+lTABl2w5X+zXorVw4Cu+uv9DcQOAr6kK6gBUYK+GsAGaJVUFtpXCr5KAnkEoGVCeFgCuI2wGliMFz/D37QRoOd9GjzXe1HYuTaXS4k2sSvrxssWuUJ6z67XtrVbrYf9pd5Z/i8vJQsfGJVxS8K30241kx0TPYNp3foLbdWa2ecYL7SDivsKCRQS+NuXgMccmpMj1pg4neXxaxqpK6IO8jE5xAFkrAcyffK0fF1ljPYM0OZ5MyhjPotAtXJ1FUFAvEv/5nddLDzXym8lBmIImpoaE0B8v8Zs1GvjcpuxDqJUGq6UKo9s2Xr9cN7omnkOn9zx/juvbCtZcoa0sjB/+0/2L1EtAGZHcPX+QRtYvsb6+oey05b+9od50YJCAoUEFiuBVrORneegawzwSrCJHkFaNFysArwVqpWrZq+xC3VDKZhCKHFGk98TAylAz/NaPu+NQduvawqrWi1YQLSXMigf4Ga7DLUW8lJTFey9jLz4A9emlffW9AZ/Vhqu+N5Kly2SHPbs2L6tY/ZwzNo0FjMGM06FzTNeYSeHvsFV1jcwlPkYFzuoivsLCRQS+NuXQLMxGXZltdZUAFA212OjuZgcFNRxCRGP0JiEBnHV7Y2fX0Hf3+Ef3Y0VEojdRpqVpG4kLAAAGeUZbMwDfXVpxe8GSxU3sXzm6nUsBhR2XRCnMQqtl8aLy+VSOOxn0W6lvbte29Zqtx92QWD6Yc6pXy/eCEorFSwKXy1dHQgk4YfLF59CAoUElqYEJsfHQsyhbK2AKVgP5OcTrPW/lQSIR/hPdTkpeajSqtYBFgEEQTqrlhP794M7XFJl1UqgLlgBaOaq2Wu9NKGHMtV1xbshBtoeWy3xiMnLeFLCVDKDEJQY/PuqH/ZTqT6yYcvWxbmVPObQabdDzEHNFReORsvz2FKDLx5zKNUGwpYaTg5kFyzN6VG0upDA0pSA48j46ZHgVqpVLIC8A+LExET4GbuuCdjiysHKUJeTaugxOaivXt1C6s7inaTqQyQouBo0Bvf8HvY1AsuwXOIdX3WRWoyZkAKueVW4FeRjcvO/sY4IyGNl4NKCWDQ+glVE2QHTK+XhTsvdSosMSO9+55VtVirNOOwHdlTmU4aDrZQwypVq2FJjqtm2oWWrbMWq1UtzdhStLiSwhCVw8sQxGx89Yf21slWrlWyTO4LQxBMUcAFUF1sMomCMAj/gCCjq86rNQxCJ9jx9xoISDxYG6ba4kLAccOXg9/e/Od1NrYHY5QNIc8905lAlWxjINUhKXfaQ5aRnhqa70KrMeFbJILZq+K7T6Qxbp/XIlq03L9Jy2LF9W6k88yQ49cnRATBbzHBqbfjv4xOT1inXbe26DTY4VJwMt4Rxomj6EpPA2NioHTt8wErthg0O9GdbZ6CNgyuaucQKYt8t1T/+N4HaWEkFexR4CQpr5o4ShK5QBlBV8wd8cW9pXAOXkt8POag7HfcN9dLDewiux6QQK9wo3Soj3oELSl1His1c12EmhJBtJZKQQ+mRy65dJDn49hlYDjBy/BM21Yi9NlKj7d6gkdExK9cGbN1559vAYBF/WGIYUTR3CUpgYnzMjh89aNaesqGB/gxMXRQOmhydqbFN4hG4tAFgYglo6HniBKNYbR2nxQLYKLeKV2jg6nrKC1xDDl62f/JiFpSr7iKvGxYQmKkuIdX21U3mv+siPywGtg9R95Eq6/F18JryOu12OOxn0ZaDb5/hqay8QF+k7qPYl0aHKZPS0MnJKRs9PWZWqdvqc861lSvXZKbUEpw3RZMLCZy1Emi1mnbq5HE7eeyo1SodW7liWZjrnBrpoOtWgWODu3D8n2OJu3HU546Gjybt3wH4sfDUpQIIQ0B5mrhaA5TlIMw72RAPVw7EA5FBHHwfxxggNdXkeacSXOwKUguI+/NcTPFzSgxqjRF/0XqkZNObW2m3u5XMsmNCeTEmHRkGWiE6lY6IK+sNnGo0wnYbUw1fINdvK1autqHly60v3WojnD9afAoJFBL4G5OAL7BqW2Nq0kZHR+zUiWPWmBy3/r6qLRsasr6+eubOwCJgKx5dGc1+SWi37t5B+wacwZ4YdFVgaNrcG6elKtkoXhGcJgbCO3AVxd+rP597AGPuxcXFdU1TVXcQ7SP4DvgrrurZ07FrP/bazBUjDtZOuz3caDUeuayXmIMGpJV99KU0iI6Jgx9aYRrrFZuYmLTxiQlrNNvW6fiB1Mnpcuq6KpdK4bwIGNjfEQRbSo4eTQTbnvEcptOseqSkE06h8E2nwsZTCRFl13whib+zXA47z/r1UHhgOf9/SlwL4K/Qcf4vfYuWqddD0eF9aV1Cm3hp+k55d1YnrgXRJc/6f3ky+Cr9tKdUrjoBkmb53irpc+FUqFSe081NygyHu3fCqvdgCpfK5lph6It06wL6LIwReZ/Wx9/g74w1IO8HJmDo/1RmOq4UBEL/er3Tui8EQeNJ1mkn9UAG5MMHLS2VYrPVCsIslUuhTvSTggry8Bvb9JvIVgOJyXgLAp3u63Yn2emYDEA/UtfbJWMu9JWM8fD+dnKWSjjLq5z2sb8/vZ7NAe+Ljrs9WqFIjQMmbZ3/Mz0Sp+/15zjMK2jLLZdPmsUYsmBKVq2UrL9eD9ZBuexjKJVhOr+Y0/QzVgOEAdBq3ymQxsqpfgcRALI+fnQzP8b1NIak40HmHrKiXMWlrL8qlSAU+jl2VZFumvVHemSyjre4Dgr4tF2JLW/9A9aFBqaV1BRPaHvanrAr65bFLoJzt1I5ylbSoUTnafAFF5MuCuGZPBZ04fl+TI1GM9uVsO1mXbMZBq6DjwPBjBWStVrmiiIvOtlGPCGXMBvCYPDofzUDngz80knqYOeTKQScyqWw3YcDQnhvOKuiKpMnnYRpY/ImTDzNfEJTpn9XrVSsmm4o5vVVHyJZEgkQRaUnx/nNwML4/QlOplM9HMKUAH02WHxiBtDxw5l8q/UEhCkUEgHgMpBPgdvrOjk1FdrgdQ0ZJmkuuF8LA63Ttkq5GuQO2SbuxKRPML2Dye6LI2u1jPgh5KSclLR8qb8DePq3AwxcnQz8+YEtI/+0z4M83O/bSlaJhnFTLoVx4tf9fxU/2rZUSl0L7SD74L9OD3hH1Ak4VbPgqhNm2DImfVeQlcsibX9c2yCP4INuhOdCfnu9nuX/B/JNN7lsNZtBFnz8by+2lubie1m0yeWSAGFyhoFXIGjmnbbVqsk2OIyPOWUoelHGVlxL55gqNARJvd39/f02MDgQ6qcaN8Dk/eDXda1AfKKZf0eA2u/VALKCbaZYpMDO38Qt2BsujlNwH/NQlZa4Lro4TWMFyfieVm5oq9+j6bF57im1BtTCwGLxcnVPKUgqVnqVkJjvSjj8Hl9LZRjcSoteIX1gzzthhTQmEZXCJ4dpCKtRyQzoUg2JgaCmlRKGNzrON/ZrZA4gOK6RPUA9CDzpIGFiqf9SGZNn0VboZAas/1RzNNZcYyamPdrhfi2Ybq5ZpRM71tx4jvfF2o1qOHngEhOv/p0QyrQ1AhBMX0v4hME9F9R6G5hk9FWsKNA/cQCPiew/vQxOxPK+8bJUaaAftN06+XSg6+9qAWUAmso9EJ1rs6l1Rp/gk6Z+TD6VmaY2ap69ApBqaFomgNBtrHBdgc/HtstFFS5WDQOUgQiazfDP38EYB8B0PjLn0NK9rX4/WTbd6paN50gLSf5MGCL8Xkq0Zv/EIKuafax9I3P6Oy5DxzHfsbKZPd4YbwqWaj0wtrRP8sZMPP60PORMfRlH3KPvU+3d5c5aCDKVdGwrHnCvPw+2qfWAlUH/agAbmYOhMb7Q7zrWeHfSpspwyUqL31tpf7plNwJgUulkVROHiroQ1HJQU6cb2HGP5jzje6Rz1c/o5RDY0vK1bgSi8gCbiY6lQ738HQwILwsWjwdDXKYCpX5Hp+jkUBBSwOJ92vlzAXbee7JJjbUxRwFM7rnewXcAGGADcUP8ECBgqvVAifD2ef8qqAFkOkGZwArSKv//v703/bH1us789hmq7r28l4NoUYNtDZRMSbRM2ZRbstTu9pC2naTj9IfAaQRGJ0jQXxIgQP4EmX9CAuRTAMNAIwk63QmCtNtx2+52tRxZlmVZpiWZoihaAy1Roklekneo6QzBs/b+vec5q95z6lZRlyJ137KpW3XOO+y99lrPs4Y9uJOxDXgZR9qEkaHH2anw92FA4c23GSks1vKpjbwfHeTZ6oMXQvtk7G33bSPc+cnOilI0RBOcTcA8fE+h6Nn0AfLqK9BuHXsF4Fv1p0ao/gOoZW82j192luin24B+pxbhDome5TUK7AXw7dMlb5frpuNRtidkKLnpJ2dDXJ/QY65D1wF87MRJj3dnR5V+63ucRfQKvFJbXTcgB6IjcNDtlja4fMaTyd5Ss5XOmlaCHNyYciPUgeyJQQ4ohHtufR4BQsoMqo6SNsJIEYru4Ts3amdv90wZyC4N1aIVByL3dPqUNXsomwjC20PfHDzwCp0kmM6n7/KqzE32mSOlTFA1GbX551bJAaNzLyWPqYMpfaXvjImTA+OZHQfu6ZNhn/E7wLo80CWIyB0FjNF1xcc+FxEZd5/B4sDgxuagnIlyGxB7dIxs3aGAEL0fgD0A4mlK7BJidvDyiGYTuUZbTyGHSEGeoIdVL3EY6A/jwxXk49W2LiU1VVpytXbAP+c693whBtc51zt3zjIpYPt94+I666SLXMFB5EqUovaCf9h59uYzmZI+c4yAJME7nuvgD+460bpjyb0e8UOSHdGNx0EO73jwjCuklVZaLJext5IeirJjpHTewQ5F8FAIBvQ5wT5QAAFGq+9qEat6CPpPz2MxDMLIzOlKKOFiBK4svpAGJeT5tBnBZeG7J4jXmZWSd/UpohMjSoZXQqiMouQoaRuw+HduDFFH2EYPUdTd/uRMvCgXIIgR0W+ILXtveC2klXS9e3wuL4/mtoEXeph1Sfd4ylFtIrTXtU4OGK4blUeOeRz1TvqIbNBH3otuuP5tkzJ9zKTkQADQIhv9m4udgAFj5G13r9e98NPIoSui93Qg6haJHJBJH0bwCGSeCRH7c6fJn4cX7N64nulOaCZqB3l01MeNd/lzMmnkZ+aIFNJz/EKfGAvXaYhe9zGGpGJz6tKxFUyAkBx/6RtjS79yxIGD000FXi735uchh2889Xi3zsGF56DpHiQCQbgMPuRA+JuVl8F14WLMbgAOmE4oeFB6jheSYHAU1XOPPnh6rzO/G6DansnRvTDa4bbjCo0sXMHcw/U2AaAoD305jRh4XgZyEUPM6tn0E1NObqmqG09wIHGj8u+y58J3KLKDHN+5PPjdx9oJz2Xr/c0EyXvQW2+XR0DojMve9dP76XJ2vXdwIC2qz5yQ+oYAvXSCJb2k74h8+yIZZIKD5FGKe+zeZvdg+/T2RBujmL1F+2xSVb7Kx9TbT1997LBTPQP55QIuEYQ7YzzLnYysl4Am+tena9k2eUYmKcaL/jDGRP2eEs9RQO4P8nIyyEBOm9HhTIK5nX3f+zPVBrAMx2M8HscK6TNvvKd1DpwhLUE4i/U12Ac8E4BHHR4WuvKS8iFKobMuJM91Z+B1xXPlx8vyglYePF3vZAY4QRrehhxB9RlGBiv+zsShz/FEGDD2dHES2gQuDqbIq3tXCGi7cd8KOTgp8L7cnxyuulfjSoyxupeI0WWdcQ89G2rfM3n2Ri5sRJgjwhyqA/xch54h39wWwEn6w9i5jmwZgW6GHs/2Aijtcg8bgHcb0ToA96aznWbC3aSb5yEH158chThQ63fG14EePXD7ygDOvfocmTiJOvDSBx8j/e6Ajr7hGGS96SOY/Dz97SlL/c4iPs+agHX6LBebnbDUBo841UZ3et252TZ+mfTVTj/JE1nigO7sTM93TKjOc9A6hz6vF4H6oAPOKLADIWCcPQZXBIwRIWUgcvD3MLkP6AF1BhVvUe3OOX0XmCsGHg3vco8M8tgE2gCKgyhKyXeAEIDghp89rL73YGxOsChRyKTNe98ITrcQOWRiYNzpC+1Ebm4YrtxZJ/w5yMMJxaMnD5XdewNkkKMTj4OO6y/txOMmanT9pK3efl3nYILO6HM3SAeDW4n8sm0BOm4D6pePNU4D/5KazPZCBIxj585WvrZXR06JHKhZef/dfnKbGWevNahNALd+J1ry9CPg76QCVkAYOWvh9odM9V5smrYhI3dW6IM7Ww7kyB1nk9qoriFadAcEWXvkRpvQc9cDXUf7vC3ZDjbZtT9L1zBrCmLVZ51ua1fWUTl7QVqRQ1kuYyqrGx7K4J97SIOxOlk4+7syOchkwsl5VmdT9yozW7on4F4UbcDIuY90ForGwGWw8dQToEIdxQeqrz15IJGNAyNAw34p2aPpe0YmNkgrgKktljovOfQBV36WkzvXA7z6G4PI5JAVmL/1L0Su5+i+PBWQ8cJ7dn3U/XjtfZEX+kYbHViz0wAh6DmE//kEL2+L24CnOjbJPxNs1kfAzAu0LlMABKOHBHgfwAe5oE8AUp981tp6CjlQkHYQdX3eZBMeQaDzrh98T7vVL+mArlWU5Nd633m36xIyJeWDbugaB3cAGczhGZ7edIcGHcWpcNt1YnKZM3aMu9c/dR3vgiwhLKZ++5Yh2X6QtZOz4wdkADmq3XWt0jzI4cwrpLVlt3ZldW9LL0Tp3PCzAYTQ2mKgKoxVzroOWF2o5p1yoEEx3KvwZeN4EQ4EHprSNn2GcPVMWFTFbZ8q6xV9lN3JiT5LGXmmVgrv7taNt+pPWpiV8vmZNJAryuIDyGcbgb2tXM7eDUqz6RjCNYPd9nDLSPV5hq7oPm4ovB7tYOuKCjC7ogJU7tEzhg6Iek7WCdchcqqQigMgsoJQeQ4kRHsBDkBJ/9Iv6SDk7ZGuA657se4oubjdsXLZACzoGHIE+B28kM9atNiijPx8l6HrnesZunNCLbTCerkIk0WGFcDrIso+Z8iflR1Anu/RfG6TExtFVK7Bgw4nL1YoVzxhsSFrMWJnAksl5tqkOzHoMPLnPvrhmEc7fCzQFbUN2TuAZ9nqb6+vZBuDGMgq6HtsOo+Pt9XJwdcTgX1MeAH75rP53nJZzr7OQSfBsWW3s7F+R+mz19DBZNuO4dXmvBlAN2AGEK+vL7+LMXnBR/e5kXvqCUPXNaF0scJ0Fc7jkZI31HNEDloBuga4TggpbZONyA0Yj5n2It9T8HttpoYDC6H4RoOPi0+bx962DNlStHbjAVTVr74CHP0HlPW3e3587s+EDPSv5109zePklKOWnNpxQ8KZcB2BTHg+kyjyOgTGCy+X5zqIuC1k8OO+Pq+b/pN+ycABmfAu1xW3UydN7tnkdGwCGGTruoptZVLLuprBsU8XfQywcYCRd/fl3uO76o7Fa/vAN6e99HxqQth3dgB9HLF/ogInfb6DuLym4AANVrps+B4syvUExlXXZY+/b/wysXlkhnOhd3hEjs5MxpMghzMf9sP2GXQwG7d7I54P64zilHn2dXS3z5ZBGDnVkOsACMGLizmU1LNQBv/d2+7GDrBk5QAYzkoO2ZgcMABBfz/t2kQQ3M89XI8Xe2rO+4zk4Ma+7kHWvaAgWEDfyRddAVg8neBGCAh5JOEGgSF5n+mnA6OH/V4IdCJxJ4NI1EESp0PXuQeHd+h24akOj1AYO+8X/cURycBBu5ApAMr1pB8c8HnmpogBGaIzfW10fXLycvByHdikl339Oe2znM7h/fQ5k27IvpFDH+lEX0JANXpwZ5F0Hfd56iiTNmPg15JKYlzQgyxTb1cf+YIjjBnt8GjXdcH1u08+tMsjMvruxMbEnybbmK304MOPnu2wH5EDNQc3hCyUPKtkRQ62UV2fJt0iOSCgrEA+mwPjdiPNg+/Knw3e7wPkPLSlj56KmE6mZ4ocTiMHH3CY3b3GPhHiKevfPnJAYXoN+QzkgCI7qAPKyMuVHHlmIASkuBZSdEPCIHUtBkM/db2H3HoPa2KcWPUMX7S2KcJ1UOV+J+0MBIyLgyx95R0OBE5sfI683KYw4j7yykDAc/x53vZ8/aZctY8FNu3jwpgQSevfPvDcRhKbgBubdkDFvr0t2KAXU5F9X+S7pkeNHCAY12F3En1hIe9m3JFxTkk5aOf+byJQB3fuUTtIaZOyxHFF/2k3mRJ0NtsJeoit6Hs+c/lBHiGD5TIWwZ255uCzlboBSbluOuBK3Sm9hX29CnQL5OD3+UCRT3NicuDWff4dwEmo7oMDsXiO3MNNfZ7TC2Ewk2mZtH1lOkL0OoopZwZ59+Sy7DKJbDI+nslg80z9TZj76sihel+AArKT8jl5OVB6Osl1po8Y3cnw7zEGPQtg02d47/rdvff8Tp4lOThB+CLMPtDG2NAH9/bd4PHsXAaMYZ++Otn4O7zPPMujWO7DyF1PAGknGt6NXCFSCvpOdO4o0SYHEx9z5O0R2K3oaB8xZFB1uXmfXPbu9a45UCkzkd9H5OAkR1/RZfrGO5x4OxyzvayIJn1M6RP/9jl0fbLQdWqHkwPprtzmHLlCEK7fjsWejsoTLehXleVib17OsX2GCtLjyeQTKJULBCX2wc0E4jnB7yU5YBAyYkjAawQOliixL6pjMPBaAAOudQZWn3x6GjMcYsqddu+0rbVPAKCRw60YUwaWTca1dp28udG8HI+Pymx8HL/HVs5jth3fkrY7dWvZSg6h7G23VLbT7htPV06+39aHE+TRbvIdZZ3cHMQwQBTdIwM+y9cTcWwyVAeurMt9oH/amHobu/ttx1zUI2Sctm13wOE9dTfYugto/i+PB30M0lFapWdLeK5xeWDPjLnvihuOkG/k2NrTa9u1A1tLjn33eZscqPv06bTlm9vU2yMt73MfsOszj0qz7uW2+TNOs2F0VM8IHdb/6fiCxaiMZ+MyPp6U5azU3X7TLhX628+R1t9ea3Ryc91Ozmiklc5cc6Agnb0ZN4osCBfG6ds3nF5z4F0ngKQNmAO75w51PUVEwmKKMh4iOvG5ApAy6fPW8GjjfALbRvk0cjgNTDYa2YYvFuNFme0el9nOUZmPZ0V/L0eaQXLWJw3XDxIYJPC6kcBSBFHKaD4uo9m4jPbHpeyPy2he06w4r8I4bQYJaQjXOmyyWWROhI5BQR5ldL6CtG+813kvyXPJHhvhYOexbN3b59bIYdOgkRrwWR1OEJ5XzGGgk0qfd6p3+rRFriesjHcvTh6WskaWuIbWgdNCzl5vs0cAi+m8HF04KMe7R2U5qYfWDD+DBAYJ/IBJQCQxG5Xx/rRMD3bLZL6aHSmsgBxECuwRl48p8Cgz43gZlb3l/ByzlUQOXpB2IvDCFflSvdgLVvW0Ns1iqVt0KbTVZ2qsTr+qJQeFUqtzaurQtrO4bmFTOEI+Ukl6thfQ9DRqEfqXApffpzbzuffBU1F6Lnl8SKkyLz8nD58BrvsA3yOSzOb6m5DQf+ceRQmHF2+WIxHDeHUAzA+YWQzdGSQwSKBJYLQYlcn+TpneXBEENTVdIvySk+yRhU8gADu8HhVZHpHDeVZIP/PU42vbZ+QowUGNUVzLdY4rEeT8bec92wrM7FEHAPd43llbHHipRUBczEJwckCQ9MXvgeQI2xAupOKzPnJ/T5NFX/8A/o5eLJ/bZxXRnvGiHF7Yj/8GYhiwY5DAnSOBIIgbu2X34GIZL+oKZxa1UbvwdUPuxJIdAQtXuFz2yrI89tAjHznbVFZ2ZUX8mRzw0tUI0i40yHP5/jsgGp/Z3j/nJQdXDZ9hEYvU2l4tPJvowmdC0DZSU2LevBsmqSrm7UMwRBkZ3LO6QpjILxep8veQhhNtPHM0Kke7B+Xg4o2itNLwM0hgkMCdJQHVIHavX4w00/HRceCuz9zjMCgm6zg2RcZmPu+2gqmp//FeOc9JcEQOLn5nI1IfsJaDsBdNAFMK253HbPPsz0sOHpX4PH/AfluKSe3IC3w8vcTK2TwPGlLc5Pn3yasvssjpJkK/TA6Qynw0K/sXb0StYSg631mgMPR2kEBIYFnK5OZOGb88LfPD1Z53YDFbbIBduZ7q6ffqfI7OFzloEdyolG5X1pwighRomEIaeeUKd5hS5XPZAd6OJL7H5OC1D8kxF6o7kG3s6cVzLzQjQMjD51lnrz8TQVZhAB9S9cgJ+a3N3W6zDLyATrsPxwdl/9KNsrwwRA0DVAwSuFMlsNwvZfTStEwOa3Ea/HVHl0wOTjr443hc7yuxZfeDD58xreTksGnBEo1gZo/SOVTNvSDiYAdxxEE0rWp7nsjB0zEoigO+PtPfTF0lPaR2AcwwLFPAnFRop0cIMHF+T19kwKD5PYR7nmpzcvDneA1Ev+9Pb5SDu26U0c4wV/VOBYah34MEFkeLUq5Oys7+hW5bECbL+NYYZDj6tpdBiqPReG9UzrHOgbQSxOBsxIIiwI7pU75xnE//ZHaQnqXfw1PXnN2Y0bTaPXHV6NML0n25fEAfr1/vYr0Dwupbcemzh7jOU0xObp5ac1LLBEf7PMJmBcwZAAAgAElEQVTy2QIe6XhEwueeZlJbDi/dLAd33YwFbsPPIIFBAnemBGIK/dVJGb+y0+0bheOrRXG+C7XXXXsd2vHofFNZtQhOh/3kWUCkYDQ0Pj0UD11MJbCjkp6BlyEVOWgLivOSg3v0m54BYBNB5HALoeYIgxXXkAxRiL8np5j6yMFzfLyLwhBTaF0+vI8UHZuE6Zqjywfl6Mr+nWkRQ68HCQwS6CQwujotyxfrhoI+i1Lk4MVo34LGF/l2Tvh5yeGpL302jgn1WUp9IMmLaJTP6uF6r0Hgye9Md8ruzor9AHtAVusiVHjNXruTQgZk2tKXs88E4RGC651HFvrcU0CkijbpKbLK+xB5SsuJiJwgBKz+eDqrI5edRTm++7DMLhwNJjJIYJDAnSyBo1JEDpqxRP02z7rEic2TgHy1dMWeUdQc3vHQGXdlffLxT8feSn25eoEW6SF/YcdImibVcvv6jBk/bDSl+3UWgggie87Gaqu9fdqHkIHXDfr0xEG8bxaQF4M9jQO4e+qoLyrJJEEUwX15F0cGiajBiZR7vB7BfGUWuiwuzMvsnqMy3zm+k81i6PsggUEC+6MyfmlaprPdIAfHInDNnWbP/DhOhSDbIrgz78r61Bc+E4f9OHjikdMgB9Hs4TupUHMgagjCOIUctCUEG7/xHjx55vaSR3MAd8HQJo9KusjklJPaPELJBMEz/PlESQJ0tYsiUY5muMdnF/B8+oPsRDKxudaFeVnce1zmu7PBOAYJDBK4gyUwOpiUySs7ZXpcHeuMUxCAL/7FgWdqPzVjprKe+TwHag683IkBIMx5d4q4Pr+WWUu+jWykT1rNYVPkoHlWOp6wbzYPZAFx5dSXg/YmMjhNvzLJ9BGQL6jT974luK/QhjAgN18HQu3B01e8m9kHy4uLgRxOG7Dh+0ECd4AExoeTMr12oejfPnLwCURkIzxiAG+rA6rZSudIK2m2Uj5DOq9bAPi92JFz9hSnAUGmVmkqq7a93kQO48k4IgefbZSFwb2ArRMZ351GIE4eTgju8W+KIhB6zvlBkkRMDFKQ4nS6dkYCpJNnR1FvCCK8uCgz1RyGtNIdYP5DFwcJbJYA5FD26/btjnO6i4gBRxR8wWF2Z3vUCtJn3j7ja09+/jfGo9EnAEYe6iEKuX9nJoCa0KXzfpfLNWAUOWyvOdSCNDkzZhp5p/Hc+5jRxZujBwSK4FzAGyMZO6s2p9WQkdcaMul4PUPfcYasX0c6yQc4Zk5dXJSDu/Zje+7hZ5DAIIE7VwIih/HLO2Vxox7Ni8PpywuY5chnjndILjBmPouprGcmh6ef+NwaOXhaKZNBZi9PwRBtkO/Sd7H30SnkEDOV2mwhCi3ugTsx8b0TR07d5BRYX7rJIwd+d1DPkQltwMtnsPqIwVNfFKa5nrZ54ZpIK+orF+bl4NKNIXK4czFh6PkggZDA6GAcBenl/mpPOxYhg63CExzNbVmP+WKxt5xrhfQZZyux8R7Am2cl4T2TRgIQya9DJqRLSCfpObGKejzeGjnUjb5XYROdBIg9dYPeQERe2PW0koO761qupzj5eWE9k0OkfNqaDoDep4+RVvJi/SbS4lkQq6fKlE46vOvmQA4DQAwSuMMlIHKIRXBHq/VkHGXM7EaJiPR1Fte6kzzam8/mZycHpZW0t5J7w4Cve8Z4z5539y009LmYzb1rNTDYTikThQj1/7tjCDliMHvyTlQ+UymvI/ACMO33dJcXzPVaUlcefsVq78Uy2jiZ1tpIBfnazEU7IlSf542uICTIhLbyfCcI0mVev/D6Q3gD06NYHX3eqax6x7e+8Z3y+T/5Qnn6yW9EzeORn/5A+fDHHylv+qH7yrVXbpQv/+VT5fHP/lV56YWXy1ve/uby0Z97tDz08IPR9+FnkMAggdeHBDxyAFeY/CIM0d52wl/fEggcdae3YtNibz47PvveSjpDWiuk3ZNFPHoJAEYkwIt9vr4+c1YjJ6/naMsNX4nMe/wdfQXibVFCXvTh6Rvu8xSYe+f+/iCy2SyOHfIDuh3kRQ7xfzpf2Y4LJR3EykXqBx5Z5PRRX83GZy8pcjgvOSzmi/KVv/rr8qd/9Pk4i/ae++4Ocnv7j761fOBDDxUV/v/43/1Z+fpT3yz3v/m+cuHibtnZ3Snv+/H3lPd84F0Rng4/gwQGCbw+JBDk8PJOWd6sC4TBYdY8sJaMNH5OZ3vkMCplbz4/DzmkmoNA1YvM/A05OCkI+NWIzGBeaOXcBBe5RySeisEDz0RFqouoRN+zvoCUDh4/0YFHP5CDEwAF9CAGO7P1hGqMStEB7PSbCIQBY/tcj5h0TU4rEWXkus1aFPMqyOGVl66XP/hXnywvPn+1/NyvfLy888EfjugnorfdafnyF58uf7L3ufKOB3+4/MzPfbhcvnKpHB/XU6UuXrwwbA/++sCEoRWDBEICRA5KK+UMCBgE5mTyWGU/qkO7XCz25vPl2QvS1Bw85QI7KXTR57kaDtDJa9aPz7P1/Dyppr7IwEHRowjIAoB1IlFbBOpU6fOJSE4QMCcevxdv6GtEPJNpkINHHGv6qUOOFvXwDCKBXDDvS1/5e+lLrtvk8E/ppIPL++dKK33za98qf/g7nypvffsD5Rf/4c9GZMDP0dFxfPfsM9+N79713h8dTHCQwCCB17MEWkFai+DAY5xnxzZ3mHGqHW8D61pB+uFHP362k+C0ZfdysfiEvH+9FNB275/PqJZ7ARbg43qupd7ABn1945BrDe6VZ7D29IsXw3NY5eTC83NtAnCPVNjOTnfm9clcnc7EHpVZOxuCKIhIpq/mwPs9BUUU4TOivJ0MKgXp86yQ/tJfPFk+9W8/W97/E+8tP/sPPlqmVkO4fu1m+e1//vvlxvWb5Vf/8S+Vt/7wA69nsxjaNkjgjpeA0klxnkOLHDzj4OQAYbjDu5ZS0tkx513noBXS80YOehFRAuAmQCNFI3Lwbbs5plOf0zgaq39zSgnycQb09/RFE64l/r0zZgZfF47f75GHPo/+7OzGdNs+UonnjEqQg+71gpAPEFECRWdIg0jDo59tWv9qyOHLX/hqkMOPPfzuE+Rw88Z++Z1/8W/LtVeul3/4a/9gIIc7HnoGAbzeJSBy0HkOSi955mFTHZP+gGPu6I/Hk71RmZ994z3trbRss5U8LKEAon/Jz3tlHEDEcwfkqUEIEAWmkE32ygFqJwx/JykiJ5LMnrrXF6T1pW08kvF6BH0lrZTb15Fcm7FEtOGDo3t8ym0mhb5cYSYuj55eDTl8+5vfKb///3yyvOmH7i2//I9+vly6fLHT/9nxrPz73/uT8vWvPlN+7lc+FrOThp9BAoMEXscS0MroF8dFK6TBqk3T7SEPYYnXIcCj8Xi8V5bnOOznicc/HVt2kypitg0pJDXIyYEprTTIc+sAumoVul8HYXsdwDtBtV3fxwKwNhNIv7NWwqOQTd43UQ2gSxTh1yO0PBVVgmQdBmriYF0jhzr/titgt51oSS151OKRwqboJaujk9erIQdFB3u/+8fl6S9/o3z07z9aHv7Qj8UUXdUbRBTP/s1z5d/96/+v3H3vlfLzv/Kxct8P3Vt0j9p875vuHmYrvY5xYmjanScBRQyLF0ZBDmAoWOn46DiEY+5p84pPo725jgk985bdX/hMrJAmHKEBeOF94O/TOPW7yEDXUTjR7xcvXqx/L+oZoUuBfwNWcWGQg1ZQT8Zr97n3721yEPWQSc9GQD5DCZKBYJhtpeco3aWfg4ODEPyF3d0yitPq2nmmRSfULWOKK2SxWGja67yu5maXRP3e2g+7uxrnNBptceLyMFDkcHzlIFZKn/VHcn72W8+Vz33q8fLXX/lmuX7tRsj1gz/1vvIzP//hIIUv/vmXY42DZjQdH83K/Q/cVz728z9dfuLRD8SMpuFnkMAggdeJBA7GZfnCKLbPABPBORx3xzuyGL6lhu6rkcRibzqZnn0RnCIH9lZyr520D0RAisQ9fGYreTFbjRH4iRyiXjFfxMI3gJLnUMCODbsb2Oa0TC6seCRBFMJQet6fNsOwREUiMScHtVs/rFXIYB4F5HoS0VpNYi3KqAWfUzXK01a0Nae5ltqy+75ZbMB3nh897+rzLxfNXHr+uy9qN8byI+96e0xfvevypXKwf1C+/cxz5VvfeLbs3zyItRAPPvTO8sDb7u+dLneeNgz3DBIYJPA9kMC8lOXVcVlcXZbxqGZTmFgj55Y6L5gFXvtSA7VCZFGWZW8ymZ59KusTn/9ULIIDmH37C2chz5/ToMxoNEbfK6UUKSidhWrk4BFAEMR8FusI+Jy8Gn87EONl+2fZC/eqPQRCUZ20EnUQvvfDub198buRQ++Qt7TTaepAO53hkS+zmEQK83uOzhU5nPb+4ftBAoME3lgSWLxcyuL5URkvlBqqE4OEH75ei0yP4wo42ZUIptO90Why9shBs5VUkPYzCjzvLnECmOS+HKRzERkAZnGYkwPP8ihExKDzHHinT/fkeh/SbQXdTDwI09u7ShOtBJ0jByKNIA+lm9oWGlm1Qh7RyM1K5ykwcoLISPf73ihKJymtdJ6prG8stR9aO0hgkMBpEphfW5by4qRMZnUdVh+O4eC6k5yfOxmPgxze8dAjZ1vn8C2tcyjlE3mFLy9wcHNv3nPl7qET1nQHYtfZoNGxTDTR4XYS3CZBucfdl2ZCaLQNciEf16WvWk1E7XKQFjh74ZznMC1VBWuvPdDOrl2nkIMPqq8d8QWCXUpsdxbnOZyn5nCaog3fDxIYJPDGksD85rJMX9ktO8d1JwqPCMBCsMMdeP89HOSy3FuOymNnPib0a098Lg77ceB2EeJ9833famDqEKR0yOvHnkqx7SqF3vrktWe0Lbv7SMAjgb52eISDsCAHvccL1fLW1R72efJFezmtpHuZIqvV035Y0Qn1OiWtxOD5lFsPC71WoohBaaXz1hzeWKo/tHaQwCCBbRJYHC/LzrULZWf/wlrUAEk4ZnqWhN/J9IxGJU6Ce+iRM66QVlqJk+DcK865fDzgfI0zGltb4BX3kUNOWZGWyeSQ3++rnH2+r6e6Tnj1bcU3+ThqJFzn08AgE97LIT35mNNN7d80yB656F4W0pG6og1BHiKHe48HchgwY5DAIIFwrMfXdsr0lZ2yXJzMvuCw42Dyt5ND4NWy7C2X5Rw1Bx0TWkp3EpynfyAE99q9GO2FXV1LKsbXGlBzoOGZZDRTSbN9Mgt6JOOVePL0eN+5SO0E4aGXPveptg7yrN2ggKP7NLOproOYxHbeOWzr+qGcWZtt1afPeo6AnwWBTnoeGUXNZ2dWZvcMaaUBFwYJvJEkcHV/Uf76+XnRrP33vnlS3nTXuHz3Wv3sbfeMy3t+6FXseHxzHKmlyWzaZUKEG77eDCzKmZZVGWB0vhXSX/uS0kp1tlIFubqTn6agxr9t7r8XkQWeAtqurtCK1plYYoBja9Ba1M4/4T3Lux/XzuK9OyPqd1IyRAmsyuaZCKrvHXUaalubEMeRav8otWesfc6jmqz3O8n4NF49M6b4Tjjou5FZ17XVflSQi9pDFCVyHI/1jLq7YpWw4qVKiFXuVTKz6XE5vHxzKEi/kZBhaOsdLYGbR8vy+b+Zlb2vHpW7L4zKf/TwhfLAlVH51NeOy59+c1b+3nt2yq+8f7UJ5lmFtTwuZXp9t+zcXKWWcNC7iKFt6V0xdNRIRJN8xg3ryl4py/NtnzEqq0VweTZQAJdt400UwZqIXIM40flWkPbIwb17nt8L7C0aYT2CogXezx5PLih/bve89n5PP8G8rVgTU2n1O2knTwXpmZARfXWG9oK9k4ParKghn4Tn/QxZixtEGjpMSLuyXroxkMNZLWi4fpDA90ECIoYvPjsrv/vEUXnmpXn5mXftlI+/e6f8zUvz8gdfOSr7x8vyaz91sfzCj52fHMKx3p+UySs7pRyunNgVMVTHd23WY9ttAsdzNFpqltLZyUGRQxnVk+DcewYAOezGC70AZk4r9Y7PKeQgr13vYPEcAAzoql1s8Ac56LO8Q2pfVFLzbeuRC8/tUkk6j2J2HJ4+BxOxVQbP7CMHvnNy8DQWU4PZu2kV4q1aCjlEaq2Rg44JHaayfh8sfXjlIIEzSEDADzF87cV5eeTt0/LRd+4UpZg++dWj8vLBsnzs3Tvll9+/W370vleRVop0SimjG+NSXp6UcrQiCOGgiEGpb6+nMkHoVZPD01/4bKSV8iI3poLGlheT6tk6wPWB3XnIgV1P5WXrxze28/QSkUoHutNppLU2/XQRkNJWtg3GWtRSXxDkIHLS89Svw8PDjqxoU97Uj0jEIyI+I/IIUplMI3rIPx2RqAlthbUihyOd57A7O4OaDpcOEhgk8FpKQMTwV9+Zld/98lHUFT74tmlEDS+JGJ4+Klf3l/H3Lz60W95x36TsvEpuiL5pR52bkzK+Pimjw9WCOCV2tBYrbwja4VKk0M8ZOTz1+GcictDDvGbQkYE2bpqswM1JAa9568DcQlpJaR3qCoAxKwLpJAVozk71dQKkiXLKJhjU0kp8794+kQvv0fPZcwnCZKEfA+D99XdCDop0SFNFMXvLKrk4o7rVHEQKAzm8lmY+vGuQwEkJzOalXDtclNmiRB3h4s6qXnpwvCxPfHdefveJw/LV5+flx982LR9710555aASw4s3l+Uj72zE8KZJ2f1eEANNXIyCGMbXJmWp3VoVUdTqZa1ntqMH1nr0ashB6xzKsi6C86mdgHEUa404+pRpU70grr0FclDO3YvATFUlrwY46z0CXmoQnuri95z+8rSS1x0oqvtsKclAxCCi4p3017f1gEhz9BSpoXRSXayRaA/xeg4yI22nvwdyGKBqkMD3XwLPXV+UP/3GcQC90kUPv3USBHEwW5Yvf3de/s0Th+UrfzuPzz/+7t1y7XAZxPD8jUX5yDunETG8M4jh9D3Xztxb4enRqJSDSRntj8v4aFxGIo1NMyZfDTk88+TjXc3Bp6wCspHyMEbK0cWpnTuFHGLeTpvK6nuRMx0Wj95nM/mhOj7HV9dyX3d/W4TnReRu9bNmIOnd2gOqnYXNCu8uLGsd9OjBSYtB8ahBz2DBXahHWwOYZ3PFPd3spTKQw6nKNFwwSOD2S+C5a4soKH/668flR+8bl//wAxfKu++flG9enZd/8+XD8uRz8/L+t4gYdoqK0p98+rj87fVF+el3TMt/8L7bSAzedRHC0ahMru2Uyf60y/qclI5mg2q20jkK0rEIrowireQ/nZdr8/gpWAO0XjzeOGS3EDn4OoFtK5czO3oBGGKBILodZmO78NXWHbrHN+CbKO0zrhFJzC7SiujJJP4WWbKiWu8mmvJFJj6DSc/m3O3uoKNWEPdogzZCDtpbSj9D5HD7DX94wyCB0yRwOFuWp/52Xn7vyaPyxHdmQQxav/DXL8zjvx+5d1w++Hali0v5i2/NyvPXF+XDIoaHdsu77r9NEUNPo/dfOizTl3fLldGV20cORSfBReG2et6sAZhrrUMDLsCNSrjP4PFCrEAaLzuA08CxN/Rp22cQqfihOhSIvbYBSFMw17++enrt3WwaaLvC1nnAWrCirXBrPUXPUBFaz9aMJUBef7Mnun4H8PN0X8hS7fDnsOguxlXrLVoUwToLr4FUctA6h6EgfZrxDt8PEridEpCdqrag1NEfPHlY/vJbsyLC2JmOysNvnXZRhAhEmPl33lkjhncrlTS9Damk1NnFbFFuvLBfjp6fl7un95Qrly6v8g+ATLun7UAReyud+bAfRQ7ashvw518HXMAPIBY4Qg7Mr+1dODad1oNx1rdWaljZPmyRCe+Qx+77IOW0jW6m9sD0V5+e6ukorg3gbedM5GgHMqLArX85n4JDgZhJxfRZJ6u8tsHP1Waqr0c4jDP99bTTbCCH22nzw7MHCdyyBIROmpX0lecqQSiV9GMPTMov/thumU5K+cOnjsrTz8/Lh3641hgeVMRwO4hhWWJB8uxwXo73Z+Xw+lE5unZcxkeTcveFu8uVy5eLsh/89GHNeDTaG43OsQjuG237DD2UlA6A5wVXogOvS7BKWt+RThG4kpMXmO5qeqhOVrPN9zz3zmE/nrPXO/DSfdEdnjgeup4DOfVN5cp1Ci9sQ3SQBovqICcJm2ciD48cuoJyO4tC11OM9tXjfYO1RhBttkHcP5DDLRvvcOEggdstASIIbYVx9eai3HtpXN529zi2yXj2lUW5cbgob74yLm+5Mr4txPDKd26UV569HrOSYrrqclKmo2nZGe+WS7sX62mb0/HaYWk495QA9Pe5yeFrihyWy+48B6ICXy3MZ3kwAFvSMBRidZ1AVmB6UYf+xBGc6/uR49UrbaVB0PtY8KbvyPUzxVXfc0YEaSCiFwE1aalufUZLkUF6zE6CYFgvQcRA+ogoQZ/77K2crqL9gL9HTmq7p8RcbidSUjbRVTUHpZVEEhtnH9xuixieP0hgkMDrQgKHz87K4XdmawvddnYqtnQZkACi2lzHDBz0cGxLicjhwYc/crbzHJ58/NNdWokcu3vogFmePRSM1BZ3UeTlZLOYltlqD4oc2PIagkDyul9rHBQ96HdP8fgmebQB0NX9HPnJQjjP369FJm0fdISn6yAGSIW+UdRGDvSDKAICcs9fv0NIFLq7mUp2/Cn3ZHLwqb4ih/1LN8psdxZHfA4/gwQGCdyZElAqafLybtm5tn3rDXa1JtVNxOA12WUpe8vR8rGHz7plt86QnozHn/AzBvrWHHiKKYMjoM8MH69RKGrQQjAHViecOIWzASxrDDwtQ5qKKaakkQTE+oEcnBBcnTz9g8A8lRQE1dZ4+BRZ2ovQ/Tzq/HxSVLTJ10Tk1NwJVbeCvcjh+s61iBx2L2xe/X1nmsvQ60ECd44Ejg6OYzfWSwd3bZmJ1HaEjg1F6/ZHPkGnw8Tx+Hzk8PQTnwtyII3ix4X2ba6XawcOfgJXirkciK1ppCIH3xhqnRzqrqS6T+RAvQHvm3a5V88eS8xcyl55jnb0N8TFd6SpKG5zfgNRA4Sn60VAeasOSEPXQ6aQC5GIE2JXgE6LVbwgLXJ4aXQ1yOGuy5fuHEsYejpIYJDAmgT2XzmIyOHK4spWybBOai1SaPVdygHjicjhHCfBcYY0AOfgibec00Ge26KQTA84BwEAn8/msd01h9z4syIqUNSwrNNRfYM9B1hCJT9MyGsIpIf0bE8Z0X7uI9JgFhFpI5/1xFRd+gU5MMXVicgjJN6biQlZeV1kLfJINQeRw9H0qNx1+eL6iXmD8QwSGCRwR0hAGLR/9TAiB61h2FZ/nC/mZTafr22aCnYa9uyV5ejsh/08+YXPREHa1y/krSJOLY62E9c0KylAXqeaxSwejWU9waAWj3fKdDrpOjKeTCKnpHUHlQDaCudYOdzOPGiPAKxns3l3qFBNhY1jhbMXmjvGtHMVEJhvzeFrKijAQ0SEaHpvt6AtbSMC4HvEBPlBHB5hRFfa2gnSZXym7i7Hi3I4OizXjq6VcnlRLt134Y4whqGTgwQGCawkcPPqQVleLeXy6ErZHdeaA/jM76TZY0frhXblq9iS/2tPDXJ46JEzFqSf+tJn4yQ493jdE/dcPiSxVvDV4Tk2MwjvXVFAAOF0Go13D9w7G5vStTDISQiQ5jOfjcQMpkhVqXBrJyN525j95KkqTwNR1GZmVK6LaAByao12qQ8QjpOMR0aecvM+Q1CoQybfazevlxuja+XCW6Zl9/JQexiAY5DAnSIBrWPYf/aoXJrdFYvbvOYK9qztBtHwz+Xjqf/GGuerOWgqK+SQvVz+3gRi8XnPSW8+JVXkoCiAhW1Mw+rSNxv2LO0jJaIHn2Ia+yLZKjsXJgViQN+L2fk7jxi8v0QUHgnwPbO1PJVFxMF9XEPRmzUTm+oSerauffnGy+VgZ79cestu2blrtcjlTjGSoZ+DBO40CRzdOC7Xv71fdg52y7133dNN5wdTnBQ6jLK977jO5VZxZhLHhD501tlKm8jBawn5d/eIY9+iNF1UjezWJ7S9iwiDHFiDKJRCansf8Z0zX/a+vePRrlaz8FQS5MS6C72HZ/IdkYxPme3bhoOFcFlRc72BsI7CEBGHy85rJ7TXyccjF0U1L11/qdwsN8uFN+9Eiml8O3Z5vNMscOjvIIHXmQQ0bfXmiwfl5nOH5cLsQhADuzOQiRBesECX1HRgUNs12zMW3r1wpBfLveWyPPbwox8/2zoHzVZSzcHTJf6i7MF77j7SISKGheoFq83tSKHEuoe266lPI9Xv8uIvXboU5CDh9HnmAC7tcaIgFRNHfLb9nyg0uyfv9QJqA76VhgMyEYne5+DeRwy0zRfTsVbDScnbzswrZkY58ZDK8xST9mm6vn+j3JzdLMsL83Lh3t2ye2WnTC+sn7HxOtP1oTmDBAYJbJNA2xLj+GAe22EcXD0s5WBU7prcVa7cdaXuKtFmNbqjzHEFtX5blwf4rs45Pb1KzZe9UTnHIrinvvCZ31hq4702T9b7lInBix1qWIBbqxn0NSyAU4VpsVuLLryWEB3U5netZkBKKBNNljOpGn2uekZsotcOu2Cer77zlYRqn89agkjoN+2nj3j0fWNMNKB2Em3klBXrRmgrz/dZYV5Ez+Tg8jo8PCr7R/vlaHlUZsvjsih14WDdY6uScmT32jxnVfmVbnOZiIDH47qSvFtSWe+sG3h027LXvyvBz+vqdWRLhNgmDyCb0GN5Me05K11gU606KWG1J1jebEvvD7qt17W+1N9XTkcdm3G7ajUy9ZrW7voI61fXyianZTgTy6bv4eyEHtf3d2dvpIFf6h62A4udE/N7vI+13Z3Dk5UobY7mjlHtS5VHp5tqYzssfrGoc9lXcqEQWQ+Tr3pTX1ifi4rU43LjzPLYsaA+R8/jC7dN6Ups1U2c6Z0AACAASURBVN8cP54V8td360O72pf+hMHUySXSP/3b6ZLeO6rnH/ftvdY9pg2I7b5j71ptcufb3UWPOltYycF3f0bbqu0w/YVVxm1CTNP3KqN6tEDs9qAm64Cytj6Kw3Y6RzM3hs6gy03XxqVuh3FhfCG2w7ik7TA0Saf9eNZBH7G9kX7v1qUl8WWc1bXj0XivlHPMVnr6S5+NFdI+hdOB3j+vgCGFEtBUcuAwG8DNr49tsI+PuxXQzoad8bRj7nwRXh85uKA8gvAV1oA1KRvfn4miMSu3+8iBPjHImfAwOJcD6TK29lA6SO8iKuhItK2HgExcXqws9+e7xxCKIWU8nnUztTKgYAyx1qIBOhty1TUe87ITs8VqDQgoXFFB3a02ZNfAUsenyjDYCoRUYcBgM6gaSVbQlqGHzIIo6k8fIZyghga0HdkF9tbnhL7NV7MxYmz0X8eLtTd1zFckp3aHjKpQ1w5cCoKea9abxqltddJtP9BPD11kfaJvlYj1hsWytlOtj/Y0eTCWJ/C0SShIte1g7OMupwd7qivmFWXXqYt1BuCkcwACZDt5d+ywdgZhPFuOWHMEZvNZ6JSuDqehgSG6qZsF6kz46HZtblvL6HqIwsd0RfRNTxpm6P3SyYig1Ycgh+07AcTYGpG7nDo8YexWrFjBG+fUnM96z0r/OavGa4HYd7Wpec1sCO+aw6W7cUJnzUb0nfq2noZuhNw5O2hH1UmN6e7Obtm9sFszKDq5sv2Qoek+aDruC3UDw0YVG7D/7OTXKEM1h3NEDnESXCOHDEgOthlMu1XMGtzkuQNyGpyDw4Pw7AFP2E+DFJ5zq1noe9YluAfDs4gqGMTOE/djNsPg65bhePK6TvcoRQNpOEl5cZtZRPQ1y2ONlNq7IEqiFA/9GFi+c3mGIa+7Q64Ha7+jNBCqF7uJTLJy0BfvuzbqYv2JExEy8u0/9Fw/00LX8LdHeJB6JtJMXv69E73LgGv8WmSWxyl7VeoPBoUDkwXqbUIP0RXk0ecQ5OesAXhzlPQcHAUiQu7ryCGlXnMfaJ9Hs+4tojPYjke3HXnZHjvuZLnOM96ew+7SFNZGlzljznOY0NE3Zi5DHAru17/UALMt9xmAR/ssjHV8yL+7XnOvy8tlnnGgI0WbOpozAxAH+iZnUP/hBGYnF3zbpEMuT97lz+J9rhsQRBCRiHZZHfZcM8UexuPxOdc5fF57K5VPRJqiOhZdWgGvC89wxbk1HNQ0UsJ8BsUHSw1W5KDUTxdy2dkKeKTdFtnah2nSTjUi5GyhPoPqCh+AGJ5u3QmWTfPyViAYWHguk+pt8YOgWaSXlcff5wTFQITHMGF7EIV+1dNFDgqmnVQAeNrAv51XbusgHFwAvGzwrviuuLwTAIDM6Z+3iftWXuok2kyNBkOAgBhr0oI1WPBYuuqQZwzodyaNPgAHBB2EnSSICAHjTaTigJ+flUlpEylsAlj64/3ya538HYTQmz49wEa6yRwtgqv3rFJV4cGG7a2Oh6z6tm6/XVruxHWrbRbUTp9a7d6r24LrvpNXHiuATZ9ncHYCz/Jx+3Z5EYlD4jhuPubuGDnAY9uZpE+QavO8SYvWuKL+bzhMLUUNqep9Plbgl753Zyn0wbbH6SM/nql++nOxax8DZOZ6X0+xrMSQdYqU4USRw3Ry9vMcnmzk4IyL0vm/3jE3pE2/c70WxB0drzruexQRguUzHNyofXsJnunvVEjlB/ZQSEaZfb8nD9VgWglUbfLtuN1j4p2AuBNNKKzIxkJjSKH7V/nWFCEYo3fzmFlZno3AjQ8j4Nl858Xz7P2gdHmXWPqD8nk6kO/0mcvP5Q+g9I3PmhF4ejqBVN94ZkNG4fW5RzKRHrM0yKZnOQn0Geft/gxdhdz7wn4fR48Ew/4irVKJIRPsrbS9VhRyIm+1Q7Lri+uu26CPiadFsV8HYchBz0L3PIp3EvAxy+SAM4BdKLOADjs5gVFus04uyMw96zXvXqmck+LpRBsLepd1Ak0eG8YNMgfc1xzQdhLmNj3ECYNceK6PjcvHdYj+e9Tg4xWHuE3Gexd2JmfflfVrX1JaqXSH/WzzwrYZc999wbzzeUcODtyu2AycPnMvJhTUioTZWwhlboUiQNtDT38uSgtT63pSUBBDH1AifAaMmUYdiIu501RcJ1oNTo3KVhqI1+Eg7DOsXE7ZS3OQ0Xv8e9pE2E6dhVA+G6CTbPak6W8OV3PqzT2j7DnHM+ogxo/3l3Sct2EbwAMWGHv2/jbduwk0fIy2GS7j74Ts4HMaQOOk+HkngCrvpW/IaA2I0lTxvn5ua7+TQ5+NOnk5+aBbtAnHJKc+3LP1sdlEDuhVn9y8H/qdFK2uVUpUeg2Q6l/AdD3Pv3oytk4f3MY656It4t00jmxPoe8ztrjswBMwrHMAW9o9A7rLgQgL+0X2kINnOhgHcMDJWJ/RR9oRRfTxZG8yKecghyc+9xvj0bhbIe2eGgLLytdn0G5sroQqah4eHXVHcBIWIhw3EHUMION7ZjPxfK5HOFGgGtXwTz9e28CjwUCzZ7TJS3cDdCBAAfQcoo3Y9sIKSdwLAWCcfTLcpFwMuHsqyI024Ol7BKTnkR7T+/Bo2DjQjSUbwzbAc68kR2bR9x7Pq3te81xRdIxez8yOQB/wOaHl8fMa1Wkg7f1jLFy+m+7P5OAR1iY78Gchc9+QkpoEOXe1g3HEYekIws5gz/Z4KyTFeSn0I8vBdRAQRdewMbftrG/c4zaPXL1eAFi6s+VyyvYB0OlzdC4TBqnSjCmuRz7WGYRjLNtxwZvGX/KrkxdqajxH4Ognziljim4rsyD78OjKxyDrB7jhJONEwu99ji9OBmmneFakIEfnL0iPyuqY0D4vJBuB/529RVcS/a6ag9JKUvYLFy50uWwUDg8ST0P3cCqbPosZH22KpBNK58G0ir2MTwPCvXjNWbHduF25thGge8+AHJ4raZV8fyaHPuVz4MsRgXsNrjB4Bk7iOVXhz4UwPCTf1JZM2O7pu5G5J5Nzqnn8YxpjKnKSRtRzOHo1G0Buo8vXc/IQhN/vDkcfKKIDa/3Ywi48wz0z5Irjsel2DFb3AhhO3DgZ+j5m9zVHin7FCWBtKrGPa9brje83cnZycaJ12dLXTn9bOsujnRxNZuDnGbJRIqYuDWmpxT5yc7ICkPV8wBeQRW6MoefcndCRkzslOFBhN4s6vXaz/LR30arYi0PpDqfuxX5zZBXHFYxq+zNWBr61kzPRadqrPqAD2b6dIPqclTUsUuFvXPaW83L2vZU0W0nk4AaVPZ8suFslB92nnJ2iB3VUoSGGATPyXnUSw1gDjBZWu8ex5kGqcLqozO5FZUJSBsANwz0LvGoHW+9vDtUILTHUmOLf8ibZyOI53SaC/ernBoJi0T9kpHeigJ7zJcJw0MCI6Le+gwTxUL0l9Nvb4UTgssrkEffUeaRdQTo7Ejnn7R6ynhdHye7urqXdMtEiDzckvKMTxUXbrtjb7gDW248N6EBb9B50lN2DXU83gQuRHsau5wgIAE2egVer99GnGJsyWiOHbJtZVifaYeel9EUCyMJB2b1f5JZ1BlByMHN5Oym6o4Ouch/vz/cy5lxPvUnXYYPoA6let5es6ziLeq5H16G7axN+1yWI/nokAzHpWQC32ukEQf8UOWi6/2k/Ls9sc9j+Jlt0xzI7Q5HWHi1jy+4zH/YDOeRB2taZDAD5Wv9eYZkIQp8pctAPHgEChTA8j9iFb5a26HuvBk/kw6Dj8WCAKLcTij/H6w0ZIPsU/ESuuyfsX5NHM87c9o5cbJYPyuaD7cbppAExZOPFCIjIUFKfTuuE0OfN9ClnH3lkcnCS6rydtkDOAZlneah+2jsdTCAYl0cGr/w8SNL1wb2uTfqeZcXsGT3PdWfT/ZC1vvdZVgI0/TjhOXDp+eFtxjGPG3fbPA1zuu1l0CknO49IGbsMNJtqOz4e/O7jgU0D2P4uB34nCzqD7nhU4J/hLPEOn1abZx3yLtcZ5B7RUCjmZjF2i03bzCXsyiMpdAQQ93fFbEZbj8Kb/J5NDlof8W/6zGsea7KuNdnz7cqqgvRofDJy2EYAfUC3iVxUEBE5qPHUAxgcZ1rm2Os7DX53bWP2TR6SBg/yQWkYJJ9/7KEZz9Jn7lVjqDmvT86T3KYrN9uHwNhuKJ3etYIscjuNXN27diXi2U4MfZ6Y53pRRicH5O9j5uC/DXG87dWzXUVOkD3yC+8+duatnhMeaV4w6N6Ofke5/fc+EmNM/bssY2+TrsvRVga53HfahqPg9Rd958XjPrmpjXi96JqugxhJvej5rvedjirfPauL6yA2QDPLpO/9sdCtFW9dzhmsXX+xS2qA6L1fk+0966Ha5jPdNpGMyxcdAeyRLfbmGOA2qs/dRpFPbiNjCNZE1BYL8laLz07I0Gbb6X4n2b6x92tC/3UMgU1xdQLdhAP00/uLnLLO9435GlZqmvlYNQfNVnr0jHsrfemzawXpDG68PBuwM6Dm8uv/me++Apo6/10KKqB25SdMyzl03sN0szpNdLW2dLVVQ22B5vIqcgBIPCrRs1358BT1bGdaXePAD2nwTAErP6QXeE8M9qLNe9a2Ap1gmHPOYjdW626F3vallLDNcPJpsG09Qe1T3S4hVs3G1g61DfrJq7TpR/YUs/H0tewEGdiqX8hhtZdEW6Xb5l1XIyxBDnhaeF7MFvFpgAA5xh556rHWXHRiaTOfVnsqrE/T9G04us04amqvFeiJTr2wWNdb24+t0I5PtQq1HUalP2m7LwpExoCD/oaQ0TX3ELk+zyjz4iqAK3KIlbrNUdLU7VqHqGsdQgYsdQ87rCmO2FqmzeHvamQWqfJ81x3sH1JzQnXQRVrk0vluZftVf7Fzd8R4r5MNoOngi4wce044Tkq7Tdr2Iq02U9tWMSPm+o/qLEj9UO/S7zE+bTaR28JaH9qzsDlFcjHujczDobS1TPS5Syea8wSBMT7Z3hzU1wC+XZhly/2OcfkZattYkcN5yCFWSC/reQ6uvLnhfZ53NLZLO9fBcK/PG+0L1DrltYUbKEId0LoRH8bF32v2axtTQQLkGXkvHgIRgQMTSs1g0m766esePIzVAOOBcA9yyzILg2k5+T7gPc9nDtYAF9tHIDsv2GK0eVx4d58S5nb5OJLr9/Hq0x1k5ODkcvR+YPCABkASgNb2UjqPrEIesWVDXdQHMKht6NamnDNykWNDQR1PmvSoe8b0h8giT3ZAz5AVz3eHBQIFqLI9IifswaMgH0+1hXQW4+SOQZ8ssRHXZZ8WuSlCQteIahzA+N1TvESN/p78OwSBvSIXcAMZBpGVuh3Ipp8YO9Vk24wwx4SQyZaKQ18bXa+jz+k8BdoOOTChhvFGjplosx32/b3NDt12Qi7dXmnhG+2V0Tm3z1BBGiXlwa6gzube6FC8WMK9KsYwSCgjFXeUFcVGcXRdFyW0WQkQSVYkNzCIiMGClXm+/vWZEvTHi3193gJ9hRwABCce+uh5x/yszis6rSZxDtRzYA2vsXnzbsyQWB9h+ytPIwe+V//xnvVZLsxzXddv9l9qHrve6YSb9cvl7J6ip63OIapuBT3E6eAd3qSlLR3Y0Fd535oOSLSga9Bp77N+z1MleV6WiafddF9ESJPJaqfNtqEjDgzfY/AebWM7vAMy5h0dCW4RXr7XQcgXHuY8O7ZHNJYJAt0jCumTHXrQJyMnB/oF2XVj1SasbOxec2AZT7UZzIl7tkwVdttxp8gJQo6HMNAJjbaGfrS0EsTmEVRODzrB5/44UXkkim6AT46vvDPIYb587MGzngSnjfeYyuqM4+EbA8fgO4EEMDVyyKkaB351zpfCE9Yz2CieF1Q9DMMwMG7uY6B8SiBAwOrKvrSQD0TOUeodGJ1+JyRlNpXezaDwHMiVdvH5Ns9kTY5nQL4+ctDtzNpwWbj3uXbfLe7rhPGqf3iJ3n+PnnJ/eB8Aw5gDJkQSjBPj7XrYZ7xnENXaIjzuI6ddI5P1bS0dgGNtQlmW6U7dsHDbeAE+ugbixMN1sEU3ARD0higAXXP784iX7yEixgLbdM9V78LB4n30gX56n7jXATgTHrbi7XdvnHtdL+iLPsurnNfGug1Qn9fMOzKJbtq7qLO/dt4B/XDHppJDBXDshDHjb+QNOXj/47M24cIdaHduWAfkkRljvUmPN0URjoFOVp4ydByCHMqy7I2W5yCHpx7/TLdCOpMDLMTLPTTtPBTlNK3c754m9+lfPHl1yqcvroWILRTqMzQE4wqMd8waB2oJCJ3nuGHrd2aK8G6eA5hBDrAx/zKFEQ9Y72GQkJ0TqHsO2wDNQTtflyM1/z5k0uax47kCTii1exwA/VnA1SMG9IG+Opj3GTlA6N6nPiNKYE0KC8S8aN6B16uMvIisnCR9QRppKzcqxjXIsO086iCcSZaICtl7PcNBJ48d8iFCyMDq7dDvgIr+xYlC7jgzel8GY95DWzKhcw8y4F0AGvbi482zcBrcDpwEcBid4BwouwjAtvR3cHUZZGCP9t7CVNTYXbZnrUK82xaxuv27vjiBopdgR6yBaLUdt4uOrLVVeVskiw45lvmzt9knOIAznO3aCcedkopBy7358hzrHNhbKYdtMCQesiuQh01sX+HeRv4dBgMk2IHVlRHgAYgJnfX+bGzO6pCORx4ICsVl0Ilk1A4fZCcHfU60oOsxDPpA2/sMl/f6swkrvxfkkBUpninFb2kIN2oMzN+bifhWSIJ+U9eh33qWcu8QfyY498A8guN63o2s9C/52DWgvk3koHcEoKrgbbtwIjeMMLZKn6uwbqvik+AgB93rMtlG7HlcPCLO9uPAgFzXbNBm6zjhAOY+7uiIvx/gdMDxNmCLDvp+rUcxtNUXsmKH+g5iygSwSRcdSHU/Difjczo5VNfVcUXv6iL/Rg60DedFbUZX9Z3XP8GqwIqmH4yHE3j0Ubo1r0Vs/Z0Xozo5Zp1we8/koO+kv+4IgIHoAGQzKqNXFzm4ciI4D3Hx2J1EQoGUL20FPwck7wwCcMD3HC4ABNvqXoqHnlrKCuReLUqDV8rz6ZdHQfxOG4k4aL/uoS3uNekzju/zvC/X5qghDGjtCJl+E8jA2qck/plfL9WP0/DsjA0HXH7v80q2vbevDegA8vGtSpBlnw54/tuL0qSpIAOvSXR9uAX5bSM5Igfv/3paibMhTi7kC1CN/cHqVGwnL/qLF4zn7B68yyQTu3t36L8DPtfrO4weIMgpDnTe03Y4ODkqzh6nkz+g6XrhNga4AT48i8jHiZ+2MDZuL64jbjMZKHl+n552hHfKrqeMP/1YG3vOBWkzAxlL2gr46l2u6+7IYn8ZP3GuOQbZpzPTf65xJyLbaZYJNgg5QGaQm2cMVjo6enU1hxw50KhcR3DGj9/b3kYZHPQ3z3Tl9sFxoMCj0TO97kD+NhsXSkfqyBcYwd7uZZFKwBjcaPS75/AwNgDKi35EE3jSPvuA632wbzc5xOrwNrsLguxTMPceGdtbJQf65YTtxg9oMUbu3bkXg+JyHfdRK9EzMULGKaYJb5mNso0Y4t0cSGMFcmoe0Z4GLq7XPDPGsU3F1nijr+gSwIZ8AA0niG3eoBO32xsA4AbP+AHE6JjrMbU1j5gpnjvIYJeQgf7Nni32i8ft23roet9IEMdE7+c+2gLA8zm6SR9zfawPR5xMvO2hR/HALVpgizAdy8Ak3/4GsCbSZbz1To8c1hxf29vN9arTdatpQCAeXbhdruldT5f6iNwjInck1uV4ztlKT3/hs7EIzj0VBhIgd6ZDgFwf49J2Hq39aXPNo85T95iP6VzsO6452y083NnRqWQ1H8hzUWy8SgAjG5IbJMDuOWuMiDBWffL8J/frXwTs40H05GEw3gdbEedFfW6ADHo9ArXOsdbJYzrvId7JfvztpVWO7RjHOAWNL5rms31zkzeyjpB+XoGrC5UNCNuI9FjQak0ANSP3ZvECkaOnHlBuJwGf1klbXNnRoexNMy6QrcYQQOPddRp/i8Ly2QSrTV/XzKmTp1IKcYra6nAlosEAMBN85iCmCEOK6Ir/68QImPsMIQfH3PfsFbq8nCAyTjBOTh6MSdWzup2MvvexwCPubLfZIbaQI1+PsAE2bwtg5MDPswHfvv7rGj1bcoUceIZHYNnm/T3YZRvYwJROvnYiXqwXUs6/HUYTKaZm835CYJ/s3YlyfHKyapAXa504dEefMR6cqeBRiT6LtSptUz5qElxDJN33Tpxhz1bofV6D8nGs4zHeK6PR2fdWevLxT8ciOISDQFB6Z6O1Ackau+FvlCN7Rjy3rpxb7S+fARzlQXAoHwqGwmAIhIIeKejenGZyxu4DLk9noXQMAiF79o5caRxoc7jqMkUup4nTr8Nosifknnk3nqelZdLeT55+0/PzVtMud/0OQfRFDw4Qp/XPI9e+fmAwyNidAwd+9MOdApedxmWNHE5pGM6Kp04c/D3Vg5NDtOvgtu012XvkPoiTvvc9A11yoqZN+hc91rOcHJCxy9NJA5lmPMAWNtlUBi3s38eI/jEOnl7B+85TcPs8bMeCTLyQaxy8xZGxzbFwh89t20kXWbs9uEOp311n+Zv3dsTZJozwTsAdvCLtlPuCLjlhoLtEMkQ2yJYZXY5nTXf2lmX02MOPfvxsK6QpSGewhP1ceU4w5mkWb9+7kiHU8HzaIhL3TJ1QUMIMNBitK7R7zu556RmbwkJXdu9O7quekdMqfaCUwR6FIhLS3xjQNmJwo/I+0i71T0ef6gfvMHsece3WbcVWGwNmgoQI+/LZ6Mom7xTF9mmUp4EjsnBSzWSbHYMOAGw2SJ/eAj6Ml5PDaeTs78BTJ7Jxr7iPqBmPDFxZb/g7O1JZzn2ywUP18XMiwH4AL099uMz7dDkDVh9AuxOZ9Tq3Fx3Izo3LR+3Tc3yNU3ZUXV5OYu4QdONh6wzQDfrlJOz9d8KAHPocY6Ic1y/HtnifMgRt5wLGAJLW3+zamvEXxwCZ0Saen2tbbitZZ5fLRSyCe/jRv382cnji85/qIgcfJJQuM74rzK1ygzOu7qHxAS5tIqx7hm5UIcCWavDPYWAYOnt2+jwXwHW/v8cVKxuCDwqC5xxqn23liuTPwPD0Lx64vnePaBOR+DPzNciAZ+KBQIwnQPbUyKESBIaDkkpO5KF9G3SvGUEgeme+Rp9p5o7LvE9fMnBuAhQ3Hid+J3c3YK7Bc2Zs3KnIRdNN7XPPPTsNmwA2k20m+76/HTxd/3Stgw7P3uZkAI7Yh9vOJhJyT7jPu/Y2A9iZjLMMfXyzLmcg1b05Rcx4MY0cPWNM3FN3mdM+zUYTAPfJNgNvtuVMZrQXXXI5et8YryA6pY/s/YB+h1etfdzjdui1V/TYdTy3lzFm9hj6UUZlbzRaPvbQI2eMHCCHzIzbGrFN0Fk5svH43wHw8V89qCcrMkAkI85hZvZYXFkpTjOY9MWv8SjDCbAPIGB8V9Bt9zgxODngxWEE+s6NMHsymbC41qcOQrbIjgI5n5821Y+0nr8LOek9kpPk2edBqz3kon1CAN4pbdlkdH2yzn1GzrwnOxF9QAkw+sw1ZO3k4LLa1JZMXn3j7uPt3zuYZq/bScbls8nZ4P5NgJRt0gmUvuPh9oHcpuvRyfx8z30TSWXZbLp3k/Ojz0mN+DP1LqJkUrmQSH5HBvzpZBpH+frPJn3s+5yx9XQ3AN6Bb3u4jyk2ysaTTBwgEtG7IvW9WAZ5+fc+Tl7Ly1Fitlna6gX1kON5p7I+8blP/cZ4Mv6Ev3gb8GWPJ3sD28iBe+l8KIM2NJsddx69CxwlluC8+OsKoGdk0NT3gBUCRPFIKeS8sHtNDDJ9c1Lx6YzZi+wjTd4r5fKZGRRgkYWnzQACf77awLU+u0f3obi6zwvp0Z7T1glYzcdl5QvXIAGXh65Vf3g3cukDhNN0xPUNIMOTctBy+ZJj594+z809fuTCWOpfjyrOSw6n9S17/X3g3kcUp5FAtgGXjTsZkCp25cDjfeY6PgMPHIBcP9wm+DzbDX3IZLCJHPQcJwfaorb5lHJk6qTnnjftiT631GrGtFshfeywL8LBGXN9pz16F3bh26/oc/RO16pPx0fH0UZfy+Uy9za4Y+SyhiipIzk+RF1CkcN5ts9QzUGzlXKImgegz/PJitNnYBlQTgBvEMSs25rBFY0BVds4FCUPqhMOSgSQAiAYRMfm6axqN2BXONpOvQCA4XqPrrg2g1QogJ1S57OACAPVTy8o9vURWbjn69GPgynPi2farpO946OdZNvKdIhW/zIji4iNMNjHBHLAQ8+A3UeWp4Ew32OQni6EQDMQuoG67PQ5oTnOAGRDbts91Fttm1/HeLt9uA44cefnu85sk902AnKg9d+xI/SFsc0yZDwzuHpE60SUQdbTV247+To8ZncMHRv4nfGm2OpFdHcc6Y/LkDHgu3hX2/jyNDl5e7lW/9I/J0tAmvZknYME9DkbNzK+2eGbaYfX+eqUQNcnH3f9DoE7Nsc72u7TOGjusFUMGJ1vhTR7K/V10D/L5JBBfJNhZcXKIKqx4yQ3vIbMnOogK0/zIHrKyMNlPBt97ykpWJb7UAD6ihLwvXstLIBDgZ3oMAz32tRWQjy2DNFnPjWSvuYCkz538uA+6gD6jv4SkXTeyPFxd94tZ9huBL56GEg3DZDwVmG8nk+9R/c7EKDsXtdx4IG0b1UvMoEzHhk0s2H6OPaBL7ImNYlekPq61boDetcH1NiGe44OytkhckB2MMxE5aR3mhy5NkfARH15MafbWAZyJ1+3e4gV3XTbA7jUDvSANvl3falG15UcOTBbzjMBfbjkerCGZdG5lfQygbpcnVyQiWcvsA13FtFbf44DvLDNz5thNiURhGZTHR0exe2ezQCnnOjQFQgBfECXfTx0zSqL20nStgAAIABJREFUMDrfrqxa51BGJaay9hEESrRJqAKWUIL6gG7aeN1jvh7B52yZ38Mxmp4+4HcfGJED3oQzO+c9zI7rKta6g2bNMXZehx224Wzv4SK/Qw4ouM9Q8umwrgzu0ThA6P0CWX2mI1Id0N3o+qK2TJC6nnDRx8SBh7DSjTiMSussbFfjui6oLs+rKwhWY+8gTY3FDRplRb5EaZ6/9745aGWQdCL1Mad/7mV62oN0EP0FXBy48a6yk+BGT00l69Wax9YGeu1YDTtfYtmmYdNm3QsxYLT+vDzWtA+55ll1fm8Gfk8nAFzZcUHnaAtj41Gvg7OPbyYxxlqfQ9K53sA4Zg+Zd2wih77x93dsau8mYuvspxu4lQNUZaqooO7N5ADvGBhjE0cQa6uV9drbbDaPcl3L6a8dc+vYELoQa05qWlg1kIqXqwM49Cy9J06NqzWCTr7RD3MUXa9jLBvOBl7FBqjqV93uReur5ByOJ5MoSD/48EfONltJJ8E5OWwkgZ5VqrVx1fN0tlzzMFR0HY3XBmCNILSE3TxXOi9lxosIoU6n3ZTNNfBpUzW5Xu1wA9PAcBgOwO2eDe32qANFxBPXs3m/2u4M7l4USgFoyevRf0Q+GCqG4x6nK1T2QvAUMJYMgoAEhqf3QIxEJE5aPN/HjHHHUJCn3sm9XM+/eKM+g8SJO+f5dV8fwbtjwLsAUdJCyIxnQizZ88ttVHsglkxgrIXxeonLJJ59as3GjqJqNkL6EqClrd6HbC/oOjPhGFPXFY+a9Gz3qpGr60geX/1N9OcR2SYZ8nmfDPGeAWF/no8ntk4/+kBe1+eFhnjFOGvZPtYI3NKiuS/uOGTnN2y+rcBnjPKYyes/Ol4dVIZ80Z3dnZ3eM+Qd41x+9KcjpLY3GuMPNnVtbU/vw9eQc5DOaht5HJMVGe+IIM63fQZnSNPpPo91E3DF57bjcVaKUIhYkVjB3Q26G4xGLvm9GJh79KQG1silHfbhHguKivC0erIPgDJguvLQHoiAsFb39PUTZYYs9K/PGnDCyn3dKt/mpXkoC5ihCF7chkhRSJRkFWKOw6vY5AQ4IPB8CKKPQPRcAZq+y5GNAx11CdI4ADaydKNxgPeUhBMHTgTtdYdE1zlYoUsQJfrTlybLpHP6OpF1coDIPX3JeGeSdX2DBNXunOpac4baDDddf3Bw0J2djn7lcXXQc8fGU4AOtMjGnaUMnEQpyNyJzKM91xfIIb9L79NzsBUciL4Iw+3eHZxNjsJpRFnhq2KUy21N/xbzctgcPGbt6T7IYWeq0+RWUckmovXaietnePutbqD2YgddnzacN4HzVk+5q6utuYexC32TY67I4TwFaaWVlmX5CUDQG8dgbAMSbbynBubB7RqqYkvz/AFWB+Xw6ptE8SowfASK8mlwfLdHBjfvveMKGJumNaG78LLy+z2ZJNQuz3n6va6kbgwovL7HcDGcvghgE0E4QOv5gIf+1XeAp4Ol1wm8JpDTQ05SWan5zkHXdQSgUZ+8FkPfaCs5Vs7zVnpQsqZdeGqAuXtIfSSaxwngZEx8DIg+8EwhTgcTJwgHH1JXAR3bzr4w5wj9pm8+3k5sDqB8rjYyXdMXgDlZuzz0DiYNUHMi7bmJ/HEY9BwnB9dhxtXHEbvESXAgyvJ3IvTnep+zrqPHjN2mqGYTOUAw+d08L+MXbQ7daycNooeMoZ4Vkb4itOOj7oAgnoWzpjRRxp8+onFb5dkhV5sQgi2jpyGnVFBH/3F4IrW1Ux3vPgyru0KPz1+QXi6Wn3Bm88HBwPoIIoys1OmoDuAwbBCG5sor99UWgui6NQJKxuXggEC7gZhOT05pbczqbI8S6bOj4+O1vYc2ER73AxYYB2DsQCNZYNQONE4qeg7FYzxB3sGzURIf1Gw4KyWo3omu9RQXis779Gy9z0GYyCIXvf29LnfvnxtkBh0PhUmlIQ++Y146tRef/YQueLrHDR359BFnBhTe62OAnukzn8JMlJedBcYeQg+Qlo7rtLENP/FNq0EALEwD9jqAA0IGZtrDJABm5qEnORXT5xB4MbPPeQH0GVvGC8L39mFvyAddxwFxTMgpTR8Ht42sX050bg99erhR+PZFlhXvdnvGdpB39L2dJIczo+/WnKDYlnseb/Jx69K27ZxzmtKHk/QV+fn4sKu13uuE30X6nDnRHBTHqagJTmqNdZMt17To+HxbdqvmoMiBnJ97cj7QGRhgqthsyo7eI32EtxbTtDTfODbeW9+pNUhIZzK32KEPlPQZA+HA2AlDKZK0dwpt1TUcxoFCZ0WjH4CgK5P6gFfmQIIi5fygKwZgjWftXoxft6ldtNNrB/SLSMbHB3kzfh4lZI/EjZ73bCIHl6V7ZoyLz4JxMAcgAToHHE9L4KG7cW3SA5cbEY2TgRNZTqM5YOOouC7oOYz9mgxPmQpMWrWzBzsxL0fCDsD+HbaRZ+bQR9dRSBGwIr0AOfAs3uV262SOJ49ceJ7kRsqEcUIeEEweZ/2dzzlxXXFwdH3qI3S/lvHMgOtA6OOPnBhLQNjl6I5VpEFnsw4/PEKizwJf0tI4G8hBsg/Hty2y6yMGdzIzYcX1SoFO6zGxep4fbRyOVNM/Jz+9Hz1QvUH3+7vdliNtNp7slTI/e0FaU1nLskTkgDD18L4cVm5AdLZBe18oGIMVI8zsmJrb07v0E51XekSppcaM7iW5cmSvrjPwdMzfmmBigVdtoysOgtUz6asDCwoMCXixDxkR+mGMrqT0Uf0kJ+8KhSemZ7nCZeLS31401XN1D9EMSpKfTbtd2YlifL+jTd4G4Kzvvb+byIH+cJ+uQ5+oE+kaT3EFcbcoUtf06Rbt8/HqIzMHK9ejXHdwGWCo9AlZImM+j5ztli3Dc+TgYwHg8mxPyzg50E9PEwHeRI7eb/pIyo56jtus6zX3dnly2V2bCs04IUM903cdRh6MMXbodup4kQktOx15/Nzu/Ls89j5O2aGjbTwrYxmyxEkikg/ZHs+6XVrz2Ic8x83BbLqK84scImU+mfbW8JyYPdpaI63mXLuc0Jt4VzssyLHBSTUgTqmpVDdZ/T0q43LedQ5tKqt7Ym6orsSZ9WOQWs7MB8w74mf0uock4QZQNXLojFF5uDT7AJDyuffkuTlpDaBHETplsrQV/cKzIN3i3hb30dcu99yAkpATgyA830YOmsYK0Lsh0+Y+T9YNOjyUVmPQe6kpOJm7Zw7pQAT6TrJTP32/I2+zj1mfp5bHRO+A5H2yAdd5e9QOtZmwGUPJ/Xcjz2DthkZbAVsn6pxuYvz0uQq4eocf3JLHO78nphe2LdddRvzOMa2AK6Tn6RrvC85ABle9V6CsH589pXb31fPcwWAcAAT0gjSiRwm6xidH0E6IXd957cMB08kok88m+0eerqsZ3DNhuP4xntwDiPoz+pwIbx8y99mDOCSKHJhuTxSme4kw5FhqxhJ2S83TyaFPP/psqNMZq2FxmJRjEf0JnepxTlwGbSJ6Rw6uv4Gbcx0Etjzfrqx5nQPK4GQhAliRBJX91TzdamCqmNequToURtP2UUf4GAnA4YbC5m/dHPw497XmehU6SZ6z2XEwvehUswQClNoB4nFBVOcbi5IKbn8TlrngUTwHGTdk/Q64QCBZyR1cnP1JK6mNEBmk5IoT6Y8AnzaDyKIsjiDkHbTTjRsjwcOknQ6CALn+zfWKPsDrU2JXSPoGkHk9yaOHVehbSYn7kKlHEgCij0kmL49icvoEsPQUGoYCeeWpn25IvMvfD+nEUaKhVm1dyOqIjW6NiO53RwqgcdJgHP0ztzOPJPOzHCR9DLmffnufIAfGjmtIubk+0n69F7LRmOmHcfLxWIt4mVETRdEmpzYH32fioKtEdIwn+pYdUSdaZOckEb8ro97wQaSGI6VUjx9EpraDO/QfWxd2qJ36V2saIqKdjMuF3d14hhO9k3Lk/GNn1Rr5OrZkcvCxzzYXx/zGeeWLbptM1kGAqfWwa7uTrEyLGOI0SBGBntGwMBy1Ol13bzQpZ9+V9akvfOY3RqUe9uM/KBLLv/H2EEA3kK1RdJ6Bx1txhcKrdEWGpf16FABF528HOX0W4WE7ickHhn5s+wwS9Fy0g7srrOfv+7xtVwTvI2klirK5/xADU+Hor4fBsbqyrSMBPPJUR7WVfCX3dvJpsxh0L4va/P4+JXY94HsHD96V01vktPHa1JZuPnib7orxEgnhLXsR1qMODJMIDePsI+vO2Bup4xAwfk6gjEkeO0C9A5npdG1zxOyZMaaAgwOxO0EZOFzH3XEBdPt0MddNvC05UvEx8D5mgsCmdA1y8mvUHoiJSM9t/LST2Jjtg/7gUFDP0N+0D0yB8NQH3u027QRB5kDPyAX9IARNlmkFZScY8Aydgaj8fT593dtJu+J0vFK33c7jm+2K7zcRCO/3MY32hmN+ciEx7akL5lZredBD8C30YDrdm0zK2Xdlferxz8TeSn0gHoJqCy28s67ApI3cC8iKCai5wrvHhIfWddhyvH1G5+9SMUapqT6ho0SuFHhLGIBHDX1KmskLQ3YQzgMKWPeRA33EWJgqmUGGZ4gc5EUAhgAy12M07s3TbzxmDDyTw2nE0EcSPIu+UUjD23QjgADUNp+R5GPlAOoRCEDEWNMXBwkMgDHMIMu4e9oLAnPP13U/AGXWVtu39AKg5WPnOsVYZB0k9eCGnx0Xns2/rrPZYfN26XpkxJhAnLTNwVafcQ/Tilmf4rUOyUoycCJC97BFlwdTLTN40oaIHNqKXeS0qT7p/WUsc3Th+hW/twkp2DUk1zkf2rtoWet0TgQ5I4AuSaY+Rn4f8tW/2Fus4TL84Tl95NA3tvk6/l6R1TwCVqKdE07DsmZYXK/dRvX7zu5uFKTPvGU3kQMAtzbwbXMFX0TmHo/uoSCDQDOJOOhlkMYQ9TnebDZUngsY+wCHAo10oMakO0DH339CkZqHDSA50OMNOBl4Th1PB+XJxsxg0k7dKwPztBL9R9Yhy7CqWrD3zyEHeT1EkygnCutKjFfMcwA/PCQiB32/acFUBqP8N4SGt4msAEHXDf3eRw4AjesLXi9t5vkAWvYonQSyvvBeBzLkju4whrlWguzoj64HyPjOgX7TeHibeFZOTbheM0ZOLi579MLJwfWV+xxA3Kly2ybq0z2ZHHDSAD+31/x7174Gzpn0uvFtOXsnJ353OSFfvvO/N+kl5KB0Cj/oBvaqHZ/zOidko2scsAF27wtyZjIDOgOGiBjYEgOb9Qja5ca7fJz7ZOBOT416alSH88R4hqxGiuxWZO5j2NlAbLw3Ozs5MFvJX7gmsDikXUWNOqMIQ+0EuSzBnAgaA3TjRMAuiMBE2789L27LCtE3iLof8Mz51fwuBwYM1Z9JezxV4jOFHOjc8ACP/D7dK49M7WLNQVbgUJw2wH0k6pFbBkraC9h6MRNSo/CaFbxvBe5WA2xfOjn4zBeiB5crcsGInPwd7GMMtcVJm7nls0EwdAd3N2AHSPSPfzFQ5ARp6G++yx4sxO5k504A0S79VFswWgzenROex31Oag5AmyITxpZUR1+UxbP1vNwW5IZtu6yRk0fwbg8uLyKzTF6hs22dQJ8tVfvU3kKzbhGZpwyzzYAxvuDU9dJl28kvapurdUdMyYco8zonJ3l0zp0tMAl5agwoZOte0pHIRPUoOcjIBifNMeI0gsi25+O1EDm0yMEjOJ4Z9d2ox9aiOTbqeLhcLM5PDqo5ePi2xmxt11S+R+hdQ+W9axWeCagPmPMgu8EQ4rm30Oc5ZOWMgWwroL1dbqj8nj04vNRMZj4TiNAaQQMsKIb+5r0OYHjpul/f+46ybsyVHEZr60BcdrV/q8OQfMBdPl5vUPtZe+Ck5N7+WWoOrtgovP7N87HxNtUWPGEMDaMC2D2awRDcm/coDeKAHF0HPJp0sGWcHBwBO93jZMQz3KvzMcpOCXrEOLnuQkTZMXIdy6DhesN1LnP9rne68UMCkDJpIRwbj86QFwTD+OgZLgf6CYG4vGlzlrGTw4mMQ5t2LedNOkybwRH018E660AfaObPfAW72iA5RS2gAbmi7rr/0DhupX/ondcTcQCZHcY0bBw9JwfdH85FW6SWcSZjoOtXL8m2GUwnCbBW+30cXb/0pciRfuW6X7y3lFghfeYzpNmyexM5RErJIgcH4SrtNofDOueCYBDccAAJWM4B1o2He7MwXUHUtrrr4cp78CiGazEwhO+hPIaj+3wdAECga/EYHKzULkiG57oRQiJ5rv+aJ7YsdTdGLQZsBuWGymFI6gfElYnIC60ABkCBXCAs+tJHvtnw+NsNyz0kjBngXRuXtrWHPoPUfDx9TJ1Y/FmQHEYPYNF/J3hPFTpwOwh5lIf377rict/kLTP+rm99wJhBH9n0gUb+zkEYmdE/fec2yLg66Gdy8OiAfmlMsHmiNfUf/fUox2WYybLu7Wtb/jYApt2AMyTqcnXd7AM11yfkdoKo2joAxw3sNuSkBWK2aIz3k36BfAF79c9TtBAGUYandsIuNImobU6ZMc7HGn13Hbsl8os1DDWx3Mm0YV08s06yCvJw7ME2m83EVNZHPnLGM6S95uBKiUJ4tR+BOliIOWvea5X3QxA+oN5wSAHWBmQRgAuQa7MBdUoioSzrTBwPEz1URAFc4R349CyvD+Bd6pqcounzKrPX4PlljNm3s3AFZbbFJnJQWK68qdroBx4xPg5WPn4+l1/9+V6QA/JFPpCZA5cDieuLGzVK7mNE+yBBwnlAVv104gDYAEL97TLkPndUcAjQByI77jsBfGnxG33LwJmJwPUenYZA6LsTHdfn56An+jzrrpO7vvP6WI6oPB2F/kKsHuV5O1zPXa/8+mhfl/depZ4dFNkBARsHtJzA3AmDwDcRwwmMUt+Pa0pF78DOiKZ2dncCWvtWyDsm6V5Py6lNvnoceaErHRm1tJaPXR5/18XT+pUJg531XW/8Gi0hoCjp5OER7mQ8fnVTWbOC8rdydh0wtdBM00fV6NgPva0+rtf75k+tjGrF1liunlYauvH2kYobUS9BtDYpN1cFUkkqPJVYYFfrEvnZDgQIUp65Rw6Qg5QobwOBx5lBuitUtelt9Jc8qhsCoC1y1XzmGnzVCCik2WZjaMaSp2sAHIiBAjPv5mAhb4v64LNUOiOrr9z8o5BWoWvzXKrc6j0sAAOoaRcPw9DrrpexDCV0JHRF3k9b2akx0nORjYyURXOAHmPqHpLrgzsYgCpj1Odx6TOeTTvd6clAvUVCa7sNe5v6PEdk5Pq35iwkDzG3w/U4ACpeKJmqJoiMV6Mru5CDl/Uf2dR1QW3WT7c2qI4v8+9rQVfpT80MlO23nX1Zx8QZFtSOYhfmOkmEUwbpR3Yis1OAp+7yHmu6ZhhH2+mg08dKiuiPPHgcEn12rPRS27rHxxodCmened/xe+xTtNNssa55iPbiqXepc6Vxags7W0h7H6FzyD2TgsuhG620+LdGdDoMrTnebWmZHSdi479uxK7z47EO+5k89tAjZzzPwdNKuQN41PrcC4puiNG6NPXUn+NhJ+RA+kbXZSG50WTBOoFlY3WQxnOvylmVnHvx4NwLBNycHLieGSKkRmivexCeakIJPQ0FsDFNEA8coHAQo/+dZ2LT5hz0kJ2uo21eQAds+V7Xax643iXvqpNHM45t4LftO7aPyOCzgqecdFh/mm8/AWDrWd0K1pYydKBlvDzkz6lET/ehDz52TkZ4jT4Ouc9Z97bppn932n1OFk4EfffpM/foo70pqZPvC8diUetA/HgExYFcm8bYHbqO7H2L6ti+oZIFtqL+96XrMr4wBr7WBYepuzZ2Fd28JXaklNtsHmRD2o26WI6kHAtiAWrLHPS1m/E5zT76sAkbzmOME+Q2DKYyxq6TrvtZhqe1q1HY3rJoncNZycG2z3BAokM5x4oCdzm7dkA9bKxnrIWe8xp6uvIwvTN7Qc62gCQgTntc4G6EgL6HiqEszUPl2mzUThL0ydMd7mF6GkztoY7hXj1hs8CNtiAzn0JKXzs5NqLMIItiMwtD9+WoBZkge9pG33im2obsu/efQg59ns+aQtr2JB0heDrmDIflqE0AOXlwDMhTdS4710dPMelzgAYyQU5ehMwz0nL0sA0cNhEEn/v7XZ9dl/mdNgISjDGf8ywRvEAYBwtw2wju2lXAdkLO6a3TzqvA/t2pWtPRtoWOk633yfXbbZAxXEt/tCnpjGlcE6mrVUbCyTH0u9TVzcjL04+ebstp286GWs0Cp8776WS9DYQzMfSBuV/j5IBeQ2jYLo5gnoVJO/rIaHMbR2cnhz/6oz/6e8vZoTbd+yVfnt0Nfh3lVSHEws5QYuW7iHFg965YIk9ltSVETUu06bCcDNdAhMMqa+Ro4VFLaXQCsfxH+KOrWk1EL/xZFa++K4TYVgl3l3cLB0jdtFWaWjOxti86G1rVZ0WI2jbzY8k9YSdbd3SK0bwpH0SmvLXsEQscqhxDVqvtn5FDHYt2wFAsjW+BmvXXY9y4vm0HwO/dRietD2pHbUNLBZ7mfqzXG3uvNpFaJ0578JofFH/UbQzquPiGYiHHLlPZqnAt9QbwRnrFdA6FYNdfZKe0CMAS2wu097ESNUTT/c/ql/U+WsTcqazr7ro+1ozaKopayd8LjXVsa9+VTMEc6qB35MnpfMyW2STmSA01B6nptW8vgzy3DW/YkKebLFLp5EG6cM3eG7CHrXcgUWfeNPkypvUdq5RRhykMQs2x1l6CR0n8lUBW8opcfDhcdVFb7KQQaqP31O1+EHAlodbPbguQuCuV2vsFvWa263tcrCDKcI2tOiBR3R+4YxvosU38CnPs3dvSwD1N3Nnd/eKFCxce+8jHfvZf9vWgd/yffvrpXy2laBrr3zmLGQ/XDhIYJDBIYJDAG0MC4/H4z0opj733ve/97Vsmh2vXrv3CdDrVvkq/8Mbo5tDKQQKDBAYJDBI4owT2ZrPZY3fffffeQA5nlNxw+SCBQQKDBH6AJTCQww/w4A5dGyQwSGCQwHklMJDDeSU33DdIYJDAIIEfYAkM5PADPLhD1wYJDBIYJHBeCQzkcF7JDfcNEhgkMEjgB1gCAzn8AA/u0LVBAoMEBgmcVwIDOUhyWtCiVa+Hh0fdPkvnlehw3yCBQQJvLAloj7K6t9jO2umQb6xefM9bO5DDwcFhefnla22HVZ3ytNpP5nsu7uGBgwQGCbzuJKCdEWazuk3MfffdXS5evPi6a+P3oUF3NjncuHGzXLt2I/bTuXjxQngOecOt78OgDK8cJDBI4DWUALu87u8fxj5dd999uVy+fNedHkW8fsjheF7KCzdH5W9vjsqN47qFyT0XSnnrlWW59+KyTG5hr56z6BMRQ/UW7ik7O9rq9nv8krM0aLh2kMAgge+rBI6OjstLL70SWYR77727XLr02kUQOjXgO9dH5WtXR+XqwahMR6W87e5lefBNy3LfxTNujPS9keL3lxxECF99cVw+/cyofOG74/Lta6Ny/Uh7kdfe7UxKCOad9y7Lh9++LB/90UX5kXuWpduT65xCUI3h+edfjPrCAw/cH/nG4WeQwCCBQQIihueeeyE2/nvzm+9/TTIJcor/+JlR+fQ3J+XZa6Ny81ib6pVyz8Vlee/9y/KLDy7Kh962KBcmr+n4fH/IQeeLP/XCqPzrr0zKnzwzLoezypIC/gfuWpYrF2rkcO2wBGE88/KovLA/KvdfWpZfes+i/NJ7F+Xtd5+fTbVn+4svvhRnFEgBhp9BAoMEBgkggRdeuFr29w/K/fffGxhxO39EDL/71Lj8zld00Fgpj7x1Ud52ZVmO56Py9Iuj8tSLo/KWy8vyax+cl7/7jkU4zK/Rz2tPDmLFf//1cfk/vjgpL+6PyqNvX5SP/sgiwqcHLpdyZXdZdid1t12RxksHo2DTr7wwKp9+Zhyk8hNvWZZf/9A8BHmeKEK1huvXb5QrV66Ue+658hrJenjNIIFBAm8ECQgbXnnlWtQdrly5fNuaPFuU8vtPT8r/9vikvOXKsvzq++fl/W+uafT5YlT+9kYJ51nXKL3+X/3UvHzwLaujlW9bw+qDX1tyUCTwr56cBDE8cHlZ/tEHFuUjP7IIZjwN5I/mJSIIEcvvfXVcLu+W8l8/Wtl0csYJRteuXS83b+6Xe++9JxRg+BkkMEhgkAASEDa89NLLMWtJtYfb9fP1q6PyW5+flG9fG5df/9CsfPydJ1NHV/dH5f/6q3H5g6cn5T9+37z845+Yl4vT29Witee+duRwMCvlt5+clH/2+KS89/5F+S9/cl5+/C3LM+fRXjks5U/+Zlz+18d11nMp/91H5iHUs5SS5RUobBzI4TVRsuElgwTeUBIQNly9WtPOmqxyu37+8Gvj8lt/Pi0f/uFFOLqKGPp+/uLZcfnNP5+UN10q5Z9+eFbeed/5U+pn6MtrRw6f/Pq4/M9/Oo3w6L/9yKx84M390YK6/dyNepqSIoq+HxHNp745Lv/Ln03jmv/+Y7Pyvh+6dYEN5HAGFRkuHSRwh0ngtSKH//NLk/IvvjQp/9mPz8t//sF5d3BdFrfw8Dc/NynfujYq//TD8/JTb39NUkuvDTk888qo/E+fnpZvvzIKINeso76pqYL3zz87Lv/7X47LvRdL+fVH5uU99/eDvmoX//cTk/LPvzgpv/zeRflvPjwrl3duTYsHcrg1OQ1XDRK4EyXwWpGDsh/Kpvz6T87Lf/r+ejRp34/S8b/559PyxecqOXzsHT8g5KBjUP/lX00iDfSfvG9e/slPzsulHhCHGH7rzyfl/31qHFX5/+In6vWbCEKM+j9+elK+/tKo/A8fmwfp3MrPechBi+V0nxbLKQ+p9RG9Uc3BQcyV1o9C0mG15a2MyHDNIIHXjwReK3L4Z38xiRmb/+QnZ+VX378ZuzT5WAFKAAAAHUlEQVS9/zc/Ny2Pf7eSw999563h3KuU6NbI4f8Hc8hF48l6I6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71437"/>
            <a:ext cx="35718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38098" y="2371166"/>
            <a:ext cx="240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texto</a:t>
            </a:r>
            <a:r>
              <a:rPr lang="pt-BR" dirty="0" smtClean="0"/>
              <a:t>: “Transferir 100 reais para Ivan amanhã”</a:t>
            </a:r>
            <a:endParaRPr lang="pt-BR" dirty="0"/>
          </a:p>
        </p:txBody>
      </p:sp>
      <p:sp>
        <p:nvSpPr>
          <p:cNvPr id="16" name="Retângulo Arredondado 96"/>
          <p:cNvSpPr/>
          <p:nvPr/>
        </p:nvSpPr>
        <p:spPr>
          <a:xfrm>
            <a:off x="4101974" y="2908432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NLU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944620" y="2708077"/>
            <a:ext cx="1157354" cy="3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Jornada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18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aixaDeTexto 24"/>
          <p:cNvSpPr txBox="1"/>
          <p:nvPr/>
        </p:nvSpPr>
        <p:spPr>
          <a:xfrm>
            <a:off x="538098" y="3903221"/>
            <a:ext cx="3886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resposta</a:t>
            </a:r>
            <a:r>
              <a:rPr lang="pt-BR" dirty="0" smtClean="0">
                <a:solidFill>
                  <a:srgbClr val="C00000"/>
                </a:solidFill>
              </a:rPr>
              <a:t>: </a:t>
            </a:r>
            <a:r>
              <a:rPr lang="pt-BR" dirty="0">
                <a:solidFill>
                  <a:srgbClr val="C00000"/>
                </a:solidFill>
              </a:rPr>
              <a:t>"Qual o número da conta</a:t>
            </a:r>
            <a:r>
              <a:rPr lang="pt-BR" dirty="0" smtClean="0">
                <a:solidFill>
                  <a:srgbClr val="C00000"/>
                </a:solidFill>
              </a:rPr>
              <a:t>?"</a:t>
            </a:r>
            <a:endParaRPr lang="pt-BR" b="1" dirty="0" smtClean="0"/>
          </a:p>
          <a:p>
            <a:r>
              <a:rPr lang="pt-BR" b="1" dirty="0" smtClean="0"/>
              <a:t>Intenção</a:t>
            </a:r>
            <a:r>
              <a:rPr lang="pt-BR" dirty="0" smtClean="0"/>
              <a:t>: transferência</a:t>
            </a:r>
          </a:p>
          <a:p>
            <a:r>
              <a:rPr lang="pt-BR" b="1" dirty="0" smtClean="0"/>
              <a:t>entidades extraídas</a:t>
            </a:r>
            <a:r>
              <a:rPr lang="pt-BR" dirty="0" smtClean="0"/>
              <a:t>: </a:t>
            </a:r>
          </a:p>
          <a:p>
            <a:r>
              <a:rPr lang="pt-BR" dirty="0" smtClean="0"/>
              <a:t>  ”Ivan”: beneficiário</a:t>
            </a:r>
          </a:p>
          <a:p>
            <a:r>
              <a:rPr lang="pt-BR" dirty="0" smtClean="0"/>
              <a:t>  ”R$ 100”: valor</a:t>
            </a:r>
          </a:p>
          <a:p>
            <a:r>
              <a:rPr lang="pt-BR" dirty="0" smtClean="0"/>
              <a:t>  ”01/04/2019”:  </a:t>
            </a:r>
            <a:r>
              <a:rPr lang="pt-BR" dirty="0" err="1" smtClean="0"/>
              <a:t>data_pagamento</a:t>
            </a:r>
            <a:endParaRPr lang="pt-BR" dirty="0" smtClean="0"/>
          </a:p>
          <a:p>
            <a:r>
              <a:rPr lang="pt-BR" b="1" dirty="0" smtClean="0"/>
              <a:t>parâmetros faltantes</a:t>
            </a:r>
            <a:r>
              <a:rPr lang="pt-BR" dirty="0" smtClean="0"/>
              <a:t>:</a:t>
            </a:r>
          </a:p>
          <a:p>
            <a:r>
              <a:rPr lang="pt-BR" dirty="0"/>
              <a:t> </a:t>
            </a:r>
            <a:r>
              <a:rPr lang="pt-BR" dirty="0" smtClean="0"/>
              <a:t> [“</a:t>
            </a:r>
            <a:r>
              <a:rPr lang="pt-BR" dirty="0" err="1" smtClean="0"/>
              <a:t>número_conta</a:t>
            </a:r>
            <a:r>
              <a:rPr lang="pt-BR" dirty="0" smtClean="0"/>
              <a:t>”, ”</a:t>
            </a:r>
            <a:r>
              <a:rPr lang="pt-BR" dirty="0" err="1" smtClean="0"/>
              <a:t>tipo_conta</a:t>
            </a:r>
            <a:r>
              <a:rPr lang="pt-BR" dirty="0" smtClean="0"/>
              <a:t>”, “agência”]</a:t>
            </a:r>
          </a:p>
          <a:p>
            <a:r>
              <a:rPr lang="pt-BR" b="1" dirty="0" err="1" smtClean="0"/>
              <a:t>ID_jornada</a:t>
            </a:r>
            <a:r>
              <a:rPr lang="pt-BR" dirty="0" smtClean="0"/>
              <a:t>: 112233</a:t>
            </a:r>
          </a:p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026257" y="2438561"/>
            <a:ext cx="240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texto</a:t>
            </a:r>
            <a:r>
              <a:rPr lang="pt-BR" dirty="0" smtClean="0"/>
              <a:t>: “8075-4”</a:t>
            </a:r>
          </a:p>
          <a:p>
            <a:r>
              <a:rPr lang="pt-BR" dirty="0" err="1" smtClean="0"/>
              <a:t>ID_jornada</a:t>
            </a:r>
            <a:r>
              <a:rPr lang="pt-BR" dirty="0" smtClean="0"/>
              <a:t>: 112233</a:t>
            </a:r>
            <a:endParaRPr lang="pt-BR" dirty="0"/>
          </a:p>
        </p:txBody>
      </p:sp>
      <p:sp>
        <p:nvSpPr>
          <p:cNvPr id="27" name="Retângulo Arredondado 96"/>
          <p:cNvSpPr/>
          <p:nvPr/>
        </p:nvSpPr>
        <p:spPr>
          <a:xfrm>
            <a:off x="10260591" y="2953007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NLU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8940452" y="2708077"/>
            <a:ext cx="1320139" cy="3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6060990" y="3903221"/>
            <a:ext cx="4031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resposta</a:t>
            </a:r>
            <a:r>
              <a:rPr lang="pt-BR" dirty="0" smtClean="0">
                <a:solidFill>
                  <a:srgbClr val="C00000"/>
                </a:solidFill>
              </a:rPr>
              <a:t>: </a:t>
            </a:r>
            <a:r>
              <a:rPr lang="pt-BR" dirty="0">
                <a:solidFill>
                  <a:srgbClr val="C00000"/>
                </a:solidFill>
              </a:rPr>
              <a:t>"Qual o tipo da conta</a:t>
            </a:r>
            <a:r>
              <a:rPr lang="pt-BR" dirty="0" smtClean="0">
                <a:solidFill>
                  <a:srgbClr val="C00000"/>
                </a:solidFill>
              </a:rPr>
              <a:t>?"</a:t>
            </a:r>
            <a:endParaRPr lang="pt-BR" b="1" dirty="0" smtClean="0"/>
          </a:p>
          <a:p>
            <a:r>
              <a:rPr lang="pt-BR" b="1" dirty="0" smtClean="0"/>
              <a:t>Intenção</a:t>
            </a:r>
            <a:r>
              <a:rPr lang="pt-BR" dirty="0" smtClean="0"/>
              <a:t>: transferência</a:t>
            </a:r>
          </a:p>
          <a:p>
            <a:r>
              <a:rPr lang="pt-BR" b="1" dirty="0" smtClean="0"/>
              <a:t>entidades extraídas</a:t>
            </a:r>
            <a:r>
              <a:rPr lang="pt-BR" dirty="0" smtClean="0"/>
              <a:t>: </a:t>
            </a:r>
          </a:p>
          <a:p>
            <a:r>
              <a:rPr lang="pt-BR" dirty="0" smtClean="0"/>
              <a:t>  ”8075-4”: </a:t>
            </a:r>
            <a:r>
              <a:rPr lang="pt-BR" dirty="0" err="1" smtClean="0"/>
              <a:t>número_conta</a:t>
            </a:r>
            <a:endParaRPr lang="pt-BR" dirty="0" smtClean="0"/>
          </a:p>
          <a:p>
            <a:r>
              <a:rPr lang="pt-BR" b="1" dirty="0" smtClean="0"/>
              <a:t>parâmetros faltantes</a:t>
            </a:r>
            <a:r>
              <a:rPr lang="pt-BR" dirty="0" smtClean="0"/>
              <a:t>:</a:t>
            </a:r>
          </a:p>
          <a:p>
            <a:r>
              <a:rPr lang="pt-BR" dirty="0"/>
              <a:t> </a:t>
            </a:r>
            <a:r>
              <a:rPr lang="pt-BR" dirty="0" smtClean="0"/>
              <a:t> [”</a:t>
            </a:r>
            <a:r>
              <a:rPr lang="pt-BR" dirty="0" err="1" smtClean="0"/>
              <a:t>tipo_conta</a:t>
            </a:r>
            <a:r>
              <a:rPr lang="pt-BR" dirty="0" smtClean="0"/>
              <a:t>”, “agência”]</a:t>
            </a:r>
          </a:p>
          <a:p>
            <a:r>
              <a:rPr lang="pt-BR" b="1" dirty="0" err="1" smtClean="0"/>
              <a:t>ID_jornada</a:t>
            </a:r>
            <a:r>
              <a:rPr lang="pt-BR" dirty="0" smtClean="0"/>
              <a:t>: 112233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8098" y="1609076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1)</a:t>
            </a:r>
            <a:endParaRPr lang="pt-BR" sz="3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299201" y="1632692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2)</a:t>
            </a:r>
            <a:endParaRPr lang="pt-BR" sz="3600" dirty="0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2944620" y="3454212"/>
            <a:ext cx="1124234" cy="44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8940452" y="3481310"/>
            <a:ext cx="1320139" cy="41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90"/>
          <p:cNvSpPr/>
          <p:nvPr/>
        </p:nvSpPr>
        <p:spPr>
          <a:xfrm>
            <a:off x="1624596" y="2208756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Canal</a:t>
            </a:r>
          </a:p>
        </p:txBody>
      </p:sp>
      <p:cxnSp>
        <p:nvCxnSpPr>
          <p:cNvPr id="5" name="Conector de Seta Reta 93"/>
          <p:cNvCxnSpPr>
            <a:stCxn id="4" idx="3"/>
            <a:endCxn id="12" idx="1"/>
          </p:cNvCxnSpPr>
          <p:nvPr/>
        </p:nvCxnSpPr>
        <p:spPr>
          <a:xfrm>
            <a:off x="3244597" y="2568756"/>
            <a:ext cx="94209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ângulo Arredondado 94"/>
          <p:cNvSpPr/>
          <p:nvPr/>
        </p:nvSpPr>
        <p:spPr>
          <a:xfrm>
            <a:off x="6848603" y="3603647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Avaliador</a:t>
            </a:r>
          </a:p>
        </p:txBody>
      </p:sp>
      <p:sp>
        <p:nvSpPr>
          <p:cNvPr id="7" name="Retângulo Arredondado 96"/>
          <p:cNvSpPr/>
          <p:nvPr/>
        </p:nvSpPr>
        <p:spPr>
          <a:xfrm>
            <a:off x="6848603" y="2208756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Disparador</a:t>
            </a:r>
          </a:p>
        </p:txBody>
      </p:sp>
      <p:sp>
        <p:nvSpPr>
          <p:cNvPr id="8" name="Retângulo Arredondado 97"/>
          <p:cNvSpPr/>
          <p:nvPr/>
        </p:nvSpPr>
        <p:spPr>
          <a:xfrm>
            <a:off x="8999541" y="2208758"/>
            <a:ext cx="611905" cy="3509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Conectores</a:t>
            </a:r>
          </a:p>
        </p:txBody>
      </p:sp>
      <p:sp>
        <p:nvSpPr>
          <p:cNvPr id="9" name="Retângulo Arredondado 98"/>
          <p:cNvSpPr/>
          <p:nvPr/>
        </p:nvSpPr>
        <p:spPr>
          <a:xfrm>
            <a:off x="3764847" y="1859602"/>
            <a:ext cx="2479959" cy="472470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100"/>
          <p:cNvCxnSpPr>
            <a:stCxn id="6" idx="0"/>
            <a:endCxn id="7" idx="2"/>
          </p:cNvCxnSpPr>
          <p:nvPr/>
        </p:nvCxnSpPr>
        <p:spPr>
          <a:xfrm flipV="1">
            <a:off x="7658603" y="2928757"/>
            <a:ext cx="0" cy="6748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tângulo Arredondado 108"/>
          <p:cNvSpPr/>
          <p:nvPr/>
        </p:nvSpPr>
        <p:spPr>
          <a:xfrm>
            <a:off x="4170411" y="3603647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Core Banking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APIs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tângulo Arredondado 109"/>
          <p:cNvSpPr/>
          <p:nvPr/>
        </p:nvSpPr>
        <p:spPr>
          <a:xfrm>
            <a:off x="4186688" y="2208756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Orquestrador</a:t>
            </a:r>
          </a:p>
        </p:txBody>
      </p:sp>
      <p:cxnSp>
        <p:nvCxnSpPr>
          <p:cNvPr id="13" name="Conector de Seta Reta 111"/>
          <p:cNvCxnSpPr>
            <a:stCxn id="11" idx="0"/>
            <a:endCxn id="12" idx="2"/>
          </p:cNvCxnSpPr>
          <p:nvPr/>
        </p:nvCxnSpPr>
        <p:spPr>
          <a:xfrm flipV="1">
            <a:off x="4980410" y="2928757"/>
            <a:ext cx="16279" cy="6748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Arredondado 112"/>
          <p:cNvSpPr/>
          <p:nvPr/>
        </p:nvSpPr>
        <p:spPr>
          <a:xfrm>
            <a:off x="4170411" y="4835784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Mainframe</a:t>
            </a:r>
          </a:p>
        </p:txBody>
      </p:sp>
      <p:cxnSp>
        <p:nvCxnSpPr>
          <p:cNvPr id="15" name="Conector de Seta Reta 113"/>
          <p:cNvCxnSpPr>
            <a:stCxn id="14" idx="0"/>
            <a:endCxn id="11" idx="2"/>
          </p:cNvCxnSpPr>
          <p:nvPr/>
        </p:nvCxnSpPr>
        <p:spPr>
          <a:xfrm flipV="1">
            <a:off x="4980411" y="4323649"/>
            <a:ext cx="0" cy="5121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Angulado 116"/>
          <p:cNvCxnSpPr>
            <a:stCxn id="4" idx="1"/>
          </p:cNvCxnSpPr>
          <p:nvPr/>
        </p:nvCxnSpPr>
        <p:spPr>
          <a:xfrm rot="10800000" flipV="1">
            <a:off x="719624" y="2568756"/>
            <a:ext cx="904973" cy="152993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186688" y="1533865"/>
            <a:ext cx="174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Bia Transacional 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658603" y="1520143"/>
            <a:ext cx="1286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Core BIA v2</a:t>
            </a:r>
          </a:p>
        </p:txBody>
      </p:sp>
      <p:pic>
        <p:nvPicPr>
          <p:cNvPr id="20" name="Picture 2" descr="http://portalsap.net.bradesco.com.br:50200/irj/go/km/docs/documents/Bradesco/Bradesco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1073" b="-3772"/>
          <a:stretch/>
        </p:blipFill>
        <p:spPr bwMode="auto">
          <a:xfrm>
            <a:off x="2134565" y="3138669"/>
            <a:ext cx="623443" cy="6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40" y="3911296"/>
            <a:ext cx="669893" cy="66989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/>
          <a:srcRect l="12073" t="3939" r="18141" b="5011"/>
          <a:stretch/>
        </p:blipFill>
        <p:spPr>
          <a:xfrm>
            <a:off x="2130594" y="4749366"/>
            <a:ext cx="631383" cy="59466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565" y="5512201"/>
            <a:ext cx="659443" cy="659443"/>
          </a:xfrm>
          <a:prstGeom prst="rect">
            <a:avLst/>
          </a:prstGeom>
        </p:spPr>
      </p:pic>
      <p:sp>
        <p:nvSpPr>
          <p:cNvPr id="24" name="Retângulo Arredondado 123"/>
          <p:cNvSpPr/>
          <p:nvPr/>
        </p:nvSpPr>
        <p:spPr>
          <a:xfrm>
            <a:off x="1464835" y="1804402"/>
            <a:ext cx="1936667" cy="472470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125"/>
          <p:cNvCxnSpPr/>
          <p:nvPr/>
        </p:nvCxnSpPr>
        <p:spPr>
          <a:xfrm flipH="1">
            <a:off x="8454069" y="3963117"/>
            <a:ext cx="530936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126"/>
          <p:cNvCxnSpPr/>
          <p:nvPr/>
        </p:nvCxnSpPr>
        <p:spPr>
          <a:xfrm flipH="1">
            <a:off x="8468603" y="2564369"/>
            <a:ext cx="530936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tângulo Arredondado 128"/>
          <p:cNvSpPr/>
          <p:nvPr/>
        </p:nvSpPr>
        <p:spPr>
          <a:xfrm>
            <a:off x="6654130" y="1876258"/>
            <a:ext cx="3338301" cy="4724703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28" name="Conector de Seta Reta 129"/>
          <p:cNvCxnSpPr/>
          <p:nvPr/>
        </p:nvCxnSpPr>
        <p:spPr>
          <a:xfrm flipV="1">
            <a:off x="5804017" y="2568756"/>
            <a:ext cx="1031140" cy="179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776" y="5636720"/>
            <a:ext cx="1055824" cy="309283"/>
          </a:xfrm>
          <a:prstGeom prst="rect">
            <a:avLst/>
          </a:prstGeom>
        </p:spPr>
      </p:pic>
      <p:sp>
        <p:nvSpPr>
          <p:cNvPr id="30" name="Retângulo Arredondado 47"/>
          <p:cNvSpPr/>
          <p:nvPr/>
        </p:nvSpPr>
        <p:spPr>
          <a:xfrm>
            <a:off x="10424182" y="2428317"/>
            <a:ext cx="1622084" cy="953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     Watson</a:t>
            </a:r>
          </a:p>
        </p:txBody>
      </p:sp>
      <p:sp>
        <p:nvSpPr>
          <p:cNvPr id="31" name="Retângulo Arredondado 96"/>
          <p:cNvSpPr/>
          <p:nvPr/>
        </p:nvSpPr>
        <p:spPr>
          <a:xfrm>
            <a:off x="10403839" y="3955044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NLU</a:t>
            </a:r>
          </a:p>
        </p:txBody>
      </p:sp>
      <p:sp>
        <p:nvSpPr>
          <p:cNvPr id="32" name="Retângulo Arredondado 128"/>
          <p:cNvSpPr/>
          <p:nvPr/>
        </p:nvSpPr>
        <p:spPr>
          <a:xfrm>
            <a:off x="10325942" y="3761982"/>
            <a:ext cx="1791887" cy="11399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9611444" y="4307533"/>
            <a:ext cx="792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Agrupar 102"/>
          <p:cNvGrpSpPr/>
          <p:nvPr/>
        </p:nvGrpSpPr>
        <p:grpSpPr>
          <a:xfrm>
            <a:off x="285073" y="4098689"/>
            <a:ext cx="869103" cy="1896017"/>
            <a:chOff x="216535" y="2553127"/>
            <a:chExt cx="869102" cy="1896015"/>
          </a:xfrm>
        </p:grpSpPr>
        <p:pic>
          <p:nvPicPr>
            <p:cNvPr id="35" name="Picture 2" descr="Resultado de imagem para cliente 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535" y="2553127"/>
              <a:ext cx="869102" cy="1594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234819" y="4079810"/>
              <a:ext cx="83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Cliente</a:t>
              </a:r>
            </a:p>
          </p:txBody>
        </p:sp>
      </p:grpSp>
      <p:cxnSp>
        <p:nvCxnSpPr>
          <p:cNvPr id="42" name="Conector de seta reta 41"/>
          <p:cNvCxnSpPr/>
          <p:nvPr/>
        </p:nvCxnSpPr>
        <p:spPr>
          <a:xfrm>
            <a:off x="9611444" y="2941380"/>
            <a:ext cx="792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Onde está o NLU</a:t>
            </a:r>
          </a:p>
        </p:txBody>
      </p:sp>
      <p:pic>
        <p:nvPicPr>
          <p:cNvPr id="40" name="Imagem 22" descr="image0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4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9201" y="1311895"/>
            <a:ext cx="7013448" cy="5452999"/>
          </a:xfrm>
        </p:spPr>
        <p:txBody>
          <a:bodyPr numCol="1"/>
          <a:lstStyle/>
          <a:p>
            <a:pPr marL="0" lvl="0" indent="0">
              <a:lnSpc>
                <a:spcPct val="60000"/>
              </a:lnSpc>
              <a:buNone/>
            </a:pP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{  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</a:t>
            </a:r>
            <a:r>
              <a:rPr lang="pt-BR" sz="2400" b="1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id</a:t>
            </a: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:"</a:t>
            </a:r>
            <a:r>
              <a:rPr lang="pt-BR" sz="2400" dirty="0" err="1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transfer</a:t>
            </a: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",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</a:t>
            </a:r>
            <a:r>
              <a:rPr lang="pt-BR" sz="2400" b="1" dirty="0" err="1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params</a:t>
            </a: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:{  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</a:t>
            </a:r>
            <a:r>
              <a:rPr lang="pt-BR" sz="2400" b="1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"</a:t>
            </a:r>
            <a:r>
              <a:rPr lang="pt-BR" sz="2400" b="1" dirty="0" err="1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person</a:t>
            </a:r>
            <a:r>
              <a:rPr lang="pt-BR" sz="2400" b="1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"</a:t>
            </a: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:[  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   "Para quem é a transferência?",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   "</a:t>
            </a:r>
            <a:r>
              <a:rPr lang="pt-BR" sz="2400" dirty="0" err="1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string_format</a:t>
            </a: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",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   ""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],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</a:t>
            </a:r>
            <a:r>
              <a:rPr lang="pt-BR" sz="2400" b="1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"</a:t>
            </a:r>
            <a:r>
              <a:rPr lang="pt-BR" sz="2400" b="1" dirty="0" err="1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money</a:t>
            </a:r>
            <a:r>
              <a:rPr lang="pt-BR" sz="2400" b="1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"</a:t>
            </a: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:[  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   "Qual o valor da transferência?",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   "</a:t>
            </a:r>
            <a:r>
              <a:rPr lang="pt-BR" sz="2400" dirty="0" err="1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money_format</a:t>
            </a: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",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   ""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 smtClean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                .</a:t>
            </a:r>
          </a:p>
          <a:p>
            <a:pPr marL="0" lvl="0" indent="0">
              <a:lnSpc>
                <a:spcPct val="60000"/>
              </a:lnSpc>
              <a:buNone/>
            </a:pPr>
            <a:r>
              <a:rPr lang="pt-BR" sz="2400" dirty="0" smtClean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                .</a:t>
            </a:r>
          </a:p>
          <a:p>
            <a:pPr marL="0" lvl="0" indent="0">
              <a:lnSpc>
                <a:spcPct val="60000"/>
              </a:lnSpc>
              <a:buNone/>
            </a:pPr>
            <a:r>
              <a:rPr lang="pt-BR" sz="2400" dirty="0" smtClean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                .</a:t>
            </a:r>
          </a:p>
          <a:p>
            <a:pPr marL="0" lvl="0" indent="0">
              <a:lnSpc>
                <a:spcPct val="60000"/>
              </a:lnSpc>
              <a:buNone/>
            </a:pP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/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</a:t>
            </a:r>
            <a:r>
              <a:rPr lang="pt-BR" sz="2400" b="1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"</a:t>
            </a:r>
            <a:r>
              <a:rPr lang="pt-BR" sz="2400" b="1" dirty="0" err="1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date_param</a:t>
            </a:r>
            <a:r>
              <a:rPr lang="pt-BR" sz="2400" b="1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"</a:t>
            </a: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:[  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   "Qual a data para a transferência?",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   "</a:t>
            </a:r>
            <a:r>
              <a:rPr lang="pt-BR" sz="2400" dirty="0" err="1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date_format</a:t>
            </a: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",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   ""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   ]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   }</a:t>
            </a:r>
            <a:b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Jornada - Registro de Intenções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Image result for mongo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9" y="1379895"/>
            <a:ext cx="4290463" cy="11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7234" y="2877888"/>
            <a:ext cx="5022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É armazenado no banco de dados:</a:t>
            </a:r>
          </a:p>
          <a:p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Intenções</a:t>
            </a:r>
            <a:r>
              <a:rPr lang="pt-BR" sz="2400" dirty="0" smtClean="0"/>
              <a:t> usadas nos treinamentos</a:t>
            </a:r>
          </a:p>
          <a:p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Para cada intenção: os </a:t>
            </a:r>
            <a:r>
              <a:rPr lang="pt-BR" sz="2400" b="1" dirty="0" smtClean="0"/>
              <a:t>parâmetros</a:t>
            </a:r>
            <a:r>
              <a:rPr lang="pt-BR" sz="2400" dirty="0" smtClean="0"/>
              <a:t> exigidos para completar uma jornada</a:t>
            </a:r>
          </a:p>
          <a:p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Para cada parâmetro: o seu </a:t>
            </a:r>
            <a:r>
              <a:rPr lang="pt-BR" sz="2400" b="1" dirty="0" smtClean="0"/>
              <a:t>formato</a:t>
            </a:r>
            <a:r>
              <a:rPr lang="pt-BR" sz="2400" dirty="0" smtClean="0"/>
              <a:t> e uma </a:t>
            </a:r>
            <a:r>
              <a:rPr lang="pt-BR" sz="2400" b="1" dirty="0" smtClean="0"/>
              <a:t>mensagem</a:t>
            </a:r>
            <a:r>
              <a:rPr lang="pt-BR" sz="2400" dirty="0" smtClean="0"/>
              <a:t> de resposta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445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9201" y="1311895"/>
            <a:ext cx="7013448" cy="5452999"/>
          </a:xfrm>
        </p:spPr>
        <p:txBody>
          <a:bodyPr numCol="1"/>
          <a:lstStyle/>
          <a:p>
            <a:pPr marL="0" lvl="0" indent="0">
              <a:buNone/>
            </a:pP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>{  </a:t>
            </a:r>
            <a:b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</a:br>
            <a:r>
              <a:rPr lang="pt-BR" sz="2400" b="1" dirty="0">
                <a:solidFill>
                  <a:prstClr val="black"/>
                </a:solidFill>
                <a:cs typeface="AngsanaUPC" panose="02020603050405020304" pitchFamily="18" charset="-34"/>
              </a:rPr>
              <a:t> </a:t>
            </a:r>
            <a:r>
              <a:rPr lang="pt-BR" sz="2400" b="1" dirty="0" err="1" smtClean="0">
                <a:solidFill>
                  <a:prstClr val="black"/>
                </a:solidFill>
                <a:cs typeface="AngsanaUPC" panose="02020603050405020304" pitchFamily="18" charset="-34"/>
              </a:rPr>
              <a:t>journey_id</a:t>
            </a:r>
            <a:r>
              <a:rPr lang="pt-BR" sz="2400" dirty="0" smtClean="0">
                <a:solidFill>
                  <a:prstClr val="black"/>
                </a:solidFill>
                <a:cs typeface="AngsanaUPC" panose="02020603050405020304" pitchFamily="18" charset="-34"/>
              </a:rPr>
              <a:t>: 112233,</a:t>
            </a:r>
            <a:r>
              <a:rPr lang="pt-BR" sz="2400" b="1" dirty="0" smtClean="0">
                <a:solidFill>
                  <a:prstClr val="black"/>
                </a:solidFill>
                <a:cs typeface="AngsanaUPC" panose="02020603050405020304" pitchFamily="18" charset="-34"/>
              </a:rPr>
              <a:t>  </a:t>
            </a:r>
          </a:p>
          <a:p>
            <a:pPr marL="0" lvl="0" indent="0">
              <a:buNone/>
            </a:pPr>
            <a:r>
              <a:rPr lang="pt-BR" sz="2400" b="1" dirty="0" smtClean="0">
                <a:solidFill>
                  <a:prstClr val="black"/>
                </a:solidFill>
                <a:cs typeface="AngsanaUPC" panose="02020603050405020304" pitchFamily="18" charset="-34"/>
              </a:rPr>
              <a:t> </a:t>
            </a:r>
            <a:r>
              <a:rPr lang="pt-BR" sz="2400" b="1" dirty="0" err="1" smtClean="0">
                <a:solidFill>
                  <a:prstClr val="black"/>
                </a:solidFill>
                <a:cs typeface="AngsanaUPC" panose="02020603050405020304" pitchFamily="18" charset="-34"/>
              </a:rPr>
              <a:t>context</a:t>
            </a:r>
            <a:r>
              <a:rPr lang="pt-BR" sz="2400" dirty="0" smtClean="0">
                <a:solidFill>
                  <a:prstClr val="black"/>
                </a:solidFill>
                <a:cs typeface="AngsanaUPC" panose="02020603050405020304" pitchFamily="18" charset="-34"/>
              </a:rPr>
              <a:t>:"</a:t>
            </a:r>
            <a:r>
              <a:rPr lang="pt-BR" sz="2400" dirty="0" err="1">
                <a:solidFill>
                  <a:prstClr val="black"/>
                </a:solidFill>
                <a:cs typeface="AngsanaUPC" panose="02020603050405020304" pitchFamily="18" charset="-34"/>
              </a:rPr>
              <a:t>transfer</a:t>
            </a: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>",</a:t>
            </a:r>
            <a:b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> </a:t>
            </a:r>
            <a:r>
              <a:rPr lang="pt-BR" sz="2400" b="1" dirty="0" err="1" smtClean="0">
                <a:solidFill>
                  <a:prstClr val="black"/>
                </a:solidFill>
                <a:cs typeface="AngsanaUPC" panose="02020603050405020304" pitchFamily="18" charset="-34"/>
              </a:rPr>
              <a:t>extracted</a:t>
            </a:r>
            <a:r>
              <a:rPr lang="pt-BR" sz="2400" dirty="0" smtClean="0">
                <a:solidFill>
                  <a:prstClr val="black"/>
                </a:solidFill>
                <a:cs typeface="AngsanaUPC" panose="02020603050405020304" pitchFamily="18" charset="-34"/>
              </a:rPr>
              <a:t>:{</a:t>
            </a: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>  </a:t>
            </a:r>
            <a:b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> ”Ivan”: </a:t>
            </a:r>
            <a:r>
              <a:rPr lang="pt-BR" sz="2400" dirty="0" smtClean="0">
                <a:solidFill>
                  <a:prstClr val="black"/>
                </a:solidFill>
                <a:cs typeface="AngsanaUPC" panose="02020603050405020304" pitchFamily="18" charset="-34"/>
              </a:rPr>
              <a:t>beneficiário,</a:t>
            </a:r>
            <a:endParaRPr lang="pt-BR" sz="2400" dirty="0">
              <a:solidFill>
                <a:prstClr val="black"/>
              </a:solidFill>
              <a:cs typeface="AngsanaUPC" panose="02020603050405020304" pitchFamily="18" charset="-34"/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>  ”R$ 100”: </a:t>
            </a:r>
            <a:r>
              <a:rPr lang="pt-BR" sz="2400" dirty="0" smtClean="0">
                <a:solidFill>
                  <a:prstClr val="black"/>
                </a:solidFill>
                <a:cs typeface="AngsanaUPC" panose="02020603050405020304" pitchFamily="18" charset="-34"/>
              </a:rPr>
              <a:t>valor,</a:t>
            </a:r>
            <a:endParaRPr lang="pt-BR" sz="2400" dirty="0">
              <a:solidFill>
                <a:prstClr val="black"/>
              </a:solidFill>
              <a:cs typeface="AngsanaUPC" panose="02020603050405020304" pitchFamily="18" charset="-34"/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>  ”01/04/2019”:  </a:t>
            </a:r>
            <a:r>
              <a:rPr lang="pt-BR" sz="2400" dirty="0" err="1" smtClean="0">
                <a:solidFill>
                  <a:prstClr val="black"/>
                </a:solidFill>
                <a:cs typeface="AngsanaUPC" panose="02020603050405020304" pitchFamily="18" charset="-34"/>
              </a:rPr>
              <a:t>data_pagamento</a:t>
            </a:r>
            <a:r>
              <a:rPr lang="pt-BR" sz="2400" dirty="0" smtClean="0">
                <a:solidFill>
                  <a:prstClr val="black"/>
                </a:solidFill>
                <a:cs typeface="AngsanaUPC" panose="02020603050405020304" pitchFamily="18" charset="-34"/>
              </a:rPr>
              <a:t>,</a:t>
            </a: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/>
            </a:r>
            <a:b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</a:b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>   </a:t>
            </a:r>
            <a:r>
              <a:rPr lang="pt-BR" sz="2400" dirty="0" smtClean="0">
                <a:solidFill>
                  <a:prstClr val="black"/>
                </a:solidFill>
                <a:cs typeface="AngsanaUPC" panose="02020603050405020304" pitchFamily="18" charset="-34"/>
              </a:rPr>
              <a:t>}</a:t>
            </a:r>
          </a:p>
          <a:p>
            <a:pPr marL="0" indent="0">
              <a:buNone/>
            </a:pP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> </a:t>
            </a:r>
            <a:r>
              <a:rPr lang="pt-BR" sz="2400" b="1" dirty="0" err="1" smtClean="0">
                <a:solidFill>
                  <a:prstClr val="black"/>
                </a:solidFill>
                <a:cs typeface="AngsanaUPC" panose="02020603050405020304" pitchFamily="18" charset="-34"/>
              </a:rPr>
              <a:t>missing</a:t>
            </a:r>
            <a:r>
              <a:rPr lang="pt-BR" sz="2400" dirty="0" smtClean="0">
                <a:solidFill>
                  <a:prstClr val="black"/>
                </a:solidFill>
                <a:cs typeface="AngsanaUPC" panose="02020603050405020304" pitchFamily="18" charset="-34"/>
              </a:rPr>
              <a:t>:</a:t>
            </a: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>  </a:t>
            </a:r>
            <a:b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</a:br>
            <a:r>
              <a:rPr lang="pt-BR" sz="2400" dirty="0"/>
              <a:t>[“</a:t>
            </a:r>
            <a:r>
              <a:rPr lang="pt-BR" sz="2400" dirty="0" err="1"/>
              <a:t>número_conta</a:t>
            </a:r>
            <a:r>
              <a:rPr lang="pt-BR" sz="2400" dirty="0"/>
              <a:t>”, ”</a:t>
            </a:r>
            <a:r>
              <a:rPr lang="pt-BR" sz="2400" dirty="0" err="1"/>
              <a:t>tipo_conta</a:t>
            </a:r>
            <a:r>
              <a:rPr lang="pt-BR" sz="2400" dirty="0"/>
              <a:t>”, “agência</a:t>
            </a:r>
            <a:r>
              <a:rPr lang="pt-BR" sz="2400" dirty="0" smtClean="0"/>
              <a:t>”]</a:t>
            </a:r>
            <a: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  <a:t/>
            </a:r>
            <a:br>
              <a:rPr lang="pt-BR" sz="2400" dirty="0">
                <a:solidFill>
                  <a:prstClr val="black"/>
                </a:solidFill>
                <a:cs typeface="AngsanaUPC" panose="02020603050405020304" pitchFamily="18" charset="-34"/>
              </a:rPr>
            </a:br>
            <a:r>
              <a:rPr lang="pt-BR" sz="2400" dirty="0" smtClean="0">
                <a:solidFill>
                  <a:prstClr val="black"/>
                </a:solidFill>
                <a:cs typeface="AngsanaUPC" panose="02020603050405020304" pitchFamily="18" charset="-34"/>
              </a:rPr>
              <a:t>}</a:t>
            </a:r>
            <a:endParaRPr lang="pt-BR" sz="2400" dirty="0">
              <a:solidFill>
                <a:prstClr val="black"/>
              </a:solidFill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Jornada – </a:t>
            </a:r>
            <a:r>
              <a:rPr lang="pt-BR" sz="4267" b="1" dirty="0" err="1" smtClean="0">
                <a:solidFill>
                  <a:srgbClr val="CB0E32"/>
                </a:solidFill>
              </a:rPr>
              <a:t>Caching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mage result for red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2" y="1659941"/>
            <a:ext cx="2515408" cy="8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19949" y="2793454"/>
            <a:ext cx="5022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As jornadas são armazenadas temporariamente em um cache compartilhado.</a:t>
            </a:r>
          </a:p>
          <a:p>
            <a:r>
              <a:rPr lang="pt-BR" sz="2400" dirty="0" smtClean="0"/>
              <a:t>É necessário que o cache seja compartilhado pois estamos lidando com um sistema distribuído, onde as requisições de uma determinada jornada podem ser tratadas por diferentes réplicas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70969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O que é um Modelo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Espaço Reservado para Conteúdo 22"/>
          <p:cNvSpPr>
            <a:spLocks noGrp="1"/>
          </p:cNvSpPr>
          <p:nvPr>
            <p:ph idx="1"/>
          </p:nvPr>
        </p:nvSpPr>
        <p:spPr>
          <a:xfrm>
            <a:off x="736600" y="1368425"/>
            <a:ext cx="10515600" cy="4351338"/>
          </a:xfrm>
        </p:spPr>
        <p:txBody>
          <a:bodyPr/>
          <a:lstStyle/>
          <a:p>
            <a:r>
              <a:rPr lang="pt-BR" dirty="0" smtClean="0"/>
              <a:t>Em aplicações de </a:t>
            </a:r>
            <a:r>
              <a:rPr lang="pt-BR" dirty="0" err="1" smtClean="0"/>
              <a:t>Machine</a:t>
            </a:r>
            <a:r>
              <a:rPr lang="pt-BR" dirty="0" smtClean="0"/>
              <a:t> Learning um modelo é uma estrutura construída a partir de um processo de treinamento, que envolve dados e </a:t>
            </a:r>
            <a:r>
              <a:rPr lang="pt-BR" dirty="0" smtClean="0"/>
              <a:t>algoritmos.</a:t>
            </a:r>
          </a:p>
          <a:p>
            <a:r>
              <a:rPr lang="pt-BR" dirty="0" smtClean="0"/>
              <a:t>Em nosso caso a saída de um treinamento consiste em diversos arquivos com formato .</a:t>
            </a:r>
            <a:r>
              <a:rPr lang="pt-BR" dirty="0" err="1" smtClean="0"/>
              <a:t>pkl</a:t>
            </a:r>
            <a:r>
              <a:rPr lang="pt-BR" dirty="0" smtClean="0"/>
              <a:t>, objetos </a:t>
            </a:r>
            <a:r>
              <a:rPr lang="pt-BR" dirty="0" err="1" smtClean="0"/>
              <a:t>python</a:t>
            </a:r>
            <a:r>
              <a:rPr lang="pt-BR" dirty="0" smtClean="0"/>
              <a:t> serializados a partir do módulo </a:t>
            </a:r>
            <a:r>
              <a:rPr lang="pt-BR" i="1" dirty="0" err="1" smtClean="0"/>
              <a:t>pickle</a:t>
            </a:r>
            <a:r>
              <a:rPr lang="pt-BR" dirty="0" smtClean="0"/>
              <a:t>. </a:t>
            </a:r>
            <a:r>
              <a:rPr lang="pt-BR" dirty="0" smtClean="0"/>
              <a:t>Isso é feito pelo Rasa.</a:t>
            </a:r>
            <a:endParaRPr lang="pt-BR" dirty="0" smtClean="0"/>
          </a:p>
          <a:p>
            <a:r>
              <a:rPr lang="pt-BR" dirty="0" smtClean="0"/>
              <a:t> Consideramos então um modelo como uma pasta contendo esses arquivos.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5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Versionamento de Modelos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Image result for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06" y="2066194"/>
            <a:ext cx="3215037" cy="8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nexus sonaty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209" y="4650947"/>
            <a:ext cx="1386710" cy="18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943959" y="1444924"/>
            <a:ext cx="2749635" cy="996403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 smtClean="0"/>
              <a:t>armazena atributos de todos os modelos</a:t>
            </a:r>
            <a:endParaRPr lang="pt-BR" sz="2400" dirty="0"/>
          </a:p>
        </p:txBody>
      </p:sp>
      <p:pic>
        <p:nvPicPr>
          <p:cNvPr id="1026" name="Picture 2" descr="Image result for sql tab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594" y="1339655"/>
            <a:ext cx="1101672" cy="11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4369697" y="2821486"/>
            <a:ext cx="3323897" cy="996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Picture 2" descr="Image result for sql tabl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594" y="2668631"/>
            <a:ext cx="1101672" cy="11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Conteúdo 1"/>
          <p:cNvSpPr txBox="1">
            <a:spLocks/>
          </p:cNvSpPr>
          <p:nvPr/>
        </p:nvSpPr>
        <p:spPr>
          <a:xfrm>
            <a:off x="4835471" y="2783890"/>
            <a:ext cx="2921164" cy="1054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 smtClean="0"/>
              <a:t>armazena quais modelos devem ser usados (produção)</a:t>
            </a:r>
            <a:endParaRPr lang="pt-BR" sz="2400" dirty="0"/>
          </a:p>
        </p:txBody>
      </p:sp>
      <p:sp>
        <p:nvSpPr>
          <p:cNvPr id="13" name="Espaço Reservado para Conteúdo 1"/>
          <p:cNvSpPr txBox="1">
            <a:spLocks/>
          </p:cNvSpPr>
          <p:nvPr/>
        </p:nvSpPr>
        <p:spPr>
          <a:xfrm>
            <a:off x="5143574" y="4820624"/>
            <a:ext cx="2662217" cy="996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 smtClean="0"/>
              <a:t>armazena os arquivos dos modelos</a:t>
            </a:r>
            <a:endParaRPr lang="pt-BR" sz="2400" dirty="0"/>
          </a:p>
        </p:txBody>
      </p:sp>
      <p:pic>
        <p:nvPicPr>
          <p:cNvPr id="1028" name="Picture 4" descr="Image result for fil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594" y="4873997"/>
            <a:ext cx="1192995" cy="119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/>
          <p:cNvSpPr txBox="1"/>
          <p:nvPr/>
        </p:nvSpPr>
        <p:spPr>
          <a:xfrm>
            <a:off x="319949" y="1445366"/>
            <a:ext cx="35329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No processo de treinamento o NLU:</a:t>
            </a:r>
          </a:p>
          <a:p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Gera um modelo de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Atualiza o banco de dados com as informações do modelo gerado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</a:t>
            </a:r>
            <a:r>
              <a:rPr lang="pt-BR" sz="2400" dirty="0" smtClean="0"/>
              <a:t>az upload de seus arquivos no repositório</a:t>
            </a:r>
          </a:p>
        </p:txBody>
      </p:sp>
    </p:spTree>
    <p:extLst>
      <p:ext uri="{BB962C8B-B14F-4D97-AF65-F5344CB8AC3E}">
        <p14:creationId xmlns:p14="http://schemas.microsoft.com/office/powerpoint/2010/main" val="169661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Versionamento de Modelos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Image result for nexus sonaty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257" y="1585017"/>
            <a:ext cx="1386710" cy="18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4369697" y="2821486"/>
            <a:ext cx="3323897" cy="996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86" y="1216093"/>
            <a:ext cx="7075616" cy="52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Versionamento de Modelos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6531628" y="4397470"/>
            <a:ext cx="4868147" cy="22453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dirty="0"/>
              <a:t>{</a:t>
            </a:r>
          </a:p>
          <a:p>
            <a:pPr marL="0" indent="0">
              <a:buNone/>
            </a:pPr>
            <a:r>
              <a:rPr lang="it-IT" sz="1800" dirty="0"/>
              <a:t>   "name":"controle_orcamentario</a:t>
            </a:r>
            <a:r>
              <a:rPr lang="it-IT" sz="1800" dirty="0" smtClean="0"/>
              <a:t>",</a:t>
            </a:r>
          </a:p>
          <a:p>
            <a:pPr marL="0" indent="0">
              <a:buNone/>
            </a:pPr>
            <a:r>
              <a:rPr lang="it-IT" sz="1800" dirty="0" smtClean="0"/>
              <a:t>   "trainer_version":"0.5.9",</a:t>
            </a:r>
          </a:p>
          <a:p>
            <a:pPr marL="0" indent="0">
              <a:buNone/>
            </a:pPr>
            <a:r>
              <a:rPr lang="it-IT" sz="1800" dirty="0" smtClean="0"/>
              <a:t>   </a:t>
            </a:r>
            <a:r>
              <a:rPr lang="it-IT" sz="1800" dirty="0"/>
              <a:t>"id":"controle_orcamentario-0.4.0-20190508T0108"</a:t>
            </a:r>
          </a:p>
          <a:p>
            <a:pPr marL="0" indent="0">
              <a:buNone/>
            </a:pPr>
            <a:r>
              <a:rPr lang="it-IT" sz="1800" dirty="0"/>
              <a:t>}</a:t>
            </a:r>
            <a:endParaRPr lang="pt-BR" sz="1800" dirty="0"/>
          </a:p>
        </p:txBody>
      </p:sp>
      <p:pic>
        <p:nvPicPr>
          <p:cNvPr id="9" name="Picture 4" descr="Image result for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17" y="1327867"/>
            <a:ext cx="3215037" cy="8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ql tab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34" y="1765122"/>
            <a:ext cx="1078161" cy="10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ql tab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95" y="1694689"/>
            <a:ext cx="1101672" cy="11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Conteúdo 1"/>
          <p:cNvSpPr txBox="1">
            <a:spLocks/>
          </p:cNvSpPr>
          <p:nvPr/>
        </p:nvSpPr>
        <p:spPr>
          <a:xfrm>
            <a:off x="1685134" y="2718555"/>
            <a:ext cx="1065457" cy="45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dirty="0" err="1" smtClean="0"/>
              <a:t>model</a:t>
            </a:r>
            <a:endParaRPr lang="pt-BR" sz="1800" dirty="0"/>
          </a:p>
        </p:txBody>
      </p:sp>
      <p:sp>
        <p:nvSpPr>
          <p:cNvPr id="14" name="Espaço Reservado para Conteúdo 1"/>
          <p:cNvSpPr txBox="1">
            <a:spLocks/>
          </p:cNvSpPr>
          <p:nvPr/>
        </p:nvSpPr>
        <p:spPr>
          <a:xfrm>
            <a:off x="7437673" y="2828150"/>
            <a:ext cx="1293316" cy="453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dirty="0" err="1" smtClean="0"/>
              <a:t>production</a:t>
            </a:r>
            <a:endParaRPr lang="pt-BR" sz="1800" dirty="0"/>
          </a:p>
        </p:txBody>
      </p:sp>
      <p:sp>
        <p:nvSpPr>
          <p:cNvPr id="2" name="Retângulo 1"/>
          <p:cNvSpPr/>
          <p:nvPr/>
        </p:nvSpPr>
        <p:spPr>
          <a:xfrm>
            <a:off x="538098" y="4570119"/>
            <a:ext cx="53872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   "id":"controle_orcamentario-0.2.0-20190507T2100</a:t>
            </a:r>
            <a:r>
              <a:rPr lang="pt-BR" dirty="0" smtClean="0"/>
              <a:t>",</a:t>
            </a:r>
            <a:endParaRPr lang="pt-BR" dirty="0"/>
          </a:p>
          <a:p>
            <a:r>
              <a:rPr lang="pt-BR" dirty="0"/>
              <a:t>   "</a:t>
            </a:r>
            <a:r>
              <a:rPr lang="pt-BR" dirty="0" err="1"/>
              <a:t>name</a:t>
            </a:r>
            <a:r>
              <a:rPr lang="pt-BR" dirty="0"/>
              <a:t>":"</a:t>
            </a:r>
            <a:r>
              <a:rPr lang="pt-BR" dirty="0" err="1"/>
              <a:t>controle_orcamentario</a:t>
            </a:r>
            <a:r>
              <a:rPr lang="pt-BR" dirty="0" smtClean="0"/>
              <a:t>",</a:t>
            </a:r>
            <a:endParaRPr lang="pt-BR" dirty="0"/>
          </a:p>
          <a:p>
            <a:r>
              <a:rPr lang="pt-BR" dirty="0"/>
              <a:t>   "version":"0.2.0</a:t>
            </a:r>
            <a:r>
              <a:rPr lang="pt-BR" dirty="0" smtClean="0"/>
              <a:t>",</a:t>
            </a:r>
            <a:endParaRPr lang="pt-BR" dirty="0"/>
          </a:p>
          <a:p>
            <a:r>
              <a:rPr lang="pt-BR" dirty="0"/>
              <a:t>   "created":"2019-05-07T21:00:16.307Z",</a:t>
            </a:r>
          </a:p>
          <a:p>
            <a:r>
              <a:rPr lang="pt-BR" dirty="0"/>
              <a:t>   "trainer_version":"0.5.9"</a:t>
            </a:r>
          </a:p>
          <a:p>
            <a:r>
              <a:rPr lang="pt-BR" dirty="0"/>
              <a:t>}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531628" y="3373107"/>
            <a:ext cx="3284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Para um modelo e uma versão do treinador, qual ID devo usar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770908" y="3313132"/>
            <a:ext cx="3284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Guarda atributos de todos os modelos treinados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1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Versionamento de </a:t>
            </a:r>
            <a:r>
              <a:rPr lang="pt-BR" sz="4267" b="1" dirty="0" smtClean="0">
                <a:solidFill>
                  <a:srgbClr val="CB0E32"/>
                </a:solidFill>
              </a:rPr>
              <a:t>Modelos - Treinamento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de cantos arredondados 16"/>
          <p:cNvSpPr/>
          <p:nvPr/>
        </p:nvSpPr>
        <p:spPr>
          <a:xfrm>
            <a:off x="4115819" y="3731567"/>
            <a:ext cx="992728" cy="67793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NLU</a:t>
            </a:r>
            <a:endParaRPr lang="pt-BR" dirty="0"/>
          </a:p>
        </p:txBody>
      </p:sp>
      <p:cxnSp>
        <p:nvCxnSpPr>
          <p:cNvPr id="14" name="Conector de seta reta 13"/>
          <p:cNvCxnSpPr>
            <a:endCxn id="17" idx="2"/>
          </p:cNvCxnSpPr>
          <p:nvPr/>
        </p:nvCxnSpPr>
        <p:spPr>
          <a:xfrm flipV="1">
            <a:off x="4612183" y="4409504"/>
            <a:ext cx="0" cy="62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5054708" y="2376186"/>
            <a:ext cx="1197053" cy="138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7" idx="0"/>
          </p:cNvCxnSpPr>
          <p:nvPr/>
        </p:nvCxnSpPr>
        <p:spPr>
          <a:xfrm flipV="1">
            <a:off x="4612183" y="2510731"/>
            <a:ext cx="167886" cy="122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Image result for sql tab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21" y="1578717"/>
            <a:ext cx="1101672" cy="11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file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386" y="1767486"/>
            <a:ext cx="791580" cy="79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3276759" y="2453095"/>
            <a:ext cx="158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Atualiza Banco de Dados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043646" y="2612536"/>
            <a:ext cx="158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Upload dos arquivos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942065" y="4995222"/>
            <a:ext cx="7763908" cy="56312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Gateway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 flipH="1" flipV="1">
            <a:off x="5680748" y="5627362"/>
            <a:ext cx="724" cy="41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802614" y="5692765"/>
            <a:ext cx="154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Realiza um Treinamento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093218" y="3731566"/>
            <a:ext cx="992728" cy="67793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NLU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177386" y="3692935"/>
            <a:ext cx="992728" cy="67793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NLU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963666" y="3692934"/>
            <a:ext cx="992728" cy="67793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NLU</a:t>
            </a:r>
            <a:endParaRPr lang="pt-BR" dirty="0"/>
          </a:p>
        </p:txBody>
      </p:sp>
      <p:pic>
        <p:nvPicPr>
          <p:cNvPr id="28" name="Picture 2" descr="Image result for engine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740" y="6144062"/>
            <a:ext cx="617906" cy="61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sql tab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90" y="1562256"/>
            <a:ext cx="1101672" cy="11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Versionamento de </a:t>
            </a:r>
            <a:r>
              <a:rPr lang="pt-BR" sz="4267" b="1" dirty="0" smtClean="0">
                <a:solidFill>
                  <a:srgbClr val="CB0E32"/>
                </a:solidFill>
              </a:rPr>
              <a:t>Modelos - </a:t>
            </a:r>
            <a:r>
              <a:rPr lang="pt-BR" sz="4267" b="1" dirty="0" err="1" smtClean="0">
                <a:solidFill>
                  <a:srgbClr val="CB0E32"/>
                </a:solidFill>
              </a:rPr>
              <a:t>Polling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de cantos arredondados 16"/>
          <p:cNvSpPr/>
          <p:nvPr/>
        </p:nvSpPr>
        <p:spPr>
          <a:xfrm>
            <a:off x="3847595" y="3987599"/>
            <a:ext cx="992728" cy="67793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NLU</a:t>
            </a:r>
            <a:endParaRPr lang="pt-BR" dirty="0"/>
          </a:p>
        </p:txBody>
      </p:sp>
      <p:pic>
        <p:nvPicPr>
          <p:cNvPr id="34" name="Picture 2" descr="Image result for sql tab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95" y="1540266"/>
            <a:ext cx="1101672" cy="11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file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484" y="1695312"/>
            <a:ext cx="791580" cy="79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1691383" y="2171692"/>
            <a:ext cx="1541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Checa se versão local é diferente da versão em produção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824994" y="3987598"/>
            <a:ext cx="992728" cy="67793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NLU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909162" y="3948967"/>
            <a:ext cx="992728" cy="67793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NLU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695442" y="3948966"/>
            <a:ext cx="992728" cy="67793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NLU</a:t>
            </a:r>
            <a:endParaRPr lang="pt-BR" dirty="0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2321358" y="2424271"/>
            <a:ext cx="1786280" cy="156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7" idx="0"/>
          </p:cNvCxnSpPr>
          <p:nvPr/>
        </p:nvCxnSpPr>
        <p:spPr>
          <a:xfrm flipV="1">
            <a:off x="4343959" y="2395296"/>
            <a:ext cx="0" cy="159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6" idx="0"/>
          </p:cNvCxnSpPr>
          <p:nvPr/>
        </p:nvCxnSpPr>
        <p:spPr>
          <a:xfrm flipH="1" flipV="1">
            <a:off x="4450130" y="2395296"/>
            <a:ext cx="1955396" cy="155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7" idx="0"/>
          </p:cNvCxnSpPr>
          <p:nvPr/>
        </p:nvCxnSpPr>
        <p:spPr>
          <a:xfrm flipH="1" flipV="1">
            <a:off x="4714796" y="2433929"/>
            <a:ext cx="3477010" cy="151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27" idx="0"/>
          </p:cNvCxnSpPr>
          <p:nvPr/>
        </p:nvCxnSpPr>
        <p:spPr>
          <a:xfrm flipV="1">
            <a:off x="8191806" y="2486892"/>
            <a:ext cx="1330146" cy="146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7520276" y="2371162"/>
            <a:ext cx="162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diferente, baixa </a:t>
            </a:r>
            <a:r>
              <a:rPr lang="pt-BR" dirty="0" smtClean="0"/>
              <a:t>modelo de produção</a:t>
            </a:r>
            <a:endParaRPr lang="pt-BR" dirty="0"/>
          </a:p>
        </p:txBody>
      </p:sp>
      <p:cxnSp>
        <p:nvCxnSpPr>
          <p:cNvPr id="44" name="Conector de seta reta 43"/>
          <p:cNvCxnSpPr/>
          <p:nvPr/>
        </p:nvCxnSpPr>
        <p:spPr>
          <a:xfrm flipH="1">
            <a:off x="8456472" y="2641938"/>
            <a:ext cx="1194366" cy="130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 smtClean="0">
                <a:solidFill>
                  <a:srgbClr val="CB0E32"/>
                </a:solidFill>
              </a:rPr>
              <a:t>Rollback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Image result for mongo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92" y="1950892"/>
            <a:ext cx="3215037" cy="8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nexus sonaty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781" y="3606374"/>
            <a:ext cx="1386710" cy="18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engine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58" y="2640961"/>
            <a:ext cx="1226793" cy="12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5619915" y="2583712"/>
            <a:ext cx="1713187" cy="138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NLU</a:t>
            </a:r>
          </a:p>
        </p:txBody>
      </p:sp>
      <p:cxnSp>
        <p:nvCxnSpPr>
          <p:cNvPr id="10" name="Conector de Seta Reta 17"/>
          <p:cNvCxnSpPr/>
          <p:nvPr/>
        </p:nvCxnSpPr>
        <p:spPr>
          <a:xfrm flipV="1">
            <a:off x="2331726" y="3357054"/>
            <a:ext cx="3220032" cy="2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149910" y="2566285"/>
            <a:ext cx="34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POST </a:t>
            </a:r>
            <a:r>
              <a:rPr lang="pt-BR" dirty="0" smtClean="0"/>
              <a:t>/</a:t>
            </a:r>
            <a:r>
              <a:rPr lang="pt-BR" dirty="0" err="1" smtClean="0"/>
              <a:t>revert</a:t>
            </a:r>
            <a:endParaRPr lang="pt-BR" dirty="0" smtClean="0"/>
          </a:p>
          <a:p>
            <a:r>
              <a:rPr lang="pt-BR" b="1" dirty="0" smtClean="0"/>
              <a:t>modelo</a:t>
            </a:r>
            <a:r>
              <a:rPr lang="pt-BR" dirty="0" smtClean="0"/>
              <a:t>: “</a:t>
            </a:r>
            <a:r>
              <a:rPr lang="pt-BR" dirty="0" err="1" smtClean="0"/>
              <a:t>controle_orcamentario</a:t>
            </a:r>
            <a:r>
              <a:rPr lang="pt-BR" dirty="0" smtClean="0"/>
              <a:t>”</a:t>
            </a:r>
            <a:endParaRPr lang="pt-BR" dirty="0" smtClean="0"/>
          </a:p>
        </p:txBody>
      </p:sp>
      <p:sp>
        <p:nvSpPr>
          <p:cNvPr id="14" name="Retângulo 13"/>
          <p:cNvSpPr/>
          <p:nvPr/>
        </p:nvSpPr>
        <p:spPr>
          <a:xfrm>
            <a:off x="5060323" y="4371717"/>
            <a:ext cx="45455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</a:t>
            </a:r>
            <a:r>
              <a:rPr lang="pt-BR" dirty="0" smtClean="0"/>
              <a:t>odelos locais: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trike="sngStrike" dirty="0" smtClean="0">
                <a:solidFill>
                  <a:srgbClr val="C00000"/>
                </a:solidFill>
              </a:rPr>
              <a:t>controle_orcamentario-0.2.0-20190513T0910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transfer-1.5.1-20190410T1025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suggestion-0.9.0-20190410T1025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+ controle_orcamentario-0.1.0-20190512T1450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 flipH="1" flipV="1">
            <a:off x="7333104" y="3430054"/>
            <a:ext cx="2608135" cy="7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7" idx="1"/>
          </p:cNvCxnSpPr>
          <p:nvPr/>
        </p:nvCxnSpPr>
        <p:spPr>
          <a:xfrm flipV="1">
            <a:off x="7333102" y="2387559"/>
            <a:ext cx="2075990" cy="41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250757" y="1231644"/>
            <a:ext cx="3746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Verifica qual é a última versão estável.</a:t>
            </a:r>
          </a:p>
          <a:p>
            <a:r>
              <a:rPr lang="pt-BR" dirty="0" smtClean="0"/>
              <a:t>2. Atualiza tabela </a:t>
            </a:r>
            <a:r>
              <a:rPr lang="pt-BR" dirty="0" err="1" smtClean="0"/>
              <a:t>production</a:t>
            </a:r>
            <a:r>
              <a:rPr lang="pt-BR" dirty="0" smtClean="0"/>
              <a:t> com essa versão</a:t>
            </a:r>
            <a:endParaRPr lang="pt-BR" dirty="0" smtClean="0"/>
          </a:p>
        </p:txBody>
      </p:sp>
      <p:sp>
        <p:nvSpPr>
          <p:cNvPr id="29" name="CaixaDeTexto 28"/>
          <p:cNvSpPr txBox="1"/>
          <p:nvPr/>
        </p:nvSpPr>
        <p:spPr>
          <a:xfrm>
            <a:off x="7494455" y="3725386"/>
            <a:ext cx="234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controle_orcamentario-0.1.0-20190512T1450</a:t>
            </a:r>
          </a:p>
        </p:txBody>
      </p:sp>
      <p:pic>
        <p:nvPicPr>
          <p:cNvPr id="30" name="Picture 4" descr="Image result for file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124" y="3105988"/>
            <a:ext cx="557465" cy="55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0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 smtClean="0">
                <a:solidFill>
                  <a:srgbClr val="CB0E32"/>
                </a:solidFill>
              </a:rPr>
              <a:t>Revert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Image result for mongo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92" y="1950892"/>
            <a:ext cx="3215037" cy="8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nexus sonaty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781" y="3606374"/>
            <a:ext cx="1386710" cy="18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engine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58" y="2640961"/>
            <a:ext cx="1226793" cy="12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5619915" y="2583712"/>
            <a:ext cx="1713187" cy="138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NLU</a:t>
            </a:r>
          </a:p>
        </p:txBody>
      </p:sp>
      <p:cxnSp>
        <p:nvCxnSpPr>
          <p:cNvPr id="10" name="Conector de Seta Reta 17"/>
          <p:cNvCxnSpPr/>
          <p:nvPr/>
        </p:nvCxnSpPr>
        <p:spPr>
          <a:xfrm flipV="1">
            <a:off x="2331726" y="3357054"/>
            <a:ext cx="3220032" cy="2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312619" y="2363475"/>
            <a:ext cx="3466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POST /</a:t>
            </a:r>
            <a:r>
              <a:rPr lang="pt-BR" dirty="0" err="1" smtClean="0"/>
              <a:t>rollback</a:t>
            </a:r>
            <a:endParaRPr lang="pt-BR" dirty="0" smtClean="0"/>
          </a:p>
          <a:p>
            <a:r>
              <a:rPr lang="pt-BR" b="1" dirty="0" smtClean="0"/>
              <a:t>modelo</a:t>
            </a:r>
            <a:r>
              <a:rPr lang="pt-BR" dirty="0" smtClean="0"/>
              <a:t>: “</a:t>
            </a:r>
            <a:r>
              <a:rPr lang="pt-BR" dirty="0" err="1" smtClean="0"/>
              <a:t>controle_orcamentario</a:t>
            </a:r>
            <a:r>
              <a:rPr lang="pt-BR" dirty="0" smtClean="0"/>
              <a:t>”</a:t>
            </a:r>
          </a:p>
          <a:p>
            <a:r>
              <a:rPr lang="pt-BR" b="1" dirty="0" smtClean="0"/>
              <a:t>versão: </a:t>
            </a:r>
            <a:r>
              <a:rPr lang="pt-BR" dirty="0" smtClean="0"/>
              <a:t>0.1.0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5060323" y="4371717"/>
            <a:ext cx="45455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</a:t>
            </a:r>
            <a:r>
              <a:rPr lang="pt-BR" dirty="0" smtClean="0"/>
              <a:t>odelos locais: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trike="sngStrike" dirty="0" smtClean="0">
                <a:solidFill>
                  <a:srgbClr val="C00000"/>
                </a:solidFill>
              </a:rPr>
              <a:t>controle_orcamentario-0.2.0-20190513T0910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transfer-1.5.1-20190410T1025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suggestion-0.9.0-20190410T1025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+ controle_orcamentario-0.1.0-20190512T1450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 flipH="1" flipV="1">
            <a:off x="7333104" y="3430054"/>
            <a:ext cx="2608135" cy="7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7" idx="1"/>
          </p:cNvCxnSpPr>
          <p:nvPr/>
        </p:nvCxnSpPr>
        <p:spPr>
          <a:xfrm flipV="1">
            <a:off x="7333102" y="2387559"/>
            <a:ext cx="2075990" cy="41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093185" y="1168658"/>
            <a:ext cx="3870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Atualiza ID do modelo</a:t>
            </a:r>
          </a:p>
          <a:p>
            <a:r>
              <a:rPr lang="pt-BR" b="1" dirty="0" smtClean="0"/>
              <a:t>modelo</a:t>
            </a:r>
            <a:r>
              <a:rPr lang="pt-BR" dirty="0" smtClean="0"/>
              <a:t>: “</a:t>
            </a:r>
            <a:r>
              <a:rPr lang="pt-BR" dirty="0" err="1" smtClean="0"/>
              <a:t>controle_orcamentario</a:t>
            </a:r>
            <a:r>
              <a:rPr lang="pt-BR" dirty="0"/>
              <a:t>” </a:t>
            </a:r>
            <a:endParaRPr lang="pt-BR" dirty="0" smtClean="0"/>
          </a:p>
          <a:p>
            <a:r>
              <a:rPr lang="pt-BR" b="1" dirty="0" smtClean="0"/>
              <a:t>id</a:t>
            </a:r>
            <a:r>
              <a:rPr lang="pt-BR" dirty="0" smtClean="0"/>
              <a:t>: controle_orcamentario-0.1.0-20190512T1450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494455" y="3725386"/>
            <a:ext cx="234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controle_orcamentario-0.1.0-20190512T1450</a:t>
            </a:r>
          </a:p>
        </p:txBody>
      </p:sp>
      <p:pic>
        <p:nvPicPr>
          <p:cNvPr id="30" name="Picture 4" descr="Image result for file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124" y="3105988"/>
            <a:ext cx="557465" cy="55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2" y="2011643"/>
            <a:ext cx="10148455" cy="17334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Extração de sentido da linguagem humana.</a:t>
            </a:r>
          </a:p>
          <a:p>
            <a:r>
              <a:rPr lang="pt-BR" dirty="0" smtClean="0"/>
              <a:t>Baseia-se na gramática e contexto para extrair intenção e entidades do que foi dito.</a:t>
            </a:r>
          </a:p>
          <a:p>
            <a:r>
              <a:rPr lang="pt-BR" dirty="0" smtClean="0"/>
              <a:t>Produz informação estruturada.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198419" y="4220436"/>
            <a:ext cx="2015836" cy="14270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pt-BR" dirty="0">
                <a:solidFill>
                  <a:prstClr val="white"/>
                </a:solidFill>
              </a:rPr>
              <a:t>NLP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119255" y="4220433"/>
            <a:ext cx="2015836" cy="142701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pt-BR" dirty="0">
                <a:solidFill>
                  <a:prstClr val="white"/>
                </a:solidFill>
              </a:rPr>
              <a:t>NLU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8416637" y="4220432"/>
            <a:ext cx="2015836" cy="142701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pt-BR" dirty="0">
                <a:solidFill>
                  <a:prstClr val="white"/>
                </a:solidFill>
              </a:rPr>
              <a:t>NLG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37708" y="4333775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720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453499" y="4333775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7200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26919" y="5782393"/>
            <a:ext cx="3158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pt-BR" sz="2400" dirty="0">
                <a:solidFill>
                  <a:prstClr val="black"/>
                </a:solidFill>
              </a:rPr>
              <a:t>Processamento </a:t>
            </a:r>
          </a:p>
          <a:p>
            <a:pPr algn="ctr" defTabSz="914377"/>
            <a:r>
              <a:rPr lang="pt-BR" sz="2400" dirty="0">
                <a:solidFill>
                  <a:prstClr val="black"/>
                </a:solidFill>
              </a:rPr>
              <a:t>de </a:t>
            </a:r>
            <a:r>
              <a:rPr lang="pt-BR" sz="2400" dirty="0" err="1">
                <a:solidFill>
                  <a:prstClr val="black"/>
                </a:solidFill>
              </a:rPr>
              <a:t>Linguaguem</a:t>
            </a:r>
            <a:r>
              <a:rPr lang="pt-BR" sz="2400" dirty="0">
                <a:solidFill>
                  <a:prstClr val="black"/>
                </a:solidFill>
              </a:rPr>
              <a:t> Natural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208818" y="6013529"/>
            <a:ext cx="243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pt-BR" sz="2400" dirty="0">
                <a:solidFill>
                  <a:prstClr val="black"/>
                </a:solidFill>
              </a:rPr>
              <a:t>Geração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911437" y="6013529"/>
            <a:ext cx="243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pt-BR" sz="2400" dirty="0">
                <a:solidFill>
                  <a:prstClr val="black"/>
                </a:solidFill>
              </a:rPr>
              <a:t>Compreensão</a:t>
            </a:r>
          </a:p>
        </p:txBody>
      </p:sp>
      <p:sp>
        <p:nvSpPr>
          <p:cNvPr id="23" name="Retângulo Arredondado 128"/>
          <p:cNvSpPr/>
          <p:nvPr/>
        </p:nvSpPr>
        <p:spPr>
          <a:xfrm>
            <a:off x="4851367" y="3920838"/>
            <a:ext cx="2664477" cy="269255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srgbClr val="FF0000"/>
              </a:solidFill>
            </a:endParaRPr>
          </a:p>
        </p:txBody>
      </p:sp>
      <p:sp>
        <p:nvSpPr>
          <p:cNvPr id="16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NLU: Natural </a:t>
            </a:r>
            <a:r>
              <a:rPr lang="pt-BR" sz="4267" b="1" dirty="0" err="1">
                <a:solidFill>
                  <a:srgbClr val="CB0E32"/>
                </a:solidFill>
              </a:rPr>
              <a:t>Language</a:t>
            </a:r>
            <a:r>
              <a:rPr lang="pt-BR" sz="4267" b="1" dirty="0">
                <a:solidFill>
                  <a:srgbClr val="CB0E32"/>
                </a:solidFill>
              </a:rPr>
              <a:t> </a:t>
            </a:r>
            <a:r>
              <a:rPr lang="pt-BR" sz="4267" b="1" dirty="0" err="1">
                <a:solidFill>
                  <a:srgbClr val="CB0E32"/>
                </a:solidFill>
              </a:rPr>
              <a:t>Understanding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20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3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Espaço Reservado para Texto 8"/>
          <p:cNvSpPr txBox="1">
            <a:spLocks/>
          </p:cNvSpPr>
          <p:nvPr/>
        </p:nvSpPr>
        <p:spPr>
          <a:xfrm>
            <a:off x="892619" y="3159116"/>
            <a:ext cx="9826181" cy="722227"/>
          </a:xfrm>
          <a:prstGeom prst="rect">
            <a:avLst/>
          </a:prstGeom>
        </p:spPr>
        <p:txBody>
          <a:bodyPr lIns="121908" tIns="60953" rIns="121908" bIns="60953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267" dirty="0" err="1"/>
              <a:t>DevSecOps</a:t>
            </a:r>
            <a:endParaRPr lang="pt-BR" sz="4267" dirty="0"/>
          </a:p>
        </p:txBody>
      </p:sp>
      <p:sp>
        <p:nvSpPr>
          <p:cNvPr id="28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91595"/>
            <a:ext cx="10972800" cy="82014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pt-BR" sz="3200" b="1" kern="1200" dirty="0" smtClean="0">
                <a:solidFill>
                  <a:srgbClr val="CB0E3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dirty="0" smtClean="0"/>
              <a:t>NLU</a:t>
            </a:r>
          </a:p>
        </p:txBody>
      </p:sp>
      <p:sp>
        <p:nvSpPr>
          <p:cNvPr id="29" name="Espaço Reservado para Texto 5"/>
          <p:cNvSpPr txBox="1">
            <a:spLocks/>
          </p:cNvSpPr>
          <p:nvPr/>
        </p:nvSpPr>
        <p:spPr>
          <a:xfrm>
            <a:off x="609600" y="755120"/>
            <a:ext cx="5077960" cy="58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MVP e </a:t>
            </a:r>
            <a:r>
              <a:rPr lang="pt-BR" sz="3200" dirty="0" err="1"/>
              <a:t>Roadmap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182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66615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/>
              <a:t>DevOps</a:t>
            </a:r>
            <a:r>
              <a:rPr lang="pt-BR" dirty="0"/>
              <a:t> é uma combinação de filosofias culturais, práticas e ferramentas que agilizam o ciclo de vida de desenvolvimento e aumentam a qualidade do software entregue.</a:t>
            </a:r>
          </a:p>
          <a:p>
            <a:r>
              <a:rPr lang="pt-BR" dirty="0" err="1"/>
              <a:t>DevOps</a:t>
            </a:r>
            <a:r>
              <a:rPr lang="pt-BR" dirty="0"/>
              <a:t> enfatiza pessoas, e busca melhorar a colaboração entre os time de desenvolvimento e de operações.</a:t>
            </a:r>
          </a:p>
          <a:p>
            <a:r>
              <a:rPr lang="pt-BR" dirty="0" smtClean="0"/>
              <a:t>Três </a:t>
            </a:r>
            <a:r>
              <a:rPr lang="pt-BR" dirty="0"/>
              <a:t>passos: 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/>
              <a:t>S</a:t>
            </a:r>
            <a:r>
              <a:rPr lang="pt-BR" dirty="0" smtClean="0"/>
              <a:t>ystem </a:t>
            </a:r>
            <a:r>
              <a:rPr lang="pt-BR" dirty="0" err="1"/>
              <a:t>Thinking</a:t>
            </a:r>
            <a:r>
              <a:rPr lang="pt-BR" dirty="0"/>
              <a:t>: pensar no processo como um todo, otimizando todo o processo ao invés de pequenas partes dele 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err="1" smtClean="0"/>
              <a:t>Amplify</a:t>
            </a:r>
            <a:r>
              <a:rPr lang="pt-BR" dirty="0" smtClean="0"/>
              <a:t> </a:t>
            </a:r>
            <a:r>
              <a:rPr lang="pt-BR" dirty="0"/>
              <a:t>feedbacks Loops: realizar feedbacks contínuos durante todo o processo 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Inserir </a:t>
            </a:r>
            <a:r>
              <a:rPr lang="pt-BR" dirty="0"/>
              <a:t>uma cultura de melhorias e inovações contínuas no processo </a:t>
            </a:r>
          </a:p>
          <a:p>
            <a:endParaRPr lang="pt-BR" dirty="0"/>
          </a:p>
          <a:p>
            <a:r>
              <a:rPr lang="pt-BR" dirty="0"/>
              <a:t>Solução: 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Integração </a:t>
            </a:r>
            <a:r>
              <a:rPr lang="pt-BR" dirty="0"/>
              <a:t>contínua: automatizar as etapas de build, </a:t>
            </a:r>
            <a:r>
              <a:rPr lang="pt-BR" dirty="0" err="1"/>
              <a:t>test</a:t>
            </a:r>
            <a:r>
              <a:rPr lang="pt-BR" dirty="0"/>
              <a:t> e </a:t>
            </a:r>
            <a:r>
              <a:rPr lang="pt-BR" dirty="0" err="1"/>
              <a:t>staging</a:t>
            </a:r>
            <a:r>
              <a:rPr lang="pt-BR" dirty="0"/>
              <a:t> 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Entrega contínua: </a:t>
            </a:r>
            <a:r>
              <a:rPr lang="pt-BR" dirty="0"/>
              <a:t>liberação rápida e contínua de novas versões de software ou serviços 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Feedback: </a:t>
            </a:r>
            <a:r>
              <a:rPr lang="pt-BR" dirty="0"/>
              <a:t>fornecer feedbacks contínuos da aplicação, via logs e métricas, a fim de realizar melhorias quando necessário </a:t>
            </a:r>
          </a:p>
          <a:p>
            <a:endParaRPr lang="pt-BR" dirty="0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>
                <a:solidFill>
                  <a:srgbClr val="CB0E32"/>
                </a:solidFill>
              </a:rPr>
              <a:t>DevOps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8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le:Gartne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9" y="1693069"/>
            <a:ext cx="2232971" cy="51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go.forrester.com/wp-content/uploads/forrester-RG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8" y="3741787"/>
            <a:ext cx="2232971" cy="35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logodownload.org/wp-content/uploads/2017/11/amazon-web-services-logo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8" y="5050319"/>
            <a:ext cx="2232971" cy="83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730354" y="1582522"/>
            <a:ext cx="936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/>
              <a:t>“</a:t>
            </a:r>
            <a:r>
              <a:rPr lang="pt-BR" i="1" dirty="0" err="1"/>
              <a:t>DevOps</a:t>
            </a:r>
            <a:r>
              <a:rPr lang="pt-BR" i="1" dirty="0"/>
              <a:t> representa uma mudança na cultura de TI, com foco na entrega rápida de serviços através da adoção do desenvolvimento ágil, práticas enxutas no contexto de uma abordagem orientada a sistemas. </a:t>
            </a:r>
            <a:r>
              <a:rPr lang="pt-BR" i="1" dirty="0" err="1"/>
              <a:t>DevOps</a:t>
            </a:r>
            <a:r>
              <a:rPr lang="pt-BR" i="1" dirty="0"/>
              <a:t> enfatiza pessoas (e cultura), e busca melhorar a colaboração entre times de operação e desenvolvimento. Implementações de </a:t>
            </a:r>
            <a:r>
              <a:rPr lang="pt-BR" i="1" dirty="0" err="1"/>
              <a:t>DevOps</a:t>
            </a:r>
            <a:r>
              <a:rPr lang="pt-BR" i="1" dirty="0"/>
              <a:t>  utilizam tecnologia - especialmente ferramentas de automação que suportam uma infraestrutura incremental programável e dinâmica da perspectiva do ciclo de vida.”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30354" y="3598732"/>
            <a:ext cx="936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/>
              <a:t>“</a:t>
            </a:r>
            <a:r>
              <a:rPr lang="pt-BR" i="1" dirty="0" err="1"/>
              <a:t>DevOps</a:t>
            </a:r>
            <a:r>
              <a:rPr lang="pt-BR" i="1" dirty="0"/>
              <a:t> é um conjunto de práticas e mudanças culturais - apoiadas pelas ferramentas corretas - que cria uma esteira de entrega de software automatizada, permitindo organizações ganhar, servir e reter clientes.”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730354" y="5103674"/>
            <a:ext cx="936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/>
              <a:t>“O </a:t>
            </a:r>
            <a:r>
              <a:rPr lang="pt-BR" i="1" dirty="0" err="1"/>
              <a:t>DevOps</a:t>
            </a:r>
            <a:r>
              <a:rPr lang="pt-BR" i="1" dirty="0"/>
              <a:t> é a combinação de filosofias culturais, práticas e ferramentas que aumentam a capacidade de uma empresa de distribuir aplicativos e serviços em alta velocidade: otimizando e aperfeiçoando produtos em um ritmo mais rápido do que o das empresas que usam processos tradicionais de desenvolvimento de software e gerenciamento de infraestrutura. Essa velocidade permite que as empresas atendam melhor aos seus clientes e compitam de modo mais eficaz no mercado.”</a:t>
            </a:r>
          </a:p>
        </p:txBody>
      </p:sp>
      <p:sp>
        <p:nvSpPr>
          <p:cNvPr id="10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>
                <a:solidFill>
                  <a:srgbClr val="CB0E32"/>
                </a:solidFill>
              </a:rPr>
              <a:t>DevOps</a:t>
            </a:r>
            <a:r>
              <a:rPr lang="pt-BR" sz="4267" b="1" dirty="0">
                <a:solidFill>
                  <a:srgbClr val="CB0E32"/>
                </a:solidFill>
              </a:rPr>
              <a:t>: Definição</a:t>
            </a:r>
          </a:p>
        </p:txBody>
      </p:sp>
      <p:pic>
        <p:nvPicPr>
          <p:cNvPr id="12" name="Imagem 22" descr="image0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0664" y="2159725"/>
            <a:ext cx="6598920" cy="4351339"/>
          </a:xfrm>
        </p:spPr>
        <p:txBody>
          <a:bodyPr/>
          <a:lstStyle/>
          <a:p>
            <a:pPr marL="514338" indent="-514338">
              <a:buFont typeface="+mj-lt"/>
              <a:buAutoNum type="arabicPeriod"/>
            </a:pPr>
            <a:r>
              <a:rPr lang="pt-BR" dirty="0"/>
              <a:t>P</a:t>
            </a:r>
            <a:r>
              <a:rPr lang="pt-BR" dirty="0" smtClean="0"/>
              <a:t>ensar </a:t>
            </a:r>
            <a:r>
              <a:rPr lang="pt-BR" dirty="0"/>
              <a:t>no processo como um todo, otimizando todo o processo ao invés de pequenas partes </a:t>
            </a:r>
            <a:r>
              <a:rPr lang="pt-BR" dirty="0" smtClean="0"/>
              <a:t>dele.</a:t>
            </a:r>
          </a:p>
          <a:p>
            <a:pPr marL="514338" indent="-514338">
              <a:buFont typeface="+mj-lt"/>
              <a:buAutoNum type="arabicPeriod"/>
            </a:pPr>
            <a:endParaRPr lang="pt-BR" dirty="0"/>
          </a:p>
          <a:p>
            <a:pPr marL="514338" indent="-514338">
              <a:buFont typeface="+mj-lt"/>
              <a:buAutoNum type="arabicPeriod"/>
            </a:pPr>
            <a:r>
              <a:rPr lang="pt-BR" dirty="0"/>
              <a:t>R</a:t>
            </a:r>
            <a:r>
              <a:rPr lang="pt-BR" dirty="0" smtClean="0"/>
              <a:t>ealizar </a:t>
            </a:r>
            <a:r>
              <a:rPr lang="pt-BR" dirty="0"/>
              <a:t>feedbacks contínuos durante todo o </a:t>
            </a:r>
            <a:r>
              <a:rPr lang="pt-BR" dirty="0" smtClean="0"/>
              <a:t>processo.</a:t>
            </a:r>
          </a:p>
          <a:p>
            <a:pPr marL="514338" indent="-514338">
              <a:buFont typeface="+mj-lt"/>
              <a:buAutoNum type="arabicPeriod"/>
            </a:pPr>
            <a:endParaRPr lang="pt-BR" dirty="0"/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Inserir </a:t>
            </a:r>
            <a:r>
              <a:rPr lang="pt-BR" dirty="0"/>
              <a:t>uma cultura de melhorias e inovações contínuas no processo 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pic>
        <p:nvPicPr>
          <p:cNvPr id="11266" name="Picture 2" descr="Image result for devops os tres caminh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56" y="1771215"/>
            <a:ext cx="4669536" cy="47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>
                <a:solidFill>
                  <a:srgbClr val="CB0E32"/>
                </a:solidFill>
              </a:rPr>
              <a:t>DevOps</a:t>
            </a:r>
            <a:r>
              <a:rPr lang="pt-BR" sz="4267" b="1" dirty="0">
                <a:solidFill>
                  <a:srgbClr val="CB0E32"/>
                </a:solidFill>
              </a:rPr>
              <a:t>: </a:t>
            </a:r>
            <a:r>
              <a:rPr lang="pt-BR" sz="4267" b="1" dirty="0" err="1">
                <a:solidFill>
                  <a:srgbClr val="CB0E32"/>
                </a:solidFill>
              </a:rPr>
              <a:t>the</a:t>
            </a:r>
            <a:r>
              <a:rPr lang="pt-BR" sz="4267" b="1" dirty="0">
                <a:solidFill>
                  <a:srgbClr val="CB0E32"/>
                </a:solidFill>
              </a:rPr>
              <a:t> 3 </a:t>
            </a:r>
            <a:r>
              <a:rPr lang="pt-BR" sz="4267" b="1" dirty="0" err="1">
                <a:solidFill>
                  <a:srgbClr val="CB0E32"/>
                </a:solidFill>
              </a:rPr>
              <a:t>Ways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7" name="Imagem 22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8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CI/CD: </a:t>
            </a:r>
            <a:r>
              <a:rPr lang="pt-BR" sz="4267" b="1" dirty="0" err="1">
                <a:solidFill>
                  <a:srgbClr val="CB0E32"/>
                </a:solidFill>
              </a:rPr>
              <a:t>Continuous</a:t>
            </a:r>
            <a:r>
              <a:rPr lang="pt-BR" sz="4267" b="1" dirty="0">
                <a:solidFill>
                  <a:srgbClr val="CB0E32"/>
                </a:solidFill>
              </a:rPr>
              <a:t> </a:t>
            </a:r>
            <a:r>
              <a:rPr lang="pt-BR" sz="4267" b="1" dirty="0" err="1">
                <a:solidFill>
                  <a:srgbClr val="CB0E32"/>
                </a:solidFill>
              </a:rPr>
              <a:t>Integration</a:t>
            </a:r>
            <a:r>
              <a:rPr lang="pt-BR" sz="4267" b="1" dirty="0">
                <a:solidFill>
                  <a:srgbClr val="CB0E32"/>
                </a:solidFill>
              </a:rPr>
              <a:t> e </a:t>
            </a:r>
            <a:r>
              <a:rPr lang="pt-BR" sz="4267" b="1" dirty="0" err="1">
                <a:solidFill>
                  <a:srgbClr val="CB0E32"/>
                </a:solidFill>
              </a:rPr>
              <a:t>Continuous</a:t>
            </a:r>
            <a:r>
              <a:rPr lang="pt-BR" sz="4267" b="1" dirty="0">
                <a:solidFill>
                  <a:srgbClr val="CB0E32"/>
                </a:solidFill>
              </a:rPr>
              <a:t> Deployment</a:t>
            </a:r>
          </a:p>
        </p:txBody>
      </p:sp>
      <p:pic>
        <p:nvPicPr>
          <p:cNvPr id="7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dev.missaodevops.surge.sh/img/blog/mapa-devo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9" y="1916462"/>
            <a:ext cx="11327385" cy="424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segurança da aplicação e da infraestrutura deve ser bem pensada desde o começo.</a:t>
            </a:r>
          </a:p>
          <a:p>
            <a:r>
              <a:rPr lang="pt-BR" dirty="0"/>
              <a:t>Se não incluirmos segurança no ciclo </a:t>
            </a:r>
            <a:r>
              <a:rPr lang="pt-BR" dirty="0" err="1"/>
              <a:t>DevOps</a:t>
            </a:r>
            <a:r>
              <a:rPr lang="pt-BR" dirty="0"/>
              <a:t>, podemos acabar voltando para ciclos de desenvolvimentos demorados.</a:t>
            </a:r>
          </a:p>
          <a:p>
            <a:r>
              <a:rPr lang="pt-BR" dirty="0"/>
              <a:t>Testes de segurança automatizados ajudam a agilizar o desenvolvimento e melhorar a segurança.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>
                <a:solidFill>
                  <a:srgbClr val="CB0E32"/>
                </a:solidFill>
              </a:rPr>
              <a:t>DevSecOps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devsec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91" y="2004713"/>
            <a:ext cx="9378571" cy="45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>
                <a:solidFill>
                  <a:srgbClr val="CB0E32"/>
                </a:solidFill>
              </a:rPr>
              <a:t>DevSecOps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7843970" y="2361906"/>
            <a:ext cx="1449977" cy="6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Gateway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710369" y="3474160"/>
            <a:ext cx="1702527" cy="42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Pre-processing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710369" y="4645003"/>
            <a:ext cx="1702527" cy="42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NLU Executor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9491789" y="3899829"/>
            <a:ext cx="1702527" cy="42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NLU </a:t>
            </a:r>
            <a:r>
              <a:rPr lang="pt-BR" dirty="0" err="1"/>
              <a:t>Trainer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156386" y="5815847"/>
            <a:ext cx="1702527" cy="42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Post-</a:t>
            </a:r>
            <a:r>
              <a:rPr lang="pt-BR" dirty="0" err="1"/>
              <a:t>processing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995677" y="5172085"/>
            <a:ext cx="1772195" cy="431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Model</a:t>
            </a:r>
            <a:r>
              <a:rPr lang="pt-BR" dirty="0"/>
              <a:t> Manager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38200" y="2557849"/>
            <a:ext cx="2793275" cy="2404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NLU</a:t>
            </a:r>
          </a:p>
        </p:txBody>
      </p:sp>
      <p:sp>
        <p:nvSpPr>
          <p:cNvPr id="12" name="Cilindro 11"/>
          <p:cNvSpPr/>
          <p:nvPr/>
        </p:nvSpPr>
        <p:spPr>
          <a:xfrm>
            <a:off x="792025" y="5691285"/>
            <a:ext cx="2885625" cy="880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881051" y="1690688"/>
            <a:ext cx="0" cy="86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2547258" y="1690688"/>
            <a:ext cx="1" cy="86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972493" y="4962823"/>
            <a:ext cx="13063" cy="7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2547257" y="4962823"/>
            <a:ext cx="0" cy="7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ilindro 31"/>
          <p:cNvSpPr/>
          <p:nvPr/>
        </p:nvSpPr>
        <p:spPr>
          <a:xfrm>
            <a:off x="5117235" y="3519839"/>
            <a:ext cx="513528" cy="3577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ilindro 33"/>
          <p:cNvSpPr/>
          <p:nvPr/>
        </p:nvSpPr>
        <p:spPr>
          <a:xfrm>
            <a:off x="9942735" y="6125591"/>
            <a:ext cx="1584960" cy="6107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/>
          <p:cNvCxnSpPr>
            <a:endCxn id="6" idx="0"/>
          </p:cNvCxnSpPr>
          <p:nvPr/>
        </p:nvCxnSpPr>
        <p:spPr>
          <a:xfrm flipH="1">
            <a:off x="6561631" y="3056709"/>
            <a:ext cx="1282339" cy="4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endCxn id="8" idx="0"/>
          </p:cNvCxnSpPr>
          <p:nvPr/>
        </p:nvCxnSpPr>
        <p:spPr>
          <a:xfrm>
            <a:off x="9130937" y="3056709"/>
            <a:ext cx="1212115" cy="84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6" idx="2"/>
            <a:endCxn id="7" idx="0"/>
          </p:cNvCxnSpPr>
          <p:nvPr/>
        </p:nvCxnSpPr>
        <p:spPr>
          <a:xfrm>
            <a:off x="6561631" y="3903297"/>
            <a:ext cx="0" cy="741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7" idx="2"/>
          </p:cNvCxnSpPr>
          <p:nvPr/>
        </p:nvCxnSpPr>
        <p:spPr>
          <a:xfrm>
            <a:off x="6561631" y="5074140"/>
            <a:ext cx="0" cy="741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7264713" y="3056710"/>
            <a:ext cx="1173895" cy="275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4" idx="2"/>
          </p:cNvCxnSpPr>
          <p:nvPr/>
        </p:nvCxnSpPr>
        <p:spPr>
          <a:xfrm>
            <a:off x="8568958" y="3056710"/>
            <a:ext cx="922831" cy="211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8" idx="2"/>
            <a:endCxn id="10" idx="0"/>
          </p:cNvCxnSpPr>
          <p:nvPr/>
        </p:nvCxnSpPr>
        <p:spPr>
          <a:xfrm flipH="1">
            <a:off x="9881775" y="4328966"/>
            <a:ext cx="461276" cy="8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0" idx="1"/>
            <a:endCxn id="7" idx="3"/>
          </p:cNvCxnSpPr>
          <p:nvPr/>
        </p:nvCxnSpPr>
        <p:spPr>
          <a:xfrm flipH="1" flipV="1">
            <a:off x="7412895" y="4859572"/>
            <a:ext cx="1582783" cy="52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endCxn id="34" idx="1"/>
          </p:cNvCxnSpPr>
          <p:nvPr/>
        </p:nvCxnSpPr>
        <p:spPr>
          <a:xfrm>
            <a:off x="10141132" y="5601220"/>
            <a:ext cx="594083" cy="5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ilindro 54"/>
          <p:cNvSpPr/>
          <p:nvPr/>
        </p:nvSpPr>
        <p:spPr>
          <a:xfrm>
            <a:off x="5544291" y="5851563"/>
            <a:ext cx="513528" cy="3577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8212183" y="1518332"/>
            <a:ext cx="0" cy="86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H="1" flipV="1">
            <a:off x="8878390" y="1518332"/>
            <a:ext cx="1" cy="86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de cantos arredondados 60"/>
          <p:cNvSpPr/>
          <p:nvPr/>
        </p:nvSpPr>
        <p:spPr>
          <a:xfrm>
            <a:off x="9969177" y="2490959"/>
            <a:ext cx="1702527" cy="42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Authenticator</a:t>
            </a:r>
            <a:endParaRPr lang="pt-BR" dirty="0"/>
          </a:p>
        </p:txBody>
      </p:sp>
      <p:cxnSp>
        <p:nvCxnSpPr>
          <p:cNvPr id="62" name="Conector reto 61"/>
          <p:cNvCxnSpPr>
            <a:stCxn id="4" idx="3"/>
            <a:endCxn id="61" idx="1"/>
          </p:cNvCxnSpPr>
          <p:nvPr/>
        </p:nvCxnSpPr>
        <p:spPr>
          <a:xfrm flipV="1">
            <a:off x="9293946" y="2705527"/>
            <a:ext cx="675231" cy="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      Monólito              vs.            </a:t>
            </a:r>
            <a:r>
              <a:rPr lang="pt-BR" sz="4267" b="1" dirty="0" err="1">
                <a:solidFill>
                  <a:srgbClr val="CB0E32"/>
                </a:solidFill>
              </a:rPr>
              <a:t>Microserviços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36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5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</a:t>
            </a:r>
            <a:r>
              <a:rPr lang="pt-BR" dirty="0"/>
              <a:t>máquina necessita de uma especificação melhor, pois deve rodar todo o </a:t>
            </a:r>
            <a:r>
              <a:rPr lang="pt-BR" dirty="0" smtClean="0"/>
              <a:t>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Alta </a:t>
            </a:r>
            <a:r>
              <a:rPr lang="pt-BR" dirty="0"/>
              <a:t>complexidade para realizar </a:t>
            </a:r>
            <a:r>
              <a:rPr lang="pt-BR" dirty="0" err="1"/>
              <a:t>refatoramento</a:t>
            </a:r>
            <a:r>
              <a:rPr lang="pt-BR" dirty="0"/>
              <a:t> e melhorias no sistema (se torna legado com o tempo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Alto </a:t>
            </a:r>
            <a:r>
              <a:rPr lang="pt-BR" dirty="0"/>
              <a:t>acoplamento das funcionalidades, onde um problema em uma delas acaba se propagando para as </a:t>
            </a:r>
            <a:r>
              <a:rPr lang="pt-BR" dirty="0" smtClean="0"/>
              <a:t>demais.</a:t>
            </a:r>
            <a:endParaRPr lang="pt-BR" dirty="0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Problemas da Arquitetura Monolítica</a:t>
            </a: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4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Permite </a:t>
            </a:r>
            <a:r>
              <a:rPr lang="pt-BR" dirty="0"/>
              <a:t>que se escale cada serviço de acordo com a demanda (x escalar todo o sistema) </a:t>
            </a:r>
          </a:p>
          <a:p>
            <a:r>
              <a:rPr lang="pt-BR" dirty="0" smtClean="0"/>
              <a:t>Diminui </a:t>
            </a:r>
            <a:r>
              <a:rPr lang="pt-BR" dirty="0"/>
              <a:t>o custo e aumenta a </a:t>
            </a:r>
            <a:r>
              <a:rPr lang="pt-BR" b="1" dirty="0"/>
              <a:t>elasticidade na nuvem </a:t>
            </a:r>
            <a:r>
              <a:rPr lang="pt-BR" dirty="0"/>
              <a:t>(x especificação da máquina) </a:t>
            </a:r>
          </a:p>
          <a:p>
            <a:r>
              <a:rPr lang="pt-BR" dirty="0" smtClean="0"/>
              <a:t>Diminui </a:t>
            </a:r>
            <a:r>
              <a:rPr lang="pt-BR" dirty="0"/>
              <a:t>a complexidade de cada serviço, aumentando a </a:t>
            </a:r>
            <a:r>
              <a:rPr lang="pt-BR" dirty="0" err="1" smtClean="0"/>
              <a:t>manutenabilidade</a:t>
            </a:r>
            <a:r>
              <a:rPr lang="pt-BR" dirty="0" smtClean="0"/>
              <a:t> </a:t>
            </a:r>
            <a:r>
              <a:rPr lang="pt-BR" dirty="0"/>
              <a:t>e facilitando o </a:t>
            </a:r>
            <a:r>
              <a:rPr lang="pt-BR" dirty="0" err="1"/>
              <a:t>refatoramento</a:t>
            </a:r>
            <a:r>
              <a:rPr lang="pt-BR" dirty="0"/>
              <a:t> de cada um (x complexidade) </a:t>
            </a:r>
          </a:p>
          <a:p>
            <a:r>
              <a:rPr lang="pt-BR" dirty="0" smtClean="0"/>
              <a:t>Diminui </a:t>
            </a:r>
            <a:r>
              <a:rPr lang="pt-BR" dirty="0"/>
              <a:t>o acoplamento, com cada serviço funcionando </a:t>
            </a:r>
            <a:r>
              <a:rPr lang="pt-BR" b="1" dirty="0"/>
              <a:t>independente </a:t>
            </a:r>
            <a:r>
              <a:rPr lang="pt-BR" dirty="0"/>
              <a:t>dos outros.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Arquitetura de </a:t>
            </a:r>
            <a:r>
              <a:rPr lang="pt-BR" sz="4267" b="1" dirty="0" err="1">
                <a:solidFill>
                  <a:srgbClr val="CB0E32"/>
                </a:solidFill>
              </a:rPr>
              <a:t>Microserviços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5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Espaço Reservado para Texto 8"/>
          <p:cNvSpPr txBox="1">
            <a:spLocks/>
          </p:cNvSpPr>
          <p:nvPr/>
        </p:nvSpPr>
        <p:spPr>
          <a:xfrm>
            <a:off x="892619" y="3159116"/>
            <a:ext cx="9826181" cy="722227"/>
          </a:xfrm>
          <a:prstGeom prst="rect">
            <a:avLst/>
          </a:prstGeom>
        </p:spPr>
        <p:txBody>
          <a:bodyPr lIns="121908" tIns="60953" rIns="121908" bIns="60953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267" dirty="0"/>
              <a:t>Como o NLU funciona</a:t>
            </a:r>
          </a:p>
        </p:txBody>
      </p:sp>
      <p:sp>
        <p:nvSpPr>
          <p:cNvPr id="28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91595"/>
            <a:ext cx="10972800" cy="82014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pt-BR" sz="3200" b="1" kern="1200" dirty="0" smtClean="0">
                <a:solidFill>
                  <a:srgbClr val="CB0E3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dirty="0" smtClean="0"/>
              <a:t>NLU</a:t>
            </a:r>
          </a:p>
        </p:txBody>
      </p:sp>
      <p:sp>
        <p:nvSpPr>
          <p:cNvPr id="29" name="Espaço Reservado para Texto 5"/>
          <p:cNvSpPr txBox="1">
            <a:spLocks/>
          </p:cNvSpPr>
          <p:nvPr/>
        </p:nvSpPr>
        <p:spPr>
          <a:xfrm>
            <a:off x="609600" y="755120"/>
            <a:ext cx="5077960" cy="58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MVP e </a:t>
            </a:r>
            <a:r>
              <a:rPr lang="pt-BR" sz="3200" dirty="0" err="1"/>
              <a:t>Roadmap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798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Orquestrador de containers.</a:t>
            </a:r>
          </a:p>
          <a:p>
            <a:r>
              <a:rPr lang="pt-BR" dirty="0" smtClean="0"/>
              <a:t>Facilita configuração de aplicações em um cluster (Ex.: variáveis de ambiente e Service Discovery)</a:t>
            </a:r>
          </a:p>
          <a:p>
            <a:r>
              <a:rPr lang="pt-BR" dirty="0" smtClean="0"/>
              <a:t>Possui </a:t>
            </a:r>
            <a:r>
              <a:rPr lang="pt-BR" dirty="0"/>
              <a:t>mecanismos que </a:t>
            </a:r>
            <a:r>
              <a:rPr lang="pt-BR" dirty="0" smtClean="0"/>
              <a:t>melhoram a disponibilidade das aplicações, como checagem de estado saudável.</a:t>
            </a:r>
          </a:p>
          <a:p>
            <a:r>
              <a:rPr lang="pt-BR" dirty="0" smtClean="0"/>
              <a:t>Realiza balanceamento </a:t>
            </a:r>
            <a:r>
              <a:rPr lang="pt-BR" dirty="0"/>
              <a:t>da carga de </a:t>
            </a:r>
            <a:r>
              <a:rPr lang="pt-BR" dirty="0" smtClean="0"/>
              <a:t>trabalho</a:t>
            </a:r>
          </a:p>
          <a:p>
            <a:r>
              <a:rPr lang="pt-BR" dirty="0" smtClean="0"/>
              <a:t>Permite configurar </a:t>
            </a:r>
            <a:r>
              <a:rPr lang="pt-BR" dirty="0" err="1" smtClean="0"/>
              <a:t>Autoscaling</a:t>
            </a:r>
            <a:r>
              <a:rPr lang="pt-BR" dirty="0" smtClean="0"/>
              <a:t> horizontal (número de réplicas da aplicação) e vertical (recursos disponíveis para uma réplica)</a:t>
            </a:r>
            <a:endParaRPr lang="pt-BR" dirty="0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>
                <a:solidFill>
                  <a:srgbClr val="CB0E32"/>
                </a:solidFill>
              </a:rPr>
              <a:t>Kubernetes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8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5943601" y="940091"/>
            <a:ext cx="1801091" cy="1219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Load</a:t>
            </a:r>
            <a:r>
              <a:rPr lang="pt-BR" dirty="0">
                <a:ln w="0"/>
                <a:solidFill>
                  <a:schemeClr val="tx1"/>
                </a:solidFill>
              </a:rPr>
              <a:t> </a:t>
            </a:r>
            <a:r>
              <a:rPr lang="pt-BR" dirty="0" err="1">
                <a:ln w="0"/>
                <a:solidFill>
                  <a:schemeClr val="tx1"/>
                </a:solidFill>
              </a:rPr>
              <a:t>Balancer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726873" y="4066524"/>
            <a:ext cx="1801091" cy="1219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</a:rPr>
              <a:t>do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</a:rPr>
              <a:t>NLU-</a:t>
            </a:r>
            <a:r>
              <a:rPr lang="pt-BR" dirty="0" err="1">
                <a:ln w="0"/>
                <a:solidFill>
                  <a:schemeClr val="tx1"/>
                </a:solidFill>
              </a:rPr>
              <a:t>Trainer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8326581" y="4066524"/>
            <a:ext cx="1801091" cy="1219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</a:rPr>
              <a:t>do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</a:rPr>
              <a:t>NLU-Executor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943601" y="2597943"/>
            <a:ext cx="1801091" cy="1219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826331" y="5742924"/>
            <a:ext cx="900544" cy="7271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3927765" y="5742924"/>
            <a:ext cx="900544" cy="7271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5043057" y="5742924"/>
            <a:ext cx="900544" cy="7271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730839" y="5829404"/>
            <a:ext cx="900544" cy="7271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8832273" y="5829404"/>
            <a:ext cx="900544" cy="7271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9947565" y="5829404"/>
            <a:ext cx="900544" cy="7271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>
                <a:solidFill>
                  <a:srgbClr val="CB0E32"/>
                </a:solidFill>
              </a:rPr>
              <a:t>Kubernetes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15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1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kubernetes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39" y="1462405"/>
            <a:ext cx="9216523" cy="51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>
                <a:solidFill>
                  <a:srgbClr val="CB0E32"/>
                </a:solidFill>
              </a:rPr>
              <a:t>Kubernetes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40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952500" y="4178300"/>
            <a:ext cx="4813300" cy="23368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054100" y="4623112"/>
            <a:ext cx="2273268" cy="1161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3425286" y="4623112"/>
            <a:ext cx="1083168" cy="1161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4589018" y="4623112"/>
            <a:ext cx="1113217" cy="1161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>
                <a:solidFill>
                  <a:srgbClr val="CB0E32"/>
                </a:solidFill>
              </a:rPr>
              <a:t>Kubernetes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15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1184674" y="4786065"/>
            <a:ext cx="1019462" cy="87965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75" y="5001559"/>
            <a:ext cx="650200" cy="42997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49" y="5010906"/>
            <a:ext cx="650200" cy="429971"/>
          </a:xfrm>
          <a:prstGeom prst="rect">
            <a:avLst/>
          </a:prstGeom>
        </p:spPr>
      </p:pic>
      <p:sp>
        <p:nvSpPr>
          <p:cNvPr id="21" name="Retângulo de cantos arredondados 20"/>
          <p:cNvSpPr/>
          <p:nvPr/>
        </p:nvSpPr>
        <p:spPr>
          <a:xfrm>
            <a:off x="2275782" y="4776718"/>
            <a:ext cx="1019462" cy="87965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096000" y="4178300"/>
            <a:ext cx="4813300" cy="23368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22486" y="4762183"/>
            <a:ext cx="1083168" cy="1161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958973" y="4762183"/>
            <a:ext cx="1113217" cy="1161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9525509" y="4776718"/>
            <a:ext cx="1113217" cy="1161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</a:rPr>
              <a:t>Pod</a:t>
            </a:r>
            <a:endParaRPr lang="pt-BR" dirty="0">
              <a:ln w="0"/>
              <a:solidFill>
                <a:schemeClr val="tx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4589018" y="1323075"/>
            <a:ext cx="2529935" cy="159383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449545" y="1935327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Master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599467" y="380896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Node 1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0022197" y="376484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Node 2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97909" y="4267279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Pod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694405" y="4718087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4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2" y="1825624"/>
            <a:ext cx="5881255" cy="4875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Usamos TFS – Microsoft Team Foundation Server v15</a:t>
            </a:r>
          </a:p>
          <a:p>
            <a:pPr marL="0" indent="0">
              <a:buNone/>
            </a:pPr>
            <a:endParaRPr lang="pt-BR" dirty="0" smtClean="0"/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Coleta de código-fonte do repositório </a:t>
            </a:r>
            <a:r>
              <a:rPr lang="pt-BR" dirty="0" err="1" smtClean="0"/>
              <a:t>Git</a:t>
            </a:r>
            <a:endParaRPr lang="pt-BR" dirty="0" smtClean="0"/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Execução de testes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Build de imagem </a:t>
            </a:r>
            <a:r>
              <a:rPr lang="pt-BR" dirty="0" err="1" smtClean="0"/>
              <a:t>Docker</a:t>
            </a:r>
            <a:endParaRPr lang="pt-BR" dirty="0" smtClean="0"/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Upload da imagem em um repositório</a:t>
            </a:r>
          </a:p>
          <a:p>
            <a:pPr marL="514338" indent="-514338">
              <a:buFont typeface="+mj-lt"/>
              <a:buAutoNum type="arabicPeriod"/>
            </a:pPr>
            <a:r>
              <a:rPr lang="pt-BR" dirty="0" smtClean="0"/>
              <a:t>Configuração do cluster </a:t>
            </a:r>
            <a:r>
              <a:rPr lang="pt-BR" dirty="0" err="1" smtClean="0"/>
              <a:t>kubernetes</a:t>
            </a:r>
            <a:r>
              <a:rPr lang="pt-BR" dirty="0" smtClean="0"/>
              <a:t> para usar nova imagem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7" y="1529557"/>
            <a:ext cx="4467225" cy="4943475"/>
          </a:xfrm>
          <a:prstGeom prst="rect">
            <a:avLst/>
          </a:prstGeom>
        </p:spPr>
      </p:pic>
      <p:sp>
        <p:nvSpPr>
          <p:cNvPr id="5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Nossa esteira de integração e entrega</a:t>
            </a:r>
          </a:p>
        </p:txBody>
      </p:sp>
      <p:pic>
        <p:nvPicPr>
          <p:cNvPr id="7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2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2" y="1328928"/>
            <a:ext cx="9720070" cy="2194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Anteriormente ao TFS, o projeto estava localizado em um repositório privado do </a:t>
            </a:r>
            <a:r>
              <a:rPr lang="pt-BR" dirty="0" err="1" smtClean="0"/>
              <a:t>GitLab</a:t>
            </a:r>
            <a:r>
              <a:rPr lang="pt-BR" dirty="0" smtClean="0"/>
              <a:t>. A ferramenta de integração usada era o </a:t>
            </a:r>
            <a:r>
              <a:rPr lang="pt-BR" b="1" dirty="0" err="1" smtClean="0"/>
              <a:t>GitLab</a:t>
            </a:r>
            <a:r>
              <a:rPr lang="pt-BR" b="1" dirty="0" smtClean="0"/>
              <a:t> CI</a:t>
            </a:r>
            <a:r>
              <a:rPr lang="pt-BR" dirty="0"/>
              <a:t>:</a:t>
            </a:r>
            <a:endParaRPr lang="pt-BR" dirty="0" smtClean="0"/>
          </a:p>
        </p:txBody>
      </p:sp>
      <p:sp>
        <p:nvSpPr>
          <p:cNvPr id="5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Nossa esteira de integração e entrega</a:t>
            </a:r>
          </a:p>
        </p:txBody>
      </p:sp>
      <p:pic>
        <p:nvPicPr>
          <p:cNvPr id="7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3431667"/>
            <a:ext cx="10034063" cy="29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6131" y="1825625"/>
            <a:ext cx="4295083" cy="4351339"/>
          </a:xfrm>
        </p:spPr>
        <p:txBody>
          <a:bodyPr/>
          <a:lstStyle/>
          <a:p>
            <a:r>
              <a:rPr lang="pt-BR" dirty="0" err="1" smtClean="0"/>
              <a:t>Elasticsearch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Armazenamento e pesquisa de estruturas de dados complexas</a:t>
            </a:r>
          </a:p>
          <a:p>
            <a:endParaRPr lang="pt-BR" dirty="0" smtClean="0"/>
          </a:p>
          <a:p>
            <a:r>
              <a:rPr lang="pt-BR" dirty="0" err="1" smtClean="0"/>
              <a:t>Kibana</a:t>
            </a:r>
            <a:r>
              <a:rPr lang="pt-BR" dirty="0" smtClean="0"/>
              <a:t>: </a:t>
            </a:r>
          </a:p>
          <a:p>
            <a:pPr marL="0" indent="0">
              <a:buNone/>
            </a:pPr>
            <a:r>
              <a:rPr lang="pt-BR" dirty="0" err="1" smtClean="0"/>
              <a:t>Dashboard</a:t>
            </a:r>
            <a:r>
              <a:rPr lang="pt-BR" dirty="0" smtClean="0"/>
              <a:t> para o     </a:t>
            </a:r>
            <a:r>
              <a:rPr lang="pt-BR" dirty="0" err="1" smtClean="0"/>
              <a:t>Elasticsearch</a:t>
            </a:r>
            <a:endParaRPr lang="pt-BR" dirty="0"/>
          </a:p>
        </p:txBody>
      </p:sp>
      <p:pic>
        <p:nvPicPr>
          <p:cNvPr id="6148" name="Picture 4" descr="Image result for kiban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59" y="4685190"/>
            <a:ext cx="2857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elasticsearc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1" y="2349285"/>
            <a:ext cx="4546723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Centralização de Logs</a:t>
            </a:r>
          </a:p>
        </p:txBody>
      </p:sp>
      <p:pic>
        <p:nvPicPr>
          <p:cNvPr id="8" name="Imagem 22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2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1390141"/>
            <a:ext cx="11235815" cy="5359753"/>
          </a:xfrm>
          <a:prstGeom prst="rect">
            <a:avLst/>
          </a:prstGeom>
        </p:spPr>
      </p:pic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Centralização de Logs – tela do </a:t>
            </a:r>
            <a:r>
              <a:rPr lang="pt-BR" sz="4267" b="1" dirty="0" err="1" smtClean="0">
                <a:solidFill>
                  <a:srgbClr val="CB0E32"/>
                </a:solidFill>
              </a:rPr>
              <a:t>Kibana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7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2" y="1825625"/>
            <a:ext cx="4478383" cy="447067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err="1" smtClean="0"/>
              <a:t>Prometheus</a:t>
            </a:r>
            <a:r>
              <a:rPr lang="pt-BR" dirty="0" smtClean="0"/>
              <a:t>: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Coleta métricas do cluster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Grafana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Visualização das métricas</a:t>
            </a:r>
            <a:endParaRPr lang="pt-BR" dirty="0"/>
          </a:p>
        </p:txBody>
      </p:sp>
      <p:pic>
        <p:nvPicPr>
          <p:cNvPr id="4098" name="Picture 2" descr="Image result for prometheu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97" y="1984519"/>
            <a:ext cx="4303383" cy="149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fana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92" y="4753491"/>
            <a:ext cx="4292987" cy="10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Monitoramento</a:t>
            </a:r>
          </a:p>
        </p:txBody>
      </p:sp>
      <p:pic>
        <p:nvPicPr>
          <p:cNvPr id="8" name="Imagem 22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7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6"/>
            <a:ext cx="3401291" cy="389630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1265981"/>
            <a:ext cx="11874137" cy="5433507"/>
          </a:xfrm>
          <a:prstGeom prst="rect">
            <a:avLst/>
          </a:prstGeom>
        </p:spPr>
      </p:pic>
      <p:sp>
        <p:nvSpPr>
          <p:cNvPr id="6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Monitoramento – tela do </a:t>
            </a:r>
            <a:r>
              <a:rPr lang="pt-BR" sz="4267" b="1" dirty="0" err="1">
                <a:solidFill>
                  <a:srgbClr val="CB0E32"/>
                </a:solidFill>
              </a:rPr>
              <a:t>Grafana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8" name="Imagem 2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5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RASA NLU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1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É uma biblioteca open </a:t>
            </a:r>
            <a:r>
              <a:rPr lang="pt-BR" dirty="0" err="1" smtClean="0"/>
              <a:t>source</a:t>
            </a:r>
            <a:r>
              <a:rPr lang="pt-BR" dirty="0" smtClean="0"/>
              <a:t> para classificação de intenção e extração de entidade.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Libraries</a:t>
            </a:r>
            <a:endParaRPr lang="pt-BR" dirty="0" smtClean="0"/>
          </a:p>
          <a:p>
            <a:r>
              <a:rPr lang="pt-BR" dirty="0" smtClean="0"/>
              <a:t>Algoritmo</a:t>
            </a:r>
          </a:p>
          <a:p>
            <a:r>
              <a:rPr lang="pt-BR" dirty="0" smtClean="0"/>
              <a:t>Como o NLU usa o RASA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1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Espaço Reservado para Texto 8"/>
          <p:cNvSpPr txBox="1">
            <a:spLocks/>
          </p:cNvSpPr>
          <p:nvPr/>
        </p:nvSpPr>
        <p:spPr>
          <a:xfrm>
            <a:off x="892619" y="3159116"/>
            <a:ext cx="9826181" cy="722227"/>
          </a:xfrm>
          <a:prstGeom prst="rect">
            <a:avLst/>
          </a:prstGeom>
        </p:spPr>
        <p:txBody>
          <a:bodyPr lIns="121908" tIns="60953" rIns="121908" bIns="60953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267" dirty="0"/>
              <a:t>Resultados</a:t>
            </a:r>
          </a:p>
        </p:txBody>
      </p:sp>
      <p:sp>
        <p:nvSpPr>
          <p:cNvPr id="28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91595"/>
            <a:ext cx="10972800" cy="82014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pt-BR" sz="3200" b="1" kern="1200" dirty="0" smtClean="0">
                <a:solidFill>
                  <a:srgbClr val="CB0E3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dirty="0" smtClean="0"/>
              <a:t>NLU</a:t>
            </a:r>
          </a:p>
        </p:txBody>
      </p:sp>
      <p:sp>
        <p:nvSpPr>
          <p:cNvPr id="29" name="Espaço Reservado para Texto 5"/>
          <p:cNvSpPr txBox="1">
            <a:spLocks/>
          </p:cNvSpPr>
          <p:nvPr/>
        </p:nvSpPr>
        <p:spPr>
          <a:xfrm>
            <a:off x="609600" y="755120"/>
            <a:ext cx="5077960" cy="58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MVP e </a:t>
            </a:r>
            <a:r>
              <a:rPr lang="pt-BR" sz="3200" dirty="0" err="1"/>
              <a:t>Roadmap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942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um </a:t>
            </a:r>
            <a:r>
              <a:rPr lang="pt-BR" dirty="0" err="1" smtClean="0"/>
              <a:t>Pod</a:t>
            </a:r>
            <a:r>
              <a:rPr lang="pt-BR" dirty="0" smtClean="0"/>
              <a:t>  com 1Gb de RAM e X </a:t>
            </a:r>
            <a:r>
              <a:rPr lang="pt-BR" dirty="0" err="1" smtClean="0"/>
              <a:t>Ghz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X conexões simultâneas: </a:t>
            </a:r>
          </a:p>
          <a:p>
            <a:pPr marL="0" indent="0">
              <a:buNone/>
            </a:pPr>
            <a:r>
              <a:rPr lang="pt-BR" dirty="0" smtClean="0"/>
              <a:t>resposta média </a:t>
            </a:r>
            <a:r>
              <a:rPr lang="pt-BR" dirty="0" err="1" smtClean="0"/>
              <a:t>xxx</a:t>
            </a:r>
            <a:r>
              <a:rPr lang="pt-BR" dirty="0" smtClean="0"/>
              <a:t> ms. 95% abaixo de </a:t>
            </a:r>
            <a:r>
              <a:rPr lang="pt-BR" dirty="0" err="1" smtClean="0"/>
              <a:t>xxx</a:t>
            </a:r>
            <a:r>
              <a:rPr lang="pt-BR" dirty="0" smtClean="0"/>
              <a:t> ms. X requisições / segundo</a:t>
            </a:r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Testes de Carga</a:t>
            </a: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4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Acurácia</a:t>
            </a: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8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Espaço Reservado para Texto 8"/>
          <p:cNvSpPr txBox="1">
            <a:spLocks/>
          </p:cNvSpPr>
          <p:nvPr/>
        </p:nvSpPr>
        <p:spPr>
          <a:xfrm>
            <a:off x="892619" y="3159116"/>
            <a:ext cx="9826181" cy="722227"/>
          </a:xfrm>
          <a:prstGeom prst="rect">
            <a:avLst/>
          </a:prstGeom>
        </p:spPr>
        <p:txBody>
          <a:bodyPr lIns="121908" tIns="60953" rIns="121908" bIns="60953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267" dirty="0" err="1"/>
              <a:t>Roadmap</a:t>
            </a:r>
            <a:endParaRPr lang="pt-BR" sz="4267" dirty="0"/>
          </a:p>
        </p:txBody>
      </p:sp>
      <p:sp>
        <p:nvSpPr>
          <p:cNvPr id="28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91595"/>
            <a:ext cx="10972800" cy="82014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pt-BR" sz="3200" b="1" kern="1200" dirty="0" smtClean="0">
                <a:solidFill>
                  <a:srgbClr val="CB0E3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dirty="0" smtClean="0"/>
              <a:t>NLU</a:t>
            </a:r>
          </a:p>
        </p:txBody>
      </p:sp>
      <p:sp>
        <p:nvSpPr>
          <p:cNvPr id="29" name="Espaço Reservado para Texto 5"/>
          <p:cNvSpPr txBox="1">
            <a:spLocks/>
          </p:cNvSpPr>
          <p:nvPr/>
        </p:nvSpPr>
        <p:spPr>
          <a:xfrm>
            <a:off x="609600" y="755120"/>
            <a:ext cx="5077960" cy="58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MVP e </a:t>
            </a:r>
            <a:r>
              <a:rPr lang="pt-BR" sz="3200" dirty="0" err="1"/>
              <a:t>Roadmap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78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carga com </a:t>
            </a:r>
            <a:r>
              <a:rPr lang="pt-BR" dirty="0" smtClean="0"/>
              <a:t>escalabilidade</a:t>
            </a:r>
          </a:p>
          <a:p>
            <a:r>
              <a:rPr lang="pt-BR" dirty="0" smtClean="0"/>
              <a:t>Dividir a aplicação em </a:t>
            </a:r>
            <a:r>
              <a:rPr lang="pt-BR" dirty="0" err="1" smtClean="0"/>
              <a:t>microserviços</a:t>
            </a:r>
            <a:endParaRPr lang="pt-BR" dirty="0"/>
          </a:p>
          <a:p>
            <a:r>
              <a:rPr lang="pt-BR" dirty="0" smtClean="0"/>
              <a:t>Desenvolver ferramentas </a:t>
            </a:r>
            <a:r>
              <a:rPr lang="pt-BR" dirty="0"/>
              <a:t>para curadoria</a:t>
            </a:r>
          </a:p>
          <a:p>
            <a:r>
              <a:rPr lang="pt-BR" dirty="0" smtClean="0"/>
              <a:t>Padronizar e documentar a API</a:t>
            </a:r>
          </a:p>
          <a:p>
            <a:r>
              <a:rPr lang="pt-BR" dirty="0" smtClean="0"/>
              <a:t>Adequar o projeto para o ambiente do Bradesco (</a:t>
            </a:r>
            <a:r>
              <a:rPr lang="pt-BR" dirty="0" err="1" smtClean="0"/>
              <a:t>Atlasian</a:t>
            </a:r>
            <a:r>
              <a:rPr lang="pt-BR" dirty="0" smtClean="0"/>
              <a:t> e ICP)</a:t>
            </a:r>
          </a:p>
          <a:p>
            <a:r>
              <a:rPr lang="pt-BR" dirty="0" smtClean="0"/>
              <a:t>Integrar segurança no ciclo de desenvolvimento</a:t>
            </a:r>
          </a:p>
          <a:p>
            <a:r>
              <a:rPr lang="pt-BR" dirty="0" smtClean="0"/>
              <a:t>Medir a acurácia dos modelos treinados de forma automatizada</a:t>
            </a:r>
          </a:p>
          <a:p>
            <a:r>
              <a:rPr lang="pt-BR" dirty="0" smtClean="0"/>
              <a:t>Melhorar a geração de respostas</a:t>
            </a:r>
            <a:endParaRPr lang="pt-BR" dirty="0"/>
          </a:p>
          <a:p>
            <a:endParaRPr lang="pt-BR" dirty="0"/>
          </a:p>
        </p:txBody>
      </p:sp>
      <p:sp>
        <p:nvSpPr>
          <p:cNvPr id="4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err="1">
                <a:solidFill>
                  <a:srgbClr val="CB0E32"/>
                </a:solidFill>
              </a:rPr>
              <a:t>Roadmap</a:t>
            </a:r>
            <a:endParaRPr lang="pt-BR" sz="4267" b="1" dirty="0">
              <a:solidFill>
                <a:srgbClr val="CB0E32"/>
              </a:solidFill>
            </a:endParaRPr>
          </a:p>
        </p:txBody>
      </p:sp>
      <p:pic>
        <p:nvPicPr>
          <p:cNvPr id="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0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630" y="1658474"/>
            <a:ext cx="6134637" cy="9086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baseline="0" dirty="0">
                <a:solidFill>
                  <a:srgbClr val="CB0E3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sz="6667" dirty="0"/>
              <a:t>NLU</a:t>
            </a:r>
          </a:p>
        </p:txBody>
      </p:sp>
      <p:sp>
        <p:nvSpPr>
          <p:cNvPr id="5" name="Espaço Reservado para Texto 16"/>
          <p:cNvSpPr txBox="1">
            <a:spLocks/>
          </p:cNvSpPr>
          <p:nvPr/>
        </p:nvSpPr>
        <p:spPr>
          <a:xfrm>
            <a:off x="431717" y="2751796"/>
            <a:ext cx="11665457" cy="1407897"/>
          </a:xfrm>
          <a:prstGeom prst="rect">
            <a:avLst/>
          </a:prstGeom>
        </p:spPr>
        <p:txBody>
          <a:bodyPr lIns="121908" tIns="60953" rIns="121908" bIns="60953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333" b="1"/>
              <a:t>MVP e Roadmap</a:t>
            </a:r>
            <a:endParaRPr lang="pt-BR" sz="5333" b="1" dirty="0"/>
          </a:p>
        </p:txBody>
      </p:sp>
      <p:sp>
        <p:nvSpPr>
          <p:cNvPr id="6" name="Oval 8"/>
          <p:cNvSpPr/>
          <p:nvPr/>
        </p:nvSpPr>
        <p:spPr>
          <a:xfrm>
            <a:off x="-388712" y="1789659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954"/>
            <a:ext cx="11823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6164" cy="125008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Consiste em utilizar frases exemplo para a geração de um modelo matemático que consiga inferir intenção e entidades de futuras frases.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89467" y="3311733"/>
            <a:ext cx="308470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“Quanto </a:t>
            </a:r>
            <a:r>
              <a:rPr lang="pt-BR" sz="1600" dirty="0"/>
              <a:t>gastei com </a:t>
            </a:r>
            <a:r>
              <a:rPr lang="pt-BR" sz="1600" dirty="0" smtClean="0"/>
              <a:t>lazer em janeiro?”</a:t>
            </a:r>
          </a:p>
          <a:p>
            <a:r>
              <a:rPr lang="pt-BR" b="1" dirty="0" smtClean="0"/>
              <a:t>Intenção</a:t>
            </a:r>
            <a:r>
              <a:rPr lang="pt-BR" sz="1600" b="1" dirty="0" smtClean="0"/>
              <a:t>: </a:t>
            </a:r>
            <a:r>
              <a:rPr lang="pt-BR" sz="1600" dirty="0" smtClean="0"/>
              <a:t>Controle Orçamentário</a:t>
            </a:r>
          </a:p>
          <a:p>
            <a:r>
              <a:rPr lang="pt-BR" b="1" dirty="0" smtClean="0"/>
              <a:t>Entidades</a:t>
            </a:r>
            <a:r>
              <a:rPr lang="pt-BR" sz="1600" b="1" dirty="0" smtClean="0"/>
              <a:t>:</a:t>
            </a:r>
          </a:p>
          <a:p>
            <a:r>
              <a:rPr lang="pt-BR" sz="1600" b="1" dirty="0" smtClean="0"/>
              <a:t>   “janeiro”: </a:t>
            </a:r>
            <a:r>
              <a:rPr lang="pt-BR" sz="1600" dirty="0" smtClean="0"/>
              <a:t>período</a:t>
            </a:r>
            <a:endParaRPr lang="pt-BR" b="1" dirty="0" smtClean="0"/>
          </a:p>
          <a:p>
            <a:r>
              <a:rPr lang="pt-BR" sz="1600" dirty="0" smtClean="0"/>
              <a:t>   “</a:t>
            </a:r>
            <a:r>
              <a:rPr lang="pt-BR" sz="1600" b="1" dirty="0" smtClean="0"/>
              <a:t>lazer”: </a:t>
            </a:r>
            <a:r>
              <a:rPr lang="pt-BR" sz="1600" dirty="0" smtClean="0"/>
              <a:t>categoria de gasto</a:t>
            </a:r>
          </a:p>
        </p:txBody>
      </p:sp>
      <p:sp>
        <p:nvSpPr>
          <p:cNvPr id="7" name="Retângulo Arredondado 96"/>
          <p:cNvSpPr/>
          <p:nvPr/>
        </p:nvSpPr>
        <p:spPr>
          <a:xfrm>
            <a:off x="6056606" y="4385062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NLU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8659038" y="4146203"/>
            <a:ext cx="1730836" cy="1201235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modelo matemático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1989467" y="5275645"/>
            <a:ext cx="308470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“Quando </a:t>
            </a:r>
            <a:r>
              <a:rPr lang="pt-BR" sz="1600" dirty="0"/>
              <a:t>gastei </a:t>
            </a:r>
            <a:r>
              <a:rPr lang="pt-BR" sz="1600" dirty="0" smtClean="0"/>
              <a:t>no </a:t>
            </a:r>
            <a:r>
              <a:rPr lang="pt-BR" sz="1600" dirty="0" err="1" smtClean="0"/>
              <a:t>Good</a:t>
            </a:r>
            <a:r>
              <a:rPr lang="pt-BR" sz="1600" dirty="0" smtClean="0"/>
              <a:t> Burger semana passada?”</a:t>
            </a:r>
          </a:p>
          <a:p>
            <a:r>
              <a:rPr lang="pt-BR" b="1" dirty="0" smtClean="0"/>
              <a:t>Intenção</a:t>
            </a:r>
            <a:r>
              <a:rPr lang="pt-BR" sz="1600" b="1" dirty="0" smtClean="0"/>
              <a:t>: </a:t>
            </a:r>
            <a:r>
              <a:rPr lang="pt-BR" sz="1600" dirty="0" smtClean="0"/>
              <a:t>Controle Orçamentário</a:t>
            </a:r>
          </a:p>
          <a:p>
            <a:r>
              <a:rPr lang="pt-BR" b="1" dirty="0" smtClean="0"/>
              <a:t>Entidades</a:t>
            </a:r>
            <a:r>
              <a:rPr lang="pt-BR" sz="1600" b="1" dirty="0" smtClean="0"/>
              <a:t>:</a:t>
            </a:r>
          </a:p>
          <a:p>
            <a:r>
              <a:rPr lang="pt-BR" sz="1600" b="1" dirty="0" smtClean="0"/>
              <a:t>   “Semana passada”: </a:t>
            </a:r>
            <a:r>
              <a:rPr lang="pt-BR" sz="1600" dirty="0" smtClean="0"/>
              <a:t>período</a:t>
            </a:r>
            <a:endParaRPr lang="pt-BR" b="1" dirty="0" smtClean="0"/>
          </a:p>
          <a:p>
            <a:r>
              <a:rPr lang="pt-BR" sz="1600" dirty="0" smtClean="0"/>
              <a:t>   “</a:t>
            </a:r>
            <a:r>
              <a:rPr lang="pt-BR" sz="1600" b="1" dirty="0" err="1" smtClean="0"/>
              <a:t>Good</a:t>
            </a:r>
            <a:r>
              <a:rPr lang="pt-BR" sz="1600" b="1" dirty="0" smtClean="0"/>
              <a:t> Burger”: </a:t>
            </a:r>
            <a:r>
              <a:rPr lang="pt-BR" sz="1600" dirty="0" smtClean="0"/>
              <a:t>estabelecimento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072312" y="4801520"/>
            <a:ext cx="22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. . .</a:t>
            </a:r>
            <a:endParaRPr lang="pt-BR" dirty="0"/>
          </a:p>
        </p:txBody>
      </p:sp>
      <p:cxnSp>
        <p:nvCxnSpPr>
          <p:cNvPr id="13" name="Conector de seta reta 12"/>
          <p:cNvCxnSpPr>
            <a:endCxn id="7" idx="1"/>
          </p:cNvCxnSpPr>
          <p:nvPr/>
        </p:nvCxnSpPr>
        <p:spPr>
          <a:xfrm>
            <a:off x="5074174" y="4200902"/>
            <a:ext cx="982432" cy="54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7" idx="1"/>
          </p:cNvCxnSpPr>
          <p:nvPr/>
        </p:nvCxnSpPr>
        <p:spPr>
          <a:xfrm flipV="1">
            <a:off x="5182788" y="4745062"/>
            <a:ext cx="873818" cy="107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3"/>
            <a:endCxn id="8" idx="2"/>
          </p:cNvCxnSpPr>
          <p:nvPr/>
        </p:nvCxnSpPr>
        <p:spPr>
          <a:xfrm>
            <a:off x="7676606" y="4745062"/>
            <a:ext cx="982432" cy="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Treinamento</a:t>
            </a:r>
          </a:p>
        </p:txBody>
      </p:sp>
      <p:pic>
        <p:nvPicPr>
          <p:cNvPr id="16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3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6164" cy="854939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É utilizado um modelo para extrair intenção e entidades de um texto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38200" y="387243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“Quando gastei com alimentação em Abril?”</a:t>
            </a:r>
            <a:endParaRPr lang="pt-BR" dirty="0"/>
          </a:p>
        </p:txBody>
      </p:sp>
      <p:sp>
        <p:nvSpPr>
          <p:cNvPr id="16" name="Retângulo Arredondado 96"/>
          <p:cNvSpPr/>
          <p:nvPr/>
        </p:nvSpPr>
        <p:spPr>
          <a:xfrm>
            <a:off x="4697673" y="3835601"/>
            <a:ext cx="16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NLU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endCxn id="16" idx="1"/>
          </p:cNvCxnSpPr>
          <p:nvPr/>
        </p:nvCxnSpPr>
        <p:spPr>
          <a:xfrm>
            <a:off x="3713018" y="4195601"/>
            <a:ext cx="984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913418" y="3264471"/>
            <a:ext cx="369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Intenção: “controle orçamentário”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052946" y="4457972"/>
            <a:ext cx="3587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Entidades extraídas:</a:t>
            </a:r>
          </a:p>
          <a:p>
            <a:pPr marL="342900" indent="-342900">
              <a:buAutoNum type="arabicPeriod"/>
            </a:pPr>
            <a:r>
              <a:rPr lang="pt-BR" dirty="0" smtClean="0"/>
              <a:t>Categoria: “alimentação”</a:t>
            </a:r>
          </a:p>
          <a:p>
            <a:pPr marL="342900" indent="-342900">
              <a:buAutoNum type="arabicPeriod"/>
            </a:pPr>
            <a:r>
              <a:rPr lang="pt-BR" dirty="0" smtClean="0"/>
              <a:t>Período: “01/04/2019 – 30/04/2019”</a:t>
            </a:r>
            <a:endParaRPr lang="pt-BR" dirty="0"/>
          </a:p>
        </p:txBody>
      </p:sp>
      <p:cxnSp>
        <p:nvCxnSpPr>
          <p:cNvPr id="21" name="Conector de seta reta 20"/>
          <p:cNvCxnSpPr>
            <a:stCxn id="16" idx="3"/>
          </p:cNvCxnSpPr>
          <p:nvPr/>
        </p:nvCxnSpPr>
        <p:spPr>
          <a:xfrm>
            <a:off x="6317673" y="4195601"/>
            <a:ext cx="711027" cy="44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6" idx="3"/>
            <a:endCxn id="19" idx="1"/>
          </p:cNvCxnSpPr>
          <p:nvPr/>
        </p:nvCxnSpPr>
        <p:spPr>
          <a:xfrm flipV="1">
            <a:off x="6317673" y="3449137"/>
            <a:ext cx="595745" cy="74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642255" y="5117399"/>
            <a:ext cx="1730836" cy="1201235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modelo matemático</a:t>
            </a:r>
            <a:endParaRPr lang="pt-BR" sz="1600" dirty="0"/>
          </a:p>
        </p:txBody>
      </p:sp>
      <p:cxnSp>
        <p:nvCxnSpPr>
          <p:cNvPr id="24" name="Conector de seta reta 23"/>
          <p:cNvCxnSpPr>
            <a:stCxn id="23" idx="0"/>
            <a:endCxn id="16" idx="2"/>
          </p:cNvCxnSpPr>
          <p:nvPr/>
        </p:nvCxnSpPr>
        <p:spPr>
          <a:xfrm flipV="1">
            <a:off x="5507673" y="4555601"/>
            <a:ext cx="0" cy="56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>
                <a:solidFill>
                  <a:srgbClr val="CB0E32"/>
                </a:solidFill>
              </a:rPr>
              <a:t>Execução</a:t>
            </a:r>
          </a:p>
        </p:txBody>
      </p:sp>
      <p:pic>
        <p:nvPicPr>
          <p:cNvPr id="18" name="Imagem 2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7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856244" y="3699643"/>
            <a:ext cx="1713187" cy="138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NLU</a:t>
            </a:r>
          </a:p>
        </p:txBody>
      </p:sp>
      <p:sp>
        <p:nvSpPr>
          <p:cNvPr id="19" name="Cilindro 18"/>
          <p:cNvSpPr/>
          <p:nvPr/>
        </p:nvSpPr>
        <p:spPr>
          <a:xfrm>
            <a:off x="5117032" y="1700795"/>
            <a:ext cx="1191611" cy="7777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20" name="Cilindro 19"/>
          <p:cNvSpPr/>
          <p:nvPr/>
        </p:nvSpPr>
        <p:spPr>
          <a:xfrm>
            <a:off x="8155571" y="4096456"/>
            <a:ext cx="1279375" cy="63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Repositório</a:t>
            </a:r>
          </a:p>
        </p:txBody>
      </p:sp>
      <p:cxnSp>
        <p:nvCxnSpPr>
          <p:cNvPr id="22" name="Conector de Seta Reta 17"/>
          <p:cNvCxnSpPr/>
          <p:nvPr/>
        </p:nvCxnSpPr>
        <p:spPr>
          <a:xfrm>
            <a:off x="2953870" y="4106890"/>
            <a:ext cx="1902375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484089" y="3719564"/>
            <a:ext cx="24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de treinamento</a:t>
            </a:r>
          </a:p>
        </p:txBody>
      </p:sp>
      <p:cxnSp>
        <p:nvCxnSpPr>
          <p:cNvPr id="27" name="Conector de Seta Reta 41"/>
          <p:cNvCxnSpPr/>
          <p:nvPr/>
        </p:nvCxnSpPr>
        <p:spPr>
          <a:xfrm flipH="1" flipV="1">
            <a:off x="5481053" y="2478561"/>
            <a:ext cx="19203" cy="122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54"/>
          <p:cNvCxnSpPr/>
          <p:nvPr/>
        </p:nvCxnSpPr>
        <p:spPr>
          <a:xfrm flipH="1">
            <a:off x="2953870" y="4761190"/>
            <a:ext cx="1902375" cy="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973957" y="397444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3329841" y="4759828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14699" y="2538475"/>
            <a:ext cx="167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Parâmetros</a:t>
            </a:r>
          </a:p>
          <a:p>
            <a:r>
              <a:rPr lang="pt-BR" dirty="0"/>
              <a:t>esperados das intenções</a:t>
            </a:r>
          </a:p>
        </p:txBody>
      </p:sp>
      <p:cxnSp>
        <p:nvCxnSpPr>
          <p:cNvPr id="93" name="Conector de Seta Reta 41"/>
          <p:cNvCxnSpPr/>
          <p:nvPr/>
        </p:nvCxnSpPr>
        <p:spPr>
          <a:xfrm flipH="1" flipV="1">
            <a:off x="5885579" y="2473654"/>
            <a:ext cx="3" cy="124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5885579" y="2689233"/>
            <a:ext cx="217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Registro </a:t>
            </a:r>
            <a:r>
              <a:rPr lang="pt-BR" dirty="0" err="1"/>
              <a:t>versionado</a:t>
            </a:r>
            <a:r>
              <a:rPr lang="pt-BR" dirty="0"/>
              <a:t> do modelo gerado</a:t>
            </a:r>
          </a:p>
        </p:txBody>
      </p:sp>
      <p:cxnSp>
        <p:nvCxnSpPr>
          <p:cNvPr id="6" name="Conector de seta reta 5"/>
          <p:cNvCxnSpPr>
            <a:stCxn id="17" idx="3"/>
            <a:endCxn id="20" idx="2"/>
          </p:cNvCxnSpPr>
          <p:nvPr/>
        </p:nvCxnSpPr>
        <p:spPr>
          <a:xfrm>
            <a:off x="6569431" y="4393325"/>
            <a:ext cx="1586141" cy="2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json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59" y="3640137"/>
            <a:ext cx="744516" cy="7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ngo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594" y="1821578"/>
            <a:ext cx="2030359" cy="55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exus sonaty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33" y="3860929"/>
            <a:ext cx="984052" cy="13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[BACKUP] Treinamento </a:t>
            </a:r>
            <a:r>
              <a:rPr lang="pt-BR" sz="4267" b="1" dirty="0">
                <a:solidFill>
                  <a:srgbClr val="CB0E32"/>
                </a:solidFill>
              </a:rPr>
              <a:t>- Arquitetura</a:t>
            </a:r>
          </a:p>
        </p:txBody>
      </p:sp>
      <p:pic>
        <p:nvPicPr>
          <p:cNvPr id="25" name="Imagem 22" descr="image0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7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856244" y="4199515"/>
            <a:ext cx="1713187" cy="138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NLU</a:t>
            </a:r>
          </a:p>
        </p:txBody>
      </p:sp>
      <p:sp>
        <p:nvSpPr>
          <p:cNvPr id="19" name="Cilindro 18"/>
          <p:cNvSpPr/>
          <p:nvPr/>
        </p:nvSpPr>
        <p:spPr>
          <a:xfrm>
            <a:off x="5117032" y="2200667"/>
            <a:ext cx="1191611" cy="7777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20" name="Cilindro 19"/>
          <p:cNvSpPr/>
          <p:nvPr/>
        </p:nvSpPr>
        <p:spPr>
          <a:xfrm>
            <a:off x="8624474" y="4592191"/>
            <a:ext cx="1279375" cy="63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Repositório</a:t>
            </a:r>
          </a:p>
        </p:txBody>
      </p:sp>
      <p:cxnSp>
        <p:nvCxnSpPr>
          <p:cNvPr id="22" name="Conector de Seta Reta 17"/>
          <p:cNvCxnSpPr/>
          <p:nvPr/>
        </p:nvCxnSpPr>
        <p:spPr>
          <a:xfrm>
            <a:off x="2966908" y="4911191"/>
            <a:ext cx="1902375" cy="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497127" y="4523865"/>
            <a:ext cx="24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Arquivo de treinamento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86602" y="4541859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 gerado</a:t>
            </a:r>
            <a:endParaRPr lang="pt-BR" dirty="0"/>
          </a:p>
        </p:txBody>
      </p:sp>
      <p:cxnSp>
        <p:nvCxnSpPr>
          <p:cNvPr id="93" name="Conector de Seta Reta 41"/>
          <p:cNvCxnSpPr/>
          <p:nvPr/>
        </p:nvCxnSpPr>
        <p:spPr>
          <a:xfrm flipH="1" flipV="1">
            <a:off x="5739636" y="2973525"/>
            <a:ext cx="3" cy="124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5885579" y="3261406"/>
            <a:ext cx="217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Registro </a:t>
            </a:r>
            <a:r>
              <a:rPr lang="pt-BR" dirty="0" err="1"/>
              <a:t>versionado</a:t>
            </a:r>
            <a:r>
              <a:rPr lang="pt-BR" dirty="0"/>
              <a:t> do modelo gerado</a:t>
            </a:r>
          </a:p>
        </p:txBody>
      </p:sp>
      <p:cxnSp>
        <p:nvCxnSpPr>
          <p:cNvPr id="6" name="Conector de seta reta 5"/>
          <p:cNvCxnSpPr>
            <a:stCxn id="17" idx="3"/>
            <a:endCxn id="20" idx="2"/>
          </p:cNvCxnSpPr>
          <p:nvPr/>
        </p:nvCxnSpPr>
        <p:spPr>
          <a:xfrm>
            <a:off x="6569431" y="4893199"/>
            <a:ext cx="2055043" cy="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json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73" y="4439314"/>
            <a:ext cx="538433" cy="53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ngo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594" y="2321450"/>
            <a:ext cx="2030359" cy="55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exus sonatyp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36" y="4356664"/>
            <a:ext cx="984052" cy="13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8"/>
          <p:cNvSpPr/>
          <p:nvPr/>
        </p:nvSpPr>
        <p:spPr>
          <a:xfrm>
            <a:off x="-457475" y="269940"/>
            <a:ext cx="777424" cy="777424"/>
          </a:xfrm>
          <a:prstGeom prst="ellipse">
            <a:avLst/>
          </a:prstGeom>
          <a:solidFill>
            <a:srgbClr val="DA03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Espaço Reservado para Texto 20"/>
          <p:cNvSpPr txBox="1">
            <a:spLocks/>
          </p:cNvSpPr>
          <p:nvPr/>
        </p:nvSpPr>
        <p:spPr>
          <a:xfrm>
            <a:off x="538098" y="302414"/>
            <a:ext cx="11522207" cy="575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pt-BR" sz="4267" b="1" dirty="0" smtClean="0">
                <a:solidFill>
                  <a:srgbClr val="CB0E32"/>
                </a:solidFill>
              </a:rPr>
              <a:t>Treinamento </a:t>
            </a:r>
            <a:r>
              <a:rPr lang="pt-BR" sz="4267" b="1" dirty="0">
                <a:solidFill>
                  <a:srgbClr val="CB0E32"/>
                </a:solidFill>
              </a:rPr>
              <a:t>- Arquitetura</a:t>
            </a:r>
          </a:p>
        </p:txBody>
      </p:sp>
      <p:pic>
        <p:nvPicPr>
          <p:cNvPr id="25" name="Imagem 22" descr="image0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91" y="105834"/>
            <a:ext cx="914400" cy="80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Image result for file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41" y="5007993"/>
            <a:ext cx="382123" cy="3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de Seta Reta 17"/>
          <p:cNvCxnSpPr/>
          <p:nvPr/>
        </p:nvCxnSpPr>
        <p:spPr>
          <a:xfrm flipH="1" flipV="1">
            <a:off x="2966908" y="5245254"/>
            <a:ext cx="1902375" cy="1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156096" y="5258074"/>
            <a:ext cx="103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Relatório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4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/>
      <p:bldP spid="32" grpId="0"/>
      <p:bldP spid="97" grpId="0"/>
      <p:bldP spid="27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968580516531449FE401291CB3FDF8" ma:contentTypeVersion="0" ma:contentTypeDescription="Create a new document." ma:contentTypeScope="" ma:versionID="84c953d2dd9bcd8ad759193860bcfb33">
  <xsd:schema xmlns:xsd="http://www.w3.org/2001/XMLSchema" xmlns:xs="http://www.w3.org/2001/XMLSchema" xmlns:p="http://schemas.microsoft.com/office/2006/metadata/properties" xmlns:ns2="52563f8d-54b0-4dce-8116-47ba0f8ad52e" targetNamespace="http://schemas.microsoft.com/office/2006/metadata/properties" ma:root="true" ma:fieldsID="52a109a539db4361914d7ab90342bab7" ns2:_="">
    <xsd:import namespace="52563f8d-54b0-4dce-8116-47ba0f8ad52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63f8d-54b0-4dce-8116-47ba0f8ad52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2563f8d-54b0-4dce-8116-47ba0f8ad52e">X3ZZ35MQ4AQT-1445703800-42</_dlc_DocId>
    <_dlc_DocIdUrl xmlns="52563f8d-54b0-4dce-8116-47ba0f8ad52e">
      <Url>http://tfsportal.scopus.com.br/sites/Scopus/Inovacao/_layouts/15/DocIdRedir.aspx?ID=X3ZZ35MQ4AQT-1445703800-42</Url>
      <Description>X3ZZ35MQ4AQT-1445703800-42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13411E-97E7-48E5-B38F-9CEF364DD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63f8d-54b0-4dce-8116-47ba0f8ad5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C1BD86-C2AA-4E1F-8DD9-F88A2700AC9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DB3D5C3-88D2-49AD-A29D-115EC087BE2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52563f8d-54b0-4dce-8116-47ba0f8ad52e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88F6519-C08E-4D34-9BEC-A33B3A315F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13416</TotalTime>
  <Words>3454</Words>
  <Application>Microsoft Office PowerPoint</Application>
  <PresentationFormat>Widescreen</PresentationFormat>
  <Paragraphs>517</Paragraphs>
  <Slides>55</Slides>
  <Notes>20</Notes>
  <HiddenSlides>18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1" baseType="lpstr">
      <vt:lpstr>AngsanaUPC</vt:lpstr>
      <vt:lpstr>Arial</vt:lpstr>
      <vt:lpstr>Calibri</vt:lpstr>
      <vt:lpstr>Calibri Light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NLU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NLU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NLU</vt:lpstr>
      <vt:lpstr>Apresentação do PowerPoint</vt:lpstr>
      <vt:lpstr>Apresentação do PowerPoint</vt:lpstr>
      <vt:lpstr>NLU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NLU SCOPUS</dc:title>
  <dc:creator>Victor Taddeo Do Val</dc:creator>
  <cp:lastModifiedBy>Victor Taddeo Do Val</cp:lastModifiedBy>
  <cp:revision>144</cp:revision>
  <dcterms:created xsi:type="dcterms:W3CDTF">2019-05-14T20:23:51Z</dcterms:created>
  <dcterms:modified xsi:type="dcterms:W3CDTF">2019-05-30T16:07:54Z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0x0101001A968580516531449FE401291CB3FDF8</vt:lpwstr>
  </property>
  <property fmtid="{D5CDD505-2E9C-101B-9397-08002B2CF9AE}" pid="3" name="_dlc_DocIdItemGuid">
    <vt:lpwstr>a3fc0611-9db1-490c-bbcc-7bdb43b6ef1d</vt:lpwstr>
  </property>
</Properties>
</file>