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Mel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3-08T17:01:16.797" idx="1">
    <p:pos x="6000" y="0"/>
    <p:text>achei que esse "interno" ficou confuso. Interno a quem?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8253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186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745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inicialização de aplicações não-cloud é comum: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caching de dados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Preparar outras dependências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Demorar minutos para isso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642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96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215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018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320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51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0832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233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64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84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469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187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235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664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728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22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10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6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2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266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96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97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73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3" name="Shape 23"/>
          <p:cNvGrpSpPr/>
          <p:nvPr/>
        </p:nvGrpSpPr>
        <p:grpSpPr>
          <a:xfrm>
            <a:off x="0" y="0"/>
            <a:ext cx="12192000" cy="6857936"/>
            <a:chOff x="0" y="0"/>
            <a:chExt cx="12192000" cy="6857936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8899500" cy="840000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920716" y="0"/>
              <a:ext cx="3271200" cy="840000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" name="Shape 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8385" y="191387"/>
              <a:ext cx="1804210" cy="455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72157" y="69040"/>
              <a:ext cx="703470" cy="7034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Shape 28"/>
            <p:cNvSpPr/>
            <p:nvPr/>
          </p:nvSpPr>
          <p:spPr>
            <a:xfrm>
              <a:off x="0" y="6620036"/>
              <a:ext cx="12192000" cy="237900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Shape 29"/>
          <p:cNvSpPr txBox="1"/>
          <p:nvPr/>
        </p:nvSpPr>
        <p:spPr>
          <a:xfrm>
            <a:off x="5396572" y="6582122"/>
            <a:ext cx="1590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Uso interno Scopus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9725747" y="45975"/>
            <a:ext cx="246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Gabriel Cagnin, Gabriela, Victor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10743100" y="353000"/>
            <a:ext cx="113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Inovação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12factor.ne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eilly.com/webops-perf/free/beyond-the-twelve-factor-app.csp?download=tru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865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2989" y="6103089"/>
            <a:ext cx="1804210" cy="45585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440950" y="1724775"/>
            <a:ext cx="73101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Twelve-Factor App</a:t>
            </a:r>
            <a:endParaRPr sz="4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524000" y="3497150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Metodologia para o desenvolvimento de aplicações 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Março/2018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6 - Logs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BR"/>
              <a:t>a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plicação </a:t>
            </a: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deve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 responsável pelo </a:t>
            </a: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roteamento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stream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/>
              <a:t>devido à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efemeridade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ambiente.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se utiliza o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máquina</a:t>
            </a:r>
            <a:r>
              <a:rPr lang="pt-BR"/>
              <a:t>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ferramenta externa é a responsável pelos logs: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Armazenamento;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Visualização.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Logs realizados por funções do tipo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stdout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stderr</a:t>
            </a:r>
            <a:r>
              <a:rPr lang="pt-BR" sz="2800" b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 forma a possibilitar </a:t>
            </a:r>
            <a:r>
              <a:rPr lang="pt-BR"/>
              <a:t>tratamento uniforme dos mesmos.</a:t>
            </a: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7- 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Disposability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Descartabilidade</a:t>
            </a:r>
            <a:endParaRPr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aplicação é caracterizada por: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rapidamente: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Assim, pode-se r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esponder rapidamente às mudanças de tráfego;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demorar minutos para iniciar, muitas requisições podem ser perdidas;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/>
              <a:t>Algumas operações de inicialização podem ser s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epara</a:t>
            </a:r>
            <a:r>
              <a:rPr lang="pt-BR"/>
              <a:t>das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outros serviços (</a:t>
            </a:r>
            <a:r>
              <a:rPr lang="pt-BR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preparar dependências em tempo de execução, etc).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Fechar graciosamente: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o tráfego é fechado e o restante das requisições são tratadas até o fim; 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recursos são liberados</a:t>
            </a:r>
            <a:r>
              <a:rPr lang="pt-BR"/>
              <a:t>;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caso de falha, a aplicação é reiniciada rapidamente.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870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8 -  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Backing </a:t>
            </a:r>
            <a:r>
              <a:rPr lang="pt-BR" i="1">
                <a:solidFill>
                  <a:srgbClr val="FFFFFF"/>
                </a:solidFill>
              </a:rPr>
              <a:t>s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ervices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 Serviços de </a:t>
            </a:r>
            <a:r>
              <a:rPr lang="pt-BR">
                <a:solidFill>
                  <a:srgbClr val="FFFFFF"/>
                </a:solidFill>
              </a:rPr>
              <a:t>a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Serviços de apoio são qualquer serviço que a aplicação necessita para funcionar: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dados;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lang="pt-BR"/>
              <a:t>m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ensagem;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Caches;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Autenticação;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i="1"/>
              <a:t>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System;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 </a:t>
            </a:r>
            <a:r>
              <a:rPr lang="pt-BR" sz="2800" i="0" u="none" strike="noStrike" cap="none">
                <a:solidFill>
                  <a:schemeClr val="dk1"/>
                </a:solidFill>
              </a:rPr>
              <a:t>Outros </a:t>
            </a:r>
            <a:r>
              <a:rPr lang="pt-BR"/>
              <a:t>s</a:t>
            </a:r>
            <a:r>
              <a:rPr lang="pt-BR" sz="2800" i="0" u="none" strike="noStrike" cap="none">
                <a:solidFill>
                  <a:schemeClr val="dk1"/>
                </a:solidFill>
              </a:rPr>
              <a:t>erviços.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2051510"/>
            <a:ext cx="6248400" cy="394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8451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8 -  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Backing </a:t>
            </a:r>
            <a:r>
              <a:rPr lang="pt-BR" i="1">
                <a:solidFill>
                  <a:srgbClr val="FFFFFF"/>
                </a:solidFill>
              </a:rPr>
              <a:t>s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ervices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 Serviços de </a:t>
            </a:r>
            <a:r>
              <a:rPr lang="pt-BR">
                <a:solidFill>
                  <a:srgbClr val="FFFFFF"/>
                </a:solidFill>
              </a:rPr>
              <a:t>a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Serviços de apoio são tratados como </a:t>
            </a:r>
            <a:r>
              <a:rPr lang="pt-BR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 resources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recursos externos.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declara os tipos de serviços de apoio que utiliza;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Conexão da aplicação com os serviços de apoio é feita por configuração externa;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Serviços de apoio podem ser conectados e desconectados sem precisar realizar outro deploy da aplicação;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</a:t>
            </a:r>
            <a:r>
              <a:rPr lang="pt-BR" i="1"/>
              <a:t>b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reakers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podem ser usados para falha de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backing services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8223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8 -  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Backing </a:t>
            </a:r>
            <a:r>
              <a:rPr lang="pt-BR" i="1">
                <a:solidFill>
                  <a:srgbClr val="FFFFFF"/>
                </a:solidFill>
              </a:rPr>
              <a:t>s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ervices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 Serviços de </a:t>
            </a:r>
            <a:r>
              <a:rPr lang="pt-BR">
                <a:solidFill>
                  <a:srgbClr val="FFFFFF"/>
                </a:solidFill>
              </a:rPr>
              <a:t>a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poio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2" name="Shape 2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964802"/>
            <a:ext cx="10515600" cy="49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3324750" y="6059400"/>
            <a:ext cx="55425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 : Beyond the 12 Twelve-Factor App, Hoffman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8574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9 - 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Environment Parity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 Paridade de Ambientes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aplicação deve, com </a:t>
            </a: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confiança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funcionar em todos os ambientes (</a:t>
            </a:r>
            <a:r>
              <a:rPr lang="pt-BR" i="1"/>
              <a:t>d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/>
              <a:t>t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este, </a:t>
            </a:r>
            <a:r>
              <a:rPr lang="pt-BR"/>
              <a:t>p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rodução, etc), com o objetivo de reduzir o intervalo de tempo entre um </a:t>
            </a:r>
            <a:r>
              <a:rPr lang="pt-BR" sz="2800" b="1" i="1" u="none" strike="noStrike" cap="none">
                <a:solidFill>
                  <a:schemeClr val="dk1"/>
                </a:solidFill>
              </a:rPr>
              <a:t>check-in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código e o </a:t>
            </a:r>
            <a:r>
              <a:rPr lang="pt-BR" sz="2800" b="1" i="1" u="none" strike="noStrike" cap="none">
                <a:solidFill>
                  <a:schemeClr val="dk1"/>
                </a:solidFill>
              </a:rPr>
              <a:t>deploy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produção.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“Mas funciona na minha máquina!”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8451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9 - </a:t>
            </a:r>
            <a:r>
              <a:rPr lang="pt-BR" b="0" i="1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Environment </a:t>
            </a:r>
            <a:r>
              <a:rPr lang="pt-BR" i="1">
                <a:solidFill>
                  <a:srgbClr val="FFFFFF"/>
                </a:solidFill>
              </a:rPr>
              <a:t>p</a:t>
            </a:r>
            <a:r>
              <a:rPr lang="pt-BR" b="0" i="1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arity</a:t>
            </a:r>
            <a:r>
              <a:rPr lang="pt-BR" b="0" i="0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 Paridade de </a:t>
            </a:r>
            <a:r>
              <a:rPr lang="pt-BR">
                <a:solidFill>
                  <a:srgbClr val="FFFFFF"/>
                </a:solidFill>
              </a:rPr>
              <a:t>a</a:t>
            </a:r>
            <a:r>
              <a:rPr lang="pt-BR" b="0" i="0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mbientes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ambientes devem ser o mais similar possível;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Preferência é que devem ser iguais.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Quem desenvolve deve </a:t>
            </a:r>
            <a:r>
              <a:rPr lang="pt-BR"/>
              <a:t>é quem deve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realizar o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os mesmos tipos de recursos em todos os ambientes.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Ideal: Todo commit é um candidato a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8451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10 - Processos </a:t>
            </a:r>
            <a:r>
              <a:rPr lang="pt-BR">
                <a:solidFill>
                  <a:srgbClr val="FFFFFF"/>
                </a:solidFill>
              </a:rPr>
              <a:t>a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dministrativos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38200" y="1136625"/>
            <a:ext cx="10515600" cy="52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Tarefas administrativas e de gestão devem ser rodadas em </a:t>
            </a:r>
            <a:r>
              <a:rPr lang="pt-BR" sz="2590" b="1" i="0" u="none" strike="noStrike" cap="none">
                <a:solidFill>
                  <a:schemeClr val="dk1"/>
                </a:solidFill>
              </a:rPr>
              <a:t>processos pontuais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/>
          </a:p>
          <a:p>
            <a:pPr marL="0" marR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/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pt-BR" sz="2590"/>
              <a:t> 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Migração de </a:t>
            </a:r>
            <a:r>
              <a:rPr lang="pt-BR" sz="2590"/>
              <a:t>b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anco de </a:t>
            </a:r>
            <a:r>
              <a:rPr lang="pt-BR" sz="2590"/>
              <a:t>d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ados;</a:t>
            </a:r>
            <a:endParaRPr/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pt-BR" sz="2590"/>
              <a:t> 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de </a:t>
            </a:r>
            <a:r>
              <a:rPr lang="pt-BR" sz="2590"/>
              <a:t>c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onsole;</a:t>
            </a:r>
            <a:endParaRPr/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pt-BR" sz="2590"/>
              <a:t> </a:t>
            </a:r>
            <a:r>
              <a:rPr lang="pt-BR" sz="259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90"/>
              <a:t>c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ronometrados.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sempre é uma boa idéia ter esses processos:</a:t>
            </a:r>
            <a:endParaRPr/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remover a necessidade dessas tarefas, modifica-se a arquitetura do serviço</a:t>
            </a:r>
            <a:r>
              <a:rPr lang="pt-BR" sz="2590"/>
              <a:t>.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8949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11 - 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Port </a:t>
            </a:r>
            <a:r>
              <a:rPr lang="pt-BR" i="1">
                <a:solidFill>
                  <a:srgbClr val="FFFFFF"/>
                </a:solidFill>
              </a:rPr>
              <a:t>b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inding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>
                <a:solidFill>
                  <a:srgbClr val="FFFFFF"/>
                </a:solidFill>
              </a:rPr>
              <a:t>- 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Vinculação de portas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Aplicações nativas de nuvem devem exportar seus serviços por meio de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binding.</a:t>
            </a: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Sempre deve haver uma relação 1:1 entre aplicações e servidores de aplicações.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Os processos podem desaparecer a qualquer momento, sem aviso prévio → por isso a necessidade de serem </a:t>
            </a:r>
            <a:r>
              <a:rPr lang="pt-BR" i="1"/>
              <a:t>stateless</a:t>
            </a:r>
            <a:r>
              <a:rPr lang="pt-BR"/>
              <a:t>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 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Aplicações devem ser executadas como processos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stateless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únicos.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armazenamento de dados de longo prazo deve ser feito por serviços externos.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Processos que precisam se comunicar não devem compartilhar recursos</a:t>
            </a:r>
            <a:r>
              <a:rPr lang="pt-BR"/>
              <a:t>;</a:t>
            </a:r>
            <a:endParaRPr/>
          </a:p>
          <a:p>
            <a:pPr marL="685800" marR="0" lvl="1" indent="-241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 </a:t>
            </a:r>
            <a:r>
              <a:rPr lang="pt-BR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precisem trocar dados, isso deve ser feito com utilização de serviço externo.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12 - Processos </a:t>
            </a:r>
            <a:r>
              <a:rPr lang="pt-BR" i="1">
                <a:solidFill>
                  <a:srgbClr val="FFFFFF"/>
                </a:solidFill>
              </a:rPr>
              <a:t>s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tateless</a:t>
            </a:r>
            <a:endParaRPr b="0" i="1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90" b="1" i="1"/>
              <a:t>Twelve-Factor App</a:t>
            </a:r>
            <a:r>
              <a:rPr lang="pt-BR" sz="2590"/>
              <a:t>: Metodologia para o desenvolvimento de </a:t>
            </a:r>
            <a:r>
              <a:rPr lang="pt-BR" sz="2590" b="1"/>
              <a:t>aplicações</a:t>
            </a:r>
            <a:r>
              <a:rPr lang="pt-BR" sz="2590"/>
              <a:t> </a:t>
            </a:r>
            <a:r>
              <a:rPr lang="pt-BR" sz="2590" b="1"/>
              <a:t>horizontalmente escaláveis.</a:t>
            </a:r>
            <a:endParaRPr sz="2590" b="1"/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90" b="1"/>
          </a:p>
          <a:p>
            <a:pPr marL="228600" lvl="0" indent="-215265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pt-BR" sz="2590"/>
              <a:t> Metodologia desenvolvida por criador de um provedor de nuvem (Heroku) → há grande viés voltado para aplicações nuvem.</a:t>
            </a: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pt-BR" sz="2590"/>
              <a:t> Contudo, são princípios que podem ser aplicados para qualquer aplicação horizontalmente escalável.</a:t>
            </a:r>
            <a:endParaRPr sz="2590" b="1"/>
          </a:p>
        </p:txBody>
      </p:sp>
      <p:grpSp>
        <p:nvGrpSpPr>
          <p:cNvPr id="103" name="Shape 103"/>
          <p:cNvGrpSpPr/>
          <p:nvPr/>
        </p:nvGrpSpPr>
        <p:grpSpPr>
          <a:xfrm>
            <a:off x="0" y="0"/>
            <a:ext cx="12192000" cy="6857936"/>
            <a:chOff x="0" y="0"/>
            <a:chExt cx="12192000" cy="6857936"/>
          </a:xfrm>
        </p:grpSpPr>
        <p:sp>
          <p:nvSpPr>
            <p:cNvPr id="104" name="Shape 104"/>
            <p:cNvSpPr/>
            <p:nvPr/>
          </p:nvSpPr>
          <p:spPr>
            <a:xfrm>
              <a:off x="0" y="0"/>
              <a:ext cx="8899500" cy="840000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8920716" y="0"/>
              <a:ext cx="3271200" cy="840000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385" y="191387"/>
              <a:ext cx="1804210" cy="455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Shape 10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72157" y="69040"/>
              <a:ext cx="703470" cy="7034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/>
            <p:nvPr/>
          </p:nvSpPr>
          <p:spPr>
            <a:xfrm>
              <a:off x="0" y="6620036"/>
              <a:ext cx="12192000" cy="237900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Shape 109"/>
          <p:cNvSpPr txBox="1"/>
          <p:nvPr/>
        </p:nvSpPr>
        <p:spPr>
          <a:xfrm>
            <a:off x="5396572" y="6582122"/>
            <a:ext cx="1590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interno Scopus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9725747" y="45975"/>
            <a:ext cx="246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 Cagnin, Gabriela, Victor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0283894" y="353000"/>
            <a:ext cx="159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Inovação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1980980" y="126926"/>
            <a:ext cx="253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13 - Concorrência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Aplicações de nuvem escalam horizontalmente.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seja, quando necessário, aumenta-se a quantidade de instâncias da aplicação (ao invés de aumentar recursos de uma máquina - CPU, RAM, etc).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14 - Telemetria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Telemetria é a utilização de equipamentos para medir algo, e depois transferir tais medições a outro lugar.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necessário conseguir monitorar suas aplicações, mesmo com elas sendo executadas remotamente, na nuvem.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Monitoração fica mais difícil na nuvem, mas existem serviços que auxiliam com isso.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 – Autenticação e Autorização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estava </a:t>
            </a:r>
            <a:r>
              <a:rPr lang="pt-BR"/>
              <a:t>incluída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nos 12 fatores originais.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Porém segurança é fator crítico - ainda mais em serviços na nuvem, que transitam entre inúmeros data centers e clientes - </a:t>
            </a:r>
            <a:r>
              <a:rPr lang="pt-BR"/>
              <a:t>e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isso foi incluída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Resumo - </a:t>
            </a:r>
            <a:r>
              <a:rPr lang="pt-BR">
                <a:solidFill>
                  <a:srgbClr val="FFFFFF"/>
                </a:solidFill>
              </a:rPr>
              <a:t>Principais conceitos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pt-BR"/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Automatização de configuração (para facilitar a entrada de novos  desenvolvedores no projeto);</a:t>
            </a:r>
            <a:endParaRPr/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pt-BR"/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Maximização da portabilidade entre ambientes de execução;</a:t>
            </a:r>
            <a:endParaRPr/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pt-BR"/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ser desenvolvidos em plataformas modernas de </a:t>
            </a:r>
            <a:r>
              <a:rPr lang="pt-BR" i="1"/>
              <a:t>c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loud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pt-BR"/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Diminuir diferença entre desenvolvimento e produção, facilitando entregas (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deploys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contínuas;</a:t>
            </a:r>
            <a:endParaRPr/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pt-BR"/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Consegue ser escalado sem necessidade de grandes mudanças.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princípios dos 12 fatores são um excelente guia de boas pr</a:t>
            </a:r>
            <a:r>
              <a:rPr lang="pt-BR"/>
              <a:t>áticas para:</a:t>
            </a:r>
            <a:endParaRPr/>
          </a:p>
          <a:p>
            <a:pPr marL="914400" marR="0" lvl="1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aplicações </a:t>
            </a:r>
            <a:r>
              <a:rPr lang="pt-BR" sz="2800"/>
              <a:t>horizontalmente escaláveis;</a:t>
            </a:r>
            <a:endParaRPr sz="2800"/>
          </a:p>
          <a:p>
            <a:pPr marL="914400" marR="0" lvl="1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desenvolvimento de arquitetura de microsserviços.</a:t>
            </a:r>
            <a:endParaRPr sz="280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É</a:t>
            </a:r>
            <a:r>
              <a:rPr lang="pt-BR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necessário ir além dos 12 fatores.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03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pt-BR" sz="2400"/>
              <a:t>THE TWELVE-FACTOR APP. Disponível em: &lt;</a:t>
            </a:r>
            <a:r>
              <a:rPr lang="pt-BR" sz="2400" u="sng">
                <a:solidFill>
                  <a:schemeClr val="hlink"/>
                </a:solidFill>
                <a:hlinkClick r:id="rId3"/>
              </a:rPr>
              <a:t>https://12factor.net/</a:t>
            </a:r>
            <a:r>
              <a:rPr lang="pt-BR" sz="2400"/>
              <a:t>&gt;. Acesso em: 08 mar. 2018.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</a:t>
            </a:r>
            <a:r>
              <a:rPr lang="pt-BR" sz="2400">
                <a:solidFill>
                  <a:srgbClr val="000000"/>
                </a:solidFill>
              </a:rPr>
              <a:t>HOFFMAN, Kevin. Beyond the Twelve-Factor App: Exploring the DNA of Highly Scalable, Resilient Cloud Applications. 1a edição. O'Reilly, 2016. Disponível em &lt;</a:t>
            </a:r>
            <a:r>
              <a:rPr lang="pt-BR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http://www.oreilly.com/webops-perf/free/beyond-the-twelve-factor-app.csp?download=true</a:t>
            </a:r>
            <a:r>
              <a:rPr lang="pt-BR" sz="2400"/>
              <a:t>&gt; Acesso em: 08 mar. 2018.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77700" y="1450825"/>
            <a:ext cx="5434800" cy="4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pt-BR" sz="2400" i="0" u="none" strike="noStrike" cap="none" dirty="0">
                <a:solidFill>
                  <a:srgbClr val="000000"/>
                </a:solidFill>
              </a:rPr>
              <a:t>Uma base de código, uma aplicação</a:t>
            </a:r>
            <a:endParaRPr sz="2400" dirty="0">
              <a:solidFill>
                <a:srgbClr val="000000"/>
              </a:solidFill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2400"/>
              <a:buFont typeface="Calibri"/>
              <a:buAutoNum type="arabicPeriod"/>
            </a:pPr>
            <a:r>
              <a:rPr lang="pt-BR" sz="2400" b="1" i="0" u="none" strike="noStrike" cap="none" dirty="0">
                <a:solidFill>
                  <a:srgbClr val="00539F"/>
                </a:solidFill>
              </a:rPr>
              <a:t>API em primeiro lugar </a:t>
            </a:r>
            <a:r>
              <a:rPr lang="pt-BR" sz="2400" b="1" dirty="0">
                <a:solidFill>
                  <a:srgbClr val="00539F"/>
                </a:solidFill>
              </a:rPr>
              <a:t> </a:t>
            </a:r>
            <a:endParaRPr sz="2400" b="1" dirty="0">
              <a:solidFill>
                <a:srgbClr val="00539F"/>
              </a:solidFill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pt-BR" sz="2400" i="0" u="none" strike="noStrike" cap="none" dirty="0">
                <a:solidFill>
                  <a:srgbClr val="000000"/>
                </a:solidFill>
              </a:rPr>
              <a:t>Gestão de dependências</a:t>
            </a:r>
            <a:endParaRPr sz="2400" dirty="0">
              <a:solidFill>
                <a:srgbClr val="000000"/>
              </a:solidFill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pt-BR" sz="2400" i="1" u="none" strike="noStrike" cap="none" dirty="0">
                <a:solidFill>
                  <a:srgbClr val="000000"/>
                </a:solidFill>
              </a:rPr>
              <a:t>Design, build, release, </a:t>
            </a:r>
            <a:r>
              <a:rPr lang="pt-BR" sz="2400" i="1" u="none" strike="noStrike" cap="none" dirty="0" err="1">
                <a:solidFill>
                  <a:srgbClr val="000000"/>
                </a:solidFill>
              </a:rPr>
              <a:t>run</a:t>
            </a:r>
            <a:endParaRPr sz="2400" dirty="0">
              <a:solidFill>
                <a:srgbClr val="000000"/>
              </a:solidFill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pt-BR" sz="2400" i="0" u="none" strike="noStrike" cap="none" dirty="0">
                <a:solidFill>
                  <a:srgbClr val="000000"/>
                </a:solidFill>
              </a:rPr>
              <a:t>Configuração, credenciais e código separados</a:t>
            </a:r>
            <a:endParaRPr sz="2400" dirty="0">
              <a:solidFill>
                <a:srgbClr val="000000"/>
              </a:solidFill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pt-BR" sz="2400" i="0" u="none" strike="noStrike" cap="none" dirty="0">
                <a:solidFill>
                  <a:srgbClr val="000000"/>
                </a:solidFill>
              </a:rPr>
              <a:t>Logs</a:t>
            </a:r>
            <a:endParaRPr sz="2400" dirty="0">
              <a:solidFill>
                <a:srgbClr val="000000"/>
              </a:solidFill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pt-BR" sz="2400" i="1" u="none" strike="noStrike" cap="none" dirty="0" err="1">
                <a:solidFill>
                  <a:srgbClr val="000000"/>
                </a:solidFill>
              </a:rPr>
              <a:t>Disposability</a:t>
            </a:r>
            <a:r>
              <a:rPr lang="pt-BR" sz="2400" i="0" u="none" strike="noStrike" cap="none" dirty="0">
                <a:solidFill>
                  <a:srgbClr val="000000"/>
                </a:solidFill>
              </a:rPr>
              <a:t> – </a:t>
            </a:r>
            <a:r>
              <a:rPr lang="pt-BR" sz="2400" i="0" u="none" strike="noStrike" cap="none" dirty="0" err="1">
                <a:solidFill>
                  <a:srgbClr val="000000"/>
                </a:solidFill>
              </a:rPr>
              <a:t>Descartabilidade</a:t>
            </a:r>
            <a:endParaRPr sz="2400" dirty="0">
              <a:solidFill>
                <a:srgbClr val="000000"/>
              </a:solidFill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pt-BR" sz="2400" i="1" u="none" strike="noStrike" cap="none" dirty="0" err="1">
                <a:solidFill>
                  <a:srgbClr val="000000"/>
                </a:solidFill>
              </a:rPr>
              <a:t>Backing</a:t>
            </a:r>
            <a:r>
              <a:rPr lang="pt-BR" sz="2400" i="1" u="none" strike="noStrike" cap="none" dirty="0">
                <a:solidFill>
                  <a:srgbClr val="000000"/>
                </a:solidFill>
              </a:rPr>
              <a:t> </a:t>
            </a:r>
            <a:r>
              <a:rPr lang="pt-BR" sz="2400" i="1" u="none" strike="noStrike" cap="none" dirty="0" err="1">
                <a:solidFill>
                  <a:srgbClr val="000000"/>
                </a:solidFill>
              </a:rPr>
              <a:t>services</a:t>
            </a:r>
            <a:r>
              <a:rPr lang="pt-BR" sz="2400" i="1" u="none" strike="noStrike" cap="none" dirty="0">
                <a:solidFill>
                  <a:srgbClr val="000000"/>
                </a:solidFill>
              </a:rPr>
              <a:t> </a:t>
            </a:r>
            <a:r>
              <a:rPr lang="pt-BR" sz="2400" i="0" u="none" strike="noStrike" cap="none" dirty="0">
                <a:solidFill>
                  <a:srgbClr val="000000"/>
                </a:solidFill>
              </a:rPr>
              <a:t>– Serviços de apoio</a:t>
            </a:r>
            <a:endParaRPr sz="2400" i="0" u="none" strike="noStrike" cap="none" dirty="0">
              <a:solidFill>
                <a:srgbClr val="000000"/>
              </a:solidFill>
            </a:endParaRPr>
          </a:p>
        </p:txBody>
      </p:sp>
      <p:grpSp>
        <p:nvGrpSpPr>
          <p:cNvPr id="118" name="Shape 118"/>
          <p:cNvGrpSpPr/>
          <p:nvPr/>
        </p:nvGrpSpPr>
        <p:grpSpPr>
          <a:xfrm>
            <a:off x="0" y="0"/>
            <a:ext cx="12192000" cy="6857936"/>
            <a:chOff x="0" y="0"/>
            <a:chExt cx="12192000" cy="6857936"/>
          </a:xfrm>
        </p:grpSpPr>
        <p:sp>
          <p:nvSpPr>
            <p:cNvPr id="119" name="Shape 119"/>
            <p:cNvSpPr/>
            <p:nvPr/>
          </p:nvSpPr>
          <p:spPr>
            <a:xfrm>
              <a:off x="0" y="0"/>
              <a:ext cx="8899500" cy="840000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8920716" y="0"/>
              <a:ext cx="3271200" cy="840000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Shape 1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385" y="191387"/>
              <a:ext cx="1804210" cy="455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Shape 1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72157" y="69040"/>
              <a:ext cx="703470" cy="7034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/>
            <p:nvPr/>
          </p:nvSpPr>
          <p:spPr>
            <a:xfrm>
              <a:off x="0" y="6620036"/>
              <a:ext cx="12192000" cy="237900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Shape 124"/>
          <p:cNvSpPr txBox="1"/>
          <p:nvPr/>
        </p:nvSpPr>
        <p:spPr>
          <a:xfrm>
            <a:off x="5396572" y="6582122"/>
            <a:ext cx="1590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interno Scopus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9725747" y="45975"/>
            <a:ext cx="246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 Cagnin, Gabriela, Victor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0283894" y="353000"/>
            <a:ext cx="159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Inovação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980980" y="126926"/>
            <a:ext cx="253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12 Fatores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6290175" y="1298425"/>
            <a:ext cx="5434800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9"/>
            </a:pPr>
            <a:r>
              <a:rPr lang="pt-BR" sz="2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pt-B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pt-BR" sz="2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</a:t>
            </a:r>
            <a:r>
              <a:rPr lang="pt-B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Paridade de ambientes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9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Processos administrativos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9"/>
            </a:pPr>
            <a:r>
              <a:rPr lang="pt-BR" sz="2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pt-B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pt-BR" sz="2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binding</a:t>
            </a:r>
            <a:r>
              <a:rPr lang="pt-B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Vinculação de portas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9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Processos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BR" sz="2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tateless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9"/>
            </a:pPr>
            <a:r>
              <a:rPr lang="pt-BR" sz="2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Concurrency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Concorrência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2400"/>
              <a:buFont typeface="Calibri"/>
              <a:buAutoNum type="arabicPeriod" startAt="9"/>
            </a:pPr>
            <a:r>
              <a:rPr lang="pt-BR" sz="2400" b="1" i="1" dirty="0" err="1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Telemetry</a:t>
            </a:r>
            <a:r>
              <a:rPr lang="pt-BR" sz="2400" b="1" dirty="0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 – Telemetria</a:t>
            </a:r>
            <a:endParaRPr sz="2400" b="1" dirty="0"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9F"/>
              </a:buClr>
              <a:buSzPts val="2400"/>
              <a:buFont typeface="Calibri"/>
              <a:buAutoNum type="arabicPeriod" startAt="9"/>
            </a:pPr>
            <a:r>
              <a:rPr lang="pt-BR" sz="2400" b="1" dirty="0">
                <a:solidFill>
                  <a:srgbClr val="00539F"/>
                </a:solidFill>
                <a:latin typeface="Calibri"/>
                <a:ea typeface="Calibri"/>
                <a:cs typeface="Calibri"/>
                <a:sym typeface="Calibri"/>
              </a:rPr>
              <a:t>Autenticação e autorização</a:t>
            </a:r>
            <a:endParaRPr sz="2400" b="1" dirty="0">
              <a:solidFill>
                <a:srgbClr val="00539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6957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– </a:t>
            </a:r>
            <a:r>
              <a:rPr lang="pt-BR">
                <a:solidFill>
                  <a:srgbClr val="FFFFFF"/>
                </a:solidFill>
              </a:rPr>
              <a:t>Uma base de código, uma aplicação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Shape 1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33300" y="1762675"/>
            <a:ext cx="3980400" cy="39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88525" y="1288675"/>
            <a:ext cx="7275300" cy="48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base de código é a mesma através de todos os </a:t>
            </a:r>
            <a:r>
              <a:rPr lang="pt-B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deploys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entretanto diferentes versões podem estar ativas em cada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em não seguir isso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app utilizando várias bases: torna quase impossível de automatizar a entrega;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Múltiplos apps compartilham a mesma base: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sinal de que vários times estão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ndo a mesma base de código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– API em </a:t>
            </a:r>
            <a:r>
              <a:rPr lang="pt-BR">
                <a:solidFill>
                  <a:srgbClr val="FFFFFF"/>
                </a:solidFill>
              </a:rPr>
              <a:t>p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rimeiro </a:t>
            </a:r>
            <a:r>
              <a:rPr lang="pt-BR">
                <a:solidFill>
                  <a:srgbClr val="FFFFFF"/>
                </a:solidFill>
              </a:rPr>
              <a:t>l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ugar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8223" y="4000613"/>
            <a:ext cx="7179733" cy="239685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28325" y="1074402"/>
            <a:ext cx="10515600" cy="4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400"/>
              <a:t>O que você está construindo é uma API a ser consumida por apps e serviços de clientes.	</a:t>
            </a:r>
            <a:endParaRPr sz="2400" b="1"/>
          </a:p>
          <a:p>
            <a:pPr marL="228600" lvl="0" indent="-203200" algn="just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/>
              <a:t>A API é a interface mais importante da sua aplicação</a:t>
            </a:r>
            <a:r>
              <a:rPr lang="pt-BR" sz="2400"/>
              <a:t>: é como o seu produto expõe as suas funcionalidades.</a:t>
            </a:r>
            <a:endParaRPr sz="2400"/>
          </a:p>
          <a:p>
            <a:pPr marL="228600" lvl="0" indent="-203200" algn="just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/>
              <a:t>A API vem antes da implementação</a:t>
            </a:r>
            <a:r>
              <a:rPr lang="pt-BR" sz="2400"/>
              <a:t>, tornando-se a sua especificação.</a:t>
            </a:r>
            <a:endParaRPr sz="2400"/>
          </a:p>
          <a:p>
            <a:pPr marL="228600" lvl="0" indent="-203200" algn="just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 b="1"/>
              <a:t>A API deve ser bem documentada</a:t>
            </a:r>
            <a:r>
              <a:rPr lang="pt-BR" sz="2400"/>
              <a:t>, sendo facilmente entendida por pessoas não envolvidas na sua criação.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– API em </a:t>
            </a:r>
            <a:r>
              <a:rPr lang="pt-BR">
                <a:solidFill>
                  <a:srgbClr val="FFFFFF"/>
                </a:solidFill>
              </a:rPr>
              <a:t>p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rimeiro </a:t>
            </a:r>
            <a:r>
              <a:rPr lang="pt-BR">
                <a:solidFill>
                  <a:srgbClr val="FFFFFF"/>
                </a:solidFill>
              </a:rPr>
              <a:t>l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ugar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b="1"/>
              <a:t>Evita problemas de integração</a:t>
            </a:r>
            <a:r>
              <a:rPr lang="pt-BR"/>
              <a:t>: Permite que times diferentes trabalhem sem interferir no processo de desenvolvimento interno de cada um.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b="1"/>
              <a:t>Facilita a discussão com seus stakeholders</a:t>
            </a:r>
            <a:r>
              <a:rPr lang="pt-BR"/>
              <a:t>, permitindo a construção de user stories, </a:t>
            </a:r>
            <a:r>
              <a:rPr lang="pt-BR" i="1"/>
              <a:t>mocks</a:t>
            </a:r>
            <a:r>
              <a:rPr lang="pt-BR"/>
              <a:t>, e melhor comunicação das funcionalidades do seu serviço.</a:t>
            </a:r>
            <a:endParaRPr i="1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Permite que o produto evolua de forma mais orgânica, livre para crescer e se </a:t>
            </a:r>
            <a:r>
              <a:rPr lang="pt-BR" b="1"/>
              <a:t>adaptar a novas demandas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7953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3 - Gestão moderna de dependências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4" name="Shape 154" descr="Image result for grad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947" y="4952663"/>
            <a:ext cx="5465408" cy="1179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 descr="Image result for mave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4191" y="4961245"/>
            <a:ext cx="4594667" cy="11621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Declare explicitamente as dependências</a:t>
            </a:r>
            <a:r>
              <a:rPr lang="pt-BR"/>
              <a:t>: isso simplifica o setup do app para novos devs, só precisando de um </a:t>
            </a:r>
            <a:r>
              <a:rPr lang="pt-BR" i="1"/>
              <a:t>dependency manager</a:t>
            </a:r>
            <a:r>
              <a:rPr lang="pt-BR"/>
              <a:t> como pré-requisito.</a:t>
            </a:r>
            <a:endParaRPr i="1"/>
          </a:p>
          <a:p>
            <a:pPr marL="228600" lvl="0" indent="-228600" algn="just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Isole as dependências</a:t>
            </a:r>
            <a:r>
              <a:rPr lang="pt-BR"/>
              <a:t>: evita que existam versões diferentes de uma mesma dependência nos diferentes ambientes, o que pode causar falhas.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25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4 - 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Build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64042" y="3962400"/>
            <a:ext cx="11565000" cy="24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059" y="2595792"/>
            <a:ext cx="8367888" cy="3615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38200" y="1248651"/>
            <a:ext cx="105156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200"/>
              <a:t>Os estágios Design, Build, Release e Run são estritamente separados</a:t>
            </a:r>
            <a:endParaRPr sz="3200">
              <a:solidFill>
                <a:schemeClr val="lt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004400" y="76200"/>
            <a:ext cx="67827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5 - Configuração, credenciais e código separados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838200" y="1248652"/>
            <a:ext cx="10515600" cy="4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Configuração</a:t>
            </a:r>
            <a:r>
              <a:rPr lang="pt-BR"/>
              <a:t>: é toda informação que varia entre ambientes (</a:t>
            </a:r>
            <a:r>
              <a:rPr lang="pt-BR" i="1"/>
              <a:t>dev</a:t>
            </a:r>
            <a:r>
              <a:rPr lang="pt-BR"/>
              <a:t>, </a:t>
            </a:r>
            <a:r>
              <a:rPr lang="pt-BR" i="1"/>
              <a:t>testing</a:t>
            </a:r>
            <a:r>
              <a:rPr lang="pt-BR"/>
              <a:t>, </a:t>
            </a:r>
            <a:r>
              <a:rPr lang="pt-BR" i="1"/>
              <a:t>staging</a:t>
            </a:r>
            <a:r>
              <a:rPr lang="pt-BR"/>
              <a:t>, etc...).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Guarde a configuração do </a:t>
            </a:r>
            <a:r>
              <a:rPr lang="pt-BR" b="1" i="1"/>
              <a:t>app</a:t>
            </a:r>
            <a:r>
              <a:rPr lang="pt-BR" b="1"/>
              <a:t> em variáveis de ambiente</a:t>
            </a:r>
            <a:r>
              <a:rPr lang="pt-BR"/>
              <a:t>: variáveis de ambiente são fáceis de serem modificadas entre os ambientes sem a necessidade de mudar código algum.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b="1"/>
              <a:t>Desenvolva seus </a:t>
            </a:r>
            <a:r>
              <a:rPr lang="pt-BR" b="1" i="1"/>
              <a:t>apps</a:t>
            </a:r>
            <a:r>
              <a:rPr lang="pt-BR" b="1"/>
              <a:t> como os desenvolveria se eles fossem </a:t>
            </a:r>
            <a:r>
              <a:rPr lang="pt-BR" b="1" i="1"/>
              <a:t>Open Source</a:t>
            </a:r>
            <a:r>
              <a:rPr lang="pt-BR" b="1"/>
              <a:t>: </a:t>
            </a:r>
            <a:r>
              <a:rPr lang="pt-BR"/>
              <a:t>imagine as consequências de seu código ser publicado no GitHub. O público poderia ver credenciais, URLs internas, ou outras informações sensíveis ou específicas do seu ambiente?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Microsoft Office PowerPoint</Application>
  <PresentationFormat>Widescreen</PresentationFormat>
  <Paragraphs>159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Century Gothic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1 – Uma base de código, uma aplicação</vt:lpstr>
      <vt:lpstr>2 – API em primeiro lugar</vt:lpstr>
      <vt:lpstr>2 – API em primeiro lugar</vt:lpstr>
      <vt:lpstr>3 - Gestão moderna de dependências</vt:lpstr>
      <vt:lpstr>4 - Design, Build, Release e Run</vt:lpstr>
      <vt:lpstr>5 - Configuração, credenciais e código separados</vt:lpstr>
      <vt:lpstr>6 - Logs</vt:lpstr>
      <vt:lpstr>7- Disposability - Descartabilidade</vt:lpstr>
      <vt:lpstr>8 -  Backing services -  Serviços de apoio</vt:lpstr>
      <vt:lpstr>8 -  Backing services -  Serviços de apoio</vt:lpstr>
      <vt:lpstr>8 -  Backing services -  Serviços de apoio</vt:lpstr>
      <vt:lpstr>9 - Environment Parity – Paridade de Ambientes</vt:lpstr>
      <vt:lpstr>9 - Environment parity – Paridade de ambientes</vt:lpstr>
      <vt:lpstr>10 - Processos administrativos</vt:lpstr>
      <vt:lpstr>11 - Port binding - Vinculação de portas</vt:lpstr>
      <vt:lpstr>12 - Processos stateless</vt:lpstr>
      <vt:lpstr>13 - Concorrência</vt:lpstr>
      <vt:lpstr>14 - Telemetria</vt:lpstr>
      <vt:lpstr>15 – Autenticação e Autorização </vt:lpstr>
      <vt:lpstr>Resumo - Principais conceitos</vt:lpstr>
      <vt:lpstr>Conclusão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Victor Taddeo Do Val</cp:lastModifiedBy>
  <cp:revision>1</cp:revision>
  <dcterms:modified xsi:type="dcterms:W3CDTF">2018-08-13T18:03:12Z</dcterms:modified>
</cp:coreProperties>
</file>