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1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47" r:id="rId11"/>
    <p:sldId id="323" r:id="rId12"/>
    <p:sldId id="324" r:id="rId13"/>
    <p:sldId id="325" r:id="rId14"/>
    <p:sldId id="326" r:id="rId15"/>
    <p:sldId id="327" r:id="rId16"/>
    <p:sldId id="328" r:id="rId17"/>
    <p:sldId id="330" r:id="rId18"/>
    <p:sldId id="331" r:id="rId19"/>
    <p:sldId id="332" r:id="rId20"/>
    <p:sldId id="333" r:id="rId21"/>
    <p:sldId id="334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193"/>
    <a:srgbClr val="393939"/>
    <a:srgbClr val="00B050"/>
    <a:srgbClr val="F2F2F2"/>
    <a:srgbClr val="157CF7"/>
    <a:srgbClr val="21B3A9"/>
    <a:srgbClr val="1FACA4"/>
    <a:srgbClr val="104664"/>
    <a:srgbClr val="EAEFF7"/>
    <a:srgbClr val="D4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78799-639D-4696-8C33-33F493E8797D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092E-7A3F-4072-BD47-6FE9394E0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9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1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3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8644-54FB-4660-A887-C7CA9C1BB6F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martinfowler.com/articles/dont-start-monolith.html" TargetMode="External"/><Relationship Id="rId12" Type="http://schemas.openxmlformats.org/officeDocument/2006/relationships/hyperlink" Target="https://devops.com/devops-killed-q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bliki/MonolithFirst.html" TargetMode="External"/><Relationship Id="rId11" Type="http://schemas.openxmlformats.org/officeDocument/2006/relationships/hyperlink" Target="https://arxiv.org/pdf/1609.05830v2.pdf" TargetMode="External"/><Relationship Id="rId5" Type="http://schemas.openxmlformats.org/officeDocument/2006/relationships/hyperlink" Target="https://www.coursera.org/learn/intro-ibm-microservices" TargetMode="External"/><Relationship Id="rId10" Type="http://schemas.openxmlformats.org/officeDocument/2006/relationships/hyperlink" Target="https://auth0.com/blog/an-introduction-to-microservices-part-3-the-service-registry/" TargetMode="External"/><Relationship Id="rId4" Type="http://schemas.openxmlformats.org/officeDocument/2006/relationships/hyperlink" Target="https://www.nginx.com/blog/introduction-to-microservices/" TargetMode="External"/><Relationship Id="rId9" Type="http://schemas.openxmlformats.org/officeDocument/2006/relationships/hyperlink" Target="http://microservices.io/patterns/apigateway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18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89" y="6103089"/>
            <a:ext cx="1804210" cy="455855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3787360" y="1692380"/>
            <a:ext cx="461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Arquitetura de </a:t>
            </a:r>
            <a:r>
              <a:rPr lang="pt-BR" sz="4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Microsserviços</a:t>
            </a:r>
            <a:endParaRPr lang="pt-BR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887" y="4000704"/>
            <a:ext cx="820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155323" y="3631372"/>
            <a:ext cx="18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Março/2018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93242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965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Produtividade e Complexidade</a:t>
            </a:r>
          </a:p>
        </p:txBody>
      </p:sp>
      <p:pic>
        <p:nvPicPr>
          <p:cNvPr id="15" name="Espaço Reservado para Conteúdo 4">
            <a:extLst>
              <a:ext uri="{FF2B5EF4-FFF2-40B4-BE49-F238E27FC236}">
                <a16:creationId xmlns:a16="http://schemas.microsoft.com/office/drawing/2014/main" id="{128309D8-83A7-4906-A624-A3DB98B25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0" y="1349816"/>
            <a:ext cx="6282119" cy="4907905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331D8E-BB6B-4E37-90EF-7D02CF302695}"/>
              </a:ext>
            </a:extLst>
          </p:cNvPr>
          <p:cNvSpPr txBox="1"/>
          <p:nvPr/>
        </p:nvSpPr>
        <p:spPr>
          <a:xfrm>
            <a:off x="9977472" y="134981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2220715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5917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Arquitetura Geral de </a:t>
            </a:r>
            <a:r>
              <a:rPr lang="pt-BR" sz="3000" dirty="0" err="1">
                <a:solidFill>
                  <a:schemeClr val="bg1"/>
                </a:solidFill>
              </a:rPr>
              <a:t>Microsserviços</a:t>
            </a:r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15" name="Shape 55"/>
          <p:cNvSpPr txBox="1">
            <a:spLocks/>
          </p:cNvSpPr>
          <p:nvPr/>
        </p:nvSpPr>
        <p:spPr>
          <a:xfrm>
            <a:off x="7855533" y="1416567"/>
            <a:ext cx="392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2133" dirty="0"/>
              <a:t>Problemas:</a:t>
            </a:r>
          </a:p>
          <a:p>
            <a:pPr indent="-440256">
              <a:spcBef>
                <a:spcPts val="2133"/>
              </a:spcBef>
              <a:buSzPts val="1600"/>
              <a:buFont typeface="Arial" panose="020B0604020202020204" pitchFamily="34" charset="0"/>
              <a:buChar char="❖"/>
            </a:pPr>
            <a:r>
              <a:rPr lang="pt-BR" sz="2133" dirty="0"/>
              <a:t>Como os clientes devem acessar os serviços?</a:t>
            </a:r>
          </a:p>
          <a:p>
            <a:pPr indent="-440256">
              <a:buSzPts val="1600"/>
              <a:buFont typeface="Arial" panose="020B0604020202020204" pitchFamily="34" charset="0"/>
              <a:buChar char="❖"/>
            </a:pPr>
            <a:r>
              <a:rPr lang="pt-BR" sz="2133" dirty="0"/>
              <a:t>Diferentes tipos de clientes podem necessitar de dados diferentes para um mesmo serviço.</a:t>
            </a:r>
          </a:p>
          <a:p>
            <a:pPr indent="-440256">
              <a:buSzPts val="1600"/>
              <a:buFont typeface="Arial" panose="020B0604020202020204" pitchFamily="34" charset="0"/>
              <a:buChar char="❖"/>
            </a:pPr>
            <a:r>
              <a:rPr lang="pt-BR" sz="2133" dirty="0"/>
              <a:t>Instâncias de serviços são constantemente realocadas.</a:t>
            </a: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pt-BR"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pt-BR" sz="2133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pt-BR" sz="2133" dirty="0"/>
          </a:p>
        </p:txBody>
      </p:sp>
      <p:pic>
        <p:nvPicPr>
          <p:cNvPr id="1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00" y="1743281"/>
            <a:ext cx="6602667" cy="430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1758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676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O paradigma usual – Sistemas Monolíticos</a:t>
            </a:r>
          </a:p>
        </p:txBody>
      </p:sp>
      <p:sp>
        <p:nvSpPr>
          <p:cNvPr id="15" name="Shape 62"/>
          <p:cNvSpPr txBox="1"/>
          <p:nvPr/>
        </p:nvSpPr>
        <p:spPr>
          <a:xfrm>
            <a:off x="7133045" y="5889735"/>
            <a:ext cx="9556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[6]</a:t>
            </a:r>
            <a:endParaRPr sz="2400" dirty="0"/>
          </a:p>
        </p:txBody>
      </p:sp>
      <p:sp>
        <p:nvSpPr>
          <p:cNvPr id="16" name="Shape 63"/>
          <p:cNvSpPr txBox="1"/>
          <p:nvPr/>
        </p:nvSpPr>
        <p:spPr>
          <a:xfrm>
            <a:off x="7744700" y="1759533"/>
            <a:ext cx="4239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BR" sz="2400" dirty="0"/>
              <a:t>Solução:</a:t>
            </a:r>
            <a:endParaRPr sz="2400" dirty="0"/>
          </a:p>
          <a:p>
            <a:pPr marL="609585" indent="-457189">
              <a:lnSpc>
                <a:spcPct val="115000"/>
              </a:lnSpc>
              <a:spcBef>
                <a:spcPts val="2133"/>
              </a:spcBef>
              <a:buClr>
                <a:schemeClr val="dk2"/>
              </a:buClr>
              <a:buSzPts val="1800"/>
              <a:buChar char="❖"/>
            </a:pPr>
            <a:r>
              <a:rPr lang="pt-BR" sz="2400" dirty="0"/>
              <a:t>API Gateway que recebe as requisições dos clientes, acessa todos os serviços relacionados a ela, e devolve ao cliente as respostas desses serviços.</a:t>
            </a:r>
            <a:endParaRPr sz="2400" dirty="0"/>
          </a:p>
        </p:txBody>
      </p:sp>
      <p:pic>
        <p:nvPicPr>
          <p:cNvPr id="18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33" y="2048467"/>
            <a:ext cx="7005865" cy="360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2607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56091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Comunicação entre </a:t>
            </a:r>
            <a:r>
              <a:rPr lang="pt-BR" sz="3000" dirty="0" err="1">
                <a:solidFill>
                  <a:schemeClr val="bg1"/>
                </a:solidFill>
              </a:rPr>
              <a:t>Microsserviços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5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891" y="2183024"/>
            <a:ext cx="3228100" cy="370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2"/>
          <p:cNvSpPr txBox="1"/>
          <p:nvPr/>
        </p:nvSpPr>
        <p:spPr>
          <a:xfrm>
            <a:off x="848490" y="1132173"/>
            <a:ext cx="2868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 err="1"/>
              <a:t>Restful</a:t>
            </a:r>
            <a:endParaRPr sz="2400" dirty="0"/>
          </a:p>
        </p:txBody>
      </p:sp>
      <p:sp>
        <p:nvSpPr>
          <p:cNvPr id="18" name="Shape 73"/>
          <p:cNvSpPr txBox="1"/>
          <p:nvPr/>
        </p:nvSpPr>
        <p:spPr>
          <a:xfrm>
            <a:off x="5194190" y="1187607"/>
            <a:ext cx="2868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Assíncrono</a:t>
            </a:r>
            <a:endParaRPr sz="2400"/>
          </a:p>
        </p:txBody>
      </p:sp>
      <p:sp>
        <p:nvSpPr>
          <p:cNvPr id="19" name="Shape 74"/>
          <p:cNvSpPr txBox="1"/>
          <p:nvPr/>
        </p:nvSpPr>
        <p:spPr>
          <a:xfrm>
            <a:off x="10640090" y="5758807"/>
            <a:ext cx="9556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[6]</a:t>
            </a:r>
            <a:endParaRPr sz="2400" dirty="0"/>
          </a:p>
        </p:txBody>
      </p:sp>
      <p:pic>
        <p:nvPicPr>
          <p:cNvPr id="20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124" y="2394440"/>
            <a:ext cx="5902599" cy="275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13444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606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Registry e Discovery Services</a:t>
            </a:r>
          </a:p>
        </p:txBody>
      </p:sp>
      <p:sp>
        <p:nvSpPr>
          <p:cNvPr id="15" name="Shape 79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dirty="0"/>
              <a:t>Questão: Serviços iniciam, desligam e têm suas instâncias realocadas constantemente durante tempo de execução.</a:t>
            </a: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dirty="0"/>
              <a:t>Solução: Serviço que dinamicamente registra a localização e status de cada serviço.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6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185" y="3870651"/>
            <a:ext cx="7759700" cy="179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81599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2101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Self </a:t>
            </a:r>
            <a:r>
              <a:rPr lang="pt-BR" sz="3000" dirty="0" err="1">
                <a:solidFill>
                  <a:schemeClr val="bg1"/>
                </a:solidFill>
              </a:rPr>
              <a:t>Register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9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25" y="2257303"/>
            <a:ext cx="6514200" cy="23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88"/>
          <p:cNvSpPr txBox="1"/>
          <p:nvPr/>
        </p:nvSpPr>
        <p:spPr>
          <a:xfrm>
            <a:off x="373558" y="1897902"/>
            <a:ext cx="3657600" cy="4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pt-BR" sz="2400" dirty="0"/>
              <a:t>Os próprios serviços indicam seu status;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pt-BR" sz="2400" dirty="0"/>
              <a:t>Suscetível a falhas em casos de </a:t>
            </a:r>
            <a:r>
              <a:rPr lang="pt-BR" sz="2400" i="1" dirty="0"/>
              <a:t>crash</a:t>
            </a:r>
            <a:r>
              <a:rPr lang="pt-BR" sz="2400" dirty="0"/>
              <a:t> de um </a:t>
            </a:r>
            <a:r>
              <a:rPr lang="pt-BR" sz="2400" dirty="0" err="1"/>
              <a:t>Microsserviço</a:t>
            </a:r>
            <a:r>
              <a:rPr lang="pt-BR" sz="2400" dirty="0"/>
              <a:t>;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pt-BR" sz="2400" dirty="0"/>
              <a:t>Fácil implementação para arquiteturas simples.</a:t>
            </a:r>
            <a:endParaRPr sz="2400" dirty="0"/>
          </a:p>
        </p:txBody>
      </p:sp>
      <p:sp>
        <p:nvSpPr>
          <p:cNvPr id="21" name="Shape 89"/>
          <p:cNvSpPr txBox="1"/>
          <p:nvPr/>
        </p:nvSpPr>
        <p:spPr>
          <a:xfrm>
            <a:off x="10776625" y="4531069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[7]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2594462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099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3rd </a:t>
            </a:r>
            <a:r>
              <a:rPr lang="pt-BR" sz="3000" dirty="0" err="1">
                <a:solidFill>
                  <a:schemeClr val="bg1"/>
                </a:solidFill>
              </a:rPr>
              <a:t>Party</a:t>
            </a:r>
            <a:r>
              <a:rPr lang="pt-BR" sz="3000" dirty="0">
                <a:solidFill>
                  <a:schemeClr val="bg1"/>
                </a:solidFill>
              </a:rPr>
              <a:t> Manager</a:t>
            </a:r>
          </a:p>
        </p:txBody>
      </p:sp>
      <p:sp>
        <p:nvSpPr>
          <p:cNvPr id="15" name="Shape 95"/>
          <p:cNvSpPr txBox="1"/>
          <p:nvPr/>
        </p:nvSpPr>
        <p:spPr>
          <a:xfrm>
            <a:off x="331517" y="1669444"/>
            <a:ext cx="3657600" cy="4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pt-BR" sz="2400"/>
              <a:t>Gerenciador de registro de serviços é responsável por atualizar o status do serviços;</a:t>
            </a:r>
            <a:endParaRPr sz="2400"/>
          </a:p>
          <a:p>
            <a:pPr marL="609585" indent="-423323">
              <a:buSzPts val="1400"/>
              <a:buChar char="●"/>
            </a:pPr>
            <a:r>
              <a:rPr lang="pt-BR" sz="2400"/>
              <a:t>Arquitetura mais indicada para sistemas em produção.</a:t>
            </a:r>
            <a:endParaRPr sz="2400"/>
          </a:p>
        </p:txBody>
      </p:sp>
      <p:pic>
        <p:nvPicPr>
          <p:cNvPr id="1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317" y="1454428"/>
            <a:ext cx="6657067" cy="4839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97"/>
          <p:cNvSpPr txBox="1"/>
          <p:nvPr/>
        </p:nvSpPr>
        <p:spPr>
          <a:xfrm>
            <a:off x="10780817" y="5867460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[7]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565153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692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Discovery</a:t>
            </a:r>
          </a:p>
        </p:txBody>
      </p:sp>
      <p:pic>
        <p:nvPicPr>
          <p:cNvPr id="15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283" y="2399566"/>
            <a:ext cx="5138867" cy="2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04"/>
          <p:cNvCxnSpPr/>
          <p:nvPr/>
        </p:nvCxnSpPr>
        <p:spPr>
          <a:xfrm>
            <a:off x="5829917" y="1479936"/>
            <a:ext cx="41600" cy="45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884" y="2540969"/>
            <a:ext cx="5347868" cy="245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06"/>
          <p:cNvSpPr txBox="1"/>
          <p:nvPr/>
        </p:nvSpPr>
        <p:spPr>
          <a:xfrm>
            <a:off x="2013150" y="1765036"/>
            <a:ext cx="23136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Server-Side</a:t>
            </a:r>
            <a:endParaRPr sz="2400"/>
          </a:p>
        </p:txBody>
      </p:sp>
      <p:sp>
        <p:nvSpPr>
          <p:cNvPr id="20" name="Shape 107"/>
          <p:cNvSpPr txBox="1"/>
          <p:nvPr/>
        </p:nvSpPr>
        <p:spPr>
          <a:xfrm>
            <a:off x="7704883" y="1766269"/>
            <a:ext cx="23136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Client-Side</a:t>
            </a:r>
            <a:endParaRPr sz="2400"/>
          </a:p>
        </p:txBody>
      </p:sp>
      <p:sp>
        <p:nvSpPr>
          <p:cNvPr id="21" name="Shape 108"/>
          <p:cNvSpPr txBox="1"/>
          <p:nvPr/>
        </p:nvSpPr>
        <p:spPr>
          <a:xfrm>
            <a:off x="4782350" y="5448702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[7]</a:t>
            </a:r>
            <a:endParaRPr sz="2400" dirty="0"/>
          </a:p>
        </p:txBody>
      </p:sp>
      <p:sp>
        <p:nvSpPr>
          <p:cNvPr id="22" name="Shape 109"/>
          <p:cNvSpPr txBox="1"/>
          <p:nvPr/>
        </p:nvSpPr>
        <p:spPr>
          <a:xfrm>
            <a:off x="11007650" y="5448702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[7]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3836408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2476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Circuit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Breaker</a:t>
            </a:r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15" name="Shape 115"/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Problema:  Múltiplas requisições de clientes e constante intercomunicação entre serviços gera sobrecarga e queda (cliente fica esperando sem resposta e aumenta carga desnecessária no sistema).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r>
              <a:rPr lang="pt-BR"/>
              <a:t>Solução: Interrompimento do envio de novas requisições e envio imediato de resposta de falha.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70610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6059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Máquina de Estado do </a:t>
            </a:r>
            <a:r>
              <a:rPr lang="pt-BR" sz="3000" dirty="0" err="1">
                <a:solidFill>
                  <a:schemeClr val="bg1"/>
                </a:solidFill>
              </a:rPr>
              <a:t>Circuit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Breaker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5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234" y="1043740"/>
            <a:ext cx="5080332" cy="52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22"/>
          <p:cNvSpPr txBox="1"/>
          <p:nvPr/>
        </p:nvSpPr>
        <p:spPr>
          <a:xfrm>
            <a:off x="8055050" y="5833038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[8]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697237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0" y="45975"/>
            <a:ext cx="20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531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</a:rPr>
              <a:t>Microsserviços</a:t>
            </a:r>
            <a:r>
              <a:rPr lang="pt-BR" sz="3200" dirty="0">
                <a:solidFill>
                  <a:schemeClr val="bg1"/>
                </a:solidFill>
              </a:rPr>
              <a:t> - Definição</a:t>
            </a:r>
            <a:endParaRPr lang="pt-BR" sz="3100" dirty="0">
              <a:solidFill>
                <a:schemeClr val="bg1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EF048FB-BB5E-4F9E-90D5-F427C9E8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44" y="1538346"/>
            <a:ext cx="6314162" cy="4351338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  <a:r>
              <a:rPr lang="en-US" dirty="0"/>
              <a:t> </a:t>
            </a:r>
            <a:r>
              <a:rPr lang="pt-BR" dirty="0"/>
              <a:t>única</a:t>
            </a:r>
            <a:r>
              <a:rPr lang="en-US" dirty="0"/>
              <a:t> </a:t>
            </a:r>
            <a:r>
              <a:rPr lang="pt-BR" dirty="0"/>
              <a:t>como</a:t>
            </a:r>
            <a:r>
              <a:rPr lang="en-US" dirty="0"/>
              <a:t> conjunto de </a:t>
            </a:r>
            <a:r>
              <a:rPr lang="pt-BR" dirty="0"/>
              <a:t>serviços em que cada</a:t>
            </a:r>
            <a:r>
              <a:rPr lang="en-US" dirty="0"/>
              <a:t> um </a:t>
            </a:r>
            <a:r>
              <a:rPr lang="pt-BR" dirty="0"/>
              <a:t>roda</a:t>
            </a:r>
            <a:r>
              <a:rPr lang="en-US" dirty="0"/>
              <a:t> </a:t>
            </a:r>
            <a:r>
              <a:rPr lang="pt-BR" dirty="0"/>
              <a:t>seus</a:t>
            </a:r>
            <a:r>
              <a:rPr lang="en-US" dirty="0"/>
              <a:t> </a:t>
            </a:r>
            <a:r>
              <a:rPr lang="pt-BR" dirty="0"/>
              <a:t>próprios</a:t>
            </a:r>
            <a:r>
              <a:rPr lang="en-US" dirty="0"/>
              <a:t> </a:t>
            </a:r>
            <a:r>
              <a:rPr lang="pt-BR" dirty="0"/>
              <a:t>processos</a:t>
            </a:r>
            <a:r>
              <a:rPr lang="en-US" dirty="0"/>
              <a:t> e </a:t>
            </a:r>
            <a:r>
              <a:rPr lang="pt-BR" dirty="0"/>
              <a:t>comunicações</a:t>
            </a:r>
            <a:r>
              <a:rPr lang="en-US" dirty="0"/>
              <a:t> com </a:t>
            </a:r>
            <a:r>
              <a:rPr lang="pt-BR" dirty="0"/>
              <a:t>mecanismos</a:t>
            </a:r>
            <a:r>
              <a:rPr lang="en-US" dirty="0"/>
              <a:t> </a:t>
            </a:r>
            <a:r>
              <a:rPr lang="pt-BR" dirty="0"/>
              <a:t>leves</a:t>
            </a:r>
            <a:r>
              <a:rPr lang="en-US" dirty="0"/>
              <a:t>;</a:t>
            </a:r>
          </a:p>
          <a:p>
            <a:r>
              <a:rPr lang="pt-BR" dirty="0"/>
              <a:t>Construído</a:t>
            </a:r>
            <a:r>
              <a:rPr lang="en-US" dirty="0"/>
              <a:t> </a:t>
            </a:r>
            <a:r>
              <a:rPr lang="pt-BR" dirty="0"/>
              <a:t>em</a:t>
            </a:r>
            <a:r>
              <a:rPr lang="en-US" dirty="0"/>
              <a:t> </a:t>
            </a:r>
            <a:r>
              <a:rPr lang="pt-BR" dirty="0"/>
              <a:t>torno</a:t>
            </a:r>
            <a:r>
              <a:rPr lang="en-US" dirty="0"/>
              <a:t> dos </a:t>
            </a:r>
            <a:r>
              <a:rPr lang="pt-BR" dirty="0"/>
              <a:t>domínios</a:t>
            </a:r>
            <a:r>
              <a:rPr lang="en-US" dirty="0"/>
              <a:t> de </a:t>
            </a:r>
            <a:r>
              <a:rPr lang="pt-BR" dirty="0"/>
              <a:t>negócio</a:t>
            </a:r>
            <a:r>
              <a:rPr lang="en-US" dirty="0"/>
              <a:t>;</a:t>
            </a:r>
          </a:p>
          <a:p>
            <a:r>
              <a:rPr lang="en-US" dirty="0"/>
              <a:t>Deploy </a:t>
            </a:r>
            <a:r>
              <a:rPr lang="pt-BR" dirty="0"/>
              <a:t>independente</a:t>
            </a:r>
            <a:r>
              <a:rPr lang="en-US" dirty="0"/>
              <a:t> e </a:t>
            </a:r>
            <a:r>
              <a:rPr lang="pt-BR" dirty="0"/>
              <a:t>automatizado</a:t>
            </a:r>
            <a:r>
              <a:rPr lang="en-US" dirty="0"/>
              <a:t>;</a:t>
            </a:r>
          </a:p>
          <a:p>
            <a:r>
              <a:rPr lang="pt-BR" dirty="0"/>
              <a:t>Uso</a:t>
            </a:r>
            <a:r>
              <a:rPr lang="en-US" dirty="0"/>
              <a:t> de </a:t>
            </a:r>
            <a:r>
              <a:rPr lang="pt-BR" dirty="0"/>
              <a:t>diferentes</a:t>
            </a:r>
            <a:r>
              <a:rPr lang="en-US" dirty="0"/>
              <a:t> </a:t>
            </a:r>
            <a:r>
              <a:rPr lang="pt-BR" dirty="0"/>
              <a:t>linguagens</a:t>
            </a:r>
            <a:r>
              <a:rPr lang="en-US" dirty="0"/>
              <a:t> de </a:t>
            </a:r>
            <a:r>
              <a:rPr lang="pt-BR" dirty="0"/>
              <a:t>programação</a:t>
            </a:r>
            <a:r>
              <a:rPr lang="en-US" dirty="0"/>
              <a:t>, </a:t>
            </a:r>
            <a:r>
              <a:rPr lang="pt-BR" dirty="0"/>
              <a:t>bancos</a:t>
            </a:r>
            <a:r>
              <a:rPr lang="en-US" dirty="0"/>
              <a:t> de dados e ferramentas.</a:t>
            </a:r>
            <a:endParaRPr lang="pt-BR" dirty="0"/>
          </a:p>
        </p:txBody>
      </p:sp>
      <p:pic>
        <p:nvPicPr>
          <p:cNvPr id="18" name="Picture 2" descr="https://images.sftcdn.net/images/t_optimized,f_auto/p/2f4c04f4-96d0-11e6-9830-00163ed833e7/3163796423/java-runtime-environment-logo.png">
            <a:extLst>
              <a:ext uri="{FF2B5EF4-FFF2-40B4-BE49-F238E27FC236}">
                <a16:creationId xmlns:a16="http://schemas.microsoft.com/office/drawing/2014/main" id="{B2267CE3-FC6F-4B61-BF02-3CAAB7FF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28" y="5404877"/>
            <a:ext cx="1035398" cy="1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upload.wikimedia.org/wikipedia/commons/thumb/d/d5/Rust_programming_language_black_logo.svg/1200px-Rust_programming_language_black_logo.svg.png">
            <a:extLst>
              <a:ext uri="{FF2B5EF4-FFF2-40B4-BE49-F238E27FC236}">
                <a16:creationId xmlns:a16="http://schemas.microsoft.com/office/drawing/2014/main" id="{7F89D6C5-6B6F-4850-B412-871578C4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38" y="5399456"/>
            <a:ext cx="1035398" cy="1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CA49CF9-5879-49DA-AF9E-F25510392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42" y="5399456"/>
            <a:ext cx="1035398" cy="103539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6D1FC2D-28A1-4723-9D45-5D07566E5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1447" y="5281950"/>
            <a:ext cx="1035398" cy="1215468"/>
          </a:xfrm>
          <a:prstGeom prst="rect">
            <a:avLst/>
          </a:prstGeom>
        </p:spPr>
      </p:pic>
      <p:pic>
        <p:nvPicPr>
          <p:cNvPr id="22" name="Picture 18" descr="https://cdn.wp.nginx.com/wp-content/uploads/2015/05/intro-microservices.png">
            <a:extLst>
              <a:ext uri="{FF2B5EF4-FFF2-40B4-BE49-F238E27FC236}">
                <a16:creationId xmlns:a16="http://schemas.microsoft.com/office/drawing/2014/main" id="{19F023F4-499F-48D2-8F2F-A0A13C24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06" y="1767899"/>
            <a:ext cx="4341640" cy="30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59CD0F-E0A8-4485-802D-93B712FF6B1C}"/>
              </a:ext>
            </a:extLst>
          </p:cNvPr>
          <p:cNvSpPr txBox="1"/>
          <p:nvPr/>
        </p:nvSpPr>
        <p:spPr>
          <a:xfrm>
            <a:off x="11361728" y="162228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8012409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708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Circuit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Breaker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Pattern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5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147" y="1694152"/>
            <a:ext cx="5386233" cy="387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579" y="2146738"/>
            <a:ext cx="5260101" cy="297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31"/>
          <p:cNvSpPr txBox="1"/>
          <p:nvPr/>
        </p:nvSpPr>
        <p:spPr>
          <a:xfrm>
            <a:off x="2223412" y="1241220"/>
            <a:ext cx="2452400" cy="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Server-Side</a:t>
            </a:r>
            <a:endParaRPr sz="2400"/>
          </a:p>
        </p:txBody>
      </p:sp>
      <p:sp>
        <p:nvSpPr>
          <p:cNvPr id="19" name="Shape 132"/>
          <p:cNvSpPr txBox="1"/>
          <p:nvPr/>
        </p:nvSpPr>
        <p:spPr>
          <a:xfrm>
            <a:off x="8444079" y="1266553"/>
            <a:ext cx="2452400" cy="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Client-Side</a:t>
            </a:r>
            <a:endParaRPr sz="2400"/>
          </a:p>
        </p:txBody>
      </p:sp>
      <p:sp>
        <p:nvSpPr>
          <p:cNvPr id="20" name="Shape 133"/>
          <p:cNvSpPr txBox="1"/>
          <p:nvPr/>
        </p:nvSpPr>
        <p:spPr>
          <a:xfrm>
            <a:off x="10896479" y="5571587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[8]</a:t>
            </a:r>
            <a:endParaRPr sz="2400" dirty="0"/>
          </a:p>
        </p:txBody>
      </p:sp>
      <p:sp>
        <p:nvSpPr>
          <p:cNvPr id="21" name="Shape 134"/>
          <p:cNvSpPr txBox="1"/>
          <p:nvPr/>
        </p:nvSpPr>
        <p:spPr>
          <a:xfrm>
            <a:off x="4700946" y="5571587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[8]</a:t>
            </a:r>
            <a:endParaRPr sz="2400" dirty="0"/>
          </a:p>
        </p:txBody>
      </p:sp>
      <p:cxnSp>
        <p:nvCxnSpPr>
          <p:cNvPr id="22" name="Shape 130"/>
          <p:cNvCxnSpPr/>
          <p:nvPr/>
        </p:nvCxnSpPr>
        <p:spPr>
          <a:xfrm>
            <a:off x="5957467" y="1462218"/>
            <a:ext cx="41600" cy="45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759177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184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Circuit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Breaker</a:t>
            </a:r>
            <a:r>
              <a:rPr lang="pt-BR" sz="3000" dirty="0">
                <a:solidFill>
                  <a:schemeClr val="bg1"/>
                </a:solidFill>
              </a:rPr>
              <a:t> com Proxy</a:t>
            </a:r>
          </a:p>
        </p:txBody>
      </p:sp>
      <p:sp>
        <p:nvSpPr>
          <p:cNvPr id="15" name="Shape 143"/>
          <p:cNvSpPr txBox="1"/>
          <p:nvPr/>
        </p:nvSpPr>
        <p:spPr>
          <a:xfrm>
            <a:off x="8234336" y="1231023"/>
            <a:ext cx="3376000" cy="5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Há um </a:t>
            </a:r>
            <a:r>
              <a:rPr lang="pt-BR" sz="2400" dirty="0" err="1"/>
              <a:t>Circuit</a:t>
            </a:r>
            <a:r>
              <a:rPr lang="pt-BR" sz="2400" dirty="0"/>
              <a:t> </a:t>
            </a:r>
            <a:r>
              <a:rPr lang="pt-BR" sz="2400" dirty="0" err="1"/>
              <a:t>Breaker</a:t>
            </a:r>
            <a:r>
              <a:rPr lang="pt-BR" sz="2400" dirty="0"/>
              <a:t> para cada Cliente e um para cada serviço. Ambos devem estar fechados para operação normal</a:t>
            </a:r>
            <a:endParaRPr sz="2400" dirty="0"/>
          </a:p>
          <a:p>
            <a:endParaRPr sz="2400" dirty="0"/>
          </a:p>
          <a:p>
            <a:r>
              <a:rPr lang="pt-BR" sz="2400" dirty="0"/>
              <a:t>Exemplo: </a:t>
            </a:r>
            <a:endParaRPr sz="2400" dirty="0"/>
          </a:p>
          <a:p>
            <a:r>
              <a:rPr lang="pt-BR" sz="2400" dirty="0"/>
              <a:t>Cliente 1 consegue acessar apenas o serviço 1</a:t>
            </a:r>
            <a:endParaRPr sz="2400" dirty="0"/>
          </a:p>
          <a:p>
            <a:endParaRPr sz="2400" dirty="0"/>
          </a:p>
          <a:p>
            <a:r>
              <a:rPr lang="pt-BR" sz="2400" dirty="0"/>
              <a:t>Cliente 2 tem acesso a nenhum dos dois.</a:t>
            </a:r>
            <a:endParaRPr sz="2400" dirty="0"/>
          </a:p>
        </p:txBody>
      </p:sp>
      <p:sp>
        <p:nvSpPr>
          <p:cNvPr id="16" name="Shape 144"/>
          <p:cNvSpPr txBox="1"/>
          <p:nvPr/>
        </p:nvSpPr>
        <p:spPr>
          <a:xfrm>
            <a:off x="7141488" y="5726688"/>
            <a:ext cx="8444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[8]</a:t>
            </a:r>
            <a:endParaRPr sz="2400" dirty="0"/>
          </a:p>
        </p:txBody>
      </p:sp>
      <p:pic>
        <p:nvPicPr>
          <p:cNvPr id="18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21" y="1276388"/>
            <a:ext cx="6668819" cy="509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34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389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DevOps</a:t>
            </a:r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796158" y="1357320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pt-BR" dirty="0" err="1"/>
              <a:t>DevOps</a:t>
            </a:r>
            <a:r>
              <a:rPr lang="pt-BR" dirty="0"/>
              <a:t> = </a:t>
            </a:r>
            <a:r>
              <a:rPr lang="pt-BR" dirty="0" err="1"/>
              <a:t>Development</a:t>
            </a:r>
            <a:r>
              <a:rPr lang="pt-BR" dirty="0"/>
              <a:t> + </a:t>
            </a:r>
            <a:r>
              <a:rPr lang="pt-BR" dirty="0" err="1"/>
              <a:t>Operations</a:t>
            </a:r>
            <a:r>
              <a:rPr lang="pt-BR" dirty="0"/>
              <a:t> + </a:t>
            </a:r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Assurance</a:t>
            </a:r>
            <a:endParaRPr lang="pt-BR" dirty="0"/>
          </a:p>
          <a:p>
            <a:pPr lvl="1"/>
            <a:r>
              <a:rPr lang="pt-BR" dirty="0"/>
              <a:t>Times são responsáveis por todo ciclo de vida do código</a:t>
            </a:r>
          </a:p>
          <a:p>
            <a:pPr lvl="1"/>
            <a:r>
              <a:rPr lang="pt-BR" dirty="0" err="1"/>
              <a:t>Microsserviços</a:t>
            </a:r>
            <a:r>
              <a:rPr lang="pt-BR" dirty="0"/>
              <a:t> pertencem a um ambiente de </a:t>
            </a:r>
            <a:r>
              <a:rPr lang="pt-BR" dirty="0" err="1"/>
              <a:t>DevOps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8" name="Picture 2" descr="https://upload.wikimedia.org/wikipedia/commons/thumb/b/b5/Devops.svg/512px-Devop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88" y="2676091"/>
            <a:ext cx="3569970" cy="33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A80293-C68C-43C1-90A9-ED145CA781BA}"/>
              </a:ext>
            </a:extLst>
          </p:cNvPr>
          <p:cNvSpPr txBox="1"/>
          <p:nvPr/>
        </p:nvSpPr>
        <p:spPr>
          <a:xfrm>
            <a:off x="7349358" y="58945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65574681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850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Responsabilidades do </a:t>
            </a:r>
            <a:r>
              <a:rPr lang="pt-BR" sz="3000" dirty="0" err="1">
                <a:solidFill>
                  <a:schemeClr val="bg1"/>
                </a:solidFill>
              </a:rPr>
              <a:t>DevOps</a:t>
            </a:r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6398"/>
            <a:ext cx="10515600" cy="4351338"/>
          </a:xfrm>
        </p:spPr>
        <p:txBody>
          <a:bodyPr anchor="ctr">
            <a:normAutofit/>
          </a:bodyPr>
          <a:lstStyle/>
          <a:p>
            <a:r>
              <a:rPr lang="pt-BR" dirty="0"/>
              <a:t>Atender as necessidades do negócio</a:t>
            </a:r>
          </a:p>
          <a:p>
            <a:r>
              <a:rPr lang="pt-BR" dirty="0"/>
              <a:t>Aprimorar e resolver problemas mais rapidamente</a:t>
            </a:r>
          </a:p>
          <a:p>
            <a:r>
              <a:rPr lang="pt-BR" dirty="0"/>
              <a:t>Assegurar Qualidade da Aplicação </a:t>
            </a:r>
          </a:p>
          <a:p>
            <a:r>
              <a:rPr lang="pt-BR" dirty="0" err="1"/>
              <a:t>Continuous</a:t>
            </a:r>
            <a:r>
              <a:rPr lang="pt-BR" dirty="0"/>
              <a:t> Delivery</a:t>
            </a:r>
          </a:p>
          <a:p>
            <a:r>
              <a:rPr lang="en-US" dirty="0" err="1"/>
              <a:t>Monitoramento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do </a:t>
            </a:r>
            <a:r>
              <a:rPr lang="en-US" dirty="0" err="1"/>
              <a:t>Serviço</a:t>
            </a:r>
            <a:endParaRPr lang="en-US" dirty="0"/>
          </a:p>
          <a:p>
            <a:r>
              <a:rPr lang="en-US" dirty="0"/>
              <a:t>Zero downtime Deployment</a:t>
            </a:r>
          </a:p>
        </p:txBody>
      </p:sp>
    </p:spTree>
    <p:extLst>
      <p:ext uri="{BB962C8B-B14F-4D97-AF65-F5344CB8AC3E}">
        <p14:creationId xmlns:p14="http://schemas.microsoft.com/office/powerpoint/2010/main" val="409986340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850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Responsabilidades do </a:t>
            </a:r>
            <a:r>
              <a:rPr lang="pt-BR" sz="3000" dirty="0" err="1">
                <a:solidFill>
                  <a:schemeClr val="bg1"/>
                </a:solidFill>
              </a:rPr>
              <a:t>DevOps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52" y="1061095"/>
            <a:ext cx="8105575" cy="533781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879036" y="5936519"/>
            <a:ext cx="44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0776406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775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Continuous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Integration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/>
          <a:srcRect b="18939"/>
          <a:stretch/>
        </p:blipFill>
        <p:spPr>
          <a:xfrm>
            <a:off x="2135278" y="2241776"/>
            <a:ext cx="7921443" cy="2722109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0270671" y="18777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01876530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974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Continuous</a:t>
            </a:r>
            <a:r>
              <a:rPr lang="pt-BR" sz="3000" dirty="0">
                <a:solidFill>
                  <a:schemeClr val="bg1"/>
                </a:solidFill>
              </a:rPr>
              <a:t> Deployment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565" y="2559894"/>
            <a:ext cx="9014870" cy="1858736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0270671" y="18777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24770893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330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Continuous</a:t>
            </a:r>
            <a:r>
              <a:rPr lang="pt-BR" sz="3000" dirty="0">
                <a:solidFill>
                  <a:schemeClr val="bg1"/>
                </a:solidFill>
              </a:rPr>
              <a:t> Delivery</a:t>
            </a:r>
          </a:p>
        </p:txBody>
      </p:sp>
      <p:pic>
        <p:nvPicPr>
          <p:cNvPr id="1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8397" y="2320811"/>
            <a:ext cx="7096598" cy="3263559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38200" y="1709896"/>
            <a:ext cx="695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Continuous</a:t>
            </a:r>
            <a:r>
              <a:rPr lang="pt-BR" dirty="0"/>
              <a:t> Delivery = </a:t>
            </a:r>
            <a:r>
              <a:rPr lang="pt-BR" dirty="0" err="1"/>
              <a:t>Continuous</a:t>
            </a:r>
            <a:r>
              <a:rPr lang="pt-BR" dirty="0"/>
              <a:t> </a:t>
            </a:r>
            <a:r>
              <a:rPr lang="pt-BR" dirty="0" err="1"/>
              <a:t>Integration</a:t>
            </a:r>
            <a:r>
              <a:rPr lang="pt-BR" dirty="0"/>
              <a:t> + </a:t>
            </a:r>
            <a:r>
              <a:rPr lang="pt-BR" dirty="0" err="1"/>
              <a:t>Continuous</a:t>
            </a:r>
            <a:r>
              <a:rPr lang="pt-BR" dirty="0"/>
              <a:t> Deployment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270671" y="18777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89993787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602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Zero </a:t>
            </a:r>
            <a:r>
              <a:rPr lang="pt-BR" sz="3000" dirty="0" err="1">
                <a:solidFill>
                  <a:schemeClr val="bg1"/>
                </a:solidFill>
              </a:rPr>
              <a:t>Downtime</a:t>
            </a:r>
            <a:r>
              <a:rPr lang="pt-BR" sz="3000" dirty="0">
                <a:solidFill>
                  <a:schemeClr val="bg1"/>
                </a:solidFill>
              </a:rPr>
              <a:t> Deployment</a:t>
            </a: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64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Frequentes </a:t>
            </a:r>
            <a:r>
              <a:rPr lang="pt-BR" dirty="0" err="1"/>
              <a:t>redeployments</a:t>
            </a:r>
            <a:r>
              <a:rPr lang="pt-BR" dirty="0"/>
              <a:t> tornam inaceitável </a:t>
            </a:r>
            <a:r>
              <a:rPr lang="pt-BR" dirty="0" err="1"/>
              <a:t>downtime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Aplicação estar sempre disponível, mesmo durante o </a:t>
            </a:r>
            <a:r>
              <a:rPr lang="pt-BR" dirty="0" err="1"/>
              <a:t>cut</a:t>
            </a:r>
            <a:r>
              <a:rPr lang="pt-BR" dirty="0"/>
              <a:t>-over</a:t>
            </a:r>
          </a:p>
          <a:p>
            <a:endParaRPr lang="pt-BR" dirty="0"/>
          </a:p>
          <a:p>
            <a:pPr lvl="1"/>
            <a:r>
              <a:rPr lang="pt-BR" dirty="0"/>
              <a:t>A única indicação do novo </a:t>
            </a:r>
            <a:r>
              <a:rPr lang="pt-BR" dirty="0" err="1"/>
              <a:t>deploy</a:t>
            </a:r>
            <a:r>
              <a:rPr lang="pt-BR" dirty="0"/>
              <a:t> deve ser a nova funcionalidade</a:t>
            </a:r>
          </a:p>
          <a:p>
            <a:endParaRPr lang="pt-BR" dirty="0"/>
          </a:p>
          <a:p>
            <a:pPr lvl="1"/>
            <a:r>
              <a:rPr lang="pt-BR" dirty="0"/>
              <a:t>Capacidade de reverter rapidamente para a versão anterior se necessário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96743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953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Blue-Green Deployment</a:t>
            </a:r>
          </a:p>
        </p:txBody>
      </p:sp>
      <p:pic>
        <p:nvPicPr>
          <p:cNvPr id="15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1124"/>
          <a:stretch/>
        </p:blipFill>
        <p:spPr>
          <a:xfrm>
            <a:off x="6553200" y="1707017"/>
            <a:ext cx="4810125" cy="189048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t="19858" r="847" b="1"/>
          <a:stretch/>
        </p:blipFill>
        <p:spPr>
          <a:xfrm>
            <a:off x="838200" y="1690688"/>
            <a:ext cx="4778829" cy="184660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6"/>
          <a:srcRect t="18118"/>
          <a:stretch/>
        </p:blipFill>
        <p:spPr>
          <a:xfrm>
            <a:off x="979714" y="4114800"/>
            <a:ext cx="4495800" cy="209005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7"/>
          <a:srcRect t="18753"/>
          <a:stretch/>
        </p:blipFill>
        <p:spPr>
          <a:xfrm>
            <a:off x="6553201" y="4114800"/>
            <a:ext cx="4800600" cy="2090057"/>
          </a:xfrm>
          <a:prstGeom prst="rect">
            <a:avLst/>
          </a:prstGeom>
        </p:spPr>
      </p:pic>
      <p:cxnSp>
        <p:nvCxnSpPr>
          <p:cNvPr id="20" name="Conector Angulado 19"/>
          <p:cNvCxnSpPr>
            <a:stCxn id="15" idx="2"/>
            <a:endCxn id="18" idx="0"/>
          </p:cNvCxnSpPr>
          <p:nvPr/>
        </p:nvCxnSpPr>
        <p:spPr>
          <a:xfrm rot="5400000">
            <a:off x="5834290" y="990827"/>
            <a:ext cx="517298" cy="57306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0958745" y="12396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8844655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6764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O paradigma usual – Sistemas Monolíticos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469FE983-705C-4925-A739-DE008E1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04" y="1495551"/>
            <a:ext cx="6138797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pt-BR" dirty="0"/>
              <a:t>Construído como aplicação autocontida;</a:t>
            </a:r>
          </a:p>
          <a:p>
            <a:r>
              <a:rPr lang="pt-BR" dirty="0"/>
              <a:t>Três partes  usuais: </a:t>
            </a:r>
          </a:p>
          <a:p>
            <a:pPr lvl="1"/>
            <a:r>
              <a:rPr lang="pt-BR" dirty="0"/>
              <a:t>Uma interface de usuário para o cliente; </a:t>
            </a:r>
          </a:p>
          <a:p>
            <a:pPr lvl="1"/>
            <a:r>
              <a:rPr lang="pt-BR" dirty="0"/>
              <a:t>Um banco de dados;</a:t>
            </a:r>
          </a:p>
          <a:p>
            <a:pPr lvl="1"/>
            <a:r>
              <a:rPr lang="pt-BR" dirty="0"/>
              <a:t>Uma aplicação de servidor monolítica;</a:t>
            </a:r>
          </a:p>
          <a:p>
            <a:r>
              <a:rPr lang="pt-BR" dirty="0"/>
              <a:t>Escalabilidade vertical – aumento na demanda necessita requer aumento das capacidades de hardware;</a:t>
            </a:r>
          </a:p>
          <a:p>
            <a:r>
              <a:rPr lang="pt-BR" dirty="0"/>
              <a:t>Manutenibilidade baixa – alterações afetam o </a:t>
            </a:r>
            <a:r>
              <a:rPr lang="pt-BR" dirty="0" err="1"/>
              <a:t>monolito</a:t>
            </a:r>
            <a:r>
              <a:rPr lang="pt-BR" dirty="0"/>
              <a:t> inteiro;</a:t>
            </a:r>
          </a:p>
          <a:p>
            <a:r>
              <a:rPr lang="pt-BR" dirty="0"/>
              <a:t>Preso às decisões de projeto iniciais.</a:t>
            </a:r>
          </a:p>
        </p:txBody>
      </p:sp>
      <p:pic>
        <p:nvPicPr>
          <p:cNvPr id="26" name="Picture 4" descr="https://cdn-1.wp.nginx.com/wp-content/uploads/2016/04/Richardson-microservices-part1-1_monolithic-architecture.png">
            <a:extLst>
              <a:ext uri="{FF2B5EF4-FFF2-40B4-BE49-F238E27FC236}">
                <a16:creationId xmlns:a16="http://schemas.microsoft.com/office/drawing/2014/main" id="{E1E0C6A0-9C6C-490C-8921-C4FA62C16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05" y="1018728"/>
            <a:ext cx="4990580" cy="52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25670D-B60C-4099-B43B-82CB26BB1ADB}"/>
              </a:ext>
            </a:extLst>
          </p:cNvPr>
          <p:cNvSpPr txBox="1"/>
          <p:nvPr/>
        </p:nvSpPr>
        <p:spPr>
          <a:xfrm>
            <a:off x="11361728" y="162228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5354212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786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36743"/>
            <a:ext cx="10515600" cy="4351338"/>
          </a:xfrm>
        </p:spPr>
        <p:txBody>
          <a:bodyPr anchor="ctr"/>
          <a:lstStyle/>
          <a:p>
            <a:r>
              <a:rPr lang="pt-BR" dirty="0"/>
              <a:t>Grande escalabilidade horizontal</a:t>
            </a:r>
          </a:p>
          <a:p>
            <a:endParaRPr lang="pt-BR" dirty="0"/>
          </a:p>
          <a:p>
            <a:r>
              <a:rPr lang="pt-BR" dirty="0"/>
              <a:t>Maior velocidade para trocar ou implementar novas funcionalidades de acordo com as necessidades de negócio</a:t>
            </a:r>
          </a:p>
          <a:p>
            <a:endParaRPr lang="pt-BR" dirty="0"/>
          </a:p>
          <a:p>
            <a:r>
              <a:rPr lang="pt-BR" dirty="0"/>
              <a:t>12 </a:t>
            </a:r>
            <a:r>
              <a:rPr lang="pt-BR" dirty="0" err="1"/>
              <a:t>Factors</a:t>
            </a:r>
            <a:r>
              <a:rPr lang="pt-BR" dirty="0"/>
              <a:t> – Metodologia para </a:t>
            </a:r>
            <a:r>
              <a:rPr lang="pt-BR" dirty="0" err="1"/>
              <a:t>Microsserviços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516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979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5214" y="211258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[1] </a:t>
            </a:r>
            <a:r>
              <a:rPr lang="pt-BR" sz="2400" dirty="0">
                <a:hlinkClick r:id="rId4"/>
              </a:rPr>
              <a:t>https://www.nginx.com/blog/introduction-to-microservices/</a:t>
            </a:r>
            <a:endParaRPr lang="pt-BR" sz="2400" dirty="0"/>
          </a:p>
          <a:p>
            <a:r>
              <a:rPr lang="pt-BR" sz="2400" dirty="0"/>
              <a:t>[2] </a:t>
            </a:r>
            <a:r>
              <a:rPr lang="pt-BR" sz="2400" dirty="0">
                <a:hlinkClick r:id="rId5"/>
              </a:rPr>
              <a:t>https://www.coursera.org/learn/intro-ibm-microservices</a:t>
            </a:r>
            <a:r>
              <a:rPr lang="pt-BR" sz="2400" dirty="0"/>
              <a:t> </a:t>
            </a:r>
          </a:p>
          <a:p>
            <a:r>
              <a:rPr lang="pt-BR" sz="2400" dirty="0"/>
              <a:t>[3] </a:t>
            </a:r>
            <a:r>
              <a:rPr lang="pt-BR" sz="2400" dirty="0">
                <a:hlinkClick r:id="rId6"/>
              </a:rPr>
              <a:t>https://martinfowler.com/bliki/MonolithFirst.html</a:t>
            </a:r>
            <a:endParaRPr lang="pt-BR" sz="2400" dirty="0"/>
          </a:p>
          <a:p>
            <a:r>
              <a:rPr lang="pt-BR" sz="2400" dirty="0"/>
              <a:t>[4] </a:t>
            </a:r>
            <a:r>
              <a:rPr lang="pt-BR" sz="2400" dirty="0">
                <a:hlinkClick r:id="rId7"/>
              </a:rPr>
              <a:t>https://martinfowler.com/articles/dont-start-monolith.html</a:t>
            </a:r>
            <a:endParaRPr lang="pt-BR" sz="2400" dirty="0"/>
          </a:p>
          <a:p>
            <a:r>
              <a:rPr lang="pt-BR" sz="2400" dirty="0"/>
              <a:t>[5] </a:t>
            </a:r>
            <a:r>
              <a:rPr lang="pt-BR" sz="2400" dirty="0">
                <a:hlinkClick r:id="rId8"/>
              </a:rPr>
              <a:t>https://martinfowler.com/bliki/MicroservicePremium.html</a:t>
            </a:r>
            <a:endParaRPr lang="pt-BR" sz="2400" dirty="0"/>
          </a:p>
          <a:p>
            <a:r>
              <a:rPr lang="pt-BR" sz="2400" dirty="0"/>
              <a:t>[6] </a:t>
            </a:r>
            <a:r>
              <a:rPr lang="pt-BR" sz="2400" dirty="0">
                <a:hlinkClick r:id="rId9"/>
              </a:rPr>
              <a:t>http://microservices.io/patterns/apigateway.html</a:t>
            </a:r>
            <a:endParaRPr lang="pt-BR" sz="2400" dirty="0"/>
          </a:p>
          <a:p>
            <a:r>
              <a:rPr lang="pt-BR" sz="2400" dirty="0"/>
              <a:t>[7] </a:t>
            </a:r>
            <a:r>
              <a:rPr lang="pt-BR" sz="2400" dirty="0">
                <a:hlinkClick r:id="rId10"/>
              </a:rPr>
              <a:t>https://auth0.com/blog/an-introduction-to-microservices-part-3-the-service-registry/</a:t>
            </a:r>
            <a:endParaRPr lang="pt-BR" sz="2400" dirty="0"/>
          </a:p>
          <a:p>
            <a:r>
              <a:rPr lang="pt-BR" sz="2400" dirty="0"/>
              <a:t>[8] </a:t>
            </a:r>
            <a:r>
              <a:rPr lang="pt-BR" sz="2400" dirty="0">
                <a:hlinkClick r:id="rId11"/>
              </a:rPr>
              <a:t>https://arxiv.org/pdf/1609.05830v2.pdf</a:t>
            </a:r>
            <a:endParaRPr lang="pt-BR" sz="2400" dirty="0"/>
          </a:p>
          <a:p>
            <a:r>
              <a:rPr lang="pt-BR" sz="2400" dirty="0"/>
              <a:t>[9] </a:t>
            </a:r>
            <a:r>
              <a:rPr lang="pt-BR" sz="2400" dirty="0">
                <a:hlinkClick r:id="rId12"/>
              </a:rPr>
              <a:t>https://devops.com/devops-killed-qa/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310148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2718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Agradecimentos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657600" y="2968815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1814941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592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Principais diferenças</a:t>
            </a:r>
          </a:p>
        </p:txBody>
      </p:sp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8DFEA301-C62D-4196-86AE-F6B209626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794355"/>
              </p:ext>
            </p:extLst>
          </p:nvPr>
        </p:nvGraphicFramePr>
        <p:xfrm>
          <a:off x="641130" y="1744715"/>
          <a:ext cx="10712670" cy="421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335">
                  <a:extLst>
                    <a:ext uri="{9D8B030D-6E8A-4147-A177-3AD203B41FA5}">
                      <a16:colId xmlns:a16="http://schemas.microsoft.com/office/drawing/2014/main" val="3779652399"/>
                    </a:ext>
                  </a:extLst>
                </a:gridCol>
                <a:gridCol w="5356335">
                  <a:extLst>
                    <a:ext uri="{9D8B030D-6E8A-4147-A177-3AD203B41FA5}">
                      <a16:colId xmlns:a16="http://schemas.microsoft.com/office/drawing/2014/main" val="1898478819"/>
                    </a:ext>
                  </a:extLst>
                </a:gridCol>
              </a:tblGrid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Microsserviços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Monolitos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21086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Arquitetura modularizada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Arquitetura em um único bloco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55656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Serviços simples com pouco 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Códigos massivos e complexos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54739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Liberdade de linguagens e ferramentas por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Preso às linguagens e ferramentas escolhidas no início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63461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Times pequenos para cada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 grande dividido em áreas do conhecimento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15235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Desenvolvido com foco nas definições de negócio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Desenvolvido de acordo com funcionalidades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81572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Desenvolvimento e </a:t>
                      </a:r>
                      <a:r>
                        <a:rPr lang="pt-BR" dirty="0" err="1"/>
                        <a:t>deploy</a:t>
                      </a:r>
                      <a:r>
                        <a:rPr lang="pt-BR" dirty="0"/>
                        <a:t> rápidos –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Desenvolvimento e </a:t>
                      </a:r>
                      <a:r>
                        <a:rPr lang="pt-BR" dirty="0" err="1"/>
                        <a:t>deploy</a:t>
                      </a:r>
                      <a:r>
                        <a:rPr lang="pt-BR" dirty="0"/>
                        <a:t> lentos – dias a semanas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3929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Alterações independentes para cada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Alterações afetam </a:t>
                      </a:r>
                      <a:r>
                        <a:rPr lang="pt-BR" dirty="0" err="1"/>
                        <a:t>monolito</a:t>
                      </a:r>
                      <a:r>
                        <a:rPr lang="pt-BR" dirty="0"/>
                        <a:t> inteiro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7020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Escalabilidade alta – cada serviço escala isoladamente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Escalabilidade baixa – </a:t>
                      </a:r>
                      <a:r>
                        <a:rPr lang="pt-BR" dirty="0" err="1"/>
                        <a:t>monolito</a:t>
                      </a:r>
                      <a:r>
                        <a:rPr lang="pt-BR" dirty="0"/>
                        <a:t> deve ser replicado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05010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r>
                        <a:rPr lang="pt-BR" dirty="0"/>
                        <a:t>Complexidade de desenvolvimento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Complexidade de desenvolvimento 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2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533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983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Arquitetura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9D1BB9-BEAD-45CC-A637-29F0807A1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46" y="1260194"/>
            <a:ext cx="6528824" cy="506167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331D8E-BB6B-4E37-90EF-7D02CF302695}"/>
              </a:ext>
            </a:extLst>
          </p:cNvPr>
          <p:cNvSpPr txBox="1"/>
          <p:nvPr/>
        </p:nvSpPr>
        <p:spPr>
          <a:xfrm>
            <a:off x="11140714" y="145171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[1]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9972666-1E11-4238-BC39-62460E2B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32" y="1636382"/>
            <a:ext cx="3909164" cy="4351338"/>
          </a:xfrm>
        </p:spPr>
        <p:txBody>
          <a:bodyPr anchor="ctr">
            <a:normAutofit/>
          </a:bodyPr>
          <a:lstStyle/>
          <a:p>
            <a:r>
              <a:rPr lang="pt-BR" dirty="0"/>
              <a:t>Múltiplas instâncias de cada serviço;</a:t>
            </a:r>
          </a:p>
          <a:p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79D1BB9-BEAD-45CC-A637-29F0807A1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56" y="1281283"/>
            <a:ext cx="6528824" cy="506167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A48F04-ED73-4F47-88B1-B36BBD439920}"/>
              </a:ext>
            </a:extLst>
          </p:cNvPr>
          <p:cNvSpPr txBox="1"/>
          <p:nvPr/>
        </p:nvSpPr>
        <p:spPr>
          <a:xfrm>
            <a:off x="11361728" y="162228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4001780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983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Arquitetura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66C949D-8C8C-4D1A-840E-7B9D36D21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722" y="1192068"/>
            <a:ext cx="6577358" cy="507587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BBBCC1F-52A6-49CD-AC5D-1DBBD7F5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91618"/>
            <a:ext cx="3909164" cy="4351338"/>
          </a:xfrm>
        </p:spPr>
        <p:txBody>
          <a:bodyPr anchor="ctr">
            <a:normAutofit/>
          </a:bodyPr>
          <a:lstStyle/>
          <a:p>
            <a:r>
              <a:rPr lang="pt-BR" dirty="0"/>
              <a:t>Aumento na demanda de um serviço causa aumento apenas desse serviço;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6BC441-6581-47CB-BBE9-A519BAC52CCB}"/>
              </a:ext>
            </a:extLst>
          </p:cNvPr>
          <p:cNvSpPr txBox="1"/>
          <p:nvPr/>
        </p:nvSpPr>
        <p:spPr>
          <a:xfrm>
            <a:off x="11361728" y="162228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6482144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1983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Arquitetura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9D1BB9-BEAD-45CC-A637-29F0807A1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56" y="1220569"/>
            <a:ext cx="6528824" cy="506167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331D8E-BB6B-4E37-90EF-7D02CF302695}"/>
              </a:ext>
            </a:extLst>
          </p:cNvPr>
          <p:cNvSpPr txBox="1"/>
          <p:nvPr/>
        </p:nvSpPr>
        <p:spPr>
          <a:xfrm>
            <a:off x="11432053" y="1525289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[2]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9972666-1E11-4238-BC39-62460E2B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4" y="1986215"/>
            <a:ext cx="3909164" cy="4351338"/>
          </a:xfrm>
        </p:spPr>
        <p:txBody>
          <a:bodyPr anchor="ctr">
            <a:normAutofit/>
          </a:bodyPr>
          <a:lstStyle/>
          <a:p>
            <a:r>
              <a:rPr lang="pt-BR" dirty="0"/>
              <a:t>Destruição de instâncias também não altera o funcionamento dos demais serviços.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61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2382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err="1">
                <a:solidFill>
                  <a:schemeClr val="bg1"/>
                </a:solidFill>
              </a:rPr>
              <a:t>Monolith</a:t>
            </a:r>
            <a:r>
              <a:rPr lang="pt-BR" sz="3000" dirty="0">
                <a:solidFill>
                  <a:schemeClr val="bg1"/>
                </a:solidFill>
              </a:rPr>
              <a:t> </a:t>
            </a:r>
            <a:r>
              <a:rPr lang="pt-BR" sz="3000" dirty="0" err="1">
                <a:solidFill>
                  <a:schemeClr val="bg1"/>
                </a:solidFill>
              </a:rPr>
              <a:t>First</a:t>
            </a:r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15" name="Espaço Reservado para Conteúdo 4">
            <a:extLst>
              <a:ext uri="{FF2B5EF4-FFF2-40B4-BE49-F238E27FC236}">
                <a16:creationId xmlns:a16="http://schemas.microsoft.com/office/drawing/2014/main" id="{ED8A94BB-5B60-4201-919B-2579DB7E0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7" y="1710011"/>
            <a:ext cx="7726546" cy="4351338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331D8E-BB6B-4E37-90EF-7D02CF302695}"/>
              </a:ext>
            </a:extLst>
          </p:cNvPr>
          <p:cNvSpPr txBox="1"/>
          <p:nvPr/>
        </p:nvSpPr>
        <p:spPr>
          <a:xfrm>
            <a:off x="9102878" y="1398659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1606457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Uso interno Scopus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68241" y="45975"/>
            <a:ext cx="2023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Cleuter, Diego e Giovanni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9376" y="353002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Inovação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307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Contra-argumento</a:t>
            </a:r>
          </a:p>
        </p:txBody>
      </p:sp>
      <p:pic>
        <p:nvPicPr>
          <p:cNvPr id="15" name="Espaço Reservado para Conteúdo 4">
            <a:extLst>
              <a:ext uri="{FF2B5EF4-FFF2-40B4-BE49-F238E27FC236}">
                <a16:creationId xmlns:a16="http://schemas.microsoft.com/office/drawing/2014/main" id="{128309D8-83A7-4906-A624-A3DB98B25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28" y="2194957"/>
            <a:ext cx="7762944" cy="3726690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331D8E-BB6B-4E37-90EF-7D02CF302695}"/>
              </a:ext>
            </a:extLst>
          </p:cNvPr>
          <p:cNvSpPr txBox="1"/>
          <p:nvPr/>
        </p:nvSpPr>
        <p:spPr>
          <a:xfrm>
            <a:off x="9977472" y="1349816"/>
            <a:ext cx="44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632054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1143</Words>
  <Application>Microsoft Office PowerPoint</Application>
  <PresentationFormat>Widescreen</PresentationFormat>
  <Paragraphs>249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lastModifiedBy>Giovanni pigola</cp:lastModifiedBy>
  <cp:revision>108</cp:revision>
  <dcterms:created xsi:type="dcterms:W3CDTF">2017-08-30T20:12:15Z</dcterms:created>
  <dcterms:modified xsi:type="dcterms:W3CDTF">2018-03-09T16:35:12Z</dcterms:modified>
</cp:coreProperties>
</file>