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9" r:id="rId2"/>
  </p:sldIdLst>
  <p:sldSz cx="37463413" cy="210677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09E"/>
    <a:srgbClr val="5476B2"/>
    <a:srgbClr val="D0CBCB"/>
    <a:srgbClr val="6A95E5"/>
    <a:srgbClr val="749094"/>
    <a:srgbClr val="2C6D67"/>
    <a:srgbClr val="BB2E2C"/>
    <a:srgbClr val="DE632A"/>
    <a:srgbClr val="E49751"/>
    <a:srgbClr val="F5C2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26"/>
    <p:restoredTop sz="95859"/>
  </p:normalViewPr>
  <p:slideViewPr>
    <p:cSldViewPr snapToGrid="0">
      <p:cViewPr varScale="1">
        <p:scale>
          <a:sx n="35" d="100"/>
          <a:sy n="35"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682927" y="3447889"/>
            <a:ext cx="28097560" cy="7334685"/>
          </a:xfrm>
        </p:spPr>
        <p:txBody>
          <a:bodyPr anchor="b"/>
          <a:lstStyle>
            <a:lvl1pPr algn="ctr">
              <a:defRPr sz="18432"/>
            </a:lvl1pPr>
          </a:lstStyle>
          <a:p>
            <a:r>
              <a:rPr lang="en-US"/>
              <a:t>Click to edit Master title style</a:t>
            </a:r>
            <a:endParaRPr lang="en-US" dirty="0"/>
          </a:p>
        </p:txBody>
      </p:sp>
      <p:sp>
        <p:nvSpPr>
          <p:cNvPr id="3" name="Subtitle 2"/>
          <p:cNvSpPr>
            <a:spLocks noGrp="1"/>
          </p:cNvSpPr>
          <p:nvPr>
            <p:ph type="subTitle" idx="1"/>
          </p:nvPr>
        </p:nvSpPr>
        <p:spPr>
          <a:xfrm>
            <a:off x="4682927" y="11065427"/>
            <a:ext cx="28097560" cy="5086486"/>
          </a:xfrm>
        </p:spPr>
        <p:txBody>
          <a:bodyPr/>
          <a:lstStyle>
            <a:lvl1pPr marL="0" indent="0" algn="ctr">
              <a:buNone/>
              <a:defRPr sz="7373"/>
            </a:lvl1pPr>
            <a:lvl2pPr marL="1404518" indent="0" algn="ctr">
              <a:buNone/>
              <a:defRPr sz="6144"/>
            </a:lvl2pPr>
            <a:lvl3pPr marL="2809037" indent="0" algn="ctr">
              <a:buNone/>
              <a:defRPr sz="5530"/>
            </a:lvl3pPr>
            <a:lvl4pPr marL="4213555" indent="0" algn="ctr">
              <a:buNone/>
              <a:defRPr sz="4915"/>
            </a:lvl4pPr>
            <a:lvl5pPr marL="5618074" indent="0" algn="ctr">
              <a:buNone/>
              <a:defRPr sz="4915"/>
            </a:lvl5pPr>
            <a:lvl6pPr marL="7022592" indent="0" algn="ctr">
              <a:buNone/>
              <a:defRPr sz="4915"/>
            </a:lvl6pPr>
            <a:lvl7pPr marL="8427110" indent="0" algn="ctr">
              <a:buNone/>
              <a:defRPr sz="4915"/>
            </a:lvl7pPr>
            <a:lvl8pPr marL="9831629" indent="0" algn="ctr">
              <a:buNone/>
              <a:defRPr sz="4915"/>
            </a:lvl8pPr>
            <a:lvl9pPr marL="11236147" indent="0" algn="ctr">
              <a:buNone/>
              <a:defRPr sz="491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4B2142-0B5B-784B-BAF2-FD1A08868190}"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BBE28-C006-5147-B4C2-8741B2D15944}" type="slidenum">
              <a:rPr lang="en-US" smtClean="0"/>
              <a:t>‹#›</a:t>
            </a:fld>
            <a:endParaRPr lang="en-US"/>
          </a:p>
        </p:txBody>
      </p:sp>
    </p:spTree>
    <p:extLst>
      <p:ext uri="{BB962C8B-B14F-4D97-AF65-F5344CB8AC3E}">
        <p14:creationId xmlns:p14="http://schemas.microsoft.com/office/powerpoint/2010/main" val="172887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B2142-0B5B-784B-BAF2-FD1A08868190}"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BBE28-C006-5147-B4C2-8741B2D15944}" type="slidenum">
              <a:rPr lang="en-US" smtClean="0"/>
              <a:t>‹#›</a:t>
            </a:fld>
            <a:endParaRPr lang="en-US"/>
          </a:p>
        </p:txBody>
      </p:sp>
    </p:spTree>
    <p:extLst>
      <p:ext uri="{BB962C8B-B14F-4D97-AF65-F5344CB8AC3E}">
        <p14:creationId xmlns:p14="http://schemas.microsoft.com/office/powerpoint/2010/main" val="3707977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809755" y="1121661"/>
            <a:ext cx="8078048" cy="178539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75609" y="1121661"/>
            <a:ext cx="23765853" cy="17853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B2142-0B5B-784B-BAF2-FD1A08868190}"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BBE28-C006-5147-B4C2-8741B2D15944}" type="slidenum">
              <a:rPr lang="en-US" smtClean="0"/>
              <a:t>‹#›</a:t>
            </a:fld>
            <a:endParaRPr lang="en-US"/>
          </a:p>
        </p:txBody>
      </p:sp>
    </p:spTree>
    <p:extLst>
      <p:ext uri="{BB962C8B-B14F-4D97-AF65-F5344CB8AC3E}">
        <p14:creationId xmlns:p14="http://schemas.microsoft.com/office/powerpoint/2010/main" val="397291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B2142-0B5B-784B-BAF2-FD1A08868190}"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BBE28-C006-5147-B4C2-8741B2D15944}" type="slidenum">
              <a:rPr lang="en-US" smtClean="0"/>
              <a:t>‹#›</a:t>
            </a:fld>
            <a:endParaRPr lang="en-US"/>
          </a:p>
        </p:txBody>
      </p:sp>
    </p:spTree>
    <p:extLst>
      <p:ext uri="{BB962C8B-B14F-4D97-AF65-F5344CB8AC3E}">
        <p14:creationId xmlns:p14="http://schemas.microsoft.com/office/powerpoint/2010/main" val="86949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6097" y="5252301"/>
            <a:ext cx="32312194" cy="8763582"/>
          </a:xfrm>
        </p:spPr>
        <p:txBody>
          <a:bodyPr anchor="b"/>
          <a:lstStyle>
            <a:lvl1pPr>
              <a:defRPr sz="18432"/>
            </a:lvl1pPr>
          </a:lstStyle>
          <a:p>
            <a:r>
              <a:rPr lang="en-US"/>
              <a:t>Click to edit Master title style</a:t>
            </a:r>
            <a:endParaRPr lang="en-US" dirty="0"/>
          </a:p>
        </p:txBody>
      </p:sp>
      <p:sp>
        <p:nvSpPr>
          <p:cNvPr id="3" name="Text Placeholder 2"/>
          <p:cNvSpPr>
            <a:spLocks noGrp="1"/>
          </p:cNvSpPr>
          <p:nvPr>
            <p:ph type="body" idx="1"/>
          </p:nvPr>
        </p:nvSpPr>
        <p:spPr>
          <a:xfrm>
            <a:off x="2556097" y="14098790"/>
            <a:ext cx="32312194" cy="4608561"/>
          </a:xfrm>
        </p:spPr>
        <p:txBody>
          <a:bodyPr/>
          <a:lstStyle>
            <a:lvl1pPr marL="0" indent="0">
              <a:buNone/>
              <a:defRPr sz="7373">
                <a:solidFill>
                  <a:schemeClr val="tx1">
                    <a:tint val="75000"/>
                  </a:schemeClr>
                </a:solidFill>
              </a:defRPr>
            </a:lvl1pPr>
            <a:lvl2pPr marL="1404518" indent="0">
              <a:buNone/>
              <a:defRPr sz="6144">
                <a:solidFill>
                  <a:schemeClr val="tx1">
                    <a:tint val="75000"/>
                  </a:schemeClr>
                </a:solidFill>
              </a:defRPr>
            </a:lvl2pPr>
            <a:lvl3pPr marL="2809037" indent="0">
              <a:buNone/>
              <a:defRPr sz="5530">
                <a:solidFill>
                  <a:schemeClr val="tx1">
                    <a:tint val="75000"/>
                  </a:schemeClr>
                </a:solidFill>
              </a:defRPr>
            </a:lvl3pPr>
            <a:lvl4pPr marL="4213555" indent="0">
              <a:buNone/>
              <a:defRPr sz="4915">
                <a:solidFill>
                  <a:schemeClr val="tx1">
                    <a:tint val="75000"/>
                  </a:schemeClr>
                </a:solidFill>
              </a:defRPr>
            </a:lvl4pPr>
            <a:lvl5pPr marL="5618074" indent="0">
              <a:buNone/>
              <a:defRPr sz="4915">
                <a:solidFill>
                  <a:schemeClr val="tx1">
                    <a:tint val="75000"/>
                  </a:schemeClr>
                </a:solidFill>
              </a:defRPr>
            </a:lvl5pPr>
            <a:lvl6pPr marL="7022592" indent="0">
              <a:buNone/>
              <a:defRPr sz="4915">
                <a:solidFill>
                  <a:schemeClr val="tx1">
                    <a:tint val="75000"/>
                  </a:schemeClr>
                </a:solidFill>
              </a:defRPr>
            </a:lvl6pPr>
            <a:lvl7pPr marL="8427110" indent="0">
              <a:buNone/>
              <a:defRPr sz="4915">
                <a:solidFill>
                  <a:schemeClr val="tx1">
                    <a:tint val="75000"/>
                  </a:schemeClr>
                </a:solidFill>
              </a:defRPr>
            </a:lvl7pPr>
            <a:lvl8pPr marL="9831629" indent="0">
              <a:buNone/>
              <a:defRPr sz="4915">
                <a:solidFill>
                  <a:schemeClr val="tx1">
                    <a:tint val="75000"/>
                  </a:schemeClr>
                </a:solidFill>
              </a:defRPr>
            </a:lvl8pPr>
            <a:lvl9pPr marL="11236147" indent="0">
              <a:buNone/>
              <a:defRPr sz="491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B2142-0B5B-784B-BAF2-FD1A08868190}"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BBE28-C006-5147-B4C2-8741B2D15944}" type="slidenum">
              <a:rPr lang="en-US" smtClean="0"/>
              <a:t>‹#›</a:t>
            </a:fld>
            <a:endParaRPr lang="en-US"/>
          </a:p>
        </p:txBody>
      </p:sp>
    </p:spTree>
    <p:extLst>
      <p:ext uri="{BB962C8B-B14F-4D97-AF65-F5344CB8AC3E}">
        <p14:creationId xmlns:p14="http://schemas.microsoft.com/office/powerpoint/2010/main" val="368139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75609" y="5608303"/>
            <a:ext cx="15921951" cy="13367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965853" y="5608303"/>
            <a:ext cx="15921951" cy="13367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4B2142-0B5B-784B-BAF2-FD1A08868190}"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BBE28-C006-5147-B4C2-8741B2D15944}" type="slidenum">
              <a:rPr lang="en-US" smtClean="0"/>
              <a:t>‹#›</a:t>
            </a:fld>
            <a:endParaRPr lang="en-US"/>
          </a:p>
        </p:txBody>
      </p:sp>
    </p:spTree>
    <p:extLst>
      <p:ext uri="{BB962C8B-B14F-4D97-AF65-F5344CB8AC3E}">
        <p14:creationId xmlns:p14="http://schemas.microsoft.com/office/powerpoint/2010/main" val="48739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80489" y="1121662"/>
            <a:ext cx="32312194" cy="40721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80491" y="5164517"/>
            <a:ext cx="15848778" cy="2531050"/>
          </a:xfrm>
        </p:spPr>
        <p:txBody>
          <a:bodyPr anchor="b"/>
          <a:lstStyle>
            <a:lvl1pPr marL="0" indent="0">
              <a:buNone/>
              <a:defRPr sz="7373" b="1"/>
            </a:lvl1pPr>
            <a:lvl2pPr marL="1404518" indent="0">
              <a:buNone/>
              <a:defRPr sz="6144" b="1"/>
            </a:lvl2pPr>
            <a:lvl3pPr marL="2809037" indent="0">
              <a:buNone/>
              <a:defRPr sz="5530" b="1"/>
            </a:lvl3pPr>
            <a:lvl4pPr marL="4213555" indent="0">
              <a:buNone/>
              <a:defRPr sz="4915" b="1"/>
            </a:lvl4pPr>
            <a:lvl5pPr marL="5618074" indent="0">
              <a:buNone/>
              <a:defRPr sz="4915" b="1"/>
            </a:lvl5pPr>
            <a:lvl6pPr marL="7022592" indent="0">
              <a:buNone/>
              <a:defRPr sz="4915" b="1"/>
            </a:lvl6pPr>
            <a:lvl7pPr marL="8427110" indent="0">
              <a:buNone/>
              <a:defRPr sz="4915" b="1"/>
            </a:lvl7pPr>
            <a:lvl8pPr marL="9831629" indent="0">
              <a:buNone/>
              <a:defRPr sz="4915" b="1"/>
            </a:lvl8pPr>
            <a:lvl9pPr marL="11236147" indent="0">
              <a:buNone/>
              <a:defRPr sz="4915" b="1"/>
            </a:lvl9pPr>
          </a:lstStyle>
          <a:p>
            <a:pPr lvl="0"/>
            <a:r>
              <a:rPr lang="en-US"/>
              <a:t>Click to edit Master text styles</a:t>
            </a:r>
          </a:p>
        </p:txBody>
      </p:sp>
      <p:sp>
        <p:nvSpPr>
          <p:cNvPr id="4" name="Content Placeholder 3"/>
          <p:cNvSpPr>
            <a:spLocks noGrp="1"/>
          </p:cNvSpPr>
          <p:nvPr>
            <p:ph sz="half" idx="2"/>
          </p:nvPr>
        </p:nvSpPr>
        <p:spPr>
          <a:xfrm>
            <a:off x="2580491" y="7695568"/>
            <a:ext cx="15848778" cy="1131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965853" y="5164517"/>
            <a:ext cx="15926830" cy="2531050"/>
          </a:xfrm>
        </p:spPr>
        <p:txBody>
          <a:bodyPr anchor="b"/>
          <a:lstStyle>
            <a:lvl1pPr marL="0" indent="0">
              <a:buNone/>
              <a:defRPr sz="7373" b="1"/>
            </a:lvl1pPr>
            <a:lvl2pPr marL="1404518" indent="0">
              <a:buNone/>
              <a:defRPr sz="6144" b="1"/>
            </a:lvl2pPr>
            <a:lvl3pPr marL="2809037" indent="0">
              <a:buNone/>
              <a:defRPr sz="5530" b="1"/>
            </a:lvl3pPr>
            <a:lvl4pPr marL="4213555" indent="0">
              <a:buNone/>
              <a:defRPr sz="4915" b="1"/>
            </a:lvl4pPr>
            <a:lvl5pPr marL="5618074" indent="0">
              <a:buNone/>
              <a:defRPr sz="4915" b="1"/>
            </a:lvl5pPr>
            <a:lvl6pPr marL="7022592" indent="0">
              <a:buNone/>
              <a:defRPr sz="4915" b="1"/>
            </a:lvl6pPr>
            <a:lvl7pPr marL="8427110" indent="0">
              <a:buNone/>
              <a:defRPr sz="4915" b="1"/>
            </a:lvl7pPr>
            <a:lvl8pPr marL="9831629" indent="0">
              <a:buNone/>
              <a:defRPr sz="4915" b="1"/>
            </a:lvl8pPr>
            <a:lvl9pPr marL="11236147" indent="0">
              <a:buNone/>
              <a:defRPr sz="4915" b="1"/>
            </a:lvl9pPr>
          </a:lstStyle>
          <a:p>
            <a:pPr lvl="0"/>
            <a:r>
              <a:rPr lang="en-US"/>
              <a:t>Click to edit Master text styles</a:t>
            </a:r>
          </a:p>
        </p:txBody>
      </p:sp>
      <p:sp>
        <p:nvSpPr>
          <p:cNvPr id="6" name="Content Placeholder 5"/>
          <p:cNvSpPr>
            <a:spLocks noGrp="1"/>
          </p:cNvSpPr>
          <p:nvPr>
            <p:ph sz="quarter" idx="4"/>
          </p:nvPr>
        </p:nvSpPr>
        <p:spPr>
          <a:xfrm>
            <a:off x="18965853" y="7695568"/>
            <a:ext cx="15926830" cy="1131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4B2142-0B5B-784B-BAF2-FD1A08868190}" type="datetimeFigureOut">
              <a:rPr lang="en-US" smtClean="0"/>
              <a:t>10/16/23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6BBE28-C006-5147-B4C2-8741B2D15944}" type="slidenum">
              <a:rPr lang="en-US" smtClean="0"/>
              <a:t>‹#›</a:t>
            </a:fld>
            <a:endParaRPr lang="en-US"/>
          </a:p>
        </p:txBody>
      </p:sp>
    </p:spTree>
    <p:extLst>
      <p:ext uri="{BB962C8B-B14F-4D97-AF65-F5344CB8AC3E}">
        <p14:creationId xmlns:p14="http://schemas.microsoft.com/office/powerpoint/2010/main" val="3996805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4B2142-0B5B-784B-BAF2-FD1A08868190}" type="datetimeFigureOut">
              <a:rPr lang="en-US" smtClean="0"/>
              <a:t>10/16/23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6BBE28-C006-5147-B4C2-8741B2D15944}" type="slidenum">
              <a:rPr lang="en-US" smtClean="0"/>
              <a:t>‹#›</a:t>
            </a:fld>
            <a:endParaRPr lang="en-US"/>
          </a:p>
        </p:txBody>
      </p:sp>
    </p:spTree>
    <p:extLst>
      <p:ext uri="{BB962C8B-B14F-4D97-AF65-F5344CB8AC3E}">
        <p14:creationId xmlns:p14="http://schemas.microsoft.com/office/powerpoint/2010/main" val="92090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B2142-0B5B-784B-BAF2-FD1A08868190}" type="datetimeFigureOut">
              <a:rPr lang="en-US" smtClean="0"/>
              <a:t>10/16/23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6BBE28-C006-5147-B4C2-8741B2D15944}" type="slidenum">
              <a:rPr lang="en-US" smtClean="0"/>
              <a:t>‹#›</a:t>
            </a:fld>
            <a:endParaRPr lang="en-US"/>
          </a:p>
        </p:txBody>
      </p:sp>
    </p:spTree>
    <p:extLst>
      <p:ext uri="{BB962C8B-B14F-4D97-AF65-F5344CB8AC3E}">
        <p14:creationId xmlns:p14="http://schemas.microsoft.com/office/powerpoint/2010/main" val="3909150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0491" y="1404514"/>
            <a:ext cx="12082925" cy="4915800"/>
          </a:xfrm>
        </p:spPr>
        <p:txBody>
          <a:bodyPr anchor="b"/>
          <a:lstStyle>
            <a:lvl1pPr>
              <a:defRPr sz="9830"/>
            </a:lvl1pPr>
          </a:lstStyle>
          <a:p>
            <a:r>
              <a:rPr lang="en-US"/>
              <a:t>Click to edit Master title style</a:t>
            </a:r>
            <a:endParaRPr lang="en-US" dirty="0"/>
          </a:p>
        </p:txBody>
      </p:sp>
      <p:sp>
        <p:nvSpPr>
          <p:cNvPr id="3" name="Content Placeholder 2"/>
          <p:cNvSpPr>
            <a:spLocks noGrp="1"/>
          </p:cNvSpPr>
          <p:nvPr>
            <p:ph idx="1"/>
          </p:nvPr>
        </p:nvSpPr>
        <p:spPr>
          <a:xfrm>
            <a:off x="15926830" y="3033362"/>
            <a:ext cx="18965853" cy="14971731"/>
          </a:xfrm>
        </p:spPr>
        <p:txBody>
          <a:bodyPr/>
          <a:lstStyle>
            <a:lvl1pPr>
              <a:defRPr sz="9830"/>
            </a:lvl1pPr>
            <a:lvl2pPr>
              <a:defRPr sz="8602"/>
            </a:lvl2pPr>
            <a:lvl3pPr>
              <a:defRPr sz="7373"/>
            </a:lvl3pPr>
            <a:lvl4pPr>
              <a:defRPr sz="6144"/>
            </a:lvl4pPr>
            <a:lvl5pPr>
              <a:defRPr sz="6144"/>
            </a:lvl5pPr>
            <a:lvl6pPr>
              <a:defRPr sz="6144"/>
            </a:lvl6pPr>
            <a:lvl7pPr>
              <a:defRPr sz="6144"/>
            </a:lvl7pPr>
            <a:lvl8pPr>
              <a:defRPr sz="6144"/>
            </a:lvl8pPr>
            <a:lvl9pPr>
              <a:defRPr sz="61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0491" y="6320314"/>
            <a:ext cx="12082925" cy="11709163"/>
          </a:xfrm>
        </p:spPr>
        <p:txBody>
          <a:bodyPr/>
          <a:lstStyle>
            <a:lvl1pPr marL="0" indent="0">
              <a:buNone/>
              <a:defRPr sz="4915"/>
            </a:lvl1pPr>
            <a:lvl2pPr marL="1404518" indent="0">
              <a:buNone/>
              <a:defRPr sz="4301"/>
            </a:lvl2pPr>
            <a:lvl3pPr marL="2809037" indent="0">
              <a:buNone/>
              <a:defRPr sz="3686"/>
            </a:lvl3pPr>
            <a:lvl4pPr marL="4213555" indent="0">
              <a:buNone/>
              <a:defRPr sz="3072"/>
            </a:lvl4pPr>
            <a:lvl5pPr marL="5618074" indent="0">
              <a:buNone/>
              <a:defRPr sz="3072"/>
            </a:lvl5pPr>
            <a:lvl6pPr marL="7022592" indent="0">
              <a:buNone/>
              <a:defRPr sz="3072"/>
            </a:lvl6pPr>
            <a:lvl7pPr marL="8427110" indent="0">
              <a:buNone/>
              <a:defRPr sz="3072"/>
            </a:lvl7pPr>
            <a:lvl8pPr marL="9831629" indent="0">
              <a:buNone/>
              <a:defRPr sz="3072"/>
            </a:lvl8pPr>
            <a:lvl9pPr marL="11236147" indent="0">
              <a:buNone/>
              <a:defRPr sz="3072"/>
            </a:lvl9pPr>
          </a:lstStyle>
          <a:p>
            <a:pPr lvl="0"/>
            <a:r>
              <a:rPr lang="en-US"/>
              <a:t>Click to edit Master text styles</a:t>
            </a:r>
          </a:p>
        </p:txBody>
      </p:sp>
      <p:sp>
        <p:nvSpPr>
          <p:cNvPr id="5" name="Date Placeholder 4"/>
          <p:cNvSpPr>
            <a:spLocks noGrp="1"/>
          </p:cNvSpPr>
          <p:nvPr>
            <p:ph type="dt" sz="half" idx="10"/>
          </p:nvPr>
        </p:nvSpPr>
        <p:spPr/>
        <p:txBody>
          <a:bodyPr/>
          <a:lstStyle/>
          <a:p>
            <a:fld id="{104B2142-0B5B-784B-BAF2-FD1A08868190}"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BBE28-C006-5147-B4C2-8741B2D15944}" type="slidenum">
              <a:rPr lang="en-US" smtClean="0"/>
              <a:t>‹#›</a:t>
            </a:fld>
            <a:endParaRPr lang="en-US"/>
          </a:p>
        </p:txBody>
      </p:sp>
    </p:spTree>
    <p:extLst>
      <p:ext uri="{BB962C8B-B14F-4D97-AF65-F5344CB8AC3E}">
        <p14:creationId xmlns:p14="http://schemas.microsoft.com/office/powerpoint/2010/main" val="183844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0491" y="1404514"/>
            <a:ext cx="12082925" cy="4915800"/>
          </a:xfrm>
        </p:spPr>
        <p:txBody>
          <a:bodyPr anchor="b"/>
          <a:lstStyle>
            <a:lvl1pPr>
              <a:defRPr sz="983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926830" y="3033362"/>
            <a:ext cx="18965853" cy="14971731"/>
          </a:xfrm>
        </p:spPr>
        <p:txBody>
          <a:bodyPr anchor="t"/>
          <a:lstStyle>
            <a:lvl1pPr marL="0" indent="0">
              <a:buNone/>
              <a:defRPr sz="9830"/>
            </a:lvl1pPr>
            <a:lvl2pPr marL="1404518" indent="0">
              <a:buNone/>
              <a:defRPr sz="8602"/>
            </a:lvl2pPr>
            <a:lvl3pPr marL="2809037" indent="0">
              <a:buNone/>
              <a:defRPr sz="7373"/>
            </a:lvl3pPr>
            <a:lvl4pPr marL="4213555" indent="0">
              <a:buNone/>
              <a:defRPr sz="6144"/>
            </a:lvl4pPr>
            <a:lvl5pPr marL="5618074" indent="0">
              <a:buNone/>
              <a:defRPr sz="6144"/>
            </a:lvl5pPr>
            <a:lvl6pPr marL="7022592" indent="0">
              <a:buNone/>
              <a:defRPr sz="6144"/>
            </a:lvl6pPr>
            <a:lvl7pPr marL="8427110" indent="0">
              <a:buNone/>
              <a:defRPr sz="6144"/>
            </a:lvl7pPr>
            <a:lvl8pPr marL="9831629" indent="0">
              <a:buNone/>
              <a:defRPr sz="6144"/>
            </a:lvl8pPr>
            <a:lvl9pPr marL="11236147" indent="0">
              <a:buNone/>
              <a:defRPr sz="6144"/>
            </a:lvl9pPr>
          </a:lstStyle>
          <a:p>
            <a:r>
              <a:rPr lang="en-US"/>
              <a:t>Click icon to add picture</a:t>
            </a:r>
            <a:endParaRPr lang="en-US" dirty="0"/>
          </a:p>
        </p:txBody>
      </p:sp>
      <p:sp>
        <p:nvSpPr>
          <p:cNvPr id="4" name="Text Placeholder 3"/>
          <p:cNvSpPr>
            <a:spLocks noGrp="1"/>
          </p:cNvSpPr>
          <p:nvPr>
            <p:ph type="body" sz="half" idx="2"/>
          </p:nvPr>
        </p:nvSpPr>
        <p:spPr>
          <a:xfrm>
            <a:off x="2580491" y="6320314"/>
            <a:ext cx="12082925" cy="11709163"/>
          </a:xfrm>
        </p:spPr>
        <p:txBody>
          <a:bodyPr/>
          <a:lstStyle>
            <a:lvl1pPr marL="0" indent="0">
              <a:buNone/>
              <a:defRPr sz="4915"/>
            </a:lvl1pPr>
            <a:lvl2pPr marL="1404518" indent="0">
              <a:buNone/>
              <a:defRPr sz="4301"/>
            </a:lvl2pPr>
            <a:lvl3pPr marL="2809037" indent="0">
              <a:buNone/>
              <a:defRPr sz="3686"/>
            </a:lvl3pPr>
            <a:lvl4pPr marL="4213555" indent="0">
              <a:buNone/>
              <a:defRPr sz="3072"/>
            </a:lvl4pPr>
            <a:lvl5pPr marL="5618074" indent="0">
              <a:buNone/>
              <a:defRPr sz="3072"/>
            </a:lvl5pPr>
            <a:lvl6pPr marL="7022592" indent="0">
              <a:buNone/>
              <a:defRPr sz="3072"/>
            </a:lvl6pPr>
            <a:lvl7pPr marL="8427110" indent="0">
              <a:buNone/>
              <a:defRPr sz="3072"/>
            </a:lvl7pPr>
            <a:lvl8pPr marL="9831629" indent="0">
              <a:buNone/>
              <a:defRPr sz="3072"/>
            </a:lvl8pPr>
            <a:lvl9pPr marL="11236147" indent="0">
              <a:buNone/>
              <a:defRPr sz="3072"/>
            </a:lvl9pPr>
          </a:lstStyle>
          <a:p>
            <a:pPr lvl="0"/>
            <a:r>
              <a:rPr lang="en-US"/>
              <a:t>Click to edit Master text styles</a:t>
            </a:r>
          </a:p>
        </p:txBody>
      </p:sp>
      <p:sp>
        <p:nvSpPr>
          <p:cNvPr id="5" name="Date Placeholder 4"/>
          <p:cNvSpPr>
            <a:spLocks noGrp="1"/>
          </p:cNvSpPr>
          <p:nvPr>
            <p:ph type="dt" sz="half" idx="10"/>
          </p:nvPr>
        </p:nvSpPr>
        <p:spPr/>
        <p:txBody>
          <a:bodyPr/>
          <a:lstStyle/>
          <a:p>
            <a:fld id="{104B2142-0B5B-784B-BAF2-FD1A08868190}"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BBE28-C006-5147-B4C2-8741B2D15944}" type="slidenum">
              <a:rPr lang="en-US" smtClean="0"/>
              <a:t>‹#›</a:t>
            </a:fld>
            <a:endParaRPr lang="en-US"/>
          </a:p>
        </p:txBody>
      </p:sp>
    </p:spTree>
    <p:extLst>
      <p:ext uri="{BB962C8B-B14F-4D97-AF65-F5344CB8AC3E}">
        <p14:creationId xmlns:p14="http://schemas.microsoft.com/office/powerpoint/2010/main" val="291433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5610" y="1121662"/>
            <a:ext cx="32312194" cy="40721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75610" y="5608303"/>
            <a:ext cx="32312194" cy="133672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75610" y="19526650"/>
            <a:ext cx="8429268" cy="1121661"/>
          </a:xfrm>
          <a:prstGeom prst="rect">
            <a:avLst/>
          </a:prstGeom>
        </p:spPr>
        <p:txBody>
          <a:bodyPr vert="horz" lIns="91440" tIns="45720" rIns="91440" bIns="45720" rtlCol="0" anchor="ctr"/>
          <a:lstStyle>
            <a:lvl1pPr algn="l">
              <a:defRPr sz="3686">
                <a:solidFill>
                  <a:schemeClr val="tx1">
                    <a:tint val="75000"/>
                  </a:schemeClr>
                </a:solidFill>
              </a:defRPr>
            </a:lvl1pPr>
          </a:lstStyle>
          <a:p>
            <a:fld id="{104B2142-0B5B-784B-BAF2-FD1A08868190}" type="datetimeFigureOut">
              <a:rPr lang="en-US" smtClean="0"/>
              <a:t>10/16/23</a:t>
            </a:fld>
            <a:endParaRPr lang="en-US"/>
          </a:p>
        </p:txBody>
      </p:sp>
      <p:sp>
        <p:nvSpPr>
          <p:cNvPr id="5" name="Footer Placeholder 4"/>
          <p:cNvSpPr>
            <a:spLocks noGrp="1"/>
          </p:cNvSpPr>
          <p:nvPr>
            <p:ph type="ftr" sz="quarter" idx="3"/>
          </p:nvPr>
        </p:nvSpPr>
        <p:spPr>
          <a:xfrm>
            <a:off x="12409756" y="19526650"/>
            <a:ext cx="12643902" cy="1121661"/>
          </a:xfrm>
          <a:prstGeom prst="rect">
            <a:avLst/>
          </a:prstGeom>
        </p:spPr>
        <p:txBody>
          <a:bodyPr vert="horz" lIns="91440" tIns="45720" rIns="91440" bIns="45720" rtlCol="0" anchor="ctr"/>
          <a:lstStyle>
            <a:lvl1pPr algn="ctr">
              <a:defRPr sz="368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458535" y="19526650"/>
            <a:ext cx="8429268" cy="1121661"/>
          </a:xfrm>
          <a:prstGeom prst="rect">
            <a:avLst/>
          </a:prstGeom>
        </p:spPr>
        <p:txBody>
          <a:bodyPr vert="horz" lIns="91440" tIns="45720" rIns="91440" bIns="45720" rtlCol="0" anchor="ctr"/>
          <a:lstStyle>
            <a:lvl1pPr algn="r">
              <a:defRPr sz="3686">
                <a:solidFill>
                  <a:schemeClr val="tx1">
                    <a:tint val="75000"/>
                  </a:schemeClr>
                </a:solidFill>
              </a:defRPr>
            </a:lvl1pPr>
          </a:lstStyle>
          <a:p>
            <a:fld id="{726BBE28-C006-5147-B4C2-8741B2D15944}" type="slidenum">
              <a:rPr lang="en-US" smtClean="0"/>
              <a:t>‹#›</a:t>
            </a:fld>
            <a:endParaRPr lang="en-US"/>
          </a:p>
        </p:txBody>
      </p:sp>
    </p:spTree>
    <p:extLst>
      <p:ext uri="{BB962C8B-B14F-4D97-AF65-F5344CB8AC3E}">
        <p14:creationId xmlns:p14="http://schemas.microsoft.com/office/powerpoint/2010/main" val="746482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09037" rtl="0" eaLnBrk="1" latinLnBrk="0" hangingPunct="1">
        <a:lnSpc>
          <a:spcPct val="90000"/>
        </a:lnSpc>
        <a:spcBef>
          <a:spcPct val="0"/>
        </a:spcBef>
        <a:buNone/>
        <a:defRPr sz="13517" kern="1200">
          <a:solidFill>
            <a:schemeClr val="tx1"/>
          </a:solidFill>
          <a:latin typeface="+mj-lt"/>
          <a:ea typeface="+mj-ea"/>
          <a:cs typeface="+mj-cs"/>
        </a:defRPr>
      </a:lvl1pPr>
    </p:titleStyle>
    <p:bodyStyle>
      <a:lvl1pPr marL="702259" indent="-702259" algn="l" defTabSz="2809037" rtl="0" eaLnBrk="1" latinLnBrk="0" hangingPunct="1">
        <a:lnSpc>
          <a:spcPct val="90000"/>
        </a:lnSpc>
        <a:spcBef>
          <a:spcPts val="3072"/>
        </a:spcBef>
        <a:buFont typeface="Arial" panose="020B0604020202020204" pitchFamily="34" charset="0"/>
        <a:buChar char="•"/>
        <a:defRPr sz="8602" kern="1200">
          <a:solidFill>
            <a:schemeClr val="tx1"/>
          </a:solidFill>
          <a:latin typeface="+mn-lt"/>
          <a:ea typeface="+mn-ea"/>
          <a:cs typeface="+mn-cs"/>
        </a:defRPr>
      </a:lvl1pPr>
      <a:lvl2pPr marL="2106778" indent="-702259" algn="l" defTabSz="2809037" rtl="0" eaLnBrk="1" latinLnBrk="0" hangingPunct="1">
        <a:lnSpc>
          <a:spcPct val="90000"/>
        </a:lnSpc>
        <a:spcBef>
          <a:spcPts val="1536"/>
        </a:spcBef>
        <a:buFont typeface="Arial" panose="020B0604020202020204" pitchFamily="34" charset="0"/>
        <a:buChar char="•"/>
        <a:defRPr sz="7373" kern="1200">
          <a:solidFill>
            <a:schemeClr val="tx1"/>
          </a:solidFill>
          <a:latin typeface="+mn-lt"/>
          <a:ea typeface="+mn-ea"/>
          <a:cs typeface="+mn-cs"/>
        </a:defRPr>
      </a:lvl2pPr>
      <a:lvl3pPr marL="3511296" indent="-702259" algn="l" defTabSz="2809037" rtl="0" eaLnBrk="1" latinLnBrk="0" hangingPunct="1">
        <a:lnSpc>
          <a:spcPct val="90000"/>
        </a:lnSpc>
        <a:spcBef>
          <a:spcPts val="1536"/>
        </a:spcBef>
        <a:buFont typeface="Arial" panose="020B0604020202020204" pitchFamily="34" charset="0"/>
        <a:buChar char="•"/>
        <a:defRPr sz="6144" kern="1200">
          <a:solidFill>
            <a:schemeClr val="tx1"/>
          </a:solidFill>
          <a:latin typeface="+mn-lt"/>
          <a:ea typeface="+mn-ea"/>
          <a:cs typeface="+mn-cs"/>
        </a:defRPr>
      </a:lvl3pPr>
      <a:lvl4pPr marL="4915814"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4pPr>
      <a:lvl5pPr marL="6320333"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5pPr>
      <a:lvl6pPr marL="7724851"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6pPr>
      <a:lvl7pPr marL="9129370"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7pPr>
      <a:lvl8pPr marL="10533888"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8pPr>
      <a:lvl9pPr marL="11938406"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9pPr>
    </p:bodyStyle>
    <p:otherStyle>
      <a:defPPr>
        <a:defRPr lang="en-US"/>
      </a:defPPr>
      <a:lvl1pPr marL="0" algn="l" defTabSz="2809037" rtl="0" eaLnBrk="1" latinLnBrk="0" hangingPunct="1">
        <a:defRPr sz="5530" kern="1200">
          <a:solidFill>
            <a:schemeClr val="tx1"/>
          </a:solidFill>
          <a:latin typeface="+mn-lt"/>
          <a:ea typeface="+mn-ea"/>
          <a:cs typeface="+mn-cs"/>
        </a:defRPr>
      </a:lvl1pPr>
      <a:lvl2pPr marL="1404518" algn="l" defTabSz="2809037" rtl="0" eaLnBrk="1" latinLnBrk="0" hangingPunct="1">
        <a:defRPr sz="5530" kern="1200">
          <a:solidFill>
            <a:schemeClr val="tx1"/>
          </a:solidFill>
          <a:latin typeface="+mn-lt"/>
          <a:ea typeface="+mn-ea"/>
          <a:cs typeface="+mn-cs"/>
        </a:defRPr>
      </a:lvl2pPr>
      <a:lvl3pPr marL="2809037" algn="l" defTabSz="2809037" rtl="0" eaLnBrk="1" latinLnBrk="0" hangingPunct="1">
        <a:defRPr sz="5530" kern="1200">
          <a:solidFill>
            <a:schemeClr val="tx1"/>
          </a:solidFill>
          <a:latin typeface="+mn-lt"/>
          <a:ea typeface="+mn-ea"/>
          <a:cs typeface="+mn-cs"/>
        </a:defRPr>
      </a:lvl3pPr>
      <a:lvl4pPr marL="4213555" algn="l" defTabSz="2809037" rtl="0" eaLnBrk="1" latinLnBrk="0" hangingPunct="1">
        <a:defRPr sz="5530" kern="1200">
          <a:solidFill>
            <a:schemeClr val="tx1"/>
          </a:solidFill>
          <a:latin typeface="+mn-lt"/>
          <a:ea typeface="+mn-ea"/>
          <a:cs typeface="+mn-cs"/>
        </a:defRPr>
      </a:lvl4pPr>
      <a:lvl5pPr marL="5618074" algn="l" defTabSz="2809037" rtl="0" eaLnBrk="1" latinLnBrk="0" hangingPunct="1">
        <a:defRPr sz="5530" kern="1200">
          <a:solidFill>
            <a:schemeClr val="tx1"/>
          </a:solidFill>
          <a:latin typeface="+mn-lt"/>
          <a:ea typeface="+mn-ea"/>
          <a:cs typeface="+mn-cs"/>
        </a:defRPr>
      </a:lvl5pPr>
      <a:lvl6pPr marL="7022592" algn="l" defTabSz="2809037" rtl="0" eaLnBrk="1" latinLnBrk="0" hangingPunct="1">
        <a:defRPr sz="5530" kern="1200">
          <a:solidFill>
            <a:schemeClr val="tx1"/>
          </a:solidFill>
          <a:latin typeface="+mn-lt"/>
          <a:ea typeface="+mn-ea"/>
          <a:cs typeface="+mn-cs"/>
        </a:defRPr>
      </a:lvl6pPr>
      <a:lvl7pPr marL="8427110" algn="l" defTabSz="2809037" rtl="0" eaLnBrk="1" latinLnBrk="0" hangingPunct="1">
        <a:defRPr sz="5530" kern="1200">
          <a:solidFill>
            <a:schemeClr val="tx1"/>
          </a:solidFill>
          <a:latin typeface="+mn-lt"/>
          <a:ea typeface="+mn-ea"/>
          <a:cs typeface="+mn-cs"/>
        </a:defRPr>
      </a:lvl7pPr>
      <a:lvl8pPr marL="9831629" algn="l" defTabSz="2809037" rtl="0" eaLnBrk="1" latinLnBrk="0" hangingPunct="1">
        <a:defRPr sz="5530" kern="1200">
          <a:solidFill>
            <a:schemeClr val="tx1"/>
          </a:solidFill>
          <a:latin typeface="+mn-lt"/>
          <a:ea typeface="+mn-ea"/>
          <a:cs typeface="+mn-cs"/>
        </a:defRPr>
      </a:lvl8pPr>
      <a:lvl9pPr marL="11236147" algn="l" defTabSz="2809037" rtl="0" eaLnBrk="1" latinLnBrk="0" hangingPunct="1">
        <a:defRPr sz="5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3B32294A-4E8E-1393-547B-E96B741343A1}"/>
              </a:ext>
            </a:extLst>
          </p:cNvPr>
          <p:cNvGrpSpPr/>
          <p:nvPr/>
        </p:nvGrpSpPr>
        <p:grpSpPr>
          <a:xfrm>
            <a:off x="0" y="0"/>
            <a:ext cx="37463413" cy="21067713"/>
            <a:chOff x="0" y="0"/>
            <a:chExt cx="37463413" cy="21067713"/>
          </a:xfrm>
        </p:grpSpPr>
        <p:sp>
          <p:nvSpPr>
            <p:cNvPr id="4" name="Rectangle 3">
              <a:extLst>
                <a:ext uri="{FF2B5EF4-FFF2-40B4-BE49-F238E27FC236}">
                  <a16:creationId xmlns:a16="http://schemas.microsoft.com/office/drawing/2014/main" id="{CD2F7A40-2908-717B-A84A-1164F7261F5D}"/>
                </a:ext>
              </a:extLst>
            </p:cNvPr>
            <p:cNvSpPr/>
            <p:nvPr/>
          </p:nvSpPr>
          <p:spPr>
            <a:xfrm>
              <a:off x="265620" y="256032"/>
              <a:ext cx="27202955" cy="3913632"/>
            </a:xfrm>
            <a:prstGeom prst="rect">
              <a:avLst/>
            </a:prstGeom>
            <a:solidFill>
              <a:schemeClr val="accent1">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a:extLst>
                <a:ext uri="{FF2B5EF4-FFF2-40B4-BE49-F238E27FC236}">
                  <a16:creationId xmlns:a16="http://schemas.microsoft.com/office/drawing/2014/main" id="{50473C27-2143-0D1C-EAB9-9DDF740BFA5D}"/>
                </a:ext>
              </a:extLst>
            </p:cNvPr>
            <p:cNvSpPr/>
            <p:nvPr/>
          </p:nvSpPr>
          <p:spPr>
            <a:xfrm>
              <a:off x="27724609" y="261307"/>
              <a:ext cx="9473184" cy="8361947"/>
            </a:xfrm>
            <a:prstGeom prst="rect">
              <a:avLst/>
            </a:prstGeom>
            <a:solidFill>
              <a:schemeClr val="accent1">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tangle 5">
              <a:extLst>
                <a:ext uri="{FF2B5EF4-FFF2-40B4-BE49-F238E27FC236}">
                  <a16:creationId xmlns:a16="http://schemas.microsoft.com/office/drawing/2014/main" id="{D9E01775-F7D9-49A6-4CD0-F808D62D38F5}"/>
                </a:ext>
              </a:extLst>
            </p:cNvPr>
            <p:cNvSpPr/>
            <p:nvPr/>
          </p:nvSpPr>
          <p:spPr>
            <a:xfrm>
              <a:off x="27724609" y="8930640"/>
              <a:ext cx="9473184" cy="12026780"/>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a:extLst>
                <a:ext uri="{FF2B5EF4-FFF2-40B4-BE49-F238E27FC236}">
                  <a16:creationId xmlns:a16="http://schemas.microsoft.com/office/drawing/2014/main" id="{EBCF4EC1-472C-3BE0-8930-4D49C39C6CE1}"/>
                </a:ext>
              </a:extLst>
            </p:cNvPr>
            <p:cNvSpPr/>
            <p:nvPr/>
          </p:nvSpPr>
          <p:spPr>
            <a:xfrm>
              <a:off x="18571463" y="4431792"/>
              <a:ext cx="8887968" cy="16635920"/>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a:extLst>
                <a:ext uri="{FF2B5EF4-FFF2-40B4-BE49-F238E27FC236}">
                  <a16:creationId xmlns:a16="http://schemas.microsoft.com/office/drawing/2014/main" id="{586C61FD-CEBC-606E-CC33-7F177F428DD3}"/>
                </a:ext>
              </a:extLst>
            </p:cNvPr>
            <p:cNvSpPr/>
            <p:nvPr/>
          </p:nvSpPr>
          <p:spPr>
            <a:xfrm>
              <a:off x="9418317" y="4431792"/>
              <a:ext cx="8887968" cy="16525628"/>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70D7FF51-AF18-5CA1-95A7-E902628CED17}"/>
                </a:ext>
              </a:extLst>
            </p:cNvPr>
            <p:cNvSpPr/>
            <p:nvPr/>
          </p:nvSpPr>
          <p:spPr>
            <a:xfrm>
              <a:off x="265619" y="4431792"/>
              <a:ext cx="8887968" cy="16525628"/>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1" name="Straight Connector 20">
              <a:extLst>
                <a:ext uri="{FF2B5EF4-FFF2-40B4-BE49-F238E27FC236}">
                  <a16:creationId xmlns:a16="http://schemas.microsoft.com/office/drawing/2014/main" id="{C7C7772F-B9A3-2210-AC2B-C63A25D2DD97}"/>
                </a:ext>
              </a:extLst>
            </p:cNvPr>
            <p:cNvCxnSpPr>
              <a:cxnSpLocks/>
              <a:stCxn id="13" idx="3"/>
              <a:endCxn id="12" idx="1"/>
            </p:cNvCxnSpPr>
            <p:nvPr/>
          </p:nvCxnSpPr>
          <p:spPr>
            <a:xfrm>
              <a:off x="9153587" y="12694606"/>
              <a:ext cx="264730" cy="0"/>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C84F386-618C-7A2D-729A-72E6C72AD565}"/>
                </a:ext>
              </a:extLst>
            </p:cNvPr>
            <p:cNvSpPr/>
            <p:nvPr/>
          </p:nvSpPr>
          <p:spPr>
            <a:xfrm>
              <a:off x="0" y="0"/>
              <a:ext cx="37463413" cy="2106771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57" name="TextBox 56">
            <a:extLst>
              <a:ext uri="{FF2B5EF4-FFF2-40B4-BE49-F238E27FC236}">
                <a16:creationId xmlns:a16="http://schemas.microsoft.com/office/drawing/2014/main" id="{B6088B48-2F29-000A-1B90-D32CFB65173D}"/>
              </a:ext>
            </a:extLst>
          </p:cNvPr>
          <p:cNvSpPr txBox="1"/>
          <p:nvPr/>
        </p:nvSpPr>
        <p:spPr>
          <a:xfrm>
            <a:off x="12548985" y="803033"/>
            <a:ext cx="14552862" cy="2862322"/>
          </a:xfrm>
          <a:prstGeom prst="rect">
            <a:avLst/>
          </a:prstGeom>
          <a:noFill/>
        </p:spPr>
        <p:txBody>
          <a:bodyPr wrap="square" rtlCol="0">
            <a:spAutoFit/>
          </a:bodyPr>
          <a:lstStyle/>
          <a:p>
            <a:pPr algn="ctr"/>
            <a:r>
              <a:rPr lang="en-US" sz="6600" b="1" i="0" u="none" strike="noStrike" dirty="0">
                <a:solidFill>
                  <a:schemeClr val="bg1"/>
                </a:solidFill>
                <a:effectLst/>
              </a:rPr>
              <a:t>Using Large Language Models for Massive Political Science Data Scraping</a:t>
            </a:r>
          </a:p>
          <a:p>
            <a:pPr algn="ctr"/>
            <a:r>
              <a:rPr lang="en-US" sz="4800" b="1" i="0" u="none" strike="noStrike" dirty="0">
                <a:solidFill>
                  <a:schemeClr val="bg1"/>
                </a:solidFill>
                <a:effectLst/>
              </a:rPr>
              <a:t>Victor Verma</a:t>
            </a:r>
            <a:endParaRPr lang="en-US" sz="4800" b="1" dirty="0">
              <a:solidFill>
                <a:schemeClr val="bg1"/>
              </a:solidFill>
              <a:effectLst/>
              <a:cs typeface="Calibri" panose="020F0502020204030204" pitchFamily="34" charset="0"/>
            </a:endParaRPr>
          </a:p>
        </p:txBody>
      </p:sp>
      <p:pic>
        <p:nvPicPr>
          <p:cNvPr id="58" name="Picture 57">
            <a:extLst>
              <a:ext uri="{FF2B5EF4-FFF2-40B4-BE49-F238E27FC236}">
                <a16:creationId xmlns:a16="http://schemas.microsoft.com/office/drawing/2014/main" id="{1E897CE1-7DA8-CE49-37E2-6E4B49112122}"/>
              </a:ext>
            </a:extLst>
          </p:cNvPr>
          <p:cNvPicPr>
            <a:picLocks noChangeAspect="1"/>
          </p:cNvPicPr>
          <p:nvPr/>
        </p:nvPicPr>
        <p:blipFill>
          <a:blip r:embed="rId2"/>
          <a:srcRect t="6283" b="6283"/>
          <a:stretch/>
        </p:blipFill>
        <p:spPr>
          <a:xfrm>
            <a:off x="27959085" y="1241091"/>
            <a:ext cx="3357317" cy="3913932"/>
          </a:xfrm>
          <a:prstGeom prst="rect">
            <a:avLst/>
          </a:prstGeom>
        </p:spPr>
      </p:pic>
      <p:sp>
        <p:nvSpPr>
          <p:cNvPr id="60" name="TextBox 59">
            <a:extLst>
              <a:ext uri="{FF2B5EF4-FFF2-40B4-BE49-F238E27FC236}">
                <a16:creationId xmlns:a16="http://schemas.microsoft.com/office/drawing/2014/main" id="{B2EDC24D-F6DB-3363-438E-A8C1D8B10645}"/>
              </a:ext>
            </a:extLst>
          </p:cNvPr>
          <p:cNvSpPr txBox="1"/>
          <p:nvPr/>
        </p:nvSpPr>
        <p:spPr>
          <a:xfrm>
            <a:off x="27801974" y="286707"/>
            <a:ext cx="4122603" cy="769441"/>
          </a:xfrm>
          <a:prstGeom prst="rect">
            <a:avLst/>
          </a:prstGeom>
          <a:noFill/>
        </p:spPr>
        <p:txBody>
          <a:bodyPr wrap="none" rtlCol="0">
            <a:spAutoFit/>
          </a:bodyPr>
          <a:lstStyle/>
          <a:p>
            <a:r>
              <a:rPr lang="en-US" sz="4400" b="1" dirty="0">
                <a:solidFill>
                  <a:schemeClr val="bg1"/>
                </a:solidFill>
              </a:rPr>
              <a:t>Meet the Author</a:t>
            </a:r>
          </a:p>
        </p:txBody>
      </p:sp>
      <p:sp>
        <p:nvSpPr>
          <p:cNvPr id="61" name="TextBox 60">
            <a:extLst>
              <a:ext uri="{FF2B5EF4-FFF2-40B4-BE49-F238E27FC236}">
                <a16:creationId xmlns:a16="http://schemas.microsoft.com/office/drawing/2014/main" id="{309131B8-90C9-4ABA-1F85-9DC395B93810}"/>
              </a:ext>
            </a:extLst>
          </p:cNvPr>
          <p:cNvSpPr txBox="1"/>
          <p:nvPr/>
        </p:nvSpPr>
        <p:spPr>
          <a:xfrm>
            <a:off x="31572436" y="1052162"/>
            <a:ext cx="5390378" cy="4216539"/>
          </a:xfrm>
          <a:prstGeom prst="rect">
            <a:avLst/>
          </a:prstGeom>
          <a:noFill/>
        </p:spPr>
        <p:txBody>
          <a:bodyPr wrap="square" rtlCol="0">
            <a:spAutoFit/>
          </a:bodyPr>
          <a:lstStyle/>
          <a:p>
            <a:r>
              <a:rPr lang="en-US" sz="4400" b="1" i="0" dirty="0">
                <a:solidFill>
                  <a:schemeClr val="bg1"/>
                </a:solidFill>
                <a:effectLst/>
                <a:latin typeface="Calibri" panose="020F0502020204030204" pitchFamily="34" charset="0"/>
                <a:cs typeface="Calibri" panose="020F0502020204030204" pitchFamily="34" charset="0"/>
              </a:rPr>
              <a:t>Victor Verma</a:t>
            </a:r>
          </a:p>
          <a:p>
            <a:pPr algn="just"/>
            <a:r>
              <a:rPr lang="en-US" sz="2800" dirty="0">
                <a:solidFill>
                  <a:schemeClr val="bg1"/>
                </a:solidFill>
                <a:latin typeface="Calibri" panose="020F0502020204030204" pitchFamily="34" charset="0"/>
                <a:cs typeface="Calibri" panose="020F0502020204030204" pitchFamily="34" charset="0"/>
              </a:rPr>
              <a:t>I am a third-year student at Boston University majoring in Math and Computer Science, and minoring in Data Science, and I hope to use all three fields in some capacity in my career. In my free time, I like going to the gym, watching movies, and solving the Rubik’s Cube.</a:t>
            </a:r>
          </a:p>
        </p:txBody>
      </p:sp>
      <p:sp>
        <p:nvSpPr>
          <p:cNvPr id="64" name="TextBox 63">
            <a:extLst>
              <a:ext uri="{FF2B5EF4-FFF2-40B4-BE49-F238E27FC236}">
                <a16:creationId xmlns:a16="http://schemas.microsoft.com/office/drawing/2014/main" id="{05F7B11A-8E80-D7D4-B1D5-03B67FD53432}"/>
              </a:ext>
            </a:extLst>
          </p:cNvPr>
          <p:cNvSpPr txBox="1"/>
          <p:nvPr/>
        </p:nvSpPr>
        <p:spPr>
          <a:xfrm>
            <a:off x="27766873" y="15395760"/>
            <a:ext cx="9160840" cy="1892826"/>
          </a:xfrm>
          <a:prstGeom prst="rect">
            <a:avLst/>
          </a:prstGeom>
          <a:noFill/>
        </p:spPr>
        <p:txBody>
          <a:bodyPr wrap="square" rtlCol="0">
            <a:spAutoFit/>
          </a:bodyPr>
          <a:lstStyle/>
          <a:p>
            <a:pPr marL="457200" indent="-457200" rtl="0" fontAlgn="base">
              <a:spcBef>
                <a:spcPts val="0"/>
              </a:spcBef>
              <a:spcAft>
                <a:spcPts val="0"/>
              </a:spcAft>
              <a:buFont typeface="Wingdings" pitchFamily="2" charset="2"/>
              <a:buChar char="Ø"/>
            </a:pPr>
            <a:endParaRPr lang="en-US" sz="500" b="0" i="0" u="none" strike="noStrike" dirty="0">
              <a:effectLst/>
            </a:endParaRPr>
          </a:p>
          <a:p>
            <a:pPr marL="457200" indent="-457200" rtl="0" fontAlgn="base">
              <a:spcBef>
                <a:spcPts val="0"/>
              </a:spcBef>
              <a:spcAft>
                <a:spcPts val="0"/>
              </a:spcAft>
              <a:buFont typeface="Wingdings" pitchFamily="2" charset="2"/>
              <a:buChar char="Ø"/>
            </a:pPr>
            <a:r>
              <a:rPr lang="en-US" sz="2800" b="0" i="0" u="none" strike="noStrike" dirty="0">
                <a:effectLst/>
              </a:rPr>
              <a:t>Google’s API Documentation</a:t>
            </a:r>
          </a:p>
          <a:p>
            <a:pPr marL="457200" indent="-457200" rtl="0" fontAlgn="base">
              <a:spcBef>
                <a:spcPts val="0"/>
              </a:spcBef>
              <a:spcAft>
                <a:spcPts val="0"/>
              </a:spcAft>
              <a:buFont typeface="Wingdings" pitchFamily="2" charset="2"/>
              <a:buChar char="Ø"/>
            </a:pPr>
            <a:r>
              <a:rPr lang="en-US" sz="2800" b="0" i="0" u="none" strike="noStrike" dirty="0">
                <a:effectLst/>
              </a:rPr>
              <a:t>OpenAI’s API Documentation</a:t>
            </a:r>
          </a:p>
          <a:p>
            <a:pPr marL="457200" indent="-457200" algn="just" rtl="0" fontAlgn="base">
              <a:spcBef>
                <a:spcPts val="0"/>
              </a:spcBef>
              <a:spcAft>
                <a:spcPts val="0"/>
              </a:spcAft>
              <a:buFont typeface="Wingdings" pitchFamily="2" charset="2"/>
              <a:buChar char="Ø"/>
            </a:pPr>
            <a:r>
              <a:rPr lang="en-US" sz="2800" b="0" i="0" u="none" strike="noStrike" dirty="0">
                <a:effectLst/>
              </a:rPr>
              <a:t>API Documentation for the utilized Python libraries</a:t>
            </a:r>
          </a:p>
          <a:p>
            <a:pPr marL="457200" indent="-457200" rtl="0" fontAlgn="base">
              <a:spcBef>
                <a:spcPts val="0"/>
              </a:spcBef>
              <a:spcAft>
                <a:spcPts val="0"/>
              </a:spcAft>
              <a:buFont typeface="Wingdings" pitchFamily="2" charset="2"/>
              <a:buChar char="Ø"/>
            </a:pPr>
            <a:r>
              <a:rPr lang="en-US" sz="2800" b="0" i="0" u="none" strike="noStrike" dirty="0">
                <a:effectLst/>
              </a:rPr>
              <a:t>ChatGPT</a:t>
            </a:r>
          </a:p>
        </p:txBody>
      </p:sp>
      <p:sp>
        <p:nvSpPr>
          <p:cNvPr id="65" name="TextBox 64">
            <a:extLst>
              <a:ext uri="{FF2B5EF4-FFF2-40B4-BE49-F238E27FC236}">
                <a16:creationId xmlns:a16="http://schemas.microsoft.com/office/drawing/2014/main" id="{EFE137B7-0A17-9A09-DC38-8F6A73782CE0}"/>
              </a:ext>
            </a:extLst>
          </p:cNvPr>
          <p:cNvSpPr txBox="1"/>
          <p:nvPr/>
        </p:nvSpPr>
        <p:spPr>
          <a:xfrm>
            <a:off x="27766873" y="18093520"/>
            <a:ext cx="9160840" cy="2754600"/>
          </a:xfrm>
          <a:prstGeom prst="rect">
            <a:avLst/>
          </a:prstGeom>
          <a:noFill/>
        </p:spPr>
        <p:txBody>
          <a:bodyPr wrap="square" rtlCol="0">
            <a:spAutoFit/>
          </a:bodyPr>
          <a:lstStyle/>
          <a:p>
            <a:pPr marL="457200" indent="-457200" rtl="0" fontAlgn="base">
              <a:spcBef>
                <a:spcPts val="0"/>
              </a:spcBef>
              <a:spcAft>
                <a:spcPts val="0"/>
              </a:spcAft>
              <a:buFont typeface="Wingdings" pitchFamily="2" charset="2"/>
              <a:buChar char="Ø"/>
            </a:pPr>
            <a:endParaRPr lang="en-US" sz="500" b="0" i="0" u="none" strike="noStrike" dirty="0">
              <a:effectLst/>
            </a:endParaRPr>
          </a:p>
          <a:p>
            <a:pPr marL="457200" indent="-457200" rtl="0" fontAlgn="base">
              <a:spcBef>
                <a:spcPts val="0"/>
              </a:spcBef>
              <a:spcAft>
                <a:spcPts val="0"/>
              </a:spcAft>
              <a:buFont typeface="Wingdings" pitchFamily="2" charset="2"/>
              <a:buChar char="Ø"/>
            </a:pPr>
            <a:r>
              <a:rPr lang="en-US" sz="2800" b="0" i="0" u="none" strike="noStrike" dirty="0">
                <a:effectLst/>
              </a:rPr>
              <a:t>Professor Jetson Leder-Luis</a:t>
            </a:r>
          </a:p>
          <a:p>
            <a:pPr marL="457200" indent="-457200" rtl="0" fontAlgn="base">
              <a:spcBef>
                <a:spcPts val="0"/>
              </a:spcBef>
              <a:spcAft>
                <a:spcPts val="0"/>
              </a:spcAft>
              <a:buFont typeface="Wingdings" pitchFamily="2" charset="2"/>
              <a:buChar char="Ø"/>
            </a:pPr>
            <a:r>
              <a:rPr lang="en-US" sz="2800" b="0" i="0" u="none" strike="noStrike" dirty="0">
                <a:effectLst/>
              </a:rPr>
              <a:t>Professor Raymond Fisman</a:t>
            </a:r>
          </a:p>
          <a:p>
            <a:pPr marL="457200" indent="-457200" rtl="0" fontAlgn="base">
              <a:spcBef>
                <a:spcPts val="0"/>
              </a:spcBef>
              <a:spcAft>
                <a:spcPts val="0"/>
              </a:spcAft>
              <a:buFont typeface="Wingdings" pitchFamily="2" charset="2"/>
              <a:buChar char="Ø"/>
            </a:pPr>
            <a:r>
              <a:rPr lang="en-US" sz="2800" b="0" i="0" u="none" strike="noStrike" dirty="0">
                <a:effectLst/>
              </a:rPr>
              <a:t>Professor Silvia Vannutelli</a:t>
            </a:r>
          </a:p>
          <a:p>
            <a:pPr marL="457200" indent="-457200" rtl="0" fontAlgn="base">
              <a:spcBef>
                <a:spcPts val="0"/>
              </a:spcBef>
              <a:spcAft>
                <a:spcPts val="0"/>
              </a:spcAft>
              <a:buFont typeface="Wingdings" pitchFamily="2" charset="2"/>
              <a:buChar char="Ø"/>
            </a:pPr>
            <a:r>
              <a:rPr lang="en-US" sz="2800" b="0" i="0" u="none" strike="noStrike" dirty="0">
                <a:effectLst/>
              </a:rPr>
              <a:t>Catherine O’Donnell</a:t>
            </a:r>
          </a:p>
          <a:p>
            <a:pPr marL="457200" indent="-457200" rtl="0" fontAlgn="base">
              <a:spcBef>
                <a:spcPts val="0"/>
              </a:spcBef>
              <a:spcAft>
                <a:spcPts val="0"/>
              </a:spcAft>
              <a:buFont typeface="Wingdings" pitchFamily="2" charset="2"/>
              <a:buChar char="Ø"/>
            </a:pPr>
            <a:r>
              <a:rPr lang="en-US" sz="2800" b="0" i="0" u="none" strike="noStrike" dirty="0">
                <a:effectLst/>
              </a:rPr>
              <a:t>Undergraduate Research Opportunities Program</a:t>
            </a:r>
          </a:p>
          <a:p>
            <a:pPr marL="457200" indent="-457200" rtl="0" fontAlgn="base">
              <a:spcBef>
                <a:spcPts val="0"/>
              </a:spcBef>
              <a:spcAft>
                <a:spcPts val="0"/>
              </a:spcAft>
              <a:buFont typeface="Wingdings" pitchFamily="2" charset="2"/>
              <a:buChar char="Ø"/>
            </a:pPr>
            <a:r>
              <a:rPr lang="en-US" sz="2800" b="0" i="0" u="none" strike="noStrike" dirty="0">
                <a:effectLst/>
              </a:rPr>
              <a:t>Boston University</a:t>
            </a:r>
          </a:p>
        </p:txBody>
      </p:sp>
      <p:sp>
        <p:nvSpPr>
          <p:cNvPr id="9" name="Rectangle 8">
            <a:extLst>
              <a:ext uri="{FF2B5EF4-FFF2-40B4-BE49-F238E27FC236}">
                <a16:creationId xmlns:a16="http://schemas.microsoft.com/office/drawing/2014/main" id="{8D950A16-151F-52A5-C12A-7A19C91E3216}"/>
              </a:ext>
            </a:extLst>
          </p:cNvPr>
          <p:cNvSpPr/>
          <p:nvPr/>
        </p:nvSpPr>
        <p:spPr>
          <a:xfrm>
            <a:off x="128912" y="110293"/>
            <a:ext cx="37205587" cy="20957419"/>
          </a:xfrm>
          <a:prstGeom prst="rect">
            <a:avLst/>
          </a:prstGeom>
          <a:noFill/>
          <a:ln w="254000">
            <a:solidFill>
              <a:schemeClr val="tx1"/>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A picture containing icon&#10;&#10;Description automatically generated">
            <a:extLst>
              <a:ext uri="{FF2B5EF4-FFF2-40B4-BE49-F238E27FC236}">
                <a16:creationId xmlns:a16="http://schemas.microsoft.com/office/drawing/2014/main" id="{BEAC29C5-4EB0-4987-7C39-4CA5175B4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92202">
            <a:off x="508793" y="387477"/>
            <a:ext cx="4025777" cy="4025777"/>
          </a:xfrm>
          <a:prstGeom prst="rect">
            <a:avLst/>
          </a:prstGeom>
        </p:spPr>
      </p:pic>
      <p:pic>
        <p:nvPicPr>
          <p:cNvPr id="7" name="Picture 6">
            <a:extLst>
              <a:ext uri="{FF2B5EF4-FFF2-40B4-BE49-F238E27FC236}">
                <a16:creationId xmlns:a16="http://schemas.microsoft.com/office/drawing/2014/main" id="{A387617F-4106-6C38-CAED-D8741AA7EDDA}"/>
              </a:ext>
            </a:extLst>
          </p:cNvPr>
          <p:cNvPicPr>
            <a:picLocks noChangeAspect="1"/>
          </p:cNvPicPr>
          <p:nvPr/>
        </p:nvPicPr>
        <p:blipFill>
          <a:blip r:embed="rId4">
            <a:lum bright="70000" contrast="-70000"/>
          </a:blip>
          <a:stretch>
            <a:fillRect/>
          </a:stretch>
        </p:blipFill>
        <p:spPr>
          <a:xfrm>
            <a:off x="4404669" y="1889766"/>
            <a:ext cx="8144316" cy="873522"/>
          </a:xfrm>
          <a:prstGeom prst="rect">
            <a:avLst/>
          </a:prstGeom>
        </p:spPr>
      </p:pic>
      <p:sp>
        <p:nvSpPr>
          <p:cNvPr id="27" name="TextBox 26">
            <a:extLst>
              <a:ext uri="{FF2B5EF4-FFF2-40B4-BE49-F238E27FC236}">
                <a16:creationId xmlns:a16="http://schemas.microsoft.com/office/drawing/2014/main" id="{BB044A80-E6AC-344D-74F5-374DA67D461C}"/>
              </a:ext>
            </a:extLst>
          </p:cNvPr>
          <p:cNvSpPr txBox="1"/>
          <p:nvPr/>
        </p:nvSpPr>
        <p:spPr>
          <a:xfrm>
            <a:off x="27802675" y="9573700"/>
            <a:ext cx="9160139" cy="4909036"/>
          </a:xfrm>
          <a:prstGeom prst="rect">
            <a:avLst/>
          </a:prstGeom>
          <a:noFill/>
        </p:spPr>
        <p:txBody>
          <a:bodyPr wrap="square" rtlCol="0">
            <a:spAutoFit/>
          </a:bodyPr>
          <a:lstStyle/>
          <a:p>
            <a:pPr marL="457200" indent="-457200" algn="just">
              <a:buFont typeface="Wingdings" pitchFamily="2" charset="2"/>
              <a:buChar char="Ø"/>
            </a:pPr>
            <a:endParaRPr lang="en-US" sz="500" b="0" i="0" u="none" strike="noStrike" dirty="0">
              <a:effectLst/>
            </a:endParaRPr>
          </a:p>
          <a:p>
            <a:pPr marL="457200" indent="-457200" algn="just">
              <a:buFont typeface="Wingdings" pitchFamily="2" charset="2"/>
              <a:buChar char="Ø"/>
            </a:pPr>
            <a:r>
              <a:rPr lang="en-US" sz="2800" b="0" i="0" u="none" strike="noStrike" dirty="0">
                <a:effectLst/>
              </a:rPr>
              <a:t>My mentor, Professor Jetson Leder-Luis, is working with a team of researchers to assess the impact of revolving door lobbying laws on the composition of  U.S. </a:t>
            </a:r>
            <a:r>
              <a:rPr lang="en-US" sz="2800" dirty="0"/>
              <a:t>st</a:t>
            </a:r>
            <a:r>
              <a:rPr lang="en-US" sz="2800" b="0" i="0" u="none" strike="noStrike" dirty="0">
                <a:effectLst/>
              </a:rPr>
              <a:t>ate </a:t>
            </a:r>
            <a:r>
              <a:rPr lang="en-US" sz="2800" dirty="0"/>
              <a:t>l</a:t>
            </a:r>
            <a:r>
              <a:rPr lang="en-US" sz="2800" b="0" i="0" u="none" strike="noStrike" dirty="0">
                <a:effectLst/>
              </a:rPr>
              <a:t>egislators. </a:t>
            </a:r>
          </a:p>
          <a:p>
            <a:pPr marL="457200" indent="-457200" algn="just">
              <a:buFont typeface="Wingdings" pitchFamily="2" charset="2"/>
              <a:buChar char="Ø"/>
            </a:pPr>
            <a:r>
              <a:rPr lang="en-US" sz="2800" b="0" i="0" u="none" strike="noStrike" dirty="0">
                <a:effectLst/>
              </a:rPr>
              <a:t>The biodata I am gathering will be used as part of the evaluation of the background and credentials of all the candidates.</a:t>
            </a:r>
          </a:p>
          <a:p>
            <a:pPr marL="457200" indent="-457200" algn="just">
              <a:buFont typeface="Wingdings" pitchFamily="2" charset="2"/>
              <a:buChar char="Ø"/>
            </a:pPr>
            <a:r>
              <a:rPr lang="en-US" sz="2800" dirty="0"/>
              <a:t>Specifically, the research team will analyze the biodata using machine learning techniques to find hidden patterns.</a:t>
            </a:r>
          </a:p>
          <a:p>
            <a:pPr marL="457200" indent="-457200" algn="just">
              <a:buFont typeface="Wingdings" pitchFamily="2" charset="2"/>
              <a:buChar char="Ø"/>
            </a:pPr>
            <a:r>
              <a:rPr lang="en-US" sz="2800" dirty="0"/>
              <a:t>The database that I create will be the first of its size containing U.S. state legislator candidates and could be replicated and used by other researchers in their work.</a:t>
            </a:r>
          </a:p>
        </p:txBody>
      </p:sp>
      <p:pic>
        <p:nvPicPr>
          <p:cNvPr id="14" name="Picture 13" descr="A qr code with a star in the center&#10;&#10;Description automatically generated">
            <a:extLst>
              <a:ext uri="{FF2B5EF4-FFF2-40B4-BE49-F238E27FC236}">
                <a16:creationId xmlns:a16="http://schemas.microsoft.com/office/drawing/2014/main" id="{281B4024-786C-2EA9-9B2F-5416961EFF12}"/>
              </a:ext>
            </a:extLst>
          </p:cNvPr>
          <p:cNvPicPr>
            <a:picLocks noChangeAspect="1"/>
          </p:cNvPicPr>
          <p:nvPr/>
        </p:nvPicPr>
        <p:blipFill>
          <a:blip r:embed="rId5"/>
          <a:stretch>
            <a:fillRect/>
          </a:stretch>
        </p:blipFill>
        <p:spPr>
          <a:xfrm>
            <a:off x="33356946" y="5502243"/>
            <a:ext cx="2897869" cy="2897869"/>
          </a:xfrm>
          <a:prstGeom prst="rect">
            <a:avLst/>
          </a:prstGeom>
        </p:spPr>
      </p:pic>
      <p:sp>
        <p:nvSpPr>
          <p:cNvPr id="17" name="TextBox 16">
            <a:extLst>
              <a:ext uri="{FF2B5EF4-FFF2-40B4-BE49-F238E27FC236}">
                <a16:creationId xmlns:a16="http://schemas.microsoft.com/office/drawing/2014/main" id="{5A984256-6653-E3BF-248A-3D75CE6069D5}"/>
              </a:ext>
            </a:extLst>
          </p:cNvPr>
          <p:cNvSpPr txBox="1"/>
          <p:nvPr/>
        </p:nvSpPr>
        <p:spPr>
          <a:xfrm>
            <a:off x="28516219" y="5899402"/>
            <a:ext cx="4049117" cy="1938992"/>
          </a:xfrm>
          <a:prstGeom prst="rect">
            <a:avLst/>
          </a:prstGeom>
          <a:noFill/>
        </p:spPr>
        <p:txBody>
          <a:bodyPr wrap="square" rtlCol="0">
            <a:spAutoFit/>
          </a:bodyPr>
          <a:lstStyle/>
          <a:p>
            <a:r>
              <a:rPr lang="en-US" sz="4000" b="1" dirty="0">
                <a:solidFill>
                  <a:schemeClr val="bg1"/>
                </a:solidFill>
              </a:rPr>
              <a:t>View my LinkedIn, portfolio website, &amp; GitHub repos!</a:t>
            </a:r>
          </a:p>
        </p:txBody>
      </p:sp>
      <p:sp>
        <p:nvSpPr>
          <p:cNvPr id="32" name="Rectangle 31">
            <a:extLst>
              <a:ext uri="{FF2B5EF4-FFF2-40B4-BE49-F238E27FC236}">
                <a16:creationId xmlns:a16="http://schemas.microsoft.com/office/drawing/2014/main" id="{B2BA11A4-A799-48AE-946A-6C2009A67218}"/>
              </a:ext>
            </a:extLst>
          </p:cNvPr>
          <p:cNvSpPr/>
          <p:nvPr/>
        </p:nvSpPr>
        <p:spPr>
          <a:xfrm>
            <a:off x="279079" y="4441692"/>
            <a:ext cx="8844453" cy="563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t>Abstract</a:t>
            </a:r>
          </a:p>
        </p:txBody>
      </p:sp>
      <p:sp>
        <p:nvSpPr>
          <p:cNvPr id="33" name="TextBox 32">
            <a:extLst>
              <a:ext uri="{FF2B5EF4-FFF2-40B4-BE49-F238E27FC236}">
                <a16:creationId xmlns:a16="http://schemas.microsoft.com/office/drawing/2014/main" id="{A8196CDA-73C3-44E5-8282-A98AF17C0AF5}"/>
              </a:ext>
            </a:extLst>
          </p:cNvPr>
          <p:cNvSpPr txBox="1"/>
          <p:nvPr/>
        </p:nvSpPr>
        <p:spPr>
          <a:xfrm>
            <a:off x="294778" y="5142991"/>
            <a:ext cx="8828754" cy="5693866"/>
          </a:xfrm>
          <a:prstGeom prst="rect">
            <a:avLst/>
          </a:prstGeom>
          <a:noFill/>
        </p:spPr>
        <p:txBody>
          <a:bodyPr wrap="square" rtlCol="0">
            <a:spAutoFit/>
          </a:bodyPr>
          <a:lstStyle/>
          <a:p>
            <a:pPr algn="just"/>
            <a:r>
              <a:rPr lang="en-US" sz="2800" i="0" u="none" strike="noStrike" dirty="0">
                <a:effectLst/>
              </a:rPr>
              <a:t>Large Language Models like ChatGPT have recently gained popularity, but much of their potential still needs to be explored. For this project, I developed Python software utilizing ChatGPT’s ability to efficiently summarize large amounts of text in order to obtain the biographical data of nearly 150,000 U.S. state </a:t>
            </a:r>
            <a:r>
              <a:rPr lang="en-US" sz="2800" dirty="0"/>
              <a:t>l</a:t>
            </a:r>
            <a:r>
              <a:rPr lang="en-US" sz="2800" i="0" u="none" strike="noStrike" dirty="0">
                <a:effectLst/>
              </a:rPr>
              <a:t>egislator </a:t>
            </a:r>
            <a:r>
              <a:rPr lang="en-US" sz="2800" dirty="0"/>
              <a:t>c</a:t>
            </a:r>
            <a:r>
              <a:rPr lang="en-US" sz="2800" i="0" u="none" strike="noStrike" dirty="0">
                <a:effectLst/>
              </a:rPr>
              <a:t>andidates who ran for office between 1967 and 2017. Specifically, I gathered the college major, undergraduate institution, highest degree and institution, and work history of each candidate. Prior to this effort, there was no comprehensive database containing the desired biodata for this scale. This unique dataset offers us insights into the background experience and influences of state legislative candidates</a:t>
            </a:r>
            <a:r>
              <a:rPr lang="en-US" sz="2800" i="0" u="none" strike="noStrike" dirty="0">
                <a:solidFill>
                  <a:srgbClr val="000000"/>
                </a:solidFill>
                <a:effectLst/>
              </a:rPr>
              <a:t>.</a:t>
            </a:r>
            <a:endParaRPr lang="en-US" sz="2800" b="1" dirty="0">
              <a:solidFill>
                <a:schemeClr val="bg1"/>
              </a:solidFill>
            </a:endParaRPr>
          </a:p>
        </p:txBody>
      </p:sp>
      <p:sp>
        <p:nvSpPr>
          <p:cNvPr id="36" name="Rectangle 35">
            <a:extLst>
              <a:ext uri="{FF2B5EF4-FFF2-40B4-BE49-F238E27FC236}">
                <a16:creationId xmlns:a16="http://schemas.microsoft.com/office/drawing/2014/main" id="{D346B62A-9BFB-4BBA-B949-9140094E8359}"/>
              </a:ext>
            </a:extLst>
          </p:cNvPr>
          <p:cNvSpPr/>
          <p:nvPr/>
        </p:nvSpPr>
        <p:spPr>
          <a:xfrm>
            <a:off x="269378" y="10918692"/>
            <a:ext cx="8854154" cy="56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t>Research Goals</a:t>
            </a:r>
          </a:p>
        </p:txBody>
      </p:sp>
      <p:sp>
        <p:nvSpPr>
          <p:cNvPr id="37" name="Rectangle 36">
            <a:extLst>
              <a:ext uri="{FF2B5EF4-FFF2-40B4-BE49-F238E27FC236}">
                <a16:creationId xmlns:a16="http://schemas.microsoft.com/office/drawing/2014/main" id="{DC08CA84-D14F-4EF2-A62A-6501C13A06CD}"/>
              </a:ext>
            </a:extLst>
          </p:cNvPr>
          <p:cNvSpPr/>
          <p:nvPr/>
        </p:nvSpPr>
        <p:spPr>
          <a:xfrm>
            <a:off x="269378" y="16151092"/>
            <a:ext cx="8879554" cy="615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t>Research Methods</a:t>
            </a:r>
          </a:p>
        </p:txBody>
      </p:sp>
      <p:sp>
        <p:nvSpPr>
          <p:cNvPr id="41" name="TextBox 40">
            <a:extLst>
              <a:ext uri="{FF2B5EF4-FFF2-40B4-BE49-F238E27FC236}">
                <a16:creationId xmlns:a16="http://schemas.microsoft.com/office/drawing/2014/main" id="{9CD09A4E-4E94-4B84-B85E-536E0181CF51}"/>
              </a:ext>
            </a:extLst>
          </p:cNvPr>
          <p:cNvSpPr txBox="1"/>
          <p:nvPr/>
        </p:nvSpPr>
        <p:spPr>
          <a:xfrm>
            <a:off x="279079" y="11591139"/>
            <a:ext cx="8828754" cy="4478149"/>
          </a:xfrm>
          <a:prstGeom prst="rect">
            <a:avLst/>
          </a:prstGeom>
          <a:noFill/>
        </p:spPr>
        <p:txBody>
          <a:bodyPr wrap="square" rtlCol="0">
            <a:spAutoFit/>
          </a:bodyPr>
          <a:lstStyle/>
          <a:p>
            <a:pPr marL="457200" indent="-457200" rtl="0" fontAlgn="base">
              <a:spcBef>
                <a:spcPts val="0"/>
              </a:spcBef>
              <a:spcAft>
                <a:spcPts val="0"/>
              </a:spcAft>
              <a:buSzPct val="100000"/>
              <a:buFont typeface="Wingdings" pitchFamily="2" charset="2"/>
              <a:buChar char="Ø"/>
            </a:pPr>
            <a:endParaRPr lang="en-US" sz="500" b="0" i="0" u="none" strike="noStrike" dirty="0">
              <a:effectLst/>
            </a:endParaRPr>
          </a:p>
          <a:p>
            <a:pPr marL="457200" indent="-457200" rtl="0" fontAlgn="base">
              <a:spcBef>
                <a:spcPts val="0"/>
              </a:spcBef>
              <a:spcAft>
                <a:spcPts val="0"/>
              </a:spcAft>
              <a:buSzPct val="100000"/>
              <a:buFont typeface="Wingdings" pitchFamily="2" charset="2"/>
              <a:buChar char="Ø"/>
            </a:pPr>
            <a:r>
              <a:rPr lang="en-US" sz="2800" b="0" i="0" u="none" strike="noStrike" dirty="0">
                <a:effectLst/>
              </a:rPr>
              <a:t>Create Python software to programmatically gather the biodata of U.S. state </a:t>
            </a:r>
            <a:r>
              <a:rPr lang="en-US" sz="2800" dirty="0"/>
              <a:t>l</a:t>
            </a:r>
            <a:r>
              <a:rPr lang="en-US" sz="2800" b="0" i="0" u="none" strike="noStrike" dirty="0">
                <a:effectLst/>
              </a:rPr>
              <a:t>egislator </a:t>
            </a:r>
            <a:r>
              <a:rPr lang="en-US" sz="2800" dirty="0"/>
              <a:t>c</a:t>
            </a:r>
            <a:r>
              <a:rPr lang="en-US" sz="2800" b="0" i="0" u="none" strike="noStrike" dirty="0">
                <a:effectLst/>
              </a:rPr>
              <a:t>andidates from 1967 – 2017.</a:t>
            </a:r>
          </a:p>
          <a:p>
            <a:pPr marL="457200" indent="-457200" rtl="0" fontAlgn="base">
              <a:spcBef>
                <a:spcPts val="0"/>
              </a:spcBef>
              <a:spcAft>
                <a:spcPts val="0"/>
              </a:spcAft>
              <a:buSzPct val="100000"/>
              <a:buFont typeface="Wingdings" pitchFamily="2" charset="2"/>
              <a:buChar char="Ø"/>
            </a:pPr>
            <a:r>
              <a:rPr lang="en-US" sz="2800" b="0" i="0" u="none" strike="noStrike" dirty="0">
                <a:effectLst/>
              </a:rPr>
              <a:t>Display each candidate’s </a:t>
            </a:r>
            <a:r>
              <a:rPr lang="en-US" sz="2800" dirty="0"/>
              <a:t>college major, undergraduate institution, highest degree and institution, work history, and source URLs in a CSV file.</a:t>
            </a:r>
            <a:endParaRPr lang="en-US" sz="2800" b="0" i="0" u="none" strike="noStrike" dirty="0">
              <a:effectLst/>
            </a:endParaRPr>
          </a:p>
          <a:p>
            <a:pPr marL="457200" indent="-457200" rtl="0" fontAlgn="base">
              <a:spcBef>
                <a:spcPts val="0"/>
              </a:spcBef>
              <a:spcAft>
                <a:spcPts val="0"/>
              </a:spcAft>
              <a:buSzPct val="100000"/>
              <a:buFont typeface="Wingdings" pitchFamily="2" charset="2"/>
              <a:buChar char="Ø"/>
            </a:pPr>
            <a:r>
              <a:rPr lang="en-US" sz="2800" b="0" i="0" u="none" strike="noStrike" dirty="0">
                <a:effectLst/>
              </a:rPr>
              <a:t>Improve my ability to write </a:t>
            </a:r>
            <a:r>
              <a:rPr lang="en-US" sz="2800" dirty="0"/>
              <a:t>neat and </a:t>
            </a:r>
            <a:r>
              <a:rPr lang="en-US" sz="2800" b="0" i="0" u="none" strike="noStrike" dirty="0">
                <a:effectLst/>
              </a:rPr>
              <a:t>efficient code.</a:t>
            </a:r>
          </a:p>
          <a:p>
            <a:pPr marL="457200" indent="-457200" algn="just" rtl="0" fontAlgn="base">
              <a:spcBef>
                <a:spcPts val="0"/>
              </a:spcBef>
              <a:spcAft>
                <a:spcPts val="0"/>
              </a:spcAft>
              <a:buSzPct val="100000"/>
              <a:buFont typeface="Wingdings" pitchFamily="2" charset="2"/>
              <a:buChar char="Ø"/>
            </a:pPr>
            <a:r>
              <a:rPr lang="en-US" sz="2800" b="0" i="0" u="none" strike="noStrike" dirty="0">
                <a:effectLst/>
              </a:rPr>
              <a:t>Gain experience in utilizing APIs and external libraries while programming.</a:t>
            </a:r>
          </a:p>
          <a:p>
            <a:pPr marL="457200" indent="-457200" rtl="0" fontAlgn="base">
              <a:spcBef>
                <a:spcPts val="0"/>
              </a:spcBef>
              <a:spcAft>
                <a:spcPts val="0"/>
              </a:spcAft>
              <a:buSzPct val="100000"/>
              <a:buFont typeface="Wingdings" pitchFamily="2" charset="2"/>
              <a:buChar char="Ø"/>
            </a:pPr>
            <a:r>
              <a:rPr lang="en-US" sz="2800" b="0" i="0" u="none" strike="noStrike" dirty="0">
                <a:effectLst/>
              </a:rPr>
              <a:t>Better my critical thinking and problem-solving skills.</a:t>
            </a:r>
            <a:endParaRPr lang="en-US" sz="2800" b="1" dirty="0">
              <a:solidFill>
                <a:schemeClr val="bg1"/>
              </a:solidFill>
            </a:endParaRPr>
          </a:p>
        </p:txBody>
      </p:sp>
      <p:sp>
        <p:nvSpPr>
          <p:cNvPr id="42" name="TextBox 41">
            <a:extLst>
              <a:ext uri="{FF2B5EF4-FFF2-40B4-BE49-F238E27FC236}">
                <a16:creationId xmlns:a16="http://schemas.microsoft.com/office/drawing/2014/main" id="{DE29BCF9-1185-4C91-92B8-A3D5AED5F97A}"/>
              </a:ext>
            </a:extLst>
          </p:cNvPr>
          <p:cNvSpPr txBox="1"/>
          <p:nvPr/>
        </p:nvSpPr>
        <p:spPr>
          <a:xfrm>
            <a:off x="294778" y="16772026"/>
            <a:ext cx="8828754" cy="4047262"/>
          </a:xfrm>
          <a:prstGeom prst="rect">
            <a:avLst/>
          </a:prstGeom>
          <a:noFill/>
        </p:spPr>
        <p:txBody>
          <a:bodyPr wrap="square" rtlCol="0">
            <a:spAutoFit/>
          </a:bodyPr>
          <a:lstStyle/>
          <a:p>
            <a:pPr marL="457200" indent="-457200">
              <a:buFont typeface="Wingdings" pitchFamily="2" charset="2"/>
              <a:buChar char="Ø"/>
            </a:pPr>
            <a:endParaRPr lang="en-US" sz="500" dirty="0"/>
          </a:p>
          <a:p>
            <a:pPr marL="457200" indent="-457200">
              <a:buFont typeface="Wingdings" pitchFamily="2" charset="2"/>
              <a:buChar char="Ø"/>
            </a:pPr>
            <a:r>
              <a:rPr lang="en-US" sz="2800" dirty="0"/>
              <a:t>Google Search Engine – Google Custom Search API.</a:t>
            </a:r>
          </a:p>
          <a:p>
            <a:pPr marL="457200" indent="-457200">
              <a:buFont typeface="Wingdings" pitchFamily="2" charset="2"/>
              <a:buChar char="Ø"/>
            </a:pPr>
            <a:r>
              <a:rPr lang="en-US" sz="2800" dirty="0"/>
              <a:t>Web Scraping – BeautifulSoup Python library.</a:t>
            </a:r>
          </a:p>
          <a:p>
            <a:pPr marL="457200" indent="-457200">
              <a:buFont typeface="Wingdings" pitchFamily="2" charset="2"/>
              <a:buChar char="Ø"/>
            </a:pPr>
            <a:r>
              <a:rPr lang="en-US" sz="2800" dirty="0"/>
              <a:t>Text Summarization and Processing – ChatGPT API.</a:t>
            </a:r>
          </a:p>
          <a:p>
            <a:pPr marL="457200" indent="-457200">
              <a:buFont typeface="Wingdings" pitchFamily="2" charset="2"/>
              <a:buChar char="Ø"/>
            </a:pPr>
            <a:r>
              <a:rPr lang="en-US" sz="2800" dirty="0"/>
              <a:t>Data Compilation – pandas and json Python libraries.</a:t>
            </a:r>
          </a:p>
          <a:p>
            <a:pPr marL="457200" indent="-457200" algn="just">
              <a:buFont typeface="Wingdings" pitchFamily="2" charset="2"/>
              <a:buChar char="Ø"/>
            </a:pPr>
            <a:r>
              <a:rPr lang="en-US" sz="2800" dirty="0"/>
              <a:t>Documentation – the inputs, parameters, and outputs of each function were summarized in a PDF file to ensure transparency and replicability.</a:t>
            </a:r>
          </a:p>
          <a:p>
            <a:pPr marL="457200" indent="-457200">
              <a:buFont typeface="Wingdings" pitchFamily="2" charset="2"/>
              <a:buChar char="Ø"/>
            </a:pPr>
            <a:r>
              <a:rPr lang="en-US" sz="2800" dirty="0"/>
              <a:t>Content Validation –  sample outputs were manually cross-referenced to assess the overall accuracy.</a:t>
            </a:r>
          </a:p>
        </p:txBody>
      </p:sp>
      <p:sp>
        <p:nvSpPr>
          <p:cNvPr id="43" name="Rectangle 42">
            <a:extLst>
              <a:ext uri="{FF2B5EF4-FFF2-40B4-BE49-F238E27FC236}">
                <a16:creationId xmlns:a16="http://schemas.microsoft.com/office/drawing/2014/main" id="{7F6658F5-3995-479F-9658-E8768F7DB55B}"/>
              </a:ext>
            </a:extLst>
          </p:cNvPr>
          <p:cNvSpPr/>
          <p:nvPr/>
        </p:nvSpPr>
        <p:spPr>
          <a:xfrm>
            <a:off x="9438778" y="4441692"/>
            <a:ext cx="8854154" cy="615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t>Data and Results</a:t>
            </a:r>
          </a:p>
        </p:txBody>
      </p:sp>
      <p:sp>
        <p:nvSpPr>
          <p:cNvPr id="44" name="TextBox 43">
            <a:extLst>
              <a:ext uri="{FF2B5EF4-FFF2-40B4-BE49-F238E27FC236}">
                <a16:creationId xmlns:a16="http://schemas.microsoft.com/office/drawing/2014/main" id="{30ECD4D1-DA0B-4532-829C-1BF7FADBE0BA}"/>
              </a:ext>
            </a:extLst>
          </p:cNvPr>
          <p:cNvSpPr txBox="1"/>
          <p:nvPr/>
        </p:nvSpPr>
        <p:spPr>
          <a:xfrm>
            <a:off x="9464178" y="5142991"/>
            <a:ext cx="8828754" cy="4401205"/>
          </a:xfrm>
          <a:prstGeom prst="rect">
            <a:avLst/>
          </a:prstGeom>
          <a:noFill/>
        </p:spPr>
        <p:txBody>
          <a:bodyPr wrap="square" rtlCol="0">
            <a:spAutoFit/>
          </a:bodyPr>
          <a:lstStyle/>
          <a:p>
            <a:pPr marL="457200" indent="-457200" rtl="0" fontAlgn="base">
              <a:spcBef>
                <a:spcPts val="0"/>
              </a:spcBef>
              <a:spcAft>
                <a:spcPts val="0"/>
              </a:spcAft>
              <a:buFont typeface="Wingdings" pitchFamily="2" charset="2"/>
              <a:buChar char="Ø"/>
            </a:pPr>
            <a:r>
              <a:rPr lang="en-US" sz="2800" b="0" i="0" u="none" strike="noStrike" dirty="0">
                <a:effectLst/>
              </a:rPr>
              <a:t>Through testing so far, I can estimate that approximately 40% of U.S. state </a:t>
            </a:r>
            <a:r>
              <a:rPr lang="en-US" sz="2800" dirty="0"/>
              <a:t>l</a:t>
            </a:r>
            <a:r>
              <a:rPr lang="en-US" sz="2800" b="0" i="0" u="none" strike="noStrike" dirty="0">
                <a:effectLst/>
              </a:rPr>
              <a:t>egislator </a:t>
            </a:r>
            <a:r>
              <a:rPr lang="en-US" sz="2800" dirty="0"/>
              <a:t>c</a:t>
            </a:r>
            <a:r>
              <a:rPr lang="en-US" sz="2800" b="0" i="0" u="none" strike="noStrike" dirty="0">
                <a:effectLst/>
              </a:rPr>
              <a:t>andidates between 1967 and 2017 had biodata available on the web. This percentage generally increases as one searches for more recent candidates.</a:t>
            </a:r>
          </a:p>
          <a:p>
            <a:pPr marL="457200" indent="-457200" algn="just" rtl="0" fontAlgn="base">
              <a:spcBef>
                <a:spcPts val="0"/>
              </a:spcBef>
              <a:spcAft>
                <a:spcPts val="0"/>
              </a:spcAft>
              <a:buFont typeface="Wingdings" pitchFamily="2" charset="2"/>
              <a:buChar char="Ø"/>
            </a:pPr>
            <a:r>
              <a:rPr lang="en-US" sz="2800" b="0" i="0" u="none" strike="noStrike" dirty="0">
                <a:effectLst/>
              </a:rPr>
              <a:t>Based on the manual verification of the data produced for about 700 candidates, I can say that the final output is approximately 70% accurate. </a:t>
            </a:r>
          </a:p>
          <a:p>
            <a:pPr marL="457200" indent="-457200" rtl="0" fontAlgn="base">
              <a:spcBef>
                <a:spcPts val="0"/>
              </a:spcBef>
              <a:spcAft>
                <a:spcPts val="0"/>
              </a:spcAft>
              <a:buFont typeface="Wingdings" pitchFamily="2" charset="2"/>
              <a:buChar char="Ø"/>
            </a:pPr>
            <a:r>
              <a:rPr lang="en-US" sz="2800" b="0" i="0" u="none" strike="noStrike" dirty="0">
                <a:effectLst/>
              </a:rPr>
              <a:t>If the candidates are filtered to only those who ran after 1998, this accuracy jumps to nearly 80%.</a:t>
            </a:r>
          </a:p>
        </p:txBody>
      </p:sp>
      <p:sp>
        <p:nvSpPr>
          <p:cNvPr id="48" name="Rectangle 47">
            <a:extLst>
              <a:ext uri="{FF2B5EF4-FFF2-40B4-BE49-F238E27FC236}">
                <a16:creationId xmlns:a16="http://schemas.microsoft.com/office/drawing/2014/main" id="{33A9032C-3C9C-433A-868B-9FC18E31D66A}"/>
              </a:ext>
            </a:extLst>
          </p:cNvPr>
          <p:cNvSpPr/>
          <p:nvPr/>
        </p:nvSpPr>
        <p:spPr>
          <a:xfrm>
            <a:off x="9438778" y="16151092"/>
            <a:ext cx="8849222" cy="615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t>Data Loss</a:t>
            </a:r>
          </a:p>
        </p:txBody>
      </p:sp>
      <p:sp>
        <p:nvSpPr>
          <p:cNvPr id="50" name="TextBox 49">
            <a:extLst>
              <a:ext uri="{FF2B5EF4-FFF2-40B4-BE49-F238E27FC236}">
                <a16:creationId xmlns:a16="http://schemas.microsoft.com/office/drawing/2014/main" id="{445E97F1-B9D1-4971-B80D-9546960E72D7}"/>
              </a:ext>
            </a:extLst>
          </p:cNvPr>
          <p:cNvSpPr txBox="1"/>
          <p:nvPr/>
        </p:nvSpPr>
        <p:spPr>
          <a:xfrm>
            <a:off x="9464178" y="16772026"/>
            <a:ext cx="8828754" cy="4047262"/>
          </a:xfrm>
          <a:prstGeom prst="rect">
            <a:avLst/>
          </a:prstGeom>
          <a:noFill/>
        </p:spPr>
        <p:txBody>
          <a:bodyPr wrap="square" rtlCol="0">
            <a:spAutoFit/>
          </a:bodyPr>
          <a:lstStyle/>
          <a:p>
            <a:pPr marL="571500" indent="-571500">
              <a:buFont typeface="Wingdings" pitchFamily="2" charset="2"/>
              <a:buChar char="Ø"/>
            </a:pPr>
            <a:endParaRPr lang="en-US" sz="500" dirty="0"/>
          </a:p>
          <a:p>
            <a:pPr marL="571500" indent="-571500">
              <a:buFont typeface="Wingdings" pitchFamily="2" charset="2"/>
              <a:buChar char="Ø"/>
            </a:pPr>
            <a:r>
              <a:rPr lang="en-US" sz="2800" dirty="0"/>
              <a:t>92% of candidates appear in the final output.</a:t>
            </a:r>
          </a:p>
          <a:p>
            <a:pPr marL="571500" indent="-571500">
              <a:buFont typeface="Wingdings" pitchFamily="2" charset="2"/>
              <a:buChar char="Ø"/>
            </a:pPr>
            <a:r>
              <a:rPr lang="en-US" sz="2800" dirty="0"/>
              <a:t>2% of candidates lost their data due to “prompt errors”, where the ChatGPT prompt was too long for the API.</a:t>
            </a:r>
          </a:p>
          <a:p>
            <a:pPr marL="571500" indent="-571500">
              <a:buFont typeface="Wingdings" pitchFamily="2" charset="2"/>
              <a:buChar char="Ø"/>
            </a:pPr>
            <a:r>
              <a:rPr lang="en-US" sz="2800" dirty="0"/>
              <a:t>4% of candidates lost their data due to “parse errors”,  where the response is in the wrong format.</a:t>
            </a:r>
          </a:p>
          <a:p>
            <a:pPr marL="571500" indent="-571500">
              <a:buFont typeface="Wingdings" pitchFamily="2" charset="2"/>
              <a:buChar char="Ø"/>
            </a:pPr>
            <a:r>
              <a:rPr lang="en-US" sz="2800" dirty="0"/>
              <a:t>2% of the candidates lost their data because of issues scraping their source URLs.</a:t>
            </a:r>
          </a:p>
          <a:p>
            <a:pPr marL="571500" indent="-571500">
              <a:buFont typeface="Wingdings" pitchFamily="2" charset="2"/>
              <a:buChar char="Ø"/>
            </a:pPr>
            <a:r>
              <a:rPr lang="en-US" sz="2800" dirty="0"/>
              <a:t>The only way to get the missing data (for now) is to manually search for the candidate information.</a:t>
            </a:r>
          </a:p>
        </p:txBody>
      </p:sp>
      <p:sp>
        <p:nvSpPr>
          <p:cNvPr id="52" name="Rectangle 51">
            <a:extLst>
              <a:ext uri="{FF2B5EF4-FFF2-40B4-BE49-F238E27FC236}">
                <a16:creationId xmlns:a16="http://schemas.microsoft.com/office/drawing/2014/main" id="{D002D456-6563-4FEA-BEE7-2DC8E2249DD1}"/>
              </a:ext>
            </a:extLst>
          </p:cNvPr>
          <p:cNvSpPr/>
          <p:nvPr/>
        </p:nvSpPr>
        <p:spPr>
          <a:xfrm>
            <a:off x="18571015" y="4441692"/>
            <a:ext cx="8865917" cy="62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t>Major Conclusions</a:t>
            </a:r>
          </a:p>
        </p:txBody>
      </p:sp>
      <p:sp>
        <p:nvSpPr>
          <p:cNvPr id="53" name="TextBox 52">
            <a:extLst>
              <a:ext uri="{FF2B5EF4-FFF2-40B4-BE49-F238E27FC236}">
                <a16:creationId xmlns:a16="http://schemas.microsoft.com/office/drawing/2014/main" id="{EF1481BB-1621-4C52-8876-61135D12027A}"/>
              </a:ext>
            </a:extLst>
          </p:cNvPr>
          <p:cNvSpPr txBox="1"/>
          <p:nvPr/>
        </p:nvSpPr>
        <p:spPr>
          <a:xfrm>
            <a:off x="18608178" y="5142991"/>
            <a:ext cx="8828754" cy="4909036"/>
          </a:xfrm>
          <a:prstGeom prst="rect">
            <a:avLst/>
          </a:prstGeom>
          <a:noFill/>
        </p:spPr>
        <p:txBody>
          <a:bodyPr wrap="square" rtlCol="0">
            <a:spAutoFit/>
          </a:bodyPr>
          <a:lstStyle/>
          <a:p>
            <a:pPr marL="457200" indent="-457200" algn="just" rtl="0" fontAlgn="base">
              <a:spcBef>
                <a:spcPts val="0"/>
              </a:spcBef>
              <a:spcAft>
                <a:spcPts val="0"/>
              </a:spcAft>
              <a:buFont typeface="Wingdings" pitchFamily="2" charset="2"/>
              <a:buChar char="Ø"/>
            </a:pPr>
            <a:endParaRPr lang="en-US" sz="500" b="0" i="0" u="none" strike="noStrike" dirty="0">
              <a:effectLst/>
            </a:endParaRPr>
          </a:p>
          <a:p>
            <a:pPr marL="457200" indent="-457200" algn="just" rtl="0" fontAlgn="base">
              <a:spcBef>
                <a:spcPts val="0"/>
              </a:spcBef>
              <a:spcAft>
                <a:spcPts val="0"/>
              </a:spcAft>
              <a:buFont typeface="Wingdings" pitchFamily="2" charset="2"/>
              <a:buChar char="Ø"/>
            </a:pPr>
            <a:r>
              <a:rPr lang="en-US" sz="2800" b="0" i="0" u="none" strike="noStrike" dirty="0">
                <a:effectLst/>
              </a:rPr>
              <a:t>It is worrying that only 40% of U.S. state </a:t>
            </a:r>
            <a:r>
              <a:rPr lang="en-US" sz="2800" dirty="0"/>
              <a:t>l</a:t>
            </a:r>
            <a:r>
              <a:rPr lang="en-US" sz="2800" b="0" i="0" u="none" strike="noStrike" dirty="0">
                <a:effectLst/>
              </a:rPr>
              <a:t>egislator candidates in the last 50 years have</a:t>
            </a:r>
            <a:r>
              <a:rPr lang="en-US" sz="2800" dirty="0"/>
              <a:t> </a:t>
            </a:r>
            <a:r>
              <a:rPr lang="en-US" sz="2800" b="0" i="0" u="none" strike="noStrike" dirty="0">
                <a:effectLst/>
              </a:rPr>
              <a:t>biodata online.</a:t>
            </a:r>
          </a:p>
          <a:p>
            <a:pPr marL="457200" indent="-457200" algn="just" rtl="0" fontAlgn="base">
              <a:spcBef>
                <a:spcPts val="0"/>
              </a:spcBef>
              <a:spcAft>
                <a:spcPts val="0"/>
              </a:spcAft>
              <a:buFont typeface="Wingdings" pitchFamily="2" charset="2"/>
              <a:buChar char="Ø"/>
            </a:pPr>
            <a:r>
              <a:rPr lang="en-US" sz="2800" b="0" i="0" u="none" strike="noStrike" dirty="0">
                <a:effectLst/>
              </a:rPr>
              <a:t>The methodology used in this project is extremely powerful and can serve as a general blueprint to create large-scale information databases related to any topic that can be found on the web.</a:t>
            </a:r>
          </a:p>
          <a:p>
            <a:pPr marL="457200" indent="-457200" algn="just" rtl="0" fontAlgn="base">
              <a:spcBef>
                <a:spcPts val="0"/>
              </a:spcBef>
              <a:spcAft>
                <a:spcPts val="0"/>
              </a:spcAft>
              <a:buFont typeface="Wingdings" pitchFamily="2" charset="2"/>
              <a:buChar char="Ø"/>
            </a:pPr>
            <a:r>
              <a:rPr lang="en-US" sz="2800" b="0" i="0" u="none" strike="noStrike" dirty="0">
                <a:effectLst/>
              </a:rPr>
              <a:t>The tendency of </a:t>
            </a:r>
            <a:r>
              <a:rPr lang="en-US" sz="2800" dirty="0"/>
              <a:t>large language models </a:t>
            </a:r>
            <a:r>
              <a:rPr lang="en-US" sz="2800" b="0" i="0" u="none" strike="noStrike" dirty="0">
                <a:effectLst/>
              </a:rPr>
              <a:t>to “hallucinate” warrants a cautious interpretation of their responses.</a:t>
            </a:r>
          </a:p>
          <a:p>
            <a:pPr marL="457200" indent="-457200" algn="just" rtl="0" fontAlgn="base">
              <a:spcBef>
                <a:spcPts val="0"/>
              </a:spcBef>
              <a:spcAft>
                <a:spcPts val="0"/>
              </a:spcAft>
              <a:buFont typeface="Wingdings" pitchFamily="2" charset="2"/>
              <a:buChar char="Ø"/>
            </a:pPr>
            <a:r>
              <a:rPr lang="en-US" sz="2800" b="0" i="0" u="none" strike="noStrike" dirty="0">
                <a:effectLst/>
              </a:rPr>
              <a:t>Human intervention can improve the quantity and quality of the data output, emphasizing the role of humans in monitoring AI in this era of technology.</a:t>
            </a:r>
          </a:p>
        </p:txBody>
      </p:sp>
      <p:pic>
        <p:nvPicPr>
          <p:cNvPr id="54" name="Picture 53" descr="A diagram of a number of candidates&#10;&#10;Description automatically generated">
            <a:extLst>
              <a:ext uri="{FF2B5EF4-FFF2-40B4-BE49-F238E27FC236}">
                <a16:creationId xmlns:a16="http://schemas.microsoft.com/office/drawing/2014/main" id="{DC17375A-F095-4FDA-9B51-CB35ED9F8DD3}"/>
              </a:ext>
            </a:extLst>
          </p:cNvPr>
          <p:cNvPicPr>
            <a:picLocks noChangeAspect="1"/>
          </p:cNvPicPr>
          <p:nvPr/>
        </p:nvPicPr>
        <p:blipFill>
          <a:blip r:embed="rId6"/>
          <a:stretch>
            <a:fillRect/>
          </a:stretch>
        </p:blipFill>
        <p:spPr>
          <a:xfrm>
            <a:off x="10060856" y="9926811"/>
            <a:ext cx="7602890" cy="5645881"/>
          </a:xfrm>
          <a:prstGeom prst="rect">
            <a:avLst/>
          </a:prstGeom>
        </p:spPr>
      </p:pic>
      <p:sp>
        <p:nvSpPr>
          <p:cNvPr id="55" name="Rectangle 54">
            <a:extLst>
              <a:ext uri="{FF2B5EF4-FFF2-40B4-BE49-F238E27FC236}">
                <a16:creationId xmlns:a16="http://schemas.microsoft.com/office/drawing/2014/main" id="{1E33565A-09CE-4147-A050-BC257EA3DE5C}"/>
              </a:ext>
            </a:extLst>
          </p:cNvPr>
          <p:cNvSpPr/>
          <p:nvPr/>
        </p:nvSpPr>
        <p:spPr>
          <a:xfrm>
            <a:off x="18582778" y="14525491"/>
            <a:ext cx="8849222" cy="62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t>Future Research Directions</a:t>
            </a:r>
          </a:p>
        </p:txBody>
      </p:sp>
      <p:sp>
        <p:nvSpPr>
          <p:cNvPr id="59" name="TextBox 58">
            <a:extLst>
              <a:ext uri="{FF2B5EF4-FFF2-40B4-BE49-F238E27FC236}">
                <a16:creationId xmlns:a16="http://schemas.microsoft.com/office/drawing/2014/main" id="{6164806D-B6AE-4316-BEE7-A46C300AE7A4}"/>
              </a:ext>
            </a:extLst>
          </p:cNvPr>
          <p:cNvSpPr txBox="1"/>
          <p:nvPr/>
        </p:nvSpPr>
        <p:spPr>
          <a:xfrm>
            <a:off x="18608178" y="15146426"/>
            <a:ext cx="8828754" cy="5770811"/>
          </a:xfrm>
          <a:prstGeom prst="rect">
            <a:avLst/>
          </a:prstGeom>
          <a:noFill/>
        </p:spPr>
        <p:txBody>
          <a:bodyPr wrap="square" rtlCol="0">
            <a:spAutoFit/>
          </a:bodyPr>
          <a:lstStyle/>
          <a:p>
            <a:pPr marL="571500" indent="-571500">
              <a:buFont typeface="Wingdings" pitchFamily="2" charset="2"/>
              <a:buChar char="Ø"/>
            </a:pPr>
            <a:endParaRPr lang="en-US" sz="500" dirty="0"/>
          </a:p>
          <a:p>
            <a:pPr marL="285750" indent="-285750" rtl="0" fontAlgn="base">
              <a:spcBef>
                <a:spcPts val="0"/>
              </a:spcBef>
              <a:spcAft>
                <a:spcPts val="0"/>
              </a:spcAft>
              <a:buFont typeface="Wingdings" pitchFamily="2" charset="2"/>
              <a:buChar char="Ø"/>
            </a:pPr>
            <a:r>
              <a:rPr lang="en-US" sz="2800" b="0" i="0" u="none" strike="noStrike" dirty="0">
                <a:solidFill>
                  <a:srgbClr val="000000"/>
                </a:solidFill>
                <a:effectLst/>
              </a:rPr>
              <a:t>There is room to improve the selection process for the source URLs of the candidates - currently, the first 4 results are chosen for the sake of convenience.</a:t>
            </a:r>
          </a:p>
          <a:p>
            <a:pPr marL="285750" indent="-285750" rtl="0" fontAlgn="base">
              <a:spcBef>
                <a:spcPts val="0"/>
              </a:spcBef>
              <a:spcAft>
                <a:spcPts val="0"/>
              </a:spcAft>
              <a:buFont typeface="Wingdings" pitchFamily="2" charset="2"/>
              <a:buChar char="Ø"/>
            </a:pPr>
            <a:r>
              <a:rPr lang="en-US" sz="2800" b="0" i="0" u="none" strike="noStrike" dirty="0">
                <a:solidFill>
                  <a:srgbClr val="000000"/>
                </a:solidFill>
                <a:effectLst/>
              </a:rPr>
              <a:t>A better web scraping algorithm could be created to reduce the number of candidates whose source URLs cannot be processed.</a:t>
            </a:r>
          </a:p>
          <a:p>
            <a:pPr marL="285750" indent="-285750" rtl="0" fontAlgn="base">
              <a:spcBef>
                <a:spcPts val="0"/>
              </a:spcBef>
              <a:spcAft>
                <a:spcPts val="0"/>
              </a:spcAft>
              <a:buFont typeface="Wingdings" pitchFamily="2" charset="2"/>
              <a:buChar char="Ø"/>
            </a:pPr>
            <a:r>
              <a:rPr lang="en-US" sz="2800" b="0" i="0" u="none" strike="noStrike" dirty="0">
                <a:solidFill>
                  <a:srgbClr val="000000"/>
                </a:solidFill>
                <a:effectLst/>
              </a:rPr>
              <a:t>With additional funding, it would be possible to use a ChatGPT API model with a larger token context, allowing for larger prompt inputs and greater candidate coverage.</a:t>
            </a:r>
          </a:p>
          <a:p>
            <a:pPr marL="285750" indent="-285750" algn="just" rtl="0" fontAlgn="base">
              <a:spcBef>
                <a:spcPts val="0"/>
              </a:spcBef>
              <a:spcAft>
                <a:spcPts val="0"/>
              </a:spcAft>
              <a:buFont typeface="Wingdings" pitchFamily="2" charset="2"/>
              <a:buChar char="Ø"/>
            </a:pPr>
            <a:r>
              <a:rPr lang="en-US" sz="2800" b="0" i="0" u="none" strike="noStrike" dirty="0">
                <a:solidFill>
                  <a:srgbClr val="000000"/>
                </a:solidFill>
                <a:effectLst/>
              </a:rPr>
              <a:t>A robust methodology needs to be developed in order to verify the accuracy of the gathered data. Currently, manual verification is the only way to know if the gathered data is accurate.</a:t>
            </a:r>
          </a:p>
        </p:txBody>
      </p:sp>
      <p:sp>
        <p:nvSpPr>
          <p:cNvPr id="62" name="Rectangle 61">
            <a:extLst>
              <a:ext uri="{FF2B5EF4-FFF2-40B4-BE49-F238E27FC236}">
                <a16:creationId xmlns:a16="http://schemas.microsoft.com/office/drawing/2014/main" id="{B0295C8C-3087-43D7-9A26-BF65F81D123B}"/>
              </a:ext>
            </a:extLst>
          </p:cNvPr>
          <p:cNvSpPr/>
          <p:nvPr/>
        </p:nvSpPr>
        <p:spPr>
          <a:xfrm>
            <a:off x="27751174" y="8957592"/>
            <a:ext cx="9417461" cy="62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t>Research in Context</a:t>
            </a:r>
          </a:p>
        </p:txBody>
      </p:sp>
      <p:sp>
        <p:nvSpPr>
          <p:cNvPr id="63" name="Rectangle 62">
            <a:extLst>
              <a:ext uri="{FF2B5EF4-FFF2-40B4-BE49-F238E27FC236}">
                <a16:creationId xmlns:a16="http://schemas.microsoft.com/office/drawing/2014/main" id="{B2A53601-9501-428C-A9AC-45A20A27791A}"/>
              </a:ext>
            </a:extLst>
          </p:cNvPr>
          <p:cNvSpPr/>
          <p:nvPr/>
        </p:nvSpPr>
        <p:spPr>
          <a:xfrm>
            <a:off x="27766873" y="14652515"/>
            <a:ext cx="9417461" cy="62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t>References</a:t>
            </a:r>
          </a:p>
        </p:txBody>
      </p:sp>
      <p:sp>
        <p:nvSpPr>
          <p:cNvPr id="66" name="Rectangle 65">
            <a:extLst>
              <a:ext uri="{FF2B5EF4-FFF2-40B4-BE49-F238E27FC236}">
                <a16:creationId xmlns:a16="http://schemas.microsoft.com/office/drawing/2014/main" id="{7D41D0C5-D6FB-49EC-8750-5A998A5AB863}"/>
              </a:ext>
            </a:extLst>
          </p:cNvPr>
          <p:cNvSpPr/>
          <p:nvPr/>
        </p:nvSpPr>
        <p:spPr>
          <a:xfrm>
            <a:off x="27725774" y="17410898"/>
            <a:ext cx="9442861" cy="62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t>Acknowledgements</a:t>
            </a:r>
          </a:p>
        </p:txBody>
      </p:sp>
      <p:pic>
        <p:nvPicPr>
          <p:cNvPr id="15" name="Picture 14" descr="A table with numbers and text&#10;&#10;Description automatically generated">
            <a:extLst>
              <a:ext uri="{FF2B5EF4-FFF2-40B4-BE49-F238E27FC236}">
                <a16:creationId xmlns:a16="http://schemas.microsoft.com/office/drawing/2014/main" id="{F13A423B-3A73-AA06-88EF-1282F0C3158A}"/>
              </a:ext>
            </a:extLst>
          </p:cNvPr>
          <p:cNvPicPr>
            <a:picLocks noChangeAspect="1"/>
          </p:cNvPicPr>
          <p:nvPr/>
        </p:nvPicPr>
        <p:blipFill>
          <a:blip r:embed="rId7"/>
          <a:stretch>
            <a:fillRect/>
          </a:stretch>
        </p:blipFill>
        <p:spPr>
          <a:xfrm>
            <a:off x="18829151" y="10339034"/>
            <a:ext cx="8349644" cy="3696285"/>
          </a:xfrm>
          <a:prstGeom prst="rect">
            <a:avLst/>
          </a:prstGeom>
        </p:spPr>
      </p:pic>
    </p:spTree>
    <p:extLst>
      <p:ext uri="{BB962C8B-B14F-4D97-AF65-F5344CB8AC3E}">
        <p14:creationId xmlns:p14="http://schemas.microsoft.com/office/powerpoint/2010/main" val="29253680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9083</TotalTime>
  <Words>914</Words>
  <Application>Microsoft Macintosh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Kathrynn Phillippe</dc:creator>
  <cp:lastModifiedBy>Verma, Victor</cp:lastModifiedBy>
  <cp:revision>93</cp:revision>
  <dcterms:created xsi:type="dcterms:W3CDTF">2022-12-14T16:33:07Z</dcterms:created>
  <dcterms:modified xsi:type="dcterms:W3CDTF">2023-10-16T13:38:13Z</dcterms:modified>
</cp:coreProperties>
</file>