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6" r:id="rId5"/>
    <p:sldId id="257" r:id="rId6"/>
    <p:sldId id="260" r:id="rId7"/>
    <p:sldId id="261" r:id="rId8"/>
    <p:sldId id="280" r:id="rId9"/>
    <p:sldId id="281" r:id="rId10"/>
    <p:sldId id="282" r:id="rId11"/>
    <p:sldId id="284" r:id="rId12"/>
    <p:sldId id="283" r:id="rId13"/>
    <p:sldId id="285" r:id="rId14"/>
    <p:sldId id="286" r:id="rId15"/>
    <p:sldId id="287" r:id="rId16"/>
    <p:sldId id="288" r:id="rId17"/>
    <p:sldId id="289" r:id="rId18"/>
    <p:sldId id="290" r:id="rId19"/>
    <p:sldId id="291" r:id="rId20"/>
    <p:sldId id="292" r:id="rId21"/>
    <p:sldId id="263" r:id="rId22"/>
    <p:sldId id="293" r:id="rId23"/>
    <p:sldId id="295" r:id="rId24"/>
    <p:sldId id="296" r:id="rId25"/>
    <p:sldId id="294" r:id="rId26"/>
    <p:sldId id="297" r:id="rId27"/>
    <p:sldId id="272" r:id="rId28"/>
    <p:sldId id="274" r:id="rId29"/>
    <p:sldId id="275" r:id="rId3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EB2D391D-DD0D-4411-9C74-5270FDBB22A8}" v="903" dt="2023-04-10T01:45:36.16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25837" cy="1325563"/>
          </a:xfrm>
        </p:spPr>
        <p:txBody>
          <a:bodyPr anchor="ctr">
            <a:normAutofit/>
          </a:bodyPr>
          <a:lstStyle/>
          <a:p>
            <a:r>
              <a:rPr lang="en-US" dirty="0">
                <a:solidFill>
                  <a:srgbClr val="0E659B"/>
                </a:solidFill>
                <a:latin typeface="IBM Plex Mono SemiBold"/>
              </a:rPr>
              <a:t>Data Science 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Victor Santiago</a:t>
            </a:r>
          </a:p>
          <a:p>
            <a:pPr marL="0" indent="0">
              <a:buNone/>
            </a:pPr>
            <a:r>
              <a:rPr lang="en-US" dirty="0">
                <a:latin typeface="IBM Plex Mono Text"/>
              </a:rPr>
              <a:t>09/04/2023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b="1" dirty="0">
                <a:latin typeface="IBM Plex Mono SemiBold"/>
              </a:rPr>
              <a:t>Launch Sites Locations Analysis with Folium</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marL="514350" indent="-514350">
              <a:lnSpc>
                <a:spcPct val="100000"/>
              </a:lnSpc>
              <a:spcBef>
                <a:spcPts val="1175"/>
              </a:spcBef>
              <a:buAutoNum type="arabicParenR"/>
            </a:pPr>
            <a:r>
              <a:rPr lang="en-US" dirty="0">
                <a:latin typeface="IBM Plex Mono Text"/>
              </a:rPr>
              <a:t>Mark all launch sites on a map</a:t>
            </a:r>
            <a:r>
              <a:rPr lang="en-US" dirty="0">
                <a:solidFill>
                  <a:srgbClr val="0E659B"/>
                </a:solidFill>
                <a:latin typeface="IBM Plex Mono Text"/>
              </a:rPr>
              <a:t>.</a:t>
            </a:r>
            <a:endParaRPr lang="pt-BR"/>
          </a:p>
          <a:p>
            <a:pPr marL="514350" indent="-514350">
              <a:lnSpc>
                <a:spcPct val="100000"/>
              </a:lnSpc>
              <a:spcBef>
                <a:spcPts val="1560"/>
              </a:spcBef>
              <a:buAutoNum type="arabicParenR"/>
            </a:pPr>
            <a:r>
              <a:rPr lang="en-US" dirty="0">
                <a:latin typeface="IBM Plex Mono Text"/>
              </a:rPr>
              <a:t>Mark the success/failed launches for each site on the map</a:t>
            </a:r>
          </a:p>
          <a:p>
            <a:pPr marL="514350" marR="434975" indent="-514350">
              <a:lnSpc>
                <a:spcPts val="2200"/>
              </a:lnSpc>
              <a:spcBef>
                <a:spcPts val="1440"/>
              </a:spcBef>
              <a:buAutoNum type="arabicParenR"/>
            </a:pPr>
            <a:r>
              <a:rPr lang="en-US" dirty="0">
                <a:latin typeface="IBM Plex Mono Text"/>
              </a:rPr>
              <a:t>Calculate the distances between a launch site to its proximities</a:t>
            </a:r>
            <a:endParaRPr lang="en-US" dirty="0" err="1">
              <a:solidFill>
                <a:srgbClr val="0E659B"/>
              </a:solidFill>
            </a:endParaRP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https://github.com/victorvfrs/IBM/blob/main/IBM-DS0321EN-SkillsNetwork_labs_module_3_lab_jupyter_launch_site_location.jupyterlite.ipynb</a:t>
            </a: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181731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solidFill>
                  <a:srgbClr val="0E659B"/>
                </a:solidFill>
                <a:latin typeface="IBM Plex Mono SemiBold"/>
              </a:rPr>
              <a:t>Interactive Visual Analytics and Dashboard:</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fontScale="92500" lnSpcReduction="10000"/>
          </a:bodyPr>
          <a:lstStyle/>
          <a:p>
            <a:pPr marL="514350" indent="-514350">
              <a:lnSpc>
                <a:spcPct val="100000"/>
              </a:lnSpc>
              <a:spcBef>
                <a:spcPts val="1175"/>
              </a:spcBef>
              <a:buAutoNum type="arabicParenR"/>
            </a:pPr>
            <a:r>
              <a:rPr lang="en-US" dirty="0">
                <a:latin typeface="IBM Plex Mono Text"/>
              </a:rPr>
              <a:t>Add a dropdown list to enable Launch Site selection</a:t>
            </a:r>
            <a:r>
              <a:rPr lang="en-US" dirty="0">
                <a:solidFill>
                  <a:srgbClr val="0E659B"/>
                </a:solidFill>
                <a:latin typeface="IBM Plex Mono Text"/>
              </a:rPr>
              <a:t>.</a:t>
            </a:r>
            <a:endParaRPr lang="pt-BR" dirty="0"/>
          </a:p>
          <a:p>
            <a:pPr marL="514350" indent="-514350">
              <a:lnSpc>
                <a:spcPct val="100000"/>
              </a:lnSpc>
              <a:spcBef>
                <a:spcPts val="1560"/>
              </a:spcBef>
              <a:buAutoNum type="arabicParenR"/>
            </a:pPr>
            <a:r>
              <a:rPr lang="en-US" dirty="0">
                <a:latin typeface="IBM Plex Mono Text"/>
              </a:rPr>
              <a:t>Add a pie chart to show the total successful launches count for all sites</a:t>
            </a:r>
          </a:p>
          <a:p>
            <a:pPr marL="514350" marR="434975" indent="-514350">
              <a:lnSpc>
                <a:spcPts val="2200"/>
              </a:lnSpc>
              <a:spcBef>
                <a:spcPts val="1440"/>
              </a:spcBef>
              <a:buAutoNum type="arabicParenR"/>
            </a:pPr>
            <a:r>
              <a:rPr lang="en-US" dirty="0">
                <a:latin typeface="IBM Plex Mono Text"/>
              </a:rPr>
              <a:t>Add a slider to select payload range</a:t>
            </a:r>
            <a:endParaRPr lang="en-US" dirty="0" err="1">
              <a:solidFill>
                <a:srgbClr val="0E659B"/>
              </a:solidFill>
            </a:endParaRPr>
          </a:p>
          <a:p>
            <a:pPr marL="514350" marR="434975" indent="-514350">
              <a:lnSpc>
                <a:spcPts val="2200"/>
              </a:lnSpc>
              <a:spcBef>
                <a:spcPts val="1440"/>
              </a:spcBef>
              <a:buAutoNum type="arabicParenR"/>
            </a:pPr>
            <a:r>
              <a:rPr lang="en-US" dirty="0">
                <a:latin typeface="IBM Plex Mono Text"/>
              </a:rPr>
              <a:t>Add a scatter chart to show the correlation between payload and launch success</a:t>
            </a: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https://github.com/victorvfrs/IBM/blob/main/Interactive%20Visual%20Analytics%20and%20Dashboard</a:t>
            </a: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123775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fontScale="85000" lnSpcReduction="10000"/>
          </a:bodyPr>
          <a:lstStyle/>
          <a:p>
            <a:pPr marL="514350" indent="-514350">
              <a:lnSpc>
                <a:spcPct val="100000"/>
              </a:lnSpc>
              <a:spcBef>
                <a:spcPts val="1175"/>
              </a:spcBef>
              <a:buFont typeface="Wingdings"/>
              <a:buChar char="Ø"/>
            </a:pPr>
            <a:r>
              <a:rPr lang="en-US" dirty="0">
                <a:latin typeface="IBM Plex Mono Text"/>
              </a:rPr>
              <a:t>Create a NumPy array from the column </a:t>
            </a:r>
            <a:r>
              <a:rPr lang="en-US" dirty="0">
                <a:latin typeface="Consolas"/>
              </a:rPr>
              <a:t>Class</a:t>
            </a:r>
            <a:r>
              <a:rPr lang="en-US" dirty="0">
                <a:latin typeface="IBM Plex Mono Text"/>
              </a:rPr>
              <a:t> in </a:t>
            </a:r>
            <a:r>
              <a:rPr lang="en-US" dirty="0">
                <a:latin typeface="Consolas"/>
              </a:rPr>
              <a:t>data</a:t>
            </a:r>
            <a:r>
              <a:rPr lang="en-US" dirty="0">
                <a:latin typeface="IBM Plex Mono Text"/>
              </a:rPr>
              <a:t>, by applying the method </a:t>
            </a:r>
            <a:r>
              <a:rPr lang="en-US" err="1">
                <a:latin typeface="Consolas"/>
              </a:rPr>
              <a:t>to_numpy</a:t>
            </a:r>
            <a:r>
              <a:rPr lang="en-US" dirty="0">
                <a:latin typeface="Consolas"/>
              </a:rPr>
              <a:t>()</a:t>
            </a:r>
            <a:r>
              <a:rPr lang="en-US" dirty="0">
                <a:latin typeface="IBM Plex Mono Text"/>
              </a:rPr>
              <a:t> then assign it to the variable </a:t>
            </a:r>
            <a:r>
              <a:rPr lang="en-US" err="1">
                <a:latin typeface="Consolas"/>
              </a:rPr>
              <a:t>Y</a:t>
            </a:r>
            <a:r>
              <a:rPr lang="en-US" err="1">
                <a:latin typeface="IBM Plex Mono Text"/>
              </a:rPr>
              <a:t>,make</a:t>
            </a:r>
            <a:r>
              <a:rPr lang="en-US" dirty="0">
                <a:latin typeface="IBM Plex Mono Text"/>
              </a:rPr>
              <a:t> sure the output is a Pandas series (only one bracket </a:t>
            </a:r>
            <a:r>
              <a:rPr lang="en-US" err="1">
                <a:latin typeface="IBM Plex Mono Text"/>
              </a:rPr>
              <a:t>df</a:t>
            </a:r>
            <a:r>
              <a:rPr lang="en-US" dirty="0">
                <a:latin typeface="IBM Plex Mono Text"/>
              </a:rPr>
              <a:t>['name of column']).</a:t>
            </a:r>
            <a:endParaRPr lang="pt-BR" dirty="0"/>
          </a:p>
          <a:p>
            <a:pPr marL="457200" indent="-457200">
              <a:lnSpc>
                <a:spcPct val="100000"/>
              </a:lnSpc>
              <a:spcBef>
                <a:spcPts val="1560"/>
              </a:spcBef>
              <a:buFont typeface="Wingdings"/>
              <a:buChar char="Ø"/>
            </a:pPr>
            <a:r>
              <a:rPr lang="en-US" dirty="0">
                <a:latin typeface="IBM Plex Mono Text"/>
              </a:rPr>
              <a:t>Standardize the data in </a:t>
            </a:r>
            <a:r>
              <a:rPr lang="en-US" dirty="0">
                <a:latin typeface="Consolas"/>
              </a:rPr>
              <a:t>X</a:t>
            </a:r>
            <a:r>
              <a:rPr lang="en-US" dirty="0">
                <a:latin typeface="IBM Plex Mono Text"/>
              </a:rPr>
              <a:t> then reassign it to the variable </a:t>
            </a:r>
            <a:r>
              <a:rPr lang="en-US" dirty="0">
                <a:latin typeface="Consolas"/>
              </a:rPr>
              <a:t>X</a:t>
            </a:r>
            <a:r>
              <a:rPr lang="en-US" dirty="0">
                <a:latin typeface="IBM Plex Mono Text"/>
              </a:rPr>
              <a:t> using the transform provided below.</a:t>
            </a:r>
          </a:p>
          <a:p>
            <a:pPr marL="457200" marR="434975" indent="-457200">
              <a:lnSpc>
                <a:spcPts val="2200"/>
              </a:lnSpc>
              <a:spcBef>
                <a:spcPts val="1440"/>
              </a:spcBef>
              <a:buFont typeface="Wingdings"/>
              <a:buChar char="Ø"/>
            </a:pPr>
            <a:r>
              <a:rPr lang="en-US" dirty="0">
                <a:latin typeface="IBM Plex Mono Text"/>
              </a:rPr>
              <a:t>Use the function </a:t>
            </a:r>
            <a:r>
              <a:rPr lang="en-US" err="1">
                <a:latin typeface="IBM Plex Mono Text"/>
              </a:rPr>
              <a:t>train_test_split</a:t>
            </a:r>
            <a:r>
              <a:rPr lang="en-US" dirty="0">
                <a:latin typeface="IBM Plex Mono Text"/>
              </a:rPr>
              <a:t> to split the data X and Y into training and test data. Set the parameter </a:t>
            </a:r>
            <a:r>
              <a:rPr lang="en-US" err="1">
                <a:latin typeface="IBM Plex Mono Text"/>
              </a:rPr>
              <a:t>test_size</a:t>
            </a:r>
            <a:r>
              <a:rPr lang="en-US" dirty="0">
                <a:latin typeface="IBM Plex Mono Text"/>
              </a:rPr>
              <a:t> to 0.2 and </a:t>
            </a:r>
            <a:r>
              <a:rPr lang="en-US" err="1">
                <a:latin typeface="IBM Plex Mono Text"/>
              </a:rPr>
              <a:t>random_state</a:t>
            </a:r>
            <a:r>
              <a:rPr lang="en-US" dirty="0">
                <a:latin typeface="IBM Plex Mono Text"/>
              </a:rPr>
              <a:t> to 2. The training data and test data should be assigned to the following labels.</a:t>
            </a:r>
            <a:endParaRPr lang="en-US" dirty="0" err="1">
              <a:solidFill>
                <a:srgbClr val="0E659B"/>
              </a:solidFill>
            </a:endParaRPr>
          </a:p>
          <a:p>
            <a:pPr marL="514350" marR="434975" indent="-514350">
              <a:lnSpc>
                <a:spcPts val="2200"/>
              </a:lnSpc>
              <a:spcBef>
                <a:spcPts val="1440"/>
              </a:spcBef>
              <a:buAutoNum type="arabicParenR"/>
            </a:pPr>
            <a:endParaRPr lang="en-US" dirty="0">
              <a:latin typeface="IBM Plex Mono Text"/>
            </a:endParaRP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222770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a:lnSpc>
                <a:spcPct val="100000"/>
              </a:lnSpc>
              <a:spcBef>
                <a:spcPts val="1175"/>
              </a:spcBef>
              <a:buFont typeface="Wingdings"/>
              <a:buChar char="Ø"/>
            </a:pPr>
            <a:r>
              <a:rPr lang="en-US" dirty="0">
                <a:latin typeface="IBM Plex Mono Text"/>
              </a:rPr>
              <a:t>Create a logistic regression object then create a </a:t>
            </a:r>
            <a:r>
              <a:rPr lang="en-US" dirty="0" err="1">
                <a:latin typeface="IBM Plex Mono Text"/>
              </a:rPr>
              <a:t>GridSearchCV</a:t>
            </a:r>
            <a:r>
              <a:rPr lang="en-US" dirty="0">
                <a:latin typeface="IBM Plex Mono Text"/>
              </a:rPr>
              <a:t> object </a:t>
            </a:r>
            <a:r>
              <a:rPr lang="en-US" dirty="0" err="1">
                <a:latin typeface="Consolas"/>
              </a:rPr>
              <a:t>logreg_cv</a:t>
            </a:r>
            <a:r>
              <a:rPr lang="en-US" dirty="0">
                <a:latin typeface="IBM Plex Mono Text"/>
              </a:rPr>
              <a:t> with cv = 10. Fit the object to find the best parameters from the dictionary </a:t>
            </a:r>
            <a:r>
              <a:rPr lang="en-US" dirty="0">
                <a:latin typeface="Consolas"/>
              </a:rPr>
              <a:t>parameters</a:t>
            </a:r>
            <a:r>
              <a:rPr lang="en-US" dirty="0">
                <a:latin typeface="IBM Plex Mono Text"/>
              </a:rPr>
              <a:t>.</a:t>
            </a:r>
            <a:endParaRPr lang="pt-BR">
              <a:latin typeface="IBM Plex Mono Text"/>
            </a:endParaRPr>
          </a:p>
          <a:p>
            <a:pPr>
              <a:lnSpc>
                <a:spcPct val="100000"/>
              </a:lnSpc>
              <a:spcBef>
                <a:spcPts val="1560"/>
              </a:spcBef>
              <a:buFont typeface="Wingdings"/>
              <a:buChar char="Ø"/>
            </a:pPr>
            <a:r>
              <a:rPr lang="en-US" dirty="0">
                <a:latin typeface="IBM Plex Mono Text"/>
              </a:rPr>
              <a:t>Calculate the accuracy on the test data using the method </a:t>
            </a:r>
            <a:r>
              <a:rPr lang="en-US" dirty="0">
                <a:latin typeface="Consolas"/>
              </a:rPr>
              <a:t>score</a:t>
            </a:r>
            <a:r>
              <a:rPr lang="en-US" dirty="0">
                <a:latin typeface="IBM Plex Mono Text"/>
              </a:rPr>
              <a:t>:</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80224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a:lnSpc>
                <a:spcPct val="100000"/>
              </a:lnSpc>
              <a:spcBef>
                <a:spcPts val="1175"/>
              </a:spcBef>
              <a:buFont typeface="Wingdings"/>
              <a:buChar char="Ø"/>
            </a:pPr>
            <a:r>
              <a:rPr lang="en-US" dirty="0">
                <a:latin typeface="IBM Plex Mono Text"/>
              </a:rPr>
              <a:t>Create a support vector machine object then create a </a:t>
            </a:r>
            <a:r>
              <a:rPr lang="en-US" dirty="0" err="1">
                <a:latin typeface="Consolas"/>
              </a:rPr>
              <a:t>GridSearchCV</a:t>
            </a:r>
            <a:r>
              <a:rPr lang="en-US" dirty="0">
                <a:latin typeface="IBM Plex Mono Text"/>
              </a:rPr>
              <a:t> object </a:t>
            </a:r>
            <a:r>
              <a:rPr lang="en-US" dirty="0" err="1">
                <a:latin typeface="Consolas"/>
              </a:rPr>
              <a:t>svm_cv</a:t>
            </a:r>
            <a:r>
              <a:rPr lang="en-US" dirty="0">
                <a:latin typeface="IBM Plex Mono Text"/>
              </a:rPr>
              <a:t> with cv - 10. Fit the object to find the best parameters from the dictionary </a:t>
            </a:r>
            <a:r>
              <a:rPr lang="en-US" dirty="0">
                <a:latin typeface="Consolas"/>
              </a:rPr>
              <a:t>parameters</a:t>
            </a:r>
            <a:r>
              <a:rPr lang="en-US" dirty="0">
                <a:latin typeface="IBM Plex Mono Text"/>
              </a:rPr>
              <a:t>.</a:t>
            </a:r>
            <a:endParaRPr lang="pt-BR" dirty="0">
              <a:latin typeface="IBM Plex Mono Text"/>
            </a:endParaRPr>
          </a:p>
          <a:p>
            <a:pPr>
              <a:lnSpc>
                <a:spcPct val="100000"/>
              </a:lnSpc>
              <a:spcBef>
                <a:spcPts val="1560"/>
              </a:spcBef>
              <a:buFont typeface="Wingdings"/>
              <a:buChar char="Ø"/>
            </a:pPr>
            <a:r>
              <a:rPr lang="en-US" dirty="0">
                <a:latin typeface="IBM Plex Mono Text"/>
              </a:rPr>
              <a:t>Calculate the accuracy on the test data using the method </a:t>
            </a:r>
            <a:r>
              <a:rPr lang="en-US" dirty="0">
                <a:latin typeface="Consolas"/>
              </a:rPr>
              <a:t>score</a:t>
            </a:r>
            <a:r>
              <a:rPr lang="en-US" dirty="0">
                <a:latin typeface="IBM Plex Mono Text"/>
              </a:rPr>
              <a:t>:</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31137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a:lnSpc>
                <a:spcPct val="100000"/>
              </a:lnSpc>
              <a:spcBef>
                <a:spcPts val="1175"/>
              </a:spcBef>
              <a:buFont typeface="Wingdings"/>
              <a:buChar char="Ø"/>
            </a:pPr>
            <a:r>
              <a:rPr lang="en-US" dirty="0">
                <a:latin typeface="IBM Plex Mono Text"/>
              </a:rPr>
              <a:t>Create a decision tree classifier object then create a </a:t>
            </a:r>
            <a:r>
              <a:rPr lang="en-US" dirty="0" err="1">
                <a:latin typeface="Consolas"/>
              </a:rPr>
              <a:t>GridSearchCV</a:t>
            </a:r>
            <a:r>
              <a:rPr lang="en-US" dirty="0">
                <a:latin typeface="IBM Plex Mono Text"/>
              </a:rPr>
              <a:t> object </a:t>
            </a:r>
            <a:r>
              <a:rPr lang="en-US" dirty="0" err="1">
                <a:latin typeface="Consolas"/>
              </a:rPr>
              <a:t>tree_cv</a:t>
            </a:r>
            <a:r>
              <a:rPr lang="en-US" dirty="0">
                <a:latin typeface="IBM Plex Mono Text"/>
              </a:rPr>
              <a:t> with cv = 10. Fit the object to find the best parameters from the dictionary </a:t>
            </a:r>
            <a:r>
              <a:rPr lang="en-US" dirty="0">
                <a:latin typeface="Consolas"/>
              </a:rPr>
              <a:t>parameters</a:t>
            </a:r>
            <a:r>
              <a:rPr lang="en-US" dirty="0">
                <a:latin typeface="IBM Plex Mono Text"/>
              </a:rPr>
              <a:t>.</a:t>
            </a:r>
            <a:endParaRPr lang="pt-BR" dirty="0">
              <a:latin typeface="IBM Plex Mono Text"/>
            </a:endParaRPr>
          </a:p>
          <a:p>
            <a:pPr>
              <a:lnSpc>
                <a:spcPct val="100000"/>
              </a:lnSpc>
              <a:spcBef>
                <a:spcPts val="1560"/>
              </a:spcBef>
              <a:buFont typeface="Wingdings"/>
              <a:buChar char="Ø"/>
            </a:pPr>
            <a:r>
              <a:rPr lang="en-US" dirty="0">
                <a:latin typeface="IBM Plex Mono Text"/>
              </a:rPr>
              <a:t>Calculate the accuracy of </a:t>
            </a:r>
            <a:r>
              <a:rPr lang="en-US" dirty="0" err="1">
                <a:latin typeface="IBM Plex Mono Text"/>
              </a:rPr>
              <a:t>tree_cv</a:t>
            </a:r>
            <a:r>
              <a:rPr lang="en-US" dirty="0">
                <a:latin typeface="IBM Plex Mono Text"/>
              </a:rPr>
              <a:t> on the test data using the method </a:t>
            </a:r>
            <a:r>
              <a:rPr lang="en-US" dirty="0">
                <a:latin typeface="Consolas"/>
              </a:rPr>
              <a:t>score</a:t>
            </a:r>
            <a:r>
              <a:rPr lang="en-US" dirty="0">
                <a:latin typeface="IBM Plex Mono Text"/>
              </a:rPr>
              <a:t>:</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385442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a:lnSpc>
                <a:spcPct val="100000"/>
              </a:lnSpc>
              <a:spcBef>
                <a:spcPts val="1175"/>
              </a:spcBef>
              <a:buFont typeface="Wingdings"/>
              <a:buChar char="Ø"/>
            </a:pPr>
            <a:r>
              <a:rPr lang="en-US" dirty="0">
                <a:latin typeface="IBM Plex Mono Text"/>
              </a:rPr>
              <a:t>Create a k nearest neighbors object then create a </a:t>
            </a:r>
            <a:r>
              <a:rPr lang="en-US" dirty="0" err="1">
                <a:latin typeface="Consolas"/>
              </a:rPr>
              <a:t>GridSearchCV</a:t>
            </a:r>
            <a:r>
              <a:rPr lang="en-US" dirty="0">
                <a:latin typeface="IBM Plex Mono Text"/>
              </a:rPr>
              <a:t> object </a:t>
            </a:r>
            <a:r>
              <a:rPr lang="en-US" dirty="0" err="1">
                <a:latin typeface="Consolas"/>
              </a:rPr>
              <a:t>knn_cv</a:t>
            </a:r>
            <a:r>
              <a:rPr lang="en-US" dirty="0">
                <a:latin typeface="IBM Plex Mono Text"/>
              </a:rPr>
              <a:t> with cv = 10. Fit the object to find the best parameters from the dictionary </a:t>
            </a:r>
            <a:r>
              <a:rPr lang="en-US" dirty="0">
                <a:latin typeface="Consolas"/>
              </a:rPr>
              <a:t>parameters</a:t>
            </a:r>
            <a:r>
              <a:rPr lang="en-US" dirty="0">
                <a:latin typeface="IBM Plex Mono Text"/>
              </a:rPr>
              <a:t>.</a:t>
            </a:r>
            <a:endParaRPr lang="pt-BR" dirty="0">
              <a:latin typeface="IBM Plex Mono Text"/>
            </a:endParaRPr>
          </a:p>
          <a:p>
            <a:pPr>
              <a:lnSpc>
                <a:spcPct val="100000"/>
              </a:lnSpc>
              <a:spcBef>
                <a:spcPts val="1560"/>
              </a:spcBef>
              <a:buFont typeface="Wingdings"/>
              <a:buChar char="Ø"/>
            </a:pPr>
            <a:r>
              <a:rPr lang="en-US" dirty="0">
                <a:latin typeface="IBM Plex Mono Text"/>
              </a:rPr>
              <a:t>Calculate the accuracy of </a:t>
            </a:r>
            <a:r>
              <a:rPr lang="en-US" dirty="0" err="1">
                <a:latin typeface="IBM Plex Mono Text"/>
              </a:rPr>
              <a:t>knn_cv</a:t>
            </a:r>
            <a:r>
              <a:rPr lang="en-US" dirty="0">
                <a:latin typeface="IBM Plex Mono Text"/>
              </a:rPr>
              <a:t> on the test data using the method </a:t>
            </a:r>
            <a:r>
              <a:rPr lang="en-US" dirty="0">
                <a:latin typeface="Consolas"/>
              </a:rPr>
              <a:t>score</a:t>
            </a:r>
            <a:r>
              <a:rPr lang="en-US" dirty="0">
                <a:latin typeface="IBM Plex Mono Text"/>
              </a:rPr>
              <a:t>:</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356539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276000"/>
            <a:ext cx="10954458" cy="1339940"/>
          </a:xfrm>
        </p:spPr>
        <p:txBody>
          <a:bodyPr anchor="ctr">
            <a:normAutofit/>
          </a:bodyPr>
          <a:lstStyle/>
          <a:p>
            <a:r>
              <a:rPr lang="en-US" dirty="0">
                <a:latin typeface="IBM Plex Mono SemiBold"/>
              </a:rPr>
              <a:t>Machine Learning Prediction</a:t>
            </a:r>
            <a:r>
              <a:rPr lang="en-US" dirty="0">
                <a:solidFill>
                  <a:srgbClr val="0E659B"/>
                </a:solidFill>
                <a:latin typeface="IBM Plex Mono SemiBold"/>
              </a:rPr>
              <a:t>:</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a:bodyPr>
          <a:lstStyle/>
          <a:p>
            <a:pPr>
              <a:lnSpc>
                <a:spcPct val="100000"/>
              </a:lnSpc>
              <a:spcBef>
                <a:spcPts val="1175"/>
              </a:spcBef>
              <a:buFont typeface="Wingdings"/>
              <a:buChar char="Ø"/>
            </a:pPr>
            <a:r>
              <a:rPr lang="en-US" dirty="0">
                <a:latin typeface="IBM Plex Mono Text"/>
              </a:rPr>
              <a:t>Find the method performs best.</a:t>
            </a:r>
            <a:endParaRPr lang="pt-BR" dirty="0">
              <a:latin typeface="IBM Plex Mono Text"/>
            </a:endParaRP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None/>
            </a:pPr>
            <a:endParaRPr lang="en-US" sz="2000"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77050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pic>
        <p:nvPicPr>
          <p:cNvPr id="4" name="Imagem 4" descr="Gráfico, Gráfico de dispersão&#10;&#10;Descrição gerada automaticamente">
            <a:extLst>
              <a:ext uri="{FF2B5EF4-FFF2-40B4-BE49-F238E27FC236}">
                <a16:creationId xmlns:a16="http://schemas.microsoft.com/office/drawing/2014/main" id="{79BA9EA3-7D8E-E6E5-B632-68764F1ED426}"/>
              </a:ext>
            </a:extLst>
          </p:cNvPr>
          <p:cNvPicPr>
            <a:picLocks noChangeAspect="1"/>
          </p:cNvPicPr>
          <p:nvPr/>
        </p:nvPicPr>
        <p:blipFill>
          <a:blip r:embed="rId2"/>
          <a:stretch>
            <a:fillRect/>
          </a:stretch>
        </p:blipFill>
        <p:spPr>
          <a:xfrm>
            <a:off x="684363" y="1450142"/>
            <a:ext cx="11182708" cy="4475301"/>
          </a:xfrm>
          <a:prstGeom prst="rect">
            <a:avLst/>
          </a:prstGeom>
        </p:spPr>
      </p:pic>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r>
              <a:rPr lang="en-US" dirty="0">
                <a:latin typeface="IBM Plex Mono Text"/>
              </a:rPr>
              <a:t>Green indicates successful launch and purple indicates unsuccessful launch</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pic>
        <p:nvPicPr>
          <p:cNvPr id="5" name="Imagem 6" descr="Gráfico, Gráfico de dispersão&#10;&#10;Descrição gerada automaticamente">
            <a:extLst>
              <a:ext uri="{FF2B5EF4-FFF2-40B4-BE49-F238E27FC236}">
                <a16:creationId xmlns:a16="http://schemas.microsoft.com/office/drawing/2014/main" id="{9B2397A9-A154-9A97-B5F5-5733BC87814B}"/>
              </a:ext>
            </a:extLst>
          </p:cNvPr>
          <p:cNvPicPr>
            <a:picLocks noGrp="1" noChangeAspect="1"/>
          </p:cNvPicPr>
          <p:nvPr>
            <p:ph sz="half" idx="2"/>
          </p:nvPr>
        </p:nvPicPr>
        <p:blipFill>
          <a:blip r:embed="rId2"/>
          <a:stretch>
            <a:fillRect/>
          </a:stretch>
        </p:blipFill>
        <p:spPr>
          <a:xfrm>
            <a:off x="507521" y="1359948"/>
            <a:ext cx="11162580" cy="4563823"/>
          </a:xfrm>
        </p:spPr>
      </p:pic>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r>
              <a:rPr lang="en-US" dirty="0">
                <a:latin typeface="IBM Plex Mono Text"/>
              </a:rPr>
              <a:t>Green indicates successful launch and purple indicates unsuccessful launch</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238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sz="2200" dirty="0"/>
              <a:t>Executive Summary</a:t>
            </a:r>
          </a:p>
          <a:p>
            <a:r>
              <a:rPr lang="en-US" sz="2200" dirty="0">
                <a:latin typeface="IBM Plex Mono Text"/>
              </a:rPr>
              <a:t>Introduction</a:t>
            </a:r>
            <a:endParaRPr lang="en-US" sz="2200" dirty="0"/>
          </a:p>
          <a:p>
            <a:r>
              <a:rPr lang="en-US" sz="2200" dirty="0">
                <a:latin typeface="IBM Plex Mono Text"/>
              </a:rPr>
              <a:t>Methodology</a:t>
            </a:r>
            <a:endParaRPr lang="en-US" sz="2200" dirty="0"/>
          </a:p>
          <a:p>
            <a:r>
              <a:rPr lang="en-US" sz="2200" dirty="0">
                <a:latin typeface="IBM Plex Mono Text"/>
              </a:rPr>
              <a:t>Results</a:t>
            </a:r>
            <a:endParaRPr lang="en-US" sz="2200" dirty="0"/>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r>
              <a:rPr lang="en-US" dirty="0">
                <a:latin typeface="IBM Plex Mono Text"/>
              </a:rPr>
              <a:t>Green indicates successful launch and purple indicates unsuccessful launch</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pic>
        <p:nvPicPr>
          <p:cNvPr id="3" name="Imagem 3" descr="Gráfico, Gráfico de dispersão&#10;&#10;Descrição gerada automaticamente">
            <a:extLst>
              <a:ext uri="{FF2B5EF4-FFF2-40B4-BE49-F238E27FC236}">
                <a16:creationId xmlns:a16="http://schemas.microsoft.com/office/drawing/2014/main" id="{7C2BB544-DB32-0BAD-1278-09ECB36CD931}"/>
              </a:ext>
            </a:extLst>
          </p:cNvPr>
          <p:cNvPicPr>
            <a:picLocks noChangeAspect="1"/>
          </p:cNvPicPr>
          <p:nvPr/>
        </p:nvPicPr>
        <p:blipFill>
          <a:blip r:embed="rId2"/>
          <a:stretch>
            <a:fillRect/>
          </a:stretch>
        </p:blipFill>
        <p:spPr>
          <a:xfrm>
            <a:off x="339306" y="1278709"/>
            <a:ext cx="11139575" cy="4559374"/>
          </a:xfrm>
          <a:prstGeom prst="rect">
            <a:avLst/>
          </a:prstGeom>
        </p:spPr>
      </p:pic>
    </p:spTree>
    <p:extLst>
      <p:ext uri="{BB962C8B-B14F-4D97-AF65-F5344CB8AC3E}">
        <p14:creationId xmlns:p14="http://schemas.microsoft.com/office/powerpoint/2010/main" val="40228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r>
              <a:rPr lang="en-US" dirty="0">
                <a:latin typeface="IBM Plex Mono Text"/>
              </a:rPr>
              <a:t>Green indicates successful launch and purple indicates unsuccessful launch</a:t>
            </a: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pic>
        <p:nvPicPr>
          <p:cNvPr id="4" name="Imagem 4" descr="Gráfico, Gráfico de dispersão&#10;&#10;Descrição gerada automaticamente">
            <a:extLst>
              <a:ext uri="{FF2B5EF4-FFF2-40B4-BE49-F238E27FC236}">
                <a16:creationId xmlns:a16="http://schemas.microsoft.com/office/drawing/2014/main" id="{8AFCCC4D-896C-824B-E187-57E2CCC73C76}"/>
              </a:ext>
            </a:extLst>
          </p:cNvPr>
          <p:cNvPicPr>
            <a:picLocks noChangeAspect="1"/>
          </p:cNvPicPr>
          <p:nvPr/>
        </p:nvPicPr>
        <p:blipFill>
          <a:blip r:embed="rId2"/>
          <a:stretch>
            <a:fillRect/>
          </a:stretch>
        </p:blipFill>
        <p:spPr>
          <a:xfrm>
            <a:off x="310551" y="1296206"/>
            <a:ext cx="11599652" cy="4251210"/>
          </a:xfrm>
          <a:prstGeom prst="rect">
            <a:avLst/>
          </a:prstGeom>
        </p:spPr>
      </p:pic>
    </p:spTree>
    <p:extLst>
      <p:ext uri="{BB962C8B-B14F-4D97-AF65-F5344CB8AC3E}">
        <p14:creationId xmlns:p14="http://schemas.microsoft.com/office/powerpoint/2010/main" val="317122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endParaRPr lang="en-US" dirty="0">
              <a:latin typeface="IBM Plex Mono Text"/>
            </a:endParaRP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pic>
        <p:nvPicPr>
          <p:cNvPr id="3" name="Imagem 3" descr="Gráfico, Gráfico de barras&#10;&#10;Descrição gerada automaticamente">
            <a:extLst>
              <a:ext uri="{FF2B5EF4-FFF2-40B4-BE49-F238E27FC236}">
                <a16:creationId xmlns:a16="http://schemas.microsoft.com/office/drawing/2014/main" id="{72019470-DA4C-DFD8-5FFC-0DAFD92B2DBE}"/>
              </a:ext>
            </a:extLst>
          </p:cNvPr>
          <p:cNvPicPr>
            <a:picLocks noChangeAspect="1"/>
          </p:cNvPicPr>
          <p:nvPr/>
        </p:nvPicPr>
        <p:blipFill>
          <a:blip r:embed="rId2"/>
          <a:stretch>
            <a:fillRect/>
          </a:stretch>
        </p:blipFill>
        <p:spPr>
          <a:xfrm>
            <a:off x="583722" y="1526626"/>
            <a:ext cx="6883878" cy="4307955"/>
          </a:xfrm>
          <a:prstGeom prst="rect">
            <a:avLst/>
          </a:prstGeom>
        </p:spPr>
      </p:pic>
      <p:sp>
        <p:nvSpPr>
          <p:cNvPr id="6" name="Espaço Reservado para Conteúdo 5">
            <a:extLst>
              <a:ext uri="{FF2B5EF4-FFF2-40B4-BE49-F238E27FC236}">
                <a16:creationId xmlns:a16="http://schemas.microsoft.com/office/drawing/2014/main" id="{6858E706-501A-7DCA-634B-6C177D21246D}"/>
              </a:ext>
            </a:extLst>
          </p:cNvPr>
          <p:cNvSpPr>
            <a:spLocks noGrp="1"/>
          </p:cNvSpPr>
          <p:nvPr>
            <p:ph sz="half" idx="2"/>
          </p:nvPr>
        </p:nvSpPr>
        <p:spPr>
          <a:xfrm>
            <a:off x="7351144" y="4499813"/>
            <a:ext cx="5181600" cy="4351338"/>
          </a:xfrm>
        </p:spPr>
        <p:txBody>
          <a:bodyPr vert="horz" lIns="91440" tIns="45720" rIns="91440" bIns="45720" rtlCol="0" anchor="t">
            <a:normAutofit/>
          </a:bodyPr>
          <a:lstStyle/>
          <a:p>
            <a:pPr marR="5080">
              <a:lnSpc>
                <a:spcPct val="100000"/>
              </a:lnSpc>
              <a:spcBef>
                <a:spcPts val="100"/>
              </a:spcBef>
            </a:pPr>
            <a:r>
              <a:rPr lang="en-US" dirty="0">
                <a:latin typeface="IBM Plex Mono Text"/>
              </a:rPr>
              <a:t>Success Rate Scale with  0 as 0%</a:t>
            </a:r>
          </a:p>
          <a:p>
            <a:pPr marR="1182370">
              <a:lnSpc>
                <a:spcPct val="100000"/>
              </a:lnSpc>
              <a:spcBef>
                <a:spcPts val="0"/>
              </a:spcBef>
            </a:pPr>
            <a:r>
              <a:rPr lang="en-US" dirty="0"/>
              <a:t>0.6 as 60%  1 as 100%</a:t>
            </a:r>
            <a:endParaRPr lang="pt-BR" dirty="0"/>
          </a:p>
        </p:txBody>
      </p:sp>
    </p:spTree>
    <p:extLst>
      <p:ext uri="{BB962C8B-B14F-4D97-AF65-F5344CB8AC3E}">
        <p14:creationId xmlns:p14="http://schemas.microsoft.com/office/powerpoint/2010/main" val="118059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554A84DC-E8DC-8AF1-8A76-C06E93644EB9}"/>
              </a:ext>
            </a:extLst>
          </p:cNvPr>
          <p:cNvSpPr txBox="1">
            <a:spLocks/>
          </p:cNvSpPr>
          <p:nvPr/>
        </p:nvSpPr>
        <p:spPr>
          <a:xfrm>
            <a:off x="903059" y="5834853"/>
            <a:ext cx="7068725" cy="5557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175"/>
              </a:spcBef>
              <a:buNone/>
            </a:pPr>
            <a:endParaRPr lang="en-US" dirty="0">
              <a:latin typeface="IBM Plex Mono Text"/>
            </a:endParaRPr>
          </a:p>
          <a:p>
            <a:pPr marL="469265" indent="-457200">
              <a:lnSpc>
                <a:spcPct val="100000"/>
              </a:lnSpc>
              <a:spcBef>
                <a:spcPts val="484"/>
              </a:spcBef>
              <a:buFont typeface="Wingdings"/>
              <a:buChar char="Ø"/>
            </a:pPr>
            <a:endParaRPr lang="en-US" dirty="0">
              <a:latin typeface="IBM Plex Mono Text"/>
            </a:endParaRPr>
          </a:p>
          <a:p>
            <a:pPr marL="12065" indent="0">
              <a:lnSpc>
                <a:spcPct val="100000"/>
              </a:lnSpc>
              <a:spcBef>
                <a:spcPts val="484"/>
              </a:spcBef>
              <a:buFont typeface="Arial"/>
              <a:buNone/>
            </a:pPr>
            <a:endParaRPr lang="en-US" sz="2000"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Font typeface="Arial"/>
              <a:buNone/>
            </a:pPr>
            <a:endParaRPr lang="en-US" dirty="0"/>
          </a:p>
          <a:p>
            <a:pPr marL="241300" indent="-229235">
              <a:lnSpc>
                <a:spcPct val="100000"/>
              </a:lnSpc>
              <a:spcBef>
                <a:spcPts val="484"/>
              </a:spcBef>
              <a:buFont typeface="Arial,Sans-Serif"/>
              <a:buChar char="•"/>
            </a:pPr>
            <a:endParaRPr lang="en-US" sz="2200" dirty="0">
              <a:solidFill>
                <a:srgbClr val="0E659B"/>
              </a:solidFill>
            </a:endParaRPr>
          </a:p>
          <a:p>
            <a:endParaRPr lang="en-US" sz="2200" dirty="0"/>
          </a:p>
        </p:txBody>
      </p:sp>
      <p:sp>
        <p:nvSpPr>
          <p:cNvPr id="6" name="Espaço Reservado para Conteúdo 5">
            <a:extLst>
              <a:ext uri="{FF2B5EF4-FFF2-40B4-BE49-F238E27FC236}">
                <a16:creationId xmlns:a16="http://schemas.microsoft.com/office/drawing/2014/main" id="{6858E706-501A-7DCA-634B-6C177D21246D}"/>
              </a:ext>
            </a:extLst>
          </p:cNvPr>
          <p:cNvSpPr>
            <a:spLocks noGrp="1"/>
          </p:cNvSpPr>
          <p:nvPr>
            <p:ph sz="half" idx="2"/>
          </p:nvPr>
        </p:nvSpPr>
        <p:spPr>
          <a:xfrm>
            <a:off x="7006087" y="3924718"/>
            <a:ext cx="5181600" cy="4351338"/>
          </a:xfrm>
        </p:spPr>
        <p:txBody>
          <a:bodyPr vert="horz" lIns="91440" tIns="45720" rIns="91440" bIns="45720" rtlCol="0" anchor="t">
            <a:normAutofit/>
          </a:bodyPr>
          <a:lstStyle/>
          <a:p>
            <a:pPr marR="5080">
              <a:lnSpc>
                <a:spcPct val="100000"/>
              </a:lnSpc>
              <a:spcBef>
                <a:spcPts val="100"/>
              </a:spcBef>
            </a:pPr>
            <a:r>
              <a:rPr lang="en-US" dirty="0">
                <a:latin typeface="IBM Plex Mono Text"/>
              </a:rPr>
              <a:t>95% confidence interval  (light blue shading)</a:t>
            </a:r>
            <a:endParaRPr lang="pt-BR" dirty="0"/>
          </a:p>
        </p:txBody>
      </p:sp>
      <p:pic>
        <p:nvPicPr>
          <p:cNvPr id="4" name="Imagem 4" descr="Gráfico, Histograma&#10;&#10;Descrição gerada automaticamente">
            <a:extLst>
              <a:ext uri="{FF2B5EF4-FFF2-40B4-BE49-F238E27FC236}">
                <a16:creationId xmlns:a16="http://schemas.microsoft.com/office/drawing/2014/main" id="{D133418A-0955-5989-096A-A06F288A3027}"/>
              </a:ext>
            </a:extLst>
          </p:cNvPr>
          <p:cNvPicPr>
            <a:picLocks noChangeAspect="1"/>
          </p:cNvPicPr>
          <p:nvPr/>
        </p:nvPicPr>
        <p:blipFill>
          <a:blip r:embed="rId2"/>
          <a:stretch>
            <a:fillRect/>
          </a:stretch>
        </p:blipFill>
        <p:spPr>
          <a:xfrm>
            <a:off x="238665" y="1483333"/>
            <a:ext cx="6840746" cy="4351410"/>
          </a:xfrm>
          <a:prstGeom prst="rect">
            <a:avLst/>
          </a:prstGeom>
        </p:spPr>
      </p:pic>
    </p:spTree>
    <p:extLst>
      <p:ext uri="{BB962C8B-B14F-4D97-AF65-F5344CB8AC3E}">
        <p14:creationId xmlns:p14="http://schemas.microsoft.com/office/powerpoint/2010/main" val="226567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 dirty="0">
                <a:latin typeface="Consolas"/>
              </a:rPr>
              <a:t>After that, do you still have doubts about the energy future of the world being out of Earth orbit and the investment in rockets that return to base is the beginning of the foundation of this achievement?</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fontScale="77500" lnSpcReduction="20000"/>
          </a:bodyPr>
          <a:lstStyle/>
          <a:p>
            <a:pPr marL="195580" indent="-183515">
              <a:lnSpc>
                <a:spcPct val="100000"/>
              </a:lnSpc>
              <a:spcBef>
                <a:spcPts val="490"/>
              </a:spcBef>
              <a:buChar char="◦"/>
            </a:pPr>
            <a:r>
              <a:rPr lang="en-US" dirty="0">
                <a:solidFill>
                  <a:srgbClr val="0E659B"/>
                </a:solidFill>
                <a:latin typeface="IBM Plex Mono Text"/>
              </a:rPr>
              <a:t>Our task is to develop a machine learning model for Space Y who wants to bid against SpaceX</a:t>
            </a:r>
            <a:endParaRPr lang="en-US">
              <a:solidFill>
                <a:srgbClr val="0E659B"/>
              </a:solidFill>
              <a:latin typeface="IBM Plex Mono Text"/>
            </a:endParaRPr>
          </a:p>
          <a:p>
            <a:pPr marL="195580" indent="-183515">
              <a:lnSpc>
                <a:spcPct val="100000"/>
              </a:lnSpc>
              <a:spcBef>
                <a:spcPts val="395"/>
              </a:spcBef>
              <a:buChar char="◦"/>
            </a:pPr>
            <a:r>
              <a:rPr lang="en-US" dirty="0">
                <a:solidFill>
                  <a:srgbClr val="0E659B"/>
                </a:solidFill>
                <a:latin typeface="IBM Plex Mono Text"/>
              </a:rPr>
              <a:t>The goal of model is to predict when Stage 1 will successfully land to save ~$100 million USD</a:t>
            </a:r>
            <a:endParaRPr lang="en-US">
              <a:solidFill>
                <a:srgbClr val="0E659B"/>
              </a:solidFill>
              <a:latin typeface="IBM Plex Mono Text"/>
            </a:endParaRPr>
          </a:p>
          <a:p>
            <a:pPr marL="195580" indent="-183515">
              <a:lnSpc>
                <a:spcPct val="100000"/>
              </a:lnSpc>
              <a:spcBef>
                <a:spcPts val="409"/>
              </a:spcBef>
              <a:buChar char="◦"/>
            </a:pPr>
            <a:r>
              <a:rPr lang="en-US" dirty="0">
                <a:solidFill>
                  <a:srgbClr val="0E659B"/>
                </a:solidFill>
                <a:latin typeface="IBM Plex Mono Text"/>
              </a:rPr>
              <a:t>Used data from a public SpaceX API and web scraping SpaceX Wikipedia page</a:t>
            </a:r>
            <a:endParaRPr lang="en-US">
              <a:solidFill>
                <a:srgbClr val="0E659B"/>
              </a:solidFill>
              <a:latin typeface="IBM Plex Mono Text"/>
            </a:endParaRPr>
          </a:p>
          <a:p>
            <a:pPr marL="195580" indent="-183515">
              <a:lnSpc>
                <a:spcPct val="100000"/>
              </a:lnSpc>
              <a:spcBef>
                <a:spcPts val="400"/>
              </a:spcBef>
              <a:buChar char="◦"/>
            </a:pPr>
            <a:r>
              <a:rPr lang="en-US" dirty="0">
                <a:solidFill>
                  <a:srgbClr val="0E659B"/>
                </a:solidFill>
                <a:latin typeface="IBM Plex Mono Text"/>
              </a:rPr>
              <a:t>Created data labels and stored data into a  SQL database</a:t>
            </a:r>
            <a:endParaRPr lang="en-US">
              <a:solidFill>
                <a:srgbClr val="0E659B"/>
              </a:solidFill>
              <a:latin typeface="IBM Plex Mono Text"/>
            </a:endParaRPr>
          </a:p>
          <a:p>
            <a:pPr marL="195580" indent="-183515">
              <a:lnSpc>
                <a:spcPct val="100000"/>
              </a:lnSpc>
              <a:spcBef>
                <a:spcPts val="395"/>
              </a:spcBef>
              <a:buChar char="◦"/>
            </a:pPr>
            <a:r>
              <a:rPr lang="en-US" dirty="0">
                <a:solidFill>
                  <a:srgbClr val="0E659B"/>
                </a:solidFill>
                <a:latin typeface="IBM Plex Mono Text"/>
              </a:rPr>
              <a:t>Created a dashboard for visualization</a:t>
            </a:r>
            <a:endParaRPr lang="en-US">
              <a:solidFill>
                <a:srgbClr val="0E659B"/>
              </a:solidFill>
            </a:endParaRPr>
          </a:p>
          <a:p>
            <a:pPr marL="195580" indent="-183515">
              <a:lnSpc>
                <a:spcPct val="100000"/>
              </a:lnSpc>
              <a:spcBef>
                <a:spcPts val="405"/>
              </a:spcBef>
              <a:buChar char="◦"/>
            </a:pPr>
            <a:r>
              <a:rPr lang="en-US" dirty="0">
                <a:solidFill>
                  <a:srgbClr val="0E659B"/>
                </a:solidFill>
                <a:latin typeface="IBM Plex Mono Text"/>
              </a:rPr>
              <a:t>We created a machine learning model with an accuracy of 83%</a:t>
            </a:r>
            <a:endParaRPr lang="en-US">
              <a:solidFill>
                <a:srgbClr val="0E659B"/>
              </a:solidFill>
            </a:endParaRPr>
          </a:p>
          <a:p>
            <a:pPr marL="195580" marR="5080" indent="-183515">
              <a:lnSpc>
                <a:spcPts val="2200"/>
              </a:lnSpc>
              <a:spcBef>
                <a:spcPts val="605"/>
              </a:spcBef>
              <a:buChar char="◦"/>
            </a:pPr>
            <a:r>
              <a:rPr lang="en-US" dirty="0">
                <a:solidFill>
                  <a:srgbClr val="0E659B"/>
                </a:solidFill>
                <a:latin typeface="IBM Plex Mono Text"/>
              </a:rPr>
              <a:t>If possible more data should be collected to better determine the best machine learning model  and improve accuracy</a:t>
            </a:r>
            <a:endParaRPr lang="en-US" dirty="0">
              <a:solidFill>
                <a:srgbClr val="0E659B"/>
              </a:solidFill>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pPr>
              <a:lnSpc>
                <a:spcPct val="100000"/>
              </a:lnSpc>
              <a:spcBef>
                <a:spcPts val="1295"/>
              </a:spcBef>
            </a:pPr>
            <a:r>
              <a:rPr lang="en-US" dirty="0">
                <a:solidFill>
                  <a:srgbClr val="0E659B"/>
                </a:solidFill>
                <a:latin typeface="IBM Plex Mono Text"/>
              </a:rPr>
              <a:t>GitHub repository:</a:t>
            </a:r>
          </a:p>
          <a:p>
            <a:r>
              <a:rPr lang="en-US" dirty="0">
                <a:latin typeface="IBM Plex Mono Text"/>
              </a:rPr>
              <a:t>https://github.com/victorvfrs/IBM</a:t>
            </a:r>
            <a:endParaRPr lang="en-US"/>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r>
              <a:rPr lang="en-US" sz="2200" dirty="0">
                <a:latin typeface="IBM Plex Mono Text"/>
              </a:rPr>
              <a:t>SpaceX advertises Falcon 9 rocket launches on its website, with a cost of 62 million dollars.</a:t>
            </a:r>
            <a:endParaRPr lang="en-US" sz="2200" dirty="0"/>
          </a:p>
          <a:p>
            <a:r>
              <a:rPr lang="en-US" sz="2200" dirty="0">
                <a:latin typeface="IBM Plex Mono Text"/>
              </a:rPr>
              <a:t>Other providers cost upwards of 165 million dollars each, much of the savings is because SpaceX can reuse the first stage.</a:t>
            </a:r>
            <a:endParaRPr lang="en-US" sz="2200"/>
          </a:p>
          <a:p>
            <a:r>
              <a:rPr lang="en-US" sz="2200" dirty="0">
                <a:latin typeface="IBM Plex Mono Text"/>
              </a:rPr>
              <a:t>Therefore if we can determine whether the first stage will land, we can determine the cost of a launch.</a:t>
            </a:r>
          </a:p>
          <a:p>
            <a:endParaRPr lang="en-US" sz="2200" dirty="0">
              <a:latin typeface="IBM Plex Mono Text"/>
            </a:endParaRPr>
          </a:p>
          <a:p>
            <a:pPr marL="0" indent="0">
              <a:buNone/>
            </a:pPr>
            <a:endParaRPr lang="en" sz="2200" dirty="0">
              <a:latin typeface="Consolas"/>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 sz="2200" dirty="0">
                <a:latin typeface="IBM Plex Mono Text"/>
              </a:rPr>
              <a:t>Four machine learning models were produced: Logistic Regression, Support Vector Machine, Decision Tree Classifier, and K Nearest Neighbors. All produced similar results with accuracy rate of about 83.33%. All models over successful predicted landings.</a:t>
            </a:r>
            <a:endParaRPr lang="en-US" sz="2200" dirty="0">
              <a:latin typeface="IBM Plex Mono Text"/>
            </a:endParaRPr>
          </a:p>
          <a:p>
            <a:pPr marL="0" indent="0">
              <a:buNone/>
            </a:pPr>
            <a:endParaRPr lang="en-US"/>
          </a:p>
          <a:p>
            <a:r>
              <a:rPr lang="en" sz="2200" dirty="0">
                <a:latin typeface="IBM Plex Mono Text"/>
              </a:rPr>
              <a:t>Information gathering can be used in an alternative company to bid against SpaceX for a rocket launch</a:t>
            </a:r>
            <a:endParaRPr lang="en-US" dirty="0"/>
          </a:p>
          <a:p>
            <a:endParaRPr lang="en-US" sz="2200" dirty="0">
              <a:latin typeface="IBM Plex Mono Text"/>
            </a:endParaRP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57861" y="1580696"/>
            <a:ext cx="7068725" cy="4351338"/>
          </a:xfrm>
        </p:spPr>
        <p:txBody>
          <a:bodyPr vert="horz" lIns="91440" tIns="45720" rIns="91440" bIns="45720" rtlCol="0" anchor="t">
            <a:normAutofit lnSpcReduction="10000"/>
          </a:bodyPr>
          <a:lstStyle/>
          <a:p>
            <a:pPr marL="241300" indent="-229235">
              <a:lnSpc>
                <a:spcPct val="100000"/>
              </a:lnSpc>
              <a:spcBef>
                <a:spcPts val="484"/>
              </a:spcBef>
              <a:buFont typeface="Arial,Sans-Serif"/>
            </a:pPr>
            <a:r>
              <a:rPr lang="en-US" sz="2200" dirty="0">
                <a:solidFill>
                  <a:srgbClr val="0E659B"/>
                </a:solidFill>
                <a:latin typeface="IBM Plex Mono Text"/>
              </a:rPr>
              <a:t>Data collection:</a:t>
            </a:r>
            <a:endParaRPr lang="pt-BR" dirty="0"/>
          </a:p>
          <a:p>
            <a:pPr marL="698500" lvl="1" indent="-229235">
              <a:lnSpc>
                <a:spcPct val="100000"/>
              </a:lnSpc>
              <a:spcBef>
                <a:spcPts val="315"/>
              </a:spcBef>
              <a:buFont typeface="Arial,Sans-Serif"/>
            </a:pPr>
            <a:r>
              <a:rPr lang="en-US" sz="2200" dirty="0">
                <a:solidFill>
                  <a:srgbClr val="0E659B"/>
                </a:solidFill>
                <a:latin typeface="IBM Plex Mono Text"/>
              </a:rPr>
              <a:t>Combined data from SpaceX public API and SpaceX Wikipedia page</a:t>
            </a:r>
          </a:p>
          <a:p>
            <a:pPr marL="241300" indent="-229235">
              <a:lnSpc>
                <a:spcPct val="100000"/>
              </a:lnSpc>
              <a:spcBef>
                <a:spcPts val="1485"/>
              </a:spcBef>
              <a:buFont typeface="Arial,Sans-Serif"/>
            </a:pPr>
            <a:r>
              <a:rPr lang="en-US" sz="2200" dirty="0">
                <a:solidFill>
                  <a:srgbClr val="0E659B"/>
                </a:solidFill>
                <a:latin typeface="IBM Plex Mono Text"/>
              </a:rPr>
              <a:t>Perform data wrangling</a:t>
            </a:r>
          </a:p>
          <a:p>
            <a:pPr marL="698500" lvl="1" indent="-229235">
              <a:lnSpc>
                <a:spcPct val="100000"/>
              </a:lnSpc>
              <a:spcBef>
                <a:spcPts val="315"/>
              </a:spcBef>
              <a:buFont typeface="Arial,Sans-Serif"/>
            </a:pPr>
            <a:r>
              <a:rPr lang="en-US" sz="2200" dirty="0">
                <a:solidFill>
                  <a:srgbClr val="0E659B"/>
                </a:solidFill>
                <a:latin typeface="IBM Plex Mono Text"/>
              </a:rPr>
              <a:t>Classifying true landings as successful and unsuccessful otherwise</a:t>
            </a:r>
          </a:p>
          <a:p>
            <a:pPr marL="241300" indent="-229235">
              <a:lnSpc>
                <a:spcPct val="100000"/>
              </a:lnSpc>
              <a:spcBef>
                <a:spcPts val="680"/>
              </a:spcBef>
              <a:buFont typeface="Arial,Sans-Serif"/>
            </a:pPr>
            <a:r>
              <a:rPr lang="en-US" sz="2200" dirty="0">
                <a:solidFill>
                  <a:srgbClr val="0E659B"/>
                </a:solidFill>
                <a:latin typeface="IBM Plex Mono Text"/>
              </a:rPr>
              <a:t>Perform exploratory data analysis (EDA) using visualization and SQL</a:t>
            </a:r>
            <a:endParaRPr lang="en-US" sz="2200" dirty="0">
              <a:solidFill>
                <a:srgbClr val="0E659B"/>
              </a:solidFill>
            </a:endParaRPr>
          </a:p>
          <a:p>
            <a:pPr marL="241300" indent="-229235">
              <a:lnSpc>
                <a:spcPct val="100000"/>
              </a:lnSpc>
              <a:spcBef>
                <a:spcPts val="5"/>
              </a:spcBef>
              <a:buFont typeface="Arial,Sans-Serif"/>
            </a:pPr>
            <a:r>
              <a:rPr lang="en-US" sz="2200" dirty="0">
                <a:solidFill>
                  <a:srgbClr val="0E659B"/>
                </a:solidFill>
                <a:latin typeface="IBM Plex Mono Text"/>
              </a:rPr>
              <a:t>Perform interactive visual analytics using Folium and </a:t>
            </a:r>
            <a:r>
              <a:rPr lang="en-US" sz="2200" dirty="0" err="1">
                <a:solidFill>
                  <a:srgbClr val="0E659B"/>
                </a:solidFill>
                <a:latin typeface="IBM Plex Mono Text"/>
              </a:rPr>
              <a:t>Plotly</a:t>
            </a:r>
            <a:r>
              <a:rPr lang="en-US" sz="2200" dirty="0">
                <a:solidFill>
                  <a:srgbClr val="0E659B"/>
                </a:solidFill>
                <a:latin typeface="IBM Plex Mono Text"/>
              </a:rPr>
              <a:t> Dash</a:t>
            </a:r>
            <a:endParaRPr lang="en-US" sz="2200" dirty="0">
              <a:solidFill>
                <a:srgbClr val="0E659B"/>
              </a:solidFill>
            </a:endParaRPr>
          </a:p>
          <a:p>
            <a:pPr marL="241300" indent="-229235">
              <a:lnSpc>
                <a:spcPct val="100000"/>
              </a:lnSpc>
              <a:spcBef>
                <a:spcPts val="1440"/>
              </a:spcBef>
              <a:buFont typeface="Arial,Sans-Serif"/>
            </a:pPr>
            <a:r>
              <a:rPr lang="en-US" sz="2200" dirty="0">
                <a:solidFill>
                  <a:srgbClr val="0E659B"/>
                </a:solidFill>
                <a:latin typeface="IBM Plex Mono Text"/>
              </a:rPr>
              <a:t>Perform predictive analysis using classification models</a:t>
            </a:r>
            <a:endParaRPr lang="en-US" sz="2200" dirty="0">
              <a:solidFill>
                <a:srgbClr val="0E659B"/>
              </a:solidFill>
            </a:endParaRPr>
          </a:p>
          <a:p>
            <a:pPr marL="698500" lvl="1" indent="-229235">
              <a:lnSpc>
                <a:spcPct val="100000"/>
              </a:lnSpc>
              <a:spcBef>
                <a:spcPts val="325"/>
              </a:spcBef>
              <a:buFont typeface="Arial,Sans-Serif"/>
            </a:pPr>
            <a:r>
              <a:rPr lang="en-US" sz="2200" dirty="0">
                <a:solidFill>
                  <a:srgbClr val="0E659B"/>
                </a:solidFill>
                <a:latin typeface="IBM Plex Mono Text"/>
              </a:rPr>
              <a:t>Tuned models using </a:t>
            </a:r>
            <a:r>
              <a:rPr lang="en-US" sz="2200" dirty="0" err="1">
                <a:solidFill>
                  <a:srgbClr val="0E659B"/>
                </a:solidFill>
                <a:latin typeface="IBM Plex Mono Text"/>
              </a:rPr>
              <a:t>GridSearchCV</a:t>
            </a:r>
            <a:endParaRPr lang="en-US" sz="2200" dirty="0" err="1">
              <a:solidFill>
                <a:srgbClr val="0E659B"/>
              </a:solidFill>
            </a:endParaRP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3648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494383" cy="1339940"/>
          </a:xfrm>
        </p:spPr>
        <p:txBody>
          <a:bodyPr anchor="ctr">
            <a:normAutofit/>
          </a:bodyPr>
          <a:lstStyle/>
          <a:p>
            <a:r>
              <a:rPr lang="en-US" dirty="0">
                <a:solidFill>
                  <a:srgbClr val="0E659B"/>
                </a:solidFill>
                <a:latin typeface="IBM Plex Mono SemiBold"/>
              </a:rPr>
              <a:t>Data collection – SpaceX API:</a:t>
            </a:r>
            <a:endParaRPr lang="pt-BR"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fontScale="92500" lnSpcReduction="10000"/>
          </a:bodyPr>
          <a:lstStyle/>
          <a:p>
            <a:pPr marL="526415" indent="-514350">
              <a:lnSpc>
                <a:spcPct val="100000"/>
              </a:lnSpc>
              <a:spcBef>
                <a:spcPts val="484"/>
              </a:spcBef>
              <a:buAutoNum type="arabicParenR"/>
            </a:pPr>
            <a:r>
              <a:rPr lang="en-US" dirty="0">
                <a:latin typeface="IBM Plex Mono Text"/>
              </a:rPr>
              <a:t>Request and parse the SpaceX launch data using the GET request.</a:t>
            </a:r>
            <a:endParaRPr lang="pt-BR" dirty="0">
              <a:latin typeface="IBM Plex Mono Text"/>
            </a:endParaRPr>
          </a:p>
          <a:p>
            <a:pPr marL="526415" indent="-514350">
              <a:lnSpc>
                <a:spcPct val="100000"/>
              </a:lnSpc>
              <a:spcBef>
                <a:spcPts val="484"/>
              </a:spcBef>
              <a:buAutoNum type="arabicParenR"/>
            </a:pPr>
            <a:endParaRPr lang="en-US" dirty="0">
              <a:latin typeface="IBM Plex Mono Text"/>
            </a:endParaRPr>
          </a:p>
          <a:p>
            <a:pPr marL="526415" indent="-514350">
              <a:lnSpc>
                <a:spcPct val="100000"/>
              </a:lnSpc>
              <a:spcBef>
                <a:spcPts val="484"/>
              </a:spcBef>
              <a:buAutoNum type="arabicParenR"/>
            </a:pPr>
            <a:r>
              <a:rPr lang="en-US" dirty="0">
                <a:latin typeface="IBM Plex Mono Text"/>
              </a:rPr>
              <a:t>Filter the data frame to only include </a:t>
            </a:r>
            <a:r>
              <a:rPr lang="en-US" dirty="0">
                <a:latin typeface="Consolas"/>
              </a:rPr>
              <a:t>Falcon 9</a:t>
            </a:r>
            <a:r>
              <a:rPr lang="en-US" dirty="0">
                <a:latin typeface="IBM Plex Mono Text"/>
              </a:rPr>
              <a:t> launches.</a:t>
            </a:r>
            <a:endParaRPr lang="en-US" dirty="0"/>
          </a:p>
          <a:p>
            <a:pPr marL="526415" indent="-514350">
              <a:lnSpc>
                <a:spcPct val="100000"/>
              </a:lnSpc>
              <a:spcBef>
                <a:spcPts val="484"/>
              </a:spcBef>
              <a:buAutoNum type="arabicParenR"/>
            </a:pPr>
            <a:endParaRPr lang="en-US" dirty="0">
              <a:latin typeface="IBM Plex Mono Text"/>
            </a:endParaRPr>
          </a:p>
          <a:p>
            <a:pPr marL="526415" indent="-514350">
              <a:lnSpc>
                <a:spcPct val="100000"/>
              </a:lnSpc>
              <a:spcBef>
                <a:spcPts val="484"/>
              </a:spcBef>
              <a:buAutoNum type="arabicParenR"/>
            </a:pPr>
            <a:r>
              <a:rPr lang="en-US" dirty="0">
                <a:latin typeface="IBM Plex Mono Text"/>
              </a:rPr>
              <a:t>Dealing with Missing Values.</a:t>
            </a: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https://github.com/victorvfrs/IBM/blob/main/jupyter-labs-spacex-data-collection-api.ipynb</a:t>
            </a:r>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186250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54458" cy="1339940"/>
          </a:xfrm>
        </p:spPr>
        <p:txBody>
          <a:bodyPr anchor="ctr">
            <a:normAutofit/>
          </a:bodyPr>
          <a:lstStyle/>
          <a:p>
            <a:r>
              <a:rPr lang="en-US" dirty="0">
                <a:solidFill>
                  <a:srgbClr val="0E659B"/>
                </a:solidFill>
                <a:latin typeface="IBM Plex Mono SemiBold"/>
              </a:rPr>
              <a:t>Data collection – Web Scraping:</a:t>
            </a:r>
            <a:endParaRPr lang="pt-BR"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fontScale="85000" lnSpcReduction="20000"/>
          </a:bodyPr>
          <a:lstStyle/>
          <a:p>
            <a:pPr marL="526415" indent="-514350">
              <a:lnSpc>
                <a:spcPct val="100000"/>
              </a:lnSpc>
              <a:spcBef>
                <a:spcPts val="484"/>
              </a:spcBef>
              <a:buAutoNum type="arabicParenR"/>
            </a:pPr>
            <a:r>
              <a:rPr lang="en-US" dirty="0">
                <a:latin typeface="IBM Plex Mono Text"/>
              </a:rPr>
              <a:t>Request the Falcon9 Launch Wiki page from its URL.</a:t>
            </a:r>
            <a:endParaRPr lang="pt-BR" dirty="0"/>
          </a:p>
          <a:p>
            <a:pPr marL="526415" indent="-514350">
              <a:lnSpc>
                <a:spcPct val="100000"/>
              </a:lnSpc>
              <a:spcBef>
                <a:spcPts val="484"/>
              </a:spcBef>
              <a:buAutoNum type="arabicParenR"/>
            </a:pPr>
            <a:endParaRPr lang="en-US" dirty="0">
              <a:latin typeface="IBM Plex Mono Text"/>
            </a:endParaRPr>
          </a:p>
          <a:p>
            <a:pPr marL="526415" indent="-514350">
              <a:lnSpc>
                <a:spcPct val="100000"/>
              </a:lnSpc>
              <a:spcBef>
                <a:spcPts val="484"/>
              </a:spcBef>
              <a:buAutoNum type="arabicParenR"/>
            </a:pPr>
            <a:r>
              <a:rPr lang="en-US" dirty="0">
                <a:latin typeface="IBM Plex Mono Text"/>
              </a:rPr>
              <a:t>Extract all column/variable names from the HTML table header</a:t>
            </a:r>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r>
              <a:rPr lang="en-US" dirty="0">
                <a:latin typeface="IBM Plex Mono Text"/>
              </a:rPr>
              <a:t>Create a data frame by parsing the launch HTML tables</a:t>
            </a:r>
          </a:p>
          <a:p>
            <a:pPr marL="526415" indent="-514350">
              <a:lnSpc>
                <a:spcPct val="100000"/>
              </a:lnSpc>
              <a:spcBef>
                <a:spcPts val="484"/>
              </a:spcBef>
              <a:buAutoNum type="arabicParenR"/>
            </a:pPr>
            <a:endParaRPr lang="en-US" dirty="0">
              <a:latin typeface="IBM Plex Mono Text"/>
            </a:endParaRP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https://github.com/victorvfrs/IBM/blob/main/jupyter-labs-webscraping.ipynb</a:t>
            </a: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29362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54458" cy="1339940"/>
          </a:xfrm>
        </p:spPr>
        <p:txBody>
          <a:bodyPr anchor="ctr">
            <a:normAutofit/>
          </a:bodyPr>
          <a:lstStyle/>
          <a:p>
            <a:r>
              <a:rPr lang="en-US" dirty="0">
                <a:solidFill>
                  <a:srgbClr val="0E659B"/>
                </a:solidFill>
                <a:latin typeface="IBM Plex Mono SemiBold"/>
              </a:rPr>
              <a:t>EDA with SQL:</a:t>
            </a:r>
            <a:endParaRPr lang="en-US" dirty="0">
              <a:solidFill>
                <a:srgbClr val="0E659B"/>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7068725" cy="4351338"/>
          </a:xfrm>
        </p:spPr>
        <p:txBody>
          <a:bodyPr vert="horz" lIns="91440" tIns="45720" rIns="91440" bIns="45720" rtlCol="0" anchor="t">
            <a:normAutofit fontScale="92500" lnSpcReduction="20000"/>
          </a:bodyPr>
          <a:lstStyle/>
          <a:p>
            <a:pPr marL="514350" indent="-514350">
              <a:lnSpc>
                <a:spcPct val="100000"/>
              </a:lnSpc>
              <a:spcBef>
                <a:spcPts val="1175"/>
              </a:spcBef>
              <a:buAutoNum type="arabicParenR"/>
            </a:pPr>
            <a:r>
              <a:rPr lang="en-US" dirty="0">
                <a:solidFill>
                  <a:srgbClr val="0E659B"/>
                </a:solidFill>
                <a:latin typeface="IBM Plex Mono Text"/>
              </a:rPr>
              <a:t>Queried using SQL Python integration.</a:t>
            </a:r>
            <a:endParaRPr lang="pt-BR"/>
          </a:p>
          <a:p>
            <a:pPr marL="514350" indent="-514350">
              <a:lnSpc>
                <a:spcPct val="100000"/>
              </a:lnSpc>
              <a:spcBef>
                <a:spcPts val="1560"/>
              </a:spcBef>
              <a:buAutoNum type="arabicParenR"/>
            </a:pPr>
            <a:r>
              <a:rPr lang="en-US" dirty="0">
                <a:solidFill>
                  <a:srgbClr val="0E659B"/>
                </a:solidFill>
                <a:latin typeface="IBM Plex Mono Text"/>
              </a:rPr>
              <a:t>Queries were made to get a better understanding of the dataset.</a:t>
            </a:r>
          </a:p>
          <a:p>
            <a:pPr marL="514350" marR="434975" indent="-514350">
              <a:lnSpc>
                <a:spcPts val="2200"/>
              </a:lnSpc>
              <a:spcBef>
                <a:spcPts val="1440"/>
              </a:spcBef>
              <a:buAutoNum type="arabicParenR"/>
            </a:pPr>
            <a:r>
              <a:rPr lang="en-US" dirty="0">
                <a:solidFill>
                  <a:srgbClr val="0E659B"/>
                </a:solidFill>
                <a:latin typeface="IBM Plex Mono Text"/>
              </a:rPr>
              <a:t>Queried information about launch site names, mission outcomes, various pay load sizes of  customers and booster versions, and landing outcomes</a:t>
            </a:r>
            <a:endParaRPr lang="en-US" dirty="0" err="1">
              <a:solidFill>
                <a:srgbClr val="0E659B"/>
              </a:solidFill>
            </a:endParaRP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https://github.com/victorvfrs/IBM/blob/main/jupyter-labs-eda-sql-coursera_sqllite.ipynb</a:t>
            </a: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419049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54458" cy="1339940"/>
          </a:xfrm>
        </p:spPr>
        <p:txBody>
          <a:bodyPr anchor="ctr">
            <a:normAutofit/>
          </a:bodyPr>
          <a:lstStyle/>
          <a:p>
            <a:r>
              <a:rPr lang="en-US" dirty="0">
                <a:latin typeface="IBM Plex Mono SemiBold"/>
              </a:rPr>
              <a:t>EDA with Visualization</a:t>
            </a:r>
            <a:r>
              <a:rPr lang="en-US" dirty="0">
                <a:solidFill>
                  <a:srgbClr val="0E659B"/>
                </a:solidFill>
                <a:latin typeface="IBM Plex Mono SemiBold"/>
              </a:rPr>
              <a:t>:</a:t>
            </a:r>
            <a:endParaRPr lang="pt-BR"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8040" y="1607910"/>
            <a:ext cx="9469743" cy="4940809"/>
          </a:xfrm>
        </p:spPr>
        <p:txBody>
          <a:bodyPr vert="horz" lIns="91440" tIns="45720" rIns="91440" bIns="45720" rtlCol="0" anchor="t">
            <a:normAutofit fontScale="92500" lnSpcReduction="10000"/>
          </a:bodyPr>
          <a:lstStyle/>
          <a:p>
            <a:pPr marL="526415" indent="-514350">
              <a:lnSpc>
                <a:spcPct val="100000"/>
              </a:lnSpc>
              <a:spcBef>
                <a:spcPts val="484"/>
              </a:spcBef>
              <a:buAutoNum type="arabicParenR"/>
            </a:pPr>
            <a:r>
              <a:rPr lang="en-US" sz="2400" i="1" dirty="0">
                <a:latin typeface="IBM Plex Mono Text"/>
              </a:rPr>
              <a:t>Visualize the relationship between Flight Number and Launch Site</a:t>
            </a:r>
            <a:endParaRPr lang="pt-BR" sz="2400" dirty="0">
              <a:latin typeface="IBM Plex Mono Text"/>
            </a:endParaRPr>
          </a:p>
          <a:p>
            <a:pPr marL="526415" indent="-514350">
              <a:lnSpc>
                <a:spcPct val="100000"/>
              </a:lnSpc>
              <a:spcBef>
                <a:spcPts val="484"/>
              </a:spcBef>
              <a:buAutoNum type="arabicParenR"/>
            </a:pPr>
            <a:r>
              <a:rPr lang="en-US" sz="2400" i="1" dirty="0">
                <a:latin typeface="IBM Plex Mono Text"/>
              </a:rPr>
              <a:t>Visualize the relationship between Payload and Launch Site</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Visualize the relationship between success rate of each orbit type</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Visualize the relationship between Flight Number and Orbit type</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Visualize the relationship between Payload and Orbit type</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Visualize the launch success yearly trend</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Create dummy variables to categorical columns</a:t>
            </a:r>
            <a:endParaRPr lang="en-US" sz="2400" i="1">
              <a:latin typeface="IBM Plex Mono Text"/>
            </a:endParaRPr>
          </a:p>
          <a:p>
            <a:pPr marL="526415" indent="-514350">
              <a:lnSpc>
                <a:spcPct val="100000"/>
              </a:lnSpc>
              <a:spcBef>
                <a:spcPts val="484"/>
              </a:spcBef>
              <a:buAutoNum type="arabicParenR"/>
            </a:pPr>
            <a:r>
              <a:rPr lang="en-US" sz="2400" i="1" dirty="0">
                <a:latin typeface="IBM Plex Mono Text"/>
              </a:rPr>
              <a:t>Cast all numeric columns to `float64`</a:t>
            </a:r>
          </a:p>
          <a:p>
            <a:pPr marL="526415" indent="-514350">
              <a:lnSpc>
                <a:spcPct val="100000"/>
              </a:lnSpc>
              <a:spcBef>
                <a:spcPts val="484"/>
              </a:spcBef>
              <a:buAutoNum type="arabicParenR"/>
            </a:pPr>
            <a:endParaRPr lang="en-US" i="1" dirty="0">
              <a:latin typeface="Consolas"/>
            </a:endParaRPr>
          </a:p>
          <a:p>
            <a:pPr marL="526415" indent="-514350">
              <a:lnSpc>
                <a:spcPct val="100000"/>
              </a:lnSpc>
              <a:spcBef>
                <a:spcPts val="484"/>
              </a:spcBef>
              <a:buAutoNum type="arabicParenR"/>
            </a:pPr>
            <a:endParaRPr lang="en-US" dirty="0">
              <a:latin typeface="IBM Plex Mono Text"/>
            </a:endParaRPr>
          </a:p>
          <a:p>
            <a:pPr marL="12065" indent="0">
              <a:lnSpc>
                <a:spcPct val="100000"/>
              </a:lnSpc>
              <a:spcBef>
                <a:spcPts val="484"/>
              </a:spcBef>
              <a:buNone/>
            </a:pPr>
            <a:r>
              <a:rPr lang="en-US" dirty="0" err="1">
                <a:latin typeface="IBM Plex Mono Text"/>
              </a:rPr>
              <a:t>Github</a:t>
            </a:r>
            <a:r>
              <a:rPr lang="en-US" dirty="0">
                <a:latin typeface="IBM Plex Mono Text"/>
              </a:rPr>
              <a:t>:</a:t>
            </a:r>
            <a:endParaRPr lang="en-US" dirty="0"/>
          </a:p>
          <a:p>
            <a:pPr marL="12065" indent="0">
              <a:lnSpc>
                <a:spcPct val="100000"/>
              </a:lnSpc>
              <a:spcBef>
                <a:spcPts val="484"/>
              </a:spcBef>
              <a:buNone/>
            </a:pPr>
            <a:r>
              <a:rPr lang="en-US" sz="2000" dirty="0">
                <a:latin typeface="IBM Plex Mono Text"/>
              </a:rPr>
              <a:t>https://github.com/victorvfrs/IBM/blob/main/IBM-DS0321EN-SkillsNetwork_labs_module_2_jupyter-labs-eda-dataviz.ipynb.jupyterlite.ipynb</a:t>
            </a: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AutoNum type="arabicParenR"/>
            </a:pPr>
            <a:endParaRPr lang="en-US" dirty="0"/>
          </a:p>
          <a:p>
            <a:pPr marL="526415" indent="-514350">
              <a:lnSpc>
                <a:spcPct val="100000"/>
              </a:lnSpc>
              <a:spcBef>
                <a:spcPts val="484"/>
              </a:spcBef>
              <a:buFont typeface="Arial"/>
              <a:buAutoNum type="arabicParenR"/>
            </a:pPr>
            <a:endParaRPr lang="en-US" dirty="0"/>
          </a:p>
          <a:p>
            <a:pPr marL="12065" indent="0">
              <a:lnSpc>
                <a:spcPct val="100000"/>
              </a:lnSpc>
              <a:spcBef>
                <a:spcPts val="484"/>
              </a:spcBef>
              <a:buNone/>
            </a:pPr>
            <a:endParaRPr lang="en-US" dirty="0"/>
          </a:p>
          <a:p>
            <a:pPr marL="241300" indent="-229235">
              <a:lnSpc>
                <a:spcPct val="100000"/>
              </a:lnSpc>
              <a:spcBef>
                <a:spcPts val="484"/>
              </a:spcBef>
              <a:buFont typeface="Arial,Sans-Serif"/>
            </a:pPr>
            <a:endParaRPr lang="en-US" sz="2200" dirty="0">
              <a:solidFill>
                <a:srgbClr val="0E659B"/>
              </a:solidFill>
            </a:endParaRPr>
          </a:p>
          <a:p>
            <a:endParaRPr lang="en-US" sz="2200" dirty="0"/>
          </a:p>
        </p:txBody>
      </p:sp>
    </p:spTree>
    <p:extLst>
      <p:ext uri="{BB962C8B-B14F-4D97-AF65-F5344CB8AC3E}">
        <p14:creationId xmlns:p14="http://schemas.microsoft.com/office/powerpoint/2010/main" val="121572551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TotalTime>
  <Words>360</Words>
  <Application>Microsoft Office PowerPoint</Application>
  <PresentationFormat>Widescreen</PresentationFormat>
  <Paragraphs>110</Paragraphs>
  <Slides>26</Slides>
  <Notes>2</Notes>
  <HiddenSlides>0</HiddenSlides>
  <MMClips>0</MMClip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SLIDE_TEMPLATE_skill_network</vt:lpstr>
      <vt:lpstr>Data Science Capstone Project</vt:lpstr>
      <vt:lpstr>OUTLINE</vt:lpstr>
      <vt:lpstr>EXECUTIVE SUMMARY</vt:lpstr>
      <vt:lpstr>INTRODUCTION</vt:lpstr>
      <vt:lpstr>METHODOLOGY</vt:lpstr>
      <vt:lpstr>Data collection – SpaceX API:</vt:lpstr>
      <vt:lpstr>Data collection – Web Scraping:</vt:lpstr>
      <vt:lpstr>EDA with SQL:</vt:lpstr>
      <vt:lpstr>EDA with Visualization:</vt:lpstr>
      <vt:lpstr>Launch Sites Locations Analysis with Folium:</vt:lpstr>
      <vt:lpstr>Interactive Visual Analytics and Dashboard:</vt:lpstr>
      <vt:lpstr>Machine Learning Prediction:</vt:lpstr>
      <vt:lpstr>Machine Learning Prediction:</vt:lpstr>
      <vt:lpstr>Machine Learning Prediction:</vt:lpstr>
      <vt:lpstr>Machine Learning Prediction:</vt:lpstr>
      <vt:lpstr>Machine Learning Prediction:</vt:lpstr>
      <vt:lpstr>Machine Learning Prediction:</vt:lpstr>
      <vt:lpstr>RESULTS</vt:lpstr>
      <vt:lpstr>RESULTS</vt:lpstr>
      <vt:lpstr>RESULTS</vt:lpstr>
      <vt:lpstr>RESULTS</vt:lpstr>
      <vt:lpstr>RESULTS</vt:lpstr>
      <vt:lpstr>RESULTS</vt:lpstr>
      <vt:lpstr>DISCUSSION</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Niveditha Pandith T S</cp:lastModifiedBy>
  <cp:revision>329</cp:revision>
  <dcterms:created xsi:type="dcterms:W3CDTF">2020-10-28T18:29:43Z</dcterms:created>
  <dcterms:modified xsi:type="dcterms:W3CDTF">2023-04-10T01:46:21Z</dcterms:modified>
</cp:coreProperties>
</file>