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handoutMasterIdLst>
    <p:handoutMasterId r:id="rId51"/>
  </p:handoutMasterIdLst>
  <p:sldIdLst>
    <p:sldId id="258" r:id="rId2"/>
    <p:sldId id="257" r:id="rId3"/>
    <p:sldId id="342" r:id="rId4"/>
    <p:sldId id="343" r:id="rId5"/>
    <p:sldId id="344" r:id="rId6"/>
    <p:sldId id="345" r:id="rId7"/>
    <p:sldId id="346" r:id="rId8"/>
    <p:sldId id="281" r:id="rId9"/>
    <p:sldId id="286" r:id="rId10"/>
    <p:sldId id="287" r:id="rId11"/>
    <p:sldId id="288" r:id="rId12"/>
    <p:sldId id="289" r:id="rId13"/>
    <p:sldId id="290" r:id="rId14"/>
    <p:sldId id="292" r:id="rId15"/>
    <p:sldId id="293" r:id="rId16"/>
    <p:sldId id="282" r:id="rId17"/>
    <p:sldId id="294" r:id="rId18"/>
    <p:sldId id="296" r:id="rId19"/>
    <p:sldId id="297" r:id="rId20"/>
    <p:sldId id="295" r:id="rId21"/>
    <p:sldId id="283" r:id="rId22"/>
    <p:sldId id="308" r:id="rId23"/>
    <p:sldId id="309" r:id="rId24"/>
    <p:sldId id="335" r:id="rId25"/>
    <p:sldId id="349" r:id="rId26"/>
    <p:sldId id="336" r:id="rId27"/>
    <p:sldId id="312" r:id="rId28"/>
    <p:sldId id="334" r:id="rId29"/>
    <p:sldId id="347" r:id="rId30"/>
    <p:sldId id="314" r:id="rId31"/>
    <p:sldId id="315" r:id="rId32"/>
    <p:sldId id="316" r:id="rId33"/>
    <p:sldId id="317" r:id="rId34"/>
    <p:sldId id="318" r:id="rId35"/>
    <p:sldId id="320" r:id="rId36"/>
    <p:sldId id="337" r:id="rId37"/>
    <p:sldId id="338" r:id="rId38"/>
    <p:sldId id="339" r:id="rId39"/>
    <p:sldId id="348" r:id="rId40"/>
    <p:sldId id="324" r:id="rId41"/>
    <p:sldId id="325" r:id="rId42"/>
    <p:sldId id="327" r:id="rId43"/>
    <p:sldId id="328" r:id="rId44"/>
    <p:sldId id="329" r:id="rId45"/>
    <p:sldId id="330" r:id="rId46"/>
    <p:sldId id="331" r:id="rId47"/>
    <p:sldId id="332" r:id="rId48"/>
    <p:sldId id="340"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8669" autoAdjust="0"/>
  </p:normalViewPr>
  <p:slideViewPr>
    <p:cSldViewPr snapToGrid="0" snapToObjects="1">
      <p:cViewPr varScale="1">
        <p:scale>
          <a:sx n="80" d="100"/>
          <a:sy n="80" d="100"/>
        </p:scale>
        <p:origin x="-1920" y="-112"/>
      </p:cViewPr>
      <p:guideLst>
        <p:guide orient="horz" pos="2160"/>
        <p:guide pos="2880"/>
      </p:guideLst>
    </p:cSldViewPr>
  </p:slideViewPr>
  <p:outlineViewPr>
    <p:cViewPr>
      <p:scale>
        <a:sx n="33" d="100"/>
        <a:sy n="33" d="100"/>
      </p:scale>
      <p:origin x="0" y="48648"/>
    </p:cViewPr>
  </p:outlineViewPr>
  <p:notesTextViewPr>
    <p:cViewPr>
      <p:scale>
        <a:sx n="100" d="100"/>
        <a:sy n="100" d="100"/>
      </p:scale>
      <p:origin x="0" y="0"/>
    </p:cViewPr>
  </p:notesTextViewPr>
  <p:sorterViewPr>
    <p:cViewPr>
      <p:scale>
        <a:sx n="66" d="100"/>
        <a:sy n="66" d="100"/>
      </p:scale>
      <p:origin x="0" y="15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F689A9-9BE1-024C-9075-85CB7107300B}"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en-US"/>
        </a:p>
      </dgm:t>
    </dgm:pt>
    <dgm:pt modelId="{DEC02A84-971E-484D-BF26-C2073893D9DF}">
      <dgm:prSet phldrT="[Text]" custT="1"/>
      <dgm:spPr/>
      <dgm:t>
        <a:bodyPr/>
        <a:lstStyle/>
        <a:p>
          <a:r>
            <a:rPr lang="en-US" sz="2800" dirty="0" smtClean="0"/>
            <a:t>HTML </a:t>
          </a:r>
          <a:r>
            <a:rPr lang="en-US" sz="2000" dirty="0" smtClean="0"/>
            <a:t>content</a:t>
          </a:r>
          <a:endParaRPr lang="en-US" sz="2000" dirty="0"/>
        </a:p>
      </dgm:t>
    </dgm:pt>
    <dgm:pt modelId="{71542265-1EC5-4340-8FB8-0E6BCC1053BE}" type="parTrans" cxnId="{15877DE1-4268-0D4A-9363-F5793907492B}">
      <dgm:prSet/>
      <dgm:spPr/>
      <dgm:t>
        <a:bodyPr/>
        <a:lstStyle/>
        <a:p>
          <a:endParaRPr lang="en-US" sz="2800"/>
        </a:p>
      </dgm:t>
    </dgm:pt>
    <dgm:pt modelId="{EE2A3817-5B7E-464F-BCC4-01E714D21199}" type="sibTrans" cxnId="{15877DE1-4268-0D4A-9363-F5793907492B}">
      <dgm:prSet custT="1"/>
      <dgm:spPr/>
      <dgm:t>
        <a:bodyPr/>
        <a:lstStyle/>
        <a:p>
          <a:endParaRPr lang="en-US" sz="2800"/>
        </a:p>
      </dgm:t>
    </dgm:pt>
    <dgm:pt modelId="{3DE8E778-1FF7-2544-A125-ECB0D8F38B4A}">
      <dgm:prSet phldrT="[Text]" custT="1"/>
      <dgm:spPr/>
      <dgm:t>
        <a:bodyPr/>
        <a:lstStyle/>
        <a:p>
          <a:r>
            <a:rPr lang="en-US" sz="2800" dirty="0" smtClean="0"/>
            <a:t>CSS </a:t>
          </a:r>
          <a:r>
            <a:rPr lang="en-US" sz="2000" dirty="0" smtClean="0"/>
            <a:t>presentation</a:t>
          </a:r>
          <a:endParaRPr lang="en-US" sz="2000" dirty="0"/>
        </a:p>
      </dgm:t>
    </dgm:pt>
    <dgm:pt modelId="{C607286F-A334-734A-83FA-5F77C3CB1574}" type="parTrans" cxnId="{BE7A6FE6-AA3D-E54D-9BCC-168B00E31D09}">
      <dgm:prSet/>
      <dgm:spPr/>
      <dgm:t>
        <a:bodyPr/>
        <a:lstStyle/>
        <a:p>
          <a:endParaRPr lang="en-US" sz="2800"/>
        </a:p>
      </dgm:t>
    </dgm:pt>
    <dgm:pt modelId="{911015A8-F770-6B47-AA59-BDBDC59C70A8}" type="sibTrans" cxnId="{BE7A6FE6-AA3D-E54D-9BCC-168B00E31D09}">
      <dgm:prSet custT="1"/>
      <dgm:spPr/>
      <dgm:t>
        <a:bodyPr/>
        <a:lstStyle/>
        <a:p>
          <a:endParaRPr lang="en-US" sz="2800"/>
        </a:p>
      </dgm:t>
    </dgm:pt>
    <dgm:pt modelId="{96E871ED-4FC3-4E4F-9AC6-C16CF98AE4B7}">
      <dgm:prSet phldrT="[Text]" custT="1"/>
      <dgm:spPr/>
      <dgm:t>
        <a:bodyPr/>
        <a:lstStyle/>
        <a:p>
          <a:r>
            <a:rPr lang="en-US" sz="2800" dirty="0" smtClean="0"/>
            <a:t>JavaScript </a:t>
          </a:r>
          <a:r>
            <a:rPr lang="en-US" sz="2000" dirty="0" smtClean="0"/>
            <a:t>interaction</a:t>
          </a:r>
          <a:endParaRPr lang="en-US" sz="2000" dirty="0"/>
        </a:p>
      </dgm:t>
    </dgm:pt>
    <dgm:pt modelId="{694935A4-F21A-F743-8AF6-1B33E1F4EAA4}" type="parTrans" cxnId="{5EEB73CA-20D0-4B40-A682-179EB54B089E}">
      <dgm:prSet/>
      <dgm:spPr/>
      <dgm:t>
        <a:bodyPr/>
        <a:lstStyle/>
        <a:p>
          <a:endParaRPr lang="en-US" sz="2800"/>
        </a:p>
      </dgm:t>
    </dgm:pt>
    <dgm:pt modelId="{7027866E-9A9F-8240-8088-33E46BCAD655}" type="sibTrans" cxnId="{5EEB73CA-20D0-4B40-A682-179EB54B089E}">
      <dgm:prSet custT="1"/>
      <dgm:spPr/>
      <dgm:t>
        <a:bodyPr/>
        <a:lstStyle/>
        <a:p>
          <a:endParaRPr lang="en-US" sz="2800"/>
        </a:p>
      </dgm:t>
    </dgm:pt>
    <dgm:pt modelId="{4769A33F-3D94-3A45-BD5A-5FFA2D023F49}" type="pres">
      <dgm:prSet presAssocID="{A7F689A9-9BE1-024C-9075-85CB7107300B}" presName="cycle" presStyleCnt="0">
        <dgm:presLayoutVars>
          <dgm:dir/>
          <dgm:resizeHandles val="exact"/>
        </dgm:presLayoutVars>
      </dgm:prSet>
      <dgm:spPr/>
      <dgm:t>
        <a:bodyPr/>
        <a:lstStyle/>
        <a:p>
          <a:endParaRPr lang="en-US"/>
        </a:p>
      </dgm:t>
    </dgm:pt>
    <dgm:pt modelId="{18743FE9-D730-3F46-84BA-DD7A4807E151}" type="pres">
      <dgm:prSet presAssocID="{DEC02A84-971E-484D-BF26-C2073893D9DF}" presName="node" presStyleLbl="node1" presStyleIdx="0" presStyleCnt="3">
        <dgm:presLayoutVars>
          <dgm:bulletEnabled val="1"/>
        </dgm:presLayoutVars>
      </dgm:prSet>
      <dgm:spPr/>
      <dgm:t>
        <a:bodyPr/>
        <a:lstStyle/>
        <a:p>
          <a:endParaRPr lang="en-US"/>
        </a:p>
      </dgm:t>
    </dgm:pt>
    <dgm:pt modelId="{263B2834-27CA-644E-B8D8-276208ACB135}" type="pres">
      <dgm:prSet presAssocID="{EE2A3817-5B7E-464F-BCC4-01E714D21199}" presName="sibTrans" presStyleLbl="sibTrans2D1" presStyleIdx="0" presStyleCnt="3"/>
      <dgm:spPr/>
      <dgm:t>
        <a:bodyPr/>
        <a:lstStyle/>
        <a:p>
          <a:endParaRPr lang="en-US"/>
        </a:p>
      </dgm:t>
    </dgm:pt>
    <dgm:pt modelId="{55FE8E33-32A2-C94F-8682-97E591750E77}" type="pres">
      <dgm:prSet presAssocID="{EE2A3817-5B7E-464F-BCC4-01E714D21199}" presName="connectorText" presStyleLbl="sibTrans2D1" presStyleIdx="0" presStyleCnt="3"/>
      <dgm:spPr/>
      <dgm:t>
        <a:bodyPr/>
        <a:lstStyle/>
        <a:p>
          <a:endParaRPr lang="en-US"/>
        </a:p>
      </dgm:t>
    </dgm:pt>
    <dgm:pt modelId="{ABCB7A2E-780B-5C49-966D-DD15FEF6E0C3}" type="pres">
      <dgm:prSet presAssocID="{96E871ED-4FC3-4E4F-9AC6-C16CF98AE4B7}" presName="node" presStyleLbl="node1" presStyleIdx="1" presStyleCnt="3" custScaleX="112813">
        <dgm:presLayoutVars>
          <dgm:bulletEnabled val="1"/>
        </dgm:presLayoutVars>
      </dgm:prSet>
      <dgm:spPr/>
      <dgm:t>
        <a:bodyPr/>
        <a:lstStyle/>
        <a:p>
          <a:endParaRPr lang="en-US"/>
        </a:p>
      </dgm:t>
    </dgm:pt>
    <dgm:pt modelId="{D8045421-77DA-1341-BE77-6DF9B160290C}" type="pres">
      <dgm:prSet presAssocID="{7027866E-9A9F-8240-8088-33E46BCAD655}" presName="sibTrans" presStyleLbl="sibTrans2D1" presStyleIdx="1" presStyleCnt="3"/>
      <dgm:spPr/>
      <dgm:t>
        <a:bodyPr/>
        <a:lstStyle/>
        <a:p>
          <a:endParaRPr lang="en-US"/>
        </a:p>
      </dgm:t>
    </dgm:pt>
    <dgm:pt modelId="{E5A20515-2D49-7440-A3CB-B26717950834}" type="pres">
      <dgm:prSet presAssocID="{7027866E-9A9F-8240-8088-33E46BCAD655}" presName="connectorText" presStyleLbl="sibTrans2D1" presStyleIdx="1" presStyleCnt="3"/>
      <dgm:spPr/>
      <dgm:t>
        <a:bodyPr/>
        <a:lstStyle/>
        <a:p>
          <a:endParaRPr lang="en-US"/>
        </a:p>
      </dgm:t>
    </dgm:pt>
    <dgm:pt modelId="{6E4DCE62-9D17-6C46-A84D-6BBBE0C3C255}" type="pres">
      <dgm:prSet presAssocID="{3DE8E778-1FF7-2544-A125-ECB0D8F38B4A}" presName="node" presStyleLbl="node1" presStyleIdx="2" presStyleCnt="3">
        <dgm:presLayoutVars>
          <dgm:bulletEnabled val="1"/>
        </dgm:presLayoutVars>
      </dgm:prSet>
      <dgm:spPr/>
      <dgm:t>
        <a:bodyPr/>
        <a:lstStyle/>
        <a:p>
          <a:endParaRPr lang="en-US"/>
        </a:p>
      </dgm:t>
    </dgm:pt>
    <dgm:pt modelId="{B9861E98-2B1A-0545-B628-50C6DE4267C0}" type="pres">
      <dgm:prSet presAssocID="{911015A8-F770-6B47-AA59-BDBDC59C70A8}" presName="sibTrans" presStyleLbl="sibTrans2D1" presStyleIdx="2" presStyleCnt="3"/>
      <dgm:spPr/>
      <dgm:t>
        <a:bodyPr/>
        <a:lstStyle/>
        <a:p>
          <a:endParaRPr lang="en-US"/>
        </a:p>
      </dgm:t>
    </dgm:pt>
    <dgm:pt modelId="{522FF0E4-53D9-1B43-9FFE-90E0F52BE766}" type="pres">
      <dgm:prSet presAssocID="{911015A8-F770-6B47-AA59-BDBDC59C70A8}" presName="connectorText" presStyleLbl="sibTrans2D1" presStyleIdx="2" presStyleCnt="3"/>
      <dgm:spPr/>
      <dgm:t>
        <a:bodyPr/>
        <a:lstStyle/>
        <a:p>
          <a:endParaRPr lang="en-US"/>
        </a:p>
      </dgm:t>
    </dgm:pt>
  </dgm:ptLst>
  <dgm:cxnLst>
    <dgm:cxn modelId="{15877DE1-4268-0D4A-9363-F5793907492B}" srcId="{A7F689A9-9BE1-024C-9075-85CB7107300B}" destId="{DEC02A84-971E-484D-BF26-C2073893D9DF}" srcOrd="0" destOrd="0" parTransId="{71542265-1EC5-4340-8FB8-0E6BCC1053BE}" sibTransId="{EE2A3817-5B7E-464F-BCC4-01E714D21199}"/>
    <dgm:cxn modelId="{9312F32F-EFE4-0748-9B1C-347B07CC3F16}" type="presOf" srcId="{3DE8E778-1FF7-2544-A125-ECB0D8F38B4A}" destId="{6E4DCE62-9D17-6C46-A84D-6BBBE0C3C255}" srcOrd="0" destOrd="0" presId="urn:microsoft.com/office/officeart/2005/8/layout/cycle2"/>
    <dgm:cxn modelId="{BE7A6FE6-AA3D-E54D-9BCC-168B00E31D09}" srcId="{A7F689A9-9BE1-024C-9075-85CB7107300B}" destId="{3DE8E778-1FF7-2544-A125-ECB0D8F38B4A}" srcOrd="2" destOrd="0" parTransId="{C607286F-A334-734A-83FA-5F77C3CB1574}" sibTransId="{911015A8-F770-6B47-AA59-BDBDC59C70A8}"/>
    <dgm:cxn modelId="{BA6769B0-B464-F740-9D87-94B266960361}" type="presOf" srcId="{EE2A3817-5B7E-464F-BCC4-01E714D21199}" destId="{55FE8E33-32A2-C94F-8682-97E591750E77}" srcOrd="1" destOrd="0" presId="urn:microsoft.com/office/officeart/2005/8/layout/cycle2"/>
    <dgm:cxn modelId="{4B421401-68D5-C544-BA2E-1E81B46023E9}" type="presOf" srcId="{7027866E-9A9F-8240-8088-33E46BCAD655}" destId="{E5A20515-2D49-7440-A3CB-B26717950834}" srcOrd="1" destOrd="0" presId="urn:microsoft.com/office/officeart/2005/8/layout/cycle2"/>
    <dgm:cxn modelId="{5CE2BEB9-6BB9-3744-B948-36BD48E8A523}" type="presOf" srcId="{EE2A3817-5B7E-464F-BCC4-01E714D21199}" destId="{263B2834-27CA-644E-B8D8-276208ACB135}" srcOrd="0" destOrd="0" presId="urn:microsoft.com/office/officeart/2005/8/layout/cycle2"/>
    <dgm:cxn modelId="{58702D43-95ED-FC40-97CD-7C00199D0C68}" type="presOf" srcId="{DEC02A84-971E-484D-BF26-C2073893D9DF}" destId="{18743FE9-D730-3F46-84BA-DD7A4807E151}" srcOrd="0" destOrd="0" presId="urn:microsoft.com/office/officeart/2005/8/layout/cycle2"/>
    <dgm:cxn modelId="{C0582A57-E201-584B-841F-722C396DC1F7}" type="presOf" srcId="{A7F689A9-9BE1-024C-9075-85CB7107300B}" destId="{4769A33F-3D94-3A45-BD5A-5FFA2D023F49}" srcOrd="0" destOrd="0" presId="urn:microsoft.com/office/officeart/2005/8/layout/cycle2"/>
    <dgm:cxn modelId="{248A0751-37B1-9345-B3CE-B50E3E797D84}" type="presOf" srcId="{7027866E-9A9F-8240-8088-33E46BCAD655}" destId="{D8045421-77DA-1341-BE77-6DF9B160290C}" srcOrd="0" destOrd="0" presId="urn:microsoft.com/office/officeart/2005/8/layout/cycle2"/>
    <dgm:cxn modelId="{5EEB73CA-20D0-4B40-A682-179EB54B089E}" srcId="{A7F689A9-9BE1-024C-9075-85CB7107300B}" destId="{96E871ED-4FC3-4E4F-9AC6-C16CF98AE4B7}" srcOrd="1" destOrd="0" parTransId="{694935A4-F21A-F743-8AF6-1B33E1F4EAA4}" sibTransId="{7027866E-9A9F-8240-8088-33E46BCAD655}"/>
    <dgm:cxn modelId="{3FEB0933-E061-1D46-9F1C-C50F3F62E3A3}" type="presOf" srcId="{911015A8-F770-6B47-AA59-BDBDC59C70A8}" destId="{522FF0E4-53D9-1B43-9FFE-90E0F52BE766}" srcOrd="1" destOrd="0" presId="urn:microsoft.com/office/officeart/2005/8/layout/cycle2"/>
    <dgm:cxn modelId="{54246AB2-EEEC-BC40-B1CE-FF98DD47A1AC}" type="presOf" srcId="{96E871ED-4FC3-4E4F-9AC6-C16CF98AE4B7}" destId="{ABCB7A2E-780B-5C49-966D-DD15FEF6E0C3}" srcOrd="0" destOrd="0" presId="urn:microsoft.com/office/officeart/2005/8/layout/cycle2"/>
    <dgm:cxn modelId="{FB89E395-0C96-AD47-BE56-B84B32060393}" type="presOf" srcId="{911015A8-F770-6B47-AA59-BDBDC59C70A8}" destId="{B9861E98-2B1A-0545-B628-50C6DE4267C0}" srcOrd="0" destOrd="0" presId="urn:microsoft.com/office/officeart/2005/8/layout/cycle2"/>
    <dgm:cxn modelId="{058E800C-0533-1F4F-A6D1-5F6A7FD8A8EA}" type="presParOf" srcId="{4769A33F-3D94-3A45-BD5A-5FFA2D023F49}" destId="{18743FE9-D730-3F46-84BA-DD7A4807E151}" srcOrd="0" destOrd="0" presId="urn:microsoft.com/office/officeart/2005/8/layout/cycle2"/>
    <dgm:cxn modelId="{0EE5B2D5-C483-2945-9756-4797F438B521}" type="presParOf" srcId="{4769A33F-3D94-3A45-BD5A-5FFA2D023F49}" destId="{263B2834-27CA-644E-B8D8-276208ACB135}" srcOrd="1" destOrd="0" presId="urn:microsoft.com/office/officeart/2005/8/layout/cycle2"/>
    <dgm:cxn modelId="{63AF1800-E896-DF4A-BDE0-23C2DA6D2BF9}" type="presParOf" srcId="{263B2834-27CA-644E-B8D8-276208ACB135}" destId="{55FE8E33-32A2-C94F-8682-97E591750E77}" srcOrd="0" destOrd="0" presId="urn:microsoft.com/office/officeart/2005/8/layout/cycle2"/>
    <dgm:cxn modelId="{620CA63B-53F9-8041-A961-016FEF24D477}" type="presParOf" srcId="{4769A33F-3D94-3A45-BD5A-5FFA2D023F49}" destId="{ABCB7A2E-780B-5C49-966D-DD15FEF6E0C3}" srcOrd="2" destOrd="0" presId="urn:microsoft.com/office/officeart/2005/8/layout/cycle2"/>
    <dgm:cxn modelId="{078C915D-39DB-424C-9027-D750E30BB319}" type="presParOf" srcId="{4769A33F-3D94-3A45-BD5A-5FFA2D023F49}" destId="{D8045421-77DA-1341-BE77-6DF9B160290C}" srcOrd="3" destOrd="0" presId="urn:microsoft.com/office/officeart/2005/8/layout/cycle2"/>
    <dgm:cxn modelId="{95E6ECC5-1921-3846-A2B3-D7AF87190D67}" type="presParOf" srcId="{D8045421-77DA-1341-BE77-6DF9B160290C}" destId="{E5A20515-2D49-7440-A3CB-B26717950834}" srcOrd="0" destOrd="0" presId="urn:microsoft.com/office/officeart/2005/8/layout/cycle2"/>
    <dgm:cxn modelId="{21A15DCF-D6B2-514A-BB77-14A8079481F4}" type="presParOf" srcId="{4769A33F-3D94-3A45-BD5A-5FFA2D023F49}" destId="{6E4DCE62-9D17-6C46-A84D-6BBBE0C3C255}" srcOrd="4" destOrd="0" presId="urn:microsoft.com/office/officeart/2005/8/layout/cycle2"/>
    <dgm:cxn modelId="{708F646D-7226-6A4E-911D-72D45F9AF0D4}" type="presParOf" srcId="{4769A33F-3D94-3A45-BD5A-5FFA2D023F49}" destId="{B9861E98-2B1A-0545-B628-50C6DE4267C0}" srcOrd="5" destOrd="0" presId="urn:microsoft.com/office/officeart/2005/8/layout/cycle2"/>
    <dgm:cxn modelId="{0970561C-B90E-6A42-BA9E-27C50D4BA98A}" type="presParOf" srcId="{B9861E98-2B1A-0545-B628-50C6DE4267C0}" destId="{522FF0E4-53D9-1B43-9FFE-90E0F52BE76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43FE9-D730-3F46-84BA-DD7A4807E151}">
      <dsp:nvSpPr>
        <dsp:cNvPr id="0" name=""/>
        <dsp:cNvSpPr/>
      </dsp:nvSpPr>
      <dsp:spPr>
        <a:xfrm>
          <a:off x="2605138" y="1038"/>
          <a:ext cx="2143427" cy="2143427"/>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HTML </a:t>
          </a:r>
          <a:r>
            <a:rPr lang="en-US" sz="2000" kern="1200" dirty="0" smtClean="0"/>
            <a:t>content</a:t>
          </a:r>
          <a:endParaRPr lang="en-US" sz="2000" kern="1200" dirty="0"/>
        </a:p>
      </dsp:txBody>
      <dsp:txXfrm>
        <a:off x="2919036" y="314936"/>
        <a:ext cx="1515631" cy="1515631"/>
      </dsp:txXfrm>
    </dsp:sp>
    <dsp:sp modelId="{263B2834-27CA-644E-B8D8-276208ACB135}">
      <dsp:nvSpPr>
        <dsp:cNvPr id="0" name=""/>
        <dsp:cNvSpPr/>
      </dsp:nvSpPr>
      <dsp:spPr>
        <a:xfrm rot="3600000">
          <a:off x="4189135" y="2079248"/>
          <a:ext cx="555294" cy="723406"/>
        </a:xfrm>
        <a:prstGeom prst="rightArrow">
          <a:avLst>
            <a:gd name="adj1" fmla="val 60000"/>
            <a:gd name="adj2" fmla="val 50000"/>
          </a:avLst>
        </a:prstGeom>
        <a:gradFill rotWithShape="0">
          <a:gsLst>
            <a:gs pos="0">
              <a:schemeClr val="accent1">
                <a:tint val="60000"/>
                <a:hueOff val="0"/>
                <a:satOff val="0"/>
                <a:lumOff val="0"/>
                <a:alphaOff val="0"/>
                <a:shade val="20000"/>
                <a:satMod val="130000"/>
              </a:schemeClr>
            </a:gs>
            <a:gs pos="50000">
              <a:schemeClr val="accent1">
                <a:tint val="60000"/>
                <a:hueOff val="0"/>
                <a:satOff val="0"/>
                <a:lumOff val="0"/>
                <a:alphaOff val="0"/>
                <a:shade val="90000"/>
                <a:satMod val="130000"/>
              </a:schemeClr>
            </a:gs>
            <a:gs pos="100000">
              <a:schemeClr val="accent1">
                <a:tint val="60000"/>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a:off x="4230782" y="2151794"/>
        <a:ext cx="388706" cy="434044"/>
      </dsp:txXfrm>
    </dsp:sp>
    <dsp:sp modelId="{ABCB7A2E-780B-5C49-966D-DD15FEF6E0C3}">
      <dsp:nvSpPr>
        <dsp:cNvPr id="0" name=""/>
        <dsp:cNvSpPr/>
      </dsp:nvSpPr>
      <dsp:spPr>
        <a:xfrm>
          <a:off x="4078351" y="2790560"/>
          <a:ext cx="2418065" cy="2143427"/>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JavaScript </a:t>
          </a:r>
          <a:r>
            <a:rPr lang="en-US" sz="2000" kern="1200" dirty="0" smtClean="0"/>
            <a:t>interaction</a:t>
          </a:r>
          <a:endParaRPr lang="en-US" sz="2000" kern="1200" dirty="0"/>
        </a:p>
      </dsp:txBody>
      <dsp:txXfrm>
        <a:off x="4432468" y="3104458"/>
        <a:ext cx="1709831" cy="1515631"/>
      </dsp:txXfrm>
    </dsp:sp>
    <dsp:sp modelId="{D8045421-77DA-1341-BE77-6DF9B160290C}">
      <dsp:nvSpPr>
        <dsp:cNvPr id="0" name=""/>
        <dsp:cNvSpPr/>
      </dsp:nvSpPr>
      <dsp:spPr>
        <a:xfrm rot="10800000">
          <a:off x="3373114" y="3500571"/>
          <a:ext cx="498367" cy="723406"/>
        </a:xfrm>
        <a:prstGeom prst="rightArrow">
          <a:avLst>
            <a:gd name="adj1" fmla="val 60000"/>
            <a:gd name="adj2" fmla="val 50000"/>
          </a:avLst>
        </a:prstGeom>
        <a:gradFill rotWithShape="0">
          <a:gsLst>
            <a:gs pos="0">
              <a:schemeClr val="accent1">
                <a:tint val="60000"/>
                <a:hueOff val="0"/>
                <a:satOff val="0"/>
                <a:lumOff val="0"/>
                <a:alphaOff val="0"/>
                <a:shade val="20000"/>
                <a:satMod val="130000"/>
              </a:schemeClr>
            </a:gs>
            <a:gs pos="50000">
              <a:schemeClr val="accent1">
                <a:tint val="60000"/>
                <a:hueOff val="0"/>
                <a:satOff val="0"/>
                <a:lumOff val="0"/>
                <a:alphaOff val="0"/>
                <a:shade val="90000"/>
                <a:satMod val="130000"/>
              </a:schemeClr>
            </a:gs>
            <a:gs pos="100000">
              <a:schemeClr val="accent1">
                <a:tint val="60000"/>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rot="10800000">
        <a:off x="3522624" y="3645252"/>
        <a:ext cx="348857" cy="434044"/>
      </dsp:txXfrm>
    </dsp:sp>
    <dsp:sp modelId="{6E4DCE62-9D17-6C46-A84D-6BBBE0C3C255}">
      <dsp:nvSpPr>
        <dsp:cNvPr id="0" name=""/>
        <dsp:cNvSpPr/>
      </dsp:nvSpPr>
      <dsp:spPr>
        <a:xfrm>
          <a:off x="994607" y="2790560"/>
          <a:ext cx="2143427" cy="2143427"/>
        </a:xfrm>
        <a:prstGeom prst="ellipse">
          <a:avLst/>
        </a:prstGeom>
        <a:gradFill rotWithShape="0">
          <a:gsLst>
            <a:gs pos="0">
              <a:schemeClr val="accent1">
                <a:hueOff val="0"/>
                <a:satOff val="0"/>
                <a:lumOff val="0"/>
                <a:alphaOff val="0"/>
                <a:shade val="20000"/>
                <a:satMod val="130000"/>
              </a:schemeClr>
            </a:gs>
            <a:gs pos="50000">
              <a:schemeClr val="accent1">
                <a:hueOff val="0"/>
                <a:satOff val="0"/>
                <a:lumOff val="0"/>
                <a:alphaOff val="0"/>
                <a:shade val="90000"/>
                <a:satMod val="130000"/>
              </a:schemeClr>
            </a:gs>
            <a:gs pos="100000">
              <a:schemeClr val="accent1">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CSS </a:t>
          </a:r>
          <a:r>
            <a:rPr lang="en-US" sz="2000" kern="1200" dirty="0" smtClean="0"/>
            <a:t>presentation</a:t>
          </a:r>
          <a:endParaRPr lang="en-US" sz="2000" kern="1200" dirty="0"/>
        </a:p>
      </dsp:txBody>
      <dsp:txXfrm>
        <a:off x="1308505" y="3104458"/>
        <a:ext cx="1515631" cy="1515631"/>
      </dsp:txXfrm>
    </dsp:sp>
    <dsp:sp modelId="{B9861E98-2B1A-0545-B628-50C6DE4267C0}">
      <dsp:nvSpPr>
        <dsp:cNvPr id="0" name=""/>
        <dsp:cNvSpPr/>
      </dsp:nvSpPr>
      <dsp:spPr>
        <a:xfrm rot="18000000">
          <a:off x="2577931" y="2119808"/>
          <a:ext cx="571146" cy="723406"/>
        </a:xfrm>
        <a:prstGeom prst="rightArrow">
          <a:avLst>
            <a:gd name="adj1" fmla="val 60000"/>
            <a:gd name="adj2" fmla="val 50000"/>
          </a:avLst>
        </a:prstGeom>
        <a:gradFill rotWithShape="0">
          <a:gsLst>
            <a:gs pos="0">
              <a:schemeClr val="accent1">
                <a:tint val="60000"/>
                <a:hueOff val="0"/>
                <a:satOff val="0"/>
                <a:lumOff val="0"/>
                <a:alphaOff val="0"/>
                <a:shade val="20000"/>
                <a:satMod val="130000"/>
              </a:schemeClr>
            </a:gs>
            <a:gs pos="50000">
              <a:schemeClr val="accent1">
                <a:tint val="60000"/>
                <a:hueOff val="0"/>
                <a:satOff val="0"/>
                <a:lumOff val="0"/>
                <a:alphaOff val="0"/>
                <a:shade val="90000"/>
                <a:satMod val="130000"/>
              </a:schemeClr>
            </a:gs>
            <a:gs pos="100000">
              <a:schemeClr val="accent1">
                <a:tint val="60000"/>
                <a:hueOff val="0"/>
                <a:satOff val="0"/>
                <a:lumOff val="0"/>
                <a:alphaOff val="0"/>
                <a:shade val="100000"/>
                <a:satMod val="200000"/>
                <a:lumMod val="120000"/>
              </a:schemeClr>
            </a:gs>
          </a:gsLst>
          <a:lin ang="16200000" scaled="0"/>
        </a:gradFill>
        <a:ln>
          <a:noFill/>
        </a:ln>
        <a:effectLst>
          <a:outerShdw blurRad="88900" dist="50800" dir="2100000" sx="104000" sy="104000" algn="br"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a:off x="2620767" y="2338683"/>
        <a:ext cx="399802" cy="43404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44EDFC-F4E8-474C-815E-CC4634BEE016}" type="datetimeFigureOut">
              <a:rPr lang="en-US" smtClean="0"/>
              <a:t>10/20/13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53363C-E4EF-654F-84F7-B9482898EA03}" type="slidenum">
              <a:rPr lang="en-US" smtClean="0"/>
              <a:t>‹#›</a:t>
            </a:fld>
            <a:endParaRPr lang="en-US"/>
          </a:p>
        </p:txBody>
      </p:sp>
    </p:spTree>
    <p:extLst>
      <p:ext uri="{BB962C8B-B14F-4D97-AF65-F5344CB8AC3E}">
        <p14:creationId xmlns:p14="http://schemas.microsoft.com/office/powerpoint/2010/main" val="33407370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2A8B2A-F7B4-2B43-B5F8-82514A5B493A}" type="datetimeFigureOut">
              <a:rPr lang="en-US" smtClean="0"/>
              <a:t>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B2C9F5-9F8D-C145-995F-B3B7DE5AC36F}" type="slidenum">
              <a:rPr lang="en-US" smtClean="0"/>
              <a:t>‹#›</a:t>
            </a:fld>
            <a:endParaRPr lang="en-US"/>
          </a:p>
        </p:txBody>
      </p:sp>
    </p:spTree>
    <p:extLst>
      <p:ext uri="{BB962C8B-B14F-4D97-AF65-F5344CB8AC3E}">
        <p14:creationId xmlns:p14="http://schemas.microsoft.com/office/powerpoint/2010/main" val="151985625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nl-NL" dirty="0" smtClean="0"/>
              <a:t>&lt;</a:t>
            </a:r>
            <a:r>
              <a:rPr lang="nl-NL" dirty="0" err="1" smtClean="0"/>
              <a:t>ul</a:t>
            </a:r>
            <a:r>
              <a:rPr lang="nl-NL" dirty="0" smtClean="0"/>
              <a:t>&gt;</a:t>
            </a:r>
          </a:p>
          <a:p>
            <a:pPr marL="0" indent="0">
              <a:buNone/>
            </a:pPr>
            <a:r>
              <a:rPr lang="nl-NL" dirty="0" smtClean="0"/>
              <a:t>    &lt;li&gt;</a:t>
            </a:r>
          </a:p>
          <a:p>
            <a:pPr marL="0" indent="0">
              <a:buNone/>
            </a:pPr>
            <a:r>
              <a:rPr lang="nl-NL" dirty="0" smtClean="0"/>
              <a:t>        &lt;span&gt;</a:t>
            </a:r>
          </a:p>
          <a:p>
            <a:pPr marL="0" indent="0">
              <a:buNone/>
            </a:pPr>
            <a:r>
              <a:rPr lang="nl-NL" dirty="0" smtClean="0"/>
              <a:t>            &lt;i&gt;</a:t>
            </a:r>
            <a:r>
              <a:rPr lang="nl-NL" dirty="0" err="1" smtClean="0"/>
              <a:t>Foo</a:t>
            </a:r>
            <a:r>
              <a:rPr lang="nl-NL" dirty="0" smtClean="0"/>
              <a:t>&lt;/i&gt;</a:t>
            </a:r>
          </a:p>
          <a:p>
            <a:pPr marL="0" indent="0">
              <a:buNone/>
            </a:pPr>
            <a:r>
              <a:rPr lang="nl-NL" dirty="0" smtClean="0"/>
              <a:t>        &lt;/span&gt;</a:t>
            </a:r>
          </a:p>
          <a:p>
            <a:pPr marL="0" indent="0">
              <a:buNone/>
            </a:pPr>
            <a:r>
              <a:rPr lang="nl-NL" dirty="0" smtClean="0"/>
              <a:t>    &lt;/li&gt;</a:t>
            </a:r>
          </a:p>
          <a:p>
            <a:pPr marL="0" indent="0">
              <a:buNone/>
            </a:pPr>
            <a:r>
              <a:rPr lang="nl-NL" dirty="0" smtClean="0"/>
              <a:t>    &lt;li&gt;Bar&lt;/li&gt;</a:t>
            </a:r>
          </a:p>
          <a:p>
            <a:pPr marL="0" indent="0">
              <a:buNone/>
            </a:pPr>
            <a:r>
              <a:rPr lang="nl-NL" dirty="0" smtClean="0"/>
              <a:t>&lt;/</a:t>
            </a:r>
            <a:r>
              <a:rPr lang="nl-NL" dirty="0" err="1" smtClean="0"/>
              <a:t>ul</a:t>
            </a:r>
            <a:r>
              <a:rPr lang="nl-NL" dirty="0" smtClean="0"/>
              <a:t>&gt;</a:t>
            </a:r>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3</a:t>
            </a:fld>
            <a:endParaRPr lang="en-US"/>
          </a:p>
        </p:txBody>
      </p:sp>
    </p:spTree>
    <p:extLst>
      <p:ext uri="{BB962C8B-B14F-4D97-AF65-F5344CB8AC3E}">
        <p14:creationId xmlns:p14="http://schemas.microsoft.com/office/powerpoint/2010/main" val="262301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t>
            </a:r>
            <a:r>
              <a:rPr lang="en-US" dirty="0" err="1" smtClean="0"/>
              <a:t>p:first</a:t>
            </a:r>
            <a:r>
              <a:rPr lang="en-US" dirty="0" smtClean="0"/>
              <a:t>”).hide();</a:t>
            </a:r>
          </a:p>
          <a:p>
            <a:pPr marL="0" indent="0">
              <a:buNone/>
            </a:pPr>
            <a:r>
              <a:rPr lang="en-US" dirty="0" smtClean="0"/>
              <a:t>&lt;p style="</a:t>
            </a:r>
            <a:r>
              <a:rPr lang="en-US" dirty="0" err="1" smtClean="0"/>
              <a:t>display:none</a:t>
            </a:r>
            <a:r>
              <a:rPr lang="en-US" dirty="0" smtClean="0"/>
              <a:t>"&gt;...&lt;/p&gt;</a:t>
            </a:r>
          </a:p>
          <a:p>
            <a:endParaRPr lang="en-US" dirty="0" smtClean="0"/>
          </a:p>
          <a:p>
            <a:pPr marL="0" indent="0">
              <a:buNone/>
            </a:pPr>
            <a:r>
              <a:rPr lang="en-US" dirty="0" smtClean="0"/>
              <a:t>$(“</a:t>
            </a:r>
            <a:r>
              <a:rPr lang="en-US" dirty="0" err="1" smtClean="0"/>
              <a:t>p:first</a:t>
            </a:r>
            <a:r>
              <a:rPr lang="en-US" dirty="0" smtClean="0"/>
              <a:t>”).show();</a:t>
            </a:r>
          </a:p>
          <a:p>
            <a:pPr marL="0" indent="0">
              <a:buNone/>
            </a:pPr>
            <a:r>
              <a:rPr lang="en-US" dirty="0" smtClean="0"/>
              <a:t>&lt;p style="</a:t>
            </a:r>
            <a:r>
              <a:rPr lang="en-US" dirty="0" err="1" smtClean="0"/>
              <a:t>display:normal</a:t>
            </a:r>
            <a:r>
              <a:rPr lang="en-US" dirty="0" smtClean="0"/>
              <a:t>"&gt;...&lt;/p&gt;</a:t>
            </a:r>
          </a:p>
          <a:p>
            <a:endParaRPr lang="en-US" dirty="0" smtClean="0"/>
          </a:p>
          <a:p>
            <a:pPr marL="0" indent="0">
              <a:buNone/>
            </a:pPr>
            <a:r>
              <a:rPr lang="en-US" dirty="0" smtClean="0"/>
              <a:t>$(“</a:t>
            </a:r>
            <a:r>
              <a:rPr lang="en-US" dirty="0" err="1" smtClean="0"/>
              <a:t>p:first</a:t>
            </a:r>
            <a:r>
              <a:rPr lang="en-US" dirty="0" smtClean="0"/>
              <a:t>”).toggle();</a:t>
            </a:r>
          </a:p>
          <a:p>
            <a:pPr marL="0" indent="0">
              <a:buNone/>
            </a:pPr>
            <a:r>
              <a:rPr lang="en-US" dirty="0" smtClean="0"/>
              <a:t>switches between show and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15</a:t>
            </a:fld>
            <a:endParaRPr lang="en-US"/>
          </a:p>
        </p:txBody>
      </p:sp>
    </p:spTree>
    <p:extLst>
      <p:ext uri="{BB962C8B-B14F-4D97-AF65-F5344CB8AC3E}">
        <p14:creationId xmlns:p14="http://schemas.microsoft.com/office/powerpoint/2010/main" val="2411728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4B2C9F5-9F8D-C145-995F-B3B7DE5AC36F}" type="slidenum">
              <a:rPr lang="en-US" smtClean="0"/>
              <a:t>16</a:t>
            </a:fld>
            <a:endParaRPr lang="en-US"/>
          </a:p>
        </p:txBody>
      </p:sp>
    </p:spTree>
    <p:extLst>
      <p:ext uri="{BB962C8B-B14F-4D97-AF65-F5344CB8AC3E}">
        <p14:creationId xmlns:p14="http://schemas.microsoft.com/office/powerpoint/2010/main" val="661253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a:p>
            <a:pPr marL="0" indent="0">
              <a:buNone/>
            </a:pPr>
            <a:r>
              <a:rPr lang="en-US" dirty="0" smtClean="0"/>
              <a:t>$("</a:t>
            </a:r>
            <a:r>
              <a:rPr lang="en-US" dirty="0" err="1" smtClean="0"/>
              <a:t>span.label</a:t>
            </a:r>
            <a:r>
              <a:rPr lang="en-US" dirty="0" smtClean="0"/>
              <a:t>").prepend("Departure");</a:t>
            </a:r>
          </a:p>
          <a:p>
            <a:pPr marL="0" indent="0">
              <a:buNone/>
            </a:pPr>
            <a:r>
              <a:rPr lang="en-US" dirty="0" smtClean="0"/>
              <a:t>"&lt;span class="label"&gt;Departure Time:&lt;/span&gt; 10:36AM"</a:t>
            </a:r>
          </a:p>
          <a:p>
            <a:pPr marL="0" indent="0">
              <a:buNone/>
            </a:pPr>
            <a:endParaRPr lang="en-US" dirty="0" smtClean="0"/>
          </a:p>
          <a:p>
            <a:pPr marL="0" indent="0">
              <a:buNone/>
            </a:pPr>
            <a:r>
              <a:rPr lang="en-US" dirty="0" smtClean="0"/>
              <a:t>$("</a:t>
            </a:r>
            <a:r>
              <a:rPr lang="en-US" dirty="0" err="1" smtClean="0"/>
              <a:t>p#time</a:t>
            </a:r>
            <a:r>
              <a:rPr lang="en-US" dirty="0" smtClean="0"/>
              <a:t>").append(" from the Gate");</a:t>
            </a:r>
          </a:p>
          <a:p>
            <a:pPr marL="0" indent="0">
              <a:buNone/>
            </a:pPr>
            <a:r>
              <a:rPr lang="en-US" dirty="0" smtClean="0"/>
              <a:t>"&lt;p&gt;&lt;span class="label"&gt;Departure Time:&lt;/span&gt; 10:36AM from the Gate&lt;/p&gt;"</a:t>
            </a:r>
          </a:p>
          <a:p>
            <a:pPr marL="0" indent="0">
              <a:buNone/>
            </a:pPr>
            <a:endParaRPr lang="en-US" dirty="0" smtClean="0"/>
          </a:p>
        </p:txBody>
      </p:sp>
      <p:sp>
        <p:nvSpPr>
          <p:cNvPr id="4" name="Slide Number Placeholder 3"/>
          <p:cNvSpPr>
            <a:spLocks noGrp="1"/>
          </p:cNvSpPr>
          <p:nvPr>
            <p:ph type="sldNum" sz="quarter" idx="10"/>
          </p:nvPr>
        </p:nvSpPr>
        <p:spPr/>
        <p:txBody>
          <a:bodyPr/>
          <a:lstStyle/>
          <a:p>
            <a:fld id="{44B2C9F5-9F8D-C145-995F-B3B7DE5AC36F}" type="slidenum">
              <a:rPr lang="en-US" smtClean="0"/>
              <a:t>18</a:t>
            </a:fld>
            <a:endParaRPr lang="en-US"/>
          </a:p>
        </p:txBody>
      </p:sp>
    </p:spTree>
    <p:extLst>
      <p:ext uri="{BB962C8B-B14F-4D97-AF65-F5344CB8AC3E}">
        <p14:creationId xmlns:p14="http://schemas.microsoft.com/office/powerpoint/2010/main" val="3922577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t>
            </a:r>
            <a:r>
              <a:rPr lang="en-US" dirty="0" err="1" smtClean="0"/>
              <a:t>p#time</a:t>
            </a:r>
            <a:r>
              <a:rPr lang="en-US" dirty="0" smtClean="0"/>
              <a:t>”).before(“&lt;h3&gt;Departure Details&lt;/h3&gt;”);</a:t>
            </a:r>
          </a:p>
          <a:p>
            <a:pPr marL="0" indent="0">
              <a:buNone/>
            </a:pPr>
            <a:endParaRPr lang="en-US" dirty="0" smtClean="0"/>
          </a:p>
          <a:p>
            <a:pPr marL="0" indent="0">
              <a:buNone/>
            </a:pPr>
            <a:r>
              <a:rPr lang="en-US" dirty="0" smtClean="0"/>
              <a:t>$( "h1" ).after(“&lt;h3&gt;Departure Details&lt;/h3&gt;”);</a:t>
            </a:r>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19</a:t>
            </a:fld>
            <a:endParaRPr lang="en-US"/>
          </a:p>
        </p:txBody>
      </p:sp>
    </p:spTree>
    <p:extLst>
      <p:ext uri="{BB962C8B-B14F-4D97-AF65-F5344CB8AC3E}">
        <p14:creationId xmlns:p14="http://schemas.microsoft.com/office/powerpoint/2010/main" val="1396826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 Nodes</a:t>
            </a:r>
            <a:endParaRPr lang="da-DK" dirty="0" smtClean="0"/>
          </a:p>
          <a:p>
            <a:pPr marL="0" indent="0">
              <a:buNone/>
            </a:pPr>
            <a:r>
              <a:rPr lang="da-DK" dirty="0" smtClean="0"/>
              <a:t>	$(“</a:t>
            </a:r>
            <a:r>
              <a:rPr lang="da-DK" dirty="0" err="1" smtClean="0"/>
              <a:t>span.label</a:t>
            </a:r>
            <a:r>
              <a:rPr lang="da-DK" dirty="0" smtClean="0"/>
              <a:t>”).</a:t>
            </a:r>
            <a:r>
              <a:rPr lang="da-DK" dirty="0" err="1" smtClean="0"/>
              <a:t>remove</a:t>
            </a:r>
            <a:r>
              <a:rPr lang="da-DK" dirty="0" smtClean="0"/>
              <a:t>();</a:t>
            </a:r>
          </a:p>
          <a:p>
            <a:endParaRPr lang="en-US" dirty="0" smtClean="0"/>
          </a:p>
          <a:p>
            <a:r>
              <a:rPr lang="en-US" dirty="0" smtClean="0"/>
              <a:t>Moving Nodes</a:t>
            </a:r>
          </a:p>
          <a:p>
            <a:pPr marL="0" indent="0">
              <a:buNone/>
            </a:pPr>
            <a:r>
              <a:rPr lang="en-US" dirty="0" smtClean="0"/>
              <a:t>	</a:t>
            </a:r>
            <a:r>
              <a:rPr lang="en-US" dirty="0" err="1" smtClean="0"/>
              <a:t>var</a:t>
            </a:r>
            <a:r>
              <a:rPr lang="en-US" dirty="0" smtClean="0"/>
              <a:t> gate = $(“</a:t>
            </a:r>
            <a:r>
              <a:rPr lang="en-US" dirty="0" err="1" smtClean="0"/>
              <a:t>p.gate</a:t>
            </a:r>
            <a:r>
              <a:rPr lang="en-US" dirty="0" smtClean="0"/>
              <a:t>”).remove();</a:t>
            </a:r>
          </a:p>
          <a:p>
            <a:pPr marL="0" indent="0">
              <a:buNone/>
            </a:pPr>
            <a:r>
              <a:rPr lang="en-US" dirty="0" smtClean="0"/>
              <a:t>	$(“</a:t>
            </a:r>
            <a:r>
              <a:rPr lang="en-US" dirty="0" err="1" smtClean="0"/>
              <a:t>p#time</a:t>
            </a:r>
            <a:r>
              <a:rPr lang="en-US" dirty="0" smtClean="0"/>
              <a:t>”).before(gate);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20</a:t>
            </a:fld>
            <a:endParaRPr lang="en-US"/>
          </a:p>
        </p:txBody>
      </p:sp>
    </p:spTree>
    <p:extLst>
      <p:ext uri="{BB962C8B-B14F-4D97-AF65-F5344CB8AC3E}">
        <p14:creationId xmlns:p14="http://schemas.microsoft.com/office/powerpoint/2010/main" val="344134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p.81 REVIEW</a:t>
            </a:r>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21</a:t>
            </a:fld>
            <a:endParaRPr lang="en-US"/>
          </a:p>
        </p:txBody>
      </p:sp>
    </p:spTree>
    <p:extLst>
      <p:ext uri="{BB962C8B-B14F-4D97-AF65-F5344CB8AC3E}">
        <p14:creationId xmlns:p14="http://schemas.microsoft.com/office/powerpoint/2010/main" val="185351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r>
              <a:rPr lang="en-US" sz="1600" dirty="0" smtClean="0"/>
              <a:t>Binding an event</a:t>
            </a:r>
          </a:p>
          <a:p>
            <a:pPr marL="0" indent="0">
              <a:lnSpc>
                <a:spcPct val="80000"/>
              </a:lnSpc>
              <a:buNone/>
            </a:pPr>
            <a:r>
              <a:rPr lang="en-US" sz="1200" dirty="0" smtClean="0"/>
              <a:t>$('#foo').bind('click', function() {</a:t>
            </a:r>
          </a:p>
          <a:p>
            <a:pPr marL="0" indent="0">
              <a:lnSpc>
                <a:spcPct val="80000"/>
              </a:lnSpc>
              <a:buNone/>
            </a:pPr>
            <a:r>
              <a:rPr lang="en-US" sz="1200" dirty="0" smtClean="0"/>
              <a:t>	alert('User clicked on "foo."');</a:t>
            </a:r>
          </a:p>
          <a:p>
            <a:pPr marL="0" indent="0">
              <a:lnSpc>
                <a:spcPct val="80000"/>
              </a:lnSpc>
              <a:buNone/>
            </a:pPr>
            <a:r>
              <a:rPr lang="en-US" sz="1200" dirty="0" smtClean="0"/>
              <a:t>});</a:t>
            </a:r>
          </a:p>
          <a:p>
            <a:pPr>
              <a:lnSpc>
                <a:spcPct val="80000"/>
              </a:lnSpc>
            </a:pPr>
            <a:endParaRPr lang="en-US" sz="1200" dirty="0" smtClean="0"/>
          </a:p>
          <a:p>
            <a:pPr marL="0" indent="0">
              <a:lnSpc>
                <a:spcPct val="80000"/>
              </a:lnSpc>
              <a:buNone/>
            </a:pPr>
            <a:r>
              <a:rPr lang="en-US" sz="1600" dirty="0" smtClean="0"/>
              <a:t>Convenience methods for most common events</a:t>
            </a:r>
          </a:p>
          <a:p>
            <a:pPr marL="0" indent="0">
              <a:lnSpc>
                <a:spcPct val="80000"/>
              </a:lnSpc>
              <a:buNone/>
            </a:pPr>
            <a:r>
              <a:rPr lang="en-US" sz="1200" dirty="0" smtClean="0"/>
              <a:t>$('p').click(function() {</a:t>
            </a:r>
          </a:p>
          <a:p>
            <a:pPr marL="0" indent="0">
              <a:lnSpc>
                <a:spcPct val="80000"/>
              </a:lnSpc>
              <a:buNone/>
            </a:pPr>
            <a:r>
              <a:rPr lang="en-US" sz="1200" dirty="0" smtClean="0"/>
              <a:t>	</a:t>
            </a:r>
            <a:r>
              <a:rPr lang="en-US" sz="1200" dirty="0" err="1" smtClean="0"/>
              <a:t>console.log</a:t>
            </a:r>
            <a:r>
              <a:rPr lang="en-US" sz="1200" dirty="0" smtClean="0"/>
              <a:t>('click');</a:t>
            </a:r>
          </a:p>
          <a:p>
            <a:pPr marL="0" indent="0">
              <a:lnSpc>
                <a:spcPct val="80000"/>
              </a:lnSpc>
              <a:buNone/>
            </a:pP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23</a:t>
            </a:fld>
            <a:endParaRPr lang="en-US"/>
          </a:p>
        </p:txBody>
      </p:sp>
    </p:spTree>
    <p:extLst>
      <p:ext uri="{BB962C8B-B14F-4D97-AF65-F5344CB8AC3E}">
        <p14:creationId xmlns:p14="http://schemas.microsoft.com/office/powerpoint/2010/main" val="2845185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var</a:t>
            </a:r>
            <a:r>
              <a:rPr lang="en-US" dirty="0" smtClean="0"/>
              <a:t> foo = function() { </a:t>
            </a:r>
            <a:r>
              <a:rPr lang="en-US" dirty="0" err="1" smtClean="0"/>
              <a:t>console.log</a:t>
            </a:r>
            <a:r>
              <a:rPr lang="en-US" dirty="0" smtClean="0"/>
              <a:t>('foo'); };</a:t>
            </a:r>
          </a:p>
          <a:p>
            <a:pPr marL="0" indent="0">
              <a:buNone/>
            </a:pPr>
            <a:r>
              <a:rPr lang="en-US" dirty="0" err="1" smtClean="0"/>
              <a:t>var</a:t>
            </a:r>
            <a:r>
              <a:rPr lang="en-US" dirty="0" smtClean="0"/>
              <a:t> bar = function() { </a:t>
            </a:r>
            <a:r>
              <a:rPr lang="en-US" dirty="0" err="1" smtClean="0"/>
              <a:t>console.log</a:t>
            </a:r>
            <a:r>
              <a:rPr lang="en-US" dirty="0" smtClean="0"/>
              <a:t>('bar'); };</a:t>
            </a:r>
          </a:p>
          <a:p>
            <a:pPr marL="0" indent="0">
              <a:buNone/>
            </a:pPr>
            <a:r>
              <a:rPr lang="en-US" dirty="0" smtClean="0"/>
              <a:t>$('p').bind('click', foo).bind('click', bar);</a:t>
            </a:r>
          </a:p>
          <a:p>
            <a:pPr marL="0" indent="0">
              <a:buNone/>
            </a:pPr>
            <a:r>
              <a:rPr lang="en-US" dirty="0" smtClean="0"/>
              <a:t>$('p').unbind('click', bar); // foo is still bound to the click event</a:t>
            </a:r>
          </a:p>
          <a:p>
            <a:endParaRPr lang="en-US" dirty="0" smtClean="0"/>
          </a:p>
        </p:txBody>
      </p:sp>
      <p:sp>
        <p:nvSpPr>
          <p:cNvPr id="4" name="Slide Number Placeholder 3"/>
          <p:cNvSpPr>
            <a:spLocks noGrp="1"/>
          </p:cNvSpPr>
          <p:nvPr>
            <p:ph type="sldNum" sz="quarter" idx="10"/>
          </p:nvPr>
        </p:nvSpPr>
        <p:spPr/>
        <p:txBody>
          <a:bodyPr/>
          <a:lstStyle/>
          <a:p>
            <a:fld id="{44B2C9F5-9F8D-C145-995F-B3B7DE5AC36F}" type="slidenum">
              <a:rPr lang="en-US" smtClean="0"/>
              <a:t>25</a:t>
            </a:fld>
            <a:endParaRPr lang="en-US"/>
          </a:p>
        </p:txBody>
      </p:sp>
    </p:spTree>
    <p:extLst>
      <p:ext uri="{BB962C8B-B14F-4D97-AF65-F5344CB8AC3E}">
        <p14:creationId xmlns:p14="http://schemas.microsoft.com/office/powerpoint/2010/main" val="3545606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$('#foo').bind('click', function() {</a:t>
            </a:r>
          </a:p>
          <a:p>
            <a:r>
              <a:rPr lang="en-US" sz="1200" dirty="0" smtClean="0"/>
              <a:t>	alert($(this).text());</a:t>
            </a:r>
          </a:p>
          <a:p>
            <a:r>
              <a:rPr lang="en-US" sz="1200" dirty="0" smtClean="0"/>
              <a:t>});</a:t>
            </a:r>
          </a:p>
          <a:p>
            <a:endParaRPr lang="en-US" sz="1200" dirty="0" smtClean="0"/>
          </a:p>
          <a:p>
            <a:r>
              <a:rPr lang="en-US" sz="1200" dirty="0" smtClean="0"/>
              <a:t>$('#foo').trigger('click');</a:t>
            </a:r>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33</a:t>
            </a:fld>
            <a:endParaRPr lang="en-US"/>
          </a:p>
        </p:txBody>
      </p:sp>
    </p:spTree>
    <p:extLst>
      <p:ext uri="{BB962C8B-B14F-4D97-AF65-F5344CB8AC3E}">
        <p14:creationId xmlns:p14="http://schemas.microsoft.com/office/powerpoint/2010/main" val="4216150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$('h1').</a:t>
            </a:r>
            <a:r>
              <a:rPr lang="en-US" dirty="0" err="1" smtClean="0"/>
              <a:t>fadeIn</a:t>
            </a:r>
            <a:r>
              <a:rPr lang="en-US" dirty="0" smtClean="0"/>
              <a:t>(300); // fade in over 300ms</a:t>
            </a:r>
          </a:p>
          <a:p>
            <a:pPr marL="0" indent="0">
              <a:buNone/>
            </a:pPr>
            <a:r>
              <a:rPr lang="en-US" dirty="0" smtClean="0"/>
              <a:t>$('h1').</a:t>
            </a:r>
            <a:r>
              <a:rPr lang="en-US" dirty="0" err="1" smtClean="0"/>
              <a:t>fadeOut</a:t>
            </a:r>
            <a:r>
              <a:rPr lang="en-US" dirty="0" smtClean="0"/>
              <a:t>('slow'); // using a built-in speed definition</a:t>
            </a:r>
          </a:p>
          <a:p>
            <a:endParaRPr lang="en-US" dirty="0" smtClean="0"/>
          </a:p>
          <a:p>
            <a:pPr marL="0" indent="0">
              <a:buNone/>
            </a:pPr>
            <a:r>
              <a:rPr lang="en-US" dirty="0" smtClean="0"/>
              <a:t>speeds: {</a:t>
            </a:r>
          </a:p>
          <a:p>
            <a:pPr marL="0" indent="0">
              <a:buNone/>
            </a:pPr>
            <a:r>
              <a:rPr lang="en-US" dirty="0" smtClean="0"/>
              <a:t>	slow: 600,</a:t>
            </a:r>
          </a:p>
          <a:p>
            <a:pPr marL="0" indent="0">
              <a:buNone/>
            </a:pPr>
            <a:r>
              <a:rPr lang="en-US" dirty="0" smtClean="0"/>
              <a:t>	fast: 200,</a:t>
            </a:r>
          </a:p>
          <a:p>
            <a:pPr marL="0" indent="0">
              <a:buNone/>
            </a:pPr>
            <a:r>
              <a:rPr lang="en-US" dirty="0" smtClean="0"/>
              <a:t>	// Default speed</a:t>
            </a:r>
          </a:p>
          <a:p>
            <a:pPr marL="0" indent="0">
              <a:buNone/>
            </a:pPr>
            <a:r>
              <a:rPr lang="en-US" dirty="0" smtClean="0"/>
              <a:t>	_default: 400</a:t>
            </a:r>
          </a:p>
          <a:p>
            <a:pPr marL="0" indent="0">
              <a:buNone/>
            </a:pPr>
            <a:r>
              <a:rPr lang="en-US" dirty="0" smtClean="0"/>
              <a:t>}</a:t>
            </a:r>
          </a:p>
          <a:p>
            <a:endParaRPr lang="en-US" dirty="0" smtClean="0"/>
          </a:p>
          <a:p>
            <a:r>
              <a:rPr lang="en-US" dirty="0" smtClean="0"/>
              <a:t>Augmenting </a:t>
            </a:r>
            <a:r>
              <a:rPr lang="en-US" dirty="0" err="1" smtClean="0"/>
              <a:t>jQuery.fx.speeds</a:t>
            </a:r>
            <a:r>
              <a:rPr lang="en-US" dirty="0" smtClean="0"/>
              <a:t> with custom speed definitions</a:t>
            </a:r>
          </a:p>
          <a:p>
            <a:pPr marL="0" indent="0">
              <a:buNone/>
            </a:pPr>
            <a:r>
              <a:rPr lang="en-US" dirty="0" smtClean="0"/>
              <a:t>	</a:t>
            </a:r>
            <a:r>
              <a:rPr lang="en-US" dirty="0" err="1" smtClean="0"/>
              <a:t>jQuery.fx.speeds.blazing</a:t>
            </a:r>
            <a:r>
              <a:rPr lang="en-US" dirty="0" smtClean="0"/>
              <a:t> = 100;</a:t>
            </a:r>
          </a:p>
          <a:p>
            <a:pPr marL="0" indent="0">
              <a:buNone/>
            </a:pPr>
            <a:r>
              <a:rPr lang="en-US" dirty="0" smtClean="0"/>
              <a:t>	</a:t>
            </a:r>
            <a:r>
              <a:rPr lang="en-US" dirty="0" err="1" smtClean="0"/>
              <a:t>jQuery.fx.speeds.turtle</a:t>
            </a:r>
            <a:r>
              <a:rPr lang="en-US" dirty="0" smtClean="0"/>
              <a:t> = 2000;</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37</a:t>
            </a:fld>
            <a:endParaRPr lang="en-US"/>
          </a:p>
        </p:txBody>
      </p:sp>
    </p:spTree>
    <p:extLst>
      <p:ext uri="{BB962C8B-B14F-4D97-AF65-F5344CB8AC3E}">
        <p14:creationId xmlns:p14="http://schemas.microsoft.com/office/powerpoint/2010/main" val="3750151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a:t>
            </a:r>
            <a:r>
              <a:rPr lang="en-US" dirty="0" err="1" smtClean="0"/>
              <a:t>listItems</a:t>
            </a:r>
            <a:r>
              <a:rPr lang="en-US" dirty="0" smtClean="0"/>
              <a:t> = $( 'li' );</a:t>
            </a:r>
          </a:p>
          <a:p>
            <a:endParaRPr lang="en-US" dirty="0" smtClean="0"/>
          </a:p>
          <a:p>
            <a:r>
              <a:rPr lang="en-US" dirty="0" smtClean="0"/>
              <a:t>// filter the selection to only items with a class of 'special'</a:t>
            </a:r>
          </a:p>
          <a:p>
            <a:r>
              <a:rPr lang="en-US" dirty="0" err="1" smtClean="0"/>
              <a:t>var</a:t>
            </a:r>
            <a:r>
              <a:rPr lang="en-US" dirty="0" smtClean="0"/>
              <a:t> special = </a:t>
            </a:r>
            <a:r>
              <a:rPr lang="en-US" dirty="0" err="1" smtClean="0"/>
              <a:t>listItems.filter</a:t>
            </a:r>
            <a:r>
              <a:rPr lang="en-US" dirty="0" smtClean="0"/>
              <a:t>( '.special' );</a:t>
            </a:r>
          </a:p>
          <a:p>
            <a:endParaRPr lang="en-US" dirty="0" smtClean="0"/>
          </a:p>
          <a:p>
            <a:r>
              <a:rPr lang="en-US" dirty="0" smtClean="0"/>
              <a:t>// filter the selection to only items without a class of 'special'</a:t>
            </a:r>
          </a:p>
          <a:p>
            <a:r>
              <a:rPr lang="en-US" dirty="0" err="1" smtClean="0"/>
              <a:t>var</a:t>
            </a:r>
            <a:r>
              <a:rPr lang="en-US" dirty="0" smtClean="0"/>
              <a:t> </a:t>
            </a:r>
            <a:r>
              <a:rPr lang="en-US" dirty="0" err="1" smtClean="0"/>
              <a:t>notSpecial</a:t>
            </a:r>
            <a:r>
              <a:rPr lang="en-US" dirty="0" smtClean="0"/>
              <a:t> = </a:t>
            </a:r>
            <a:r>
              <a:rPr lang="en-US" dirty="0" err="1" smtClean="0"/>
              <a:t>listItems.not</a:t>
            </a:r>
            <a:r>
              <a:rPr lang="en-US" dirty="0" smtClean="0"/>
              <a:t>( '.special' );</a:t>
            </a:r>
          </a:p>
          <a:p>
            <a:endParaRPr lang="en-US" dirty="0" smtClean="0"/>
          </a:p>
          <a:p>
            <a:r>
              <a:rPr lang="en-US" dirty="0" smtClean="0"/>
              <a:t>// filter the selection to only items that contain a span</a:t>
            </a:r>
          </a:p>
          <a:p>
            <a:r>
              <a:rPr lang="en-US" dirty="0" err="1" smtClean="0"/>
              <a:t>var</a:t>
            </a:r>
            <a:r>
              <a:rPr lang="en-US" dirty="0" smtClean="0"/>
              <a:t> </a:t>
            </a:r>
            <a:r>
              <a:rPr lang="en-US" dirty="0" err="1" smtClean="0"/>
              <a:t>hasSpans</a:t>
            </a:r>
            <a:r>
              <a:rPr lang="en-US" dirty="0" smtClean="0"/>
              <a:t> = </a:t>
            </a:r>
            <a:r>
              <a:rPr lang="en-US" dirty="0" err="1" smtClean="0"/>
              <a:t>listItems.has</a:t>
            </a:r>
            <a:r>
              <a:rPr lang="en-US" dirty="0" smtClean="0"/>
              <a:t>( 'span' );</a:t>
            </a:r>
          </a:p>
        </p:txBody>
      </p:sp>
      <p:sp>
        <p:nvSpPr>
          <p:cNvPr id="4" name="Slide Number Placeholder 3"/>
          <p:cNvSpPr>
            <a:spLocks noGrp="1"/>
          </p:cNvSpPr>
          <p:nvPr>
            <p:ph type="sldNum" sz="quarter" idx="10"/>
          </p:nvPr>
        </p:nvSpPr>
        <p:spPr/>
        <p:txBody>
          <a:bodyPr/>
          <a:lstStyle/>
          <a:p>
            <a:fld id="{44B2C9F5-9F8D-C145-995F-B3B7DE5AC36F}" type="slidenum">
              <a:rPr lang="en-US" smtClean="0"/>
              <a:t>5</a:t>
            </a:fld>
            <a:endParaRPr lang="en-US"/>
          </a:p>
        </p:txBody>
      </p:sp>
    </p:spTree>
    <p:extLst>
      <p:ext uri="{BB962C8B-B14F-4D97-AF65-F5344CB8AC3E}">
        <p14:creationId xmlns:p14="http://schemas.microsoft.com/office/powerpoint/2010/main" val="418734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smtClean="0"/>
              <a:t>// get plain text or html</a:t>
            </a:r>
          </a:p>
          <a:p>
            <a:pPr>
              <a:lnSpc>
                <a:spcPct val="90000"/>
              </a:lnSpc>
              <a:spcBef>
                <a:spcPts val="703"/>
              </a:spcBef>
            </a:pPr>
            <a:r>
              <a:rPr lang="en-US" sz="1200" dirty="0" smtClean="0"/>
              <a:t>$.get('/</a:t>
            </a:r>
            <a:r>
              <a:rPr lang="en-US" sz="1200" dirty="0" err="1" smtClean="0"/>
              <a:t>users.php</a:t>
            </a:r>
            <a:r>
              <a:rPr lang="en-US" sz="1200" dirty="0" smtClean="0"/>
              <a:t>', { </a:t>
            </a:r>
            <a:r>
              <a:rPr lang="en-US" sz="1200" dirty="0" err="1" smtClean="0"/>
              <a:t>userId</a:t>
            </a:r>
            <a:r>
              <a:rPr lang="en-US" sz="1200" dirty="0" smtClean="0"/>
              <a:t> : 1234 }, function(</a:t>
            </a:r>
            <a:r>
              <a:rPr lang="en-US" sz="1200" dirty="0" err="1" smtClean="0"/>
              <a:t>resp</a:t>
            </a:r>
            <a:r>
              <a:rPr lang="en-US" sz="1200" dirty="0" smtClean="0"/>
              <a:t>) {</a:t>
            </a:r>
          </a:p>
          <a:p>
            <a:pPr marL="535762" lvl="1" indent="0">
              <a:lnSpc>
                <a:spcPct val="90000"/>
              </a:lnSpc>
              <a:spcBef>
                <a:spcPts val="703"/>
              </a:spcBef>
            </a:pPr>
            <a:r>
              <a:rPr lang="en-US" sz="1200" dirty="0" err="1" smtClean="0"/>
              <a:t>console.log</a:t>
            </a:r>
            <a:r>
              <a:rPr lang="en-US" sz="1200" dirty="0" smtClean="0"/>
              <a:t>(</a:t>
            </a:r>
            <a:r>
              <a:rPr lang="en-US" sz="1200" dirty="0" err="1" smtClean="0"/>
              <a:t>resp</a:t>
            </a:r>
            <a:r>
              <a:rPr lang="en-US" sz="1200" dirty="0" smtClean="0"/>
              <a:t>);</a:t>
            </a:r>
          </a:p>
          <a:p>
            <a:pPr>
              <a:lnSpc>
                <a:spcPct val="90000"/>
              </a:lnSpc>
              <a:spcBef>
                <a:spcPts val="703"/>
              </a:spcBef>
            </a:pPr>
            <a:r>
              <a:rPr lang="en-US" sz="1200" dirty="0" smtClean="0"/>
              <a:t>});</a:t>
            </a:r>
          </a:p>
          <a:p>
            <a:pPr>
              <a:lnSpc>
                <a:spcPct val="90000"/>
              </a:lnSpc>
              <a:spcBef>
                <a:spcPts val="703"/>
              </a:spcBef>
            </a:pPr>
            <a:endParaRPr lang="en-US" sz="1200" dirty="0" smtClean="0"/>
          </a:p>
          <a:p>
            <a:pPr>
              <a:lnSpc>
                <a:spcPct val="90000"/>
              </a:lnSpc>
              <a:spcBef>
                <a:spcPts val="703"/>
              </a:spcBef>
            </a:pPr>
            <a:r>
              <a:rPr lang="en-US" sz="1200" dirty="0" smtClean="0"/>
              <a:t>// add a script to the page, then run a function defined in it</a:t>
            </a:r>
          </a:p>
          <a:p>
            <a:pPr>
              <a:lnSpc>
                <a:spcPct val="90000"/>
              </a:lnSpc>
              <a:spcBef>
                <a:spcPts val="703"/>
              </a:spcBef>
            </a:pPr>
            <a:r>
              <a:rPr lang="en-US" sz="1200" dirty="0" smtClean="0"/>
              <a:t>$.</a:t>
            </a:r>
            <a:r>
              <a:rPr lang="en-US" sz="1200" dirty="0" err="1" smtClean="0"/>
              <a:t>getScript</a:t>
            </a:r>
            <a:r>
              <a:rPr lang="en-US" sz="1200" dirty="0" smtClean="0"/>
              <a:t>('/static/</a:t>
            </a:r>
            <a:r>
              <a:rPr lang="en-US" sz="1200" dirty="0" err="1" smtClean="0"/>
              <a:t>js</a:t>
            </a:r>
            <a:r>
              <a:rPr lang="en-US" sz="1200" dirty="0" smtClean="0"/>
              <a:t>/</a:t>
            </a:r>
            <a:r>
              <a:rPr lang="en-US" sz="1200" dirty="0" err="1" smtClean="0"/>
              <a:t>myScript.js</a:t>
            </a:r>
            <a:r>
              <a:rPr lang="en-US" sz="1200" dirty="0" smtClean="0"/>
              <a:t>', function() {</a:t>
            </a:r>
          </a:p>
          <a:p>
            <a:pPr marL="535762" lvl="1" indent="0">
              <a:lnSpc>
                <a:spcPct val="90000"/>
              </a:lnSpc>
              <a:spcBef>
                <a:spcPts val="703"/>
              </a:spcBef>
            </a:pPr>
            <a:r>
              <a:rPr lang="en-US" sz="1200" dirty="0" err="1" smtClean="0"/>
              <a:t>functionFromMyScript</a:t>
            </a:r>
            <a:r>
              <a:rPr lang="en-US" sz="1200" dirty="0" smtClean="0"/>
              <a:t>();</a:t>
            </a:r>
          </a:p>
          <a:p>
            <a:pPr>
              <a:lnSpc>
                <a:spcPct val="90000"/>
              </a:lnSpc>
              <a:spcBef>
                <a:spcPts val="703"/>
              </a:spcBef>
            </a:pPr>
            <a:r>
              <a:rPr lang="en-US" sz="1200" dirty="0" smtClean="0"/>
              <a:t>});</a:t>
            </a:r>
          </a:p>
          <a:p>
            <a:pPr>
              <a:lnSpc>
                <a:spcPct val="90000"/>
              </a:lnSpc>
              <a:spcBef>
                <a:spcPts val="703"/>
              </a:spcBef>
            </a:pPr>
            <a:endParaRPr lang="en-US" sz="1200" dirty="0" smtClean="0"/>
          </a:p>
          <a:p>
            <a:pPr>
              <a:lnSpc>
                <a:spcPct val="90000"/>
              </a:lnSpc>
              <a:spcBef>
                <a:spcPts val="703"/>
              </a:spcBef>
            </a:pPr>
            <a:r>
              <a:rPr lang="en-US" sz="1200" dirty="0" smtClean="0"/>
              <a:t>// get JSON-formatted data from the server</a:t>
            </a:r>
          </a:p>
          <a:p>
            <a:pPr>
              <a:lnSpc>
                <a:spcPct val="90000"/>
              </a:lnSpc>
              <a:spcBef>
                <a:spcPts val="703"/>
              </a:spcBef>
            </a:pPr>
            <a:r>
              <a:rPr lang="en-US" sz="1200" dirty="0" smtClean="0"/>
              <a:t>$.</a:t>
            </a:r>
            <a:r>
              <a:rPr lang="en-US" sz="1200" dirty="0" err="1" smtClean="0"/>
              <a:t>getJSON</a:t>
            </a:r>
            <a:r>
              <a:rPr lang="en-US" sz="1200" dirty="0" smtClean="0"/>
              <a:t>('/</a:t>
            </a:r>
            <a:r>
              <a:rPr lang="en-US" sz="1200" dirty="0" err="1" smtClean="0"/>
              <a:t>details.php</a:t>
            </a:r>
            <a:r>
              <a:rPr lang="en-US" sz="1200" dirty="0" smtClean="0"/>
              <a:t>', function(</a:t>
            </a:r>
            <a:r>
              <a:rPr lang="en-US" sz="1200" dirty="0" err="1" smtClean="0"/>
              <a:t>resp</a:t>
            </a:r>
            <a:r>
              <a:rPr lang="en-US" sz="1200" dirty="0" smtClean="0"/>
              <a:t>) {</a:t>
            </a:r>
          </a:p>
          <a:p>
            <a:pPr marL="535762" lvl="1" indent="0">
              <a:lnSpc>
                <a:spcPct val="90000"/>
              </a:lnSpc>
              <a:spcBef>
                <a:spcPts val="703"/>
              </a:spcBef>
            </a:pPr>
            <a:r>
              <a:rPr lang="en-US" sz="1200" dirty="0" smtClean="0"/>
              <a:t>$.each(</a:t>
            </a:r>
            <a:r>
              <a:rPr lang="en-US" sz="1200" dirty="0" err="1" smtClean="0"/>
              <a:t>resp</a:t>
            </a:r>
            <a:r>
              <a:rPr lang="en-US" sz="1200" dirty="0" smtClean="0"/>
              <a:t>, function(k, v) {</a:t>
            </a:r>
          </a:p>
          <a:p>
            <a:pPr marL="848290" lvl="2" indent="0">
              <a:lnSpc>
                <a:spcPct val="90000"/>
              </a:lnSpc>
              <a:spcBef>
                <a:spcPts val="703"/>
              </a:spcBef>
            </a:pPr>
            <a:r>
              <a:rPr lang="en-US" sz="1200" dirty="0" err="1" smtClean="0"/>
              <a:t>console.log</a:t>
            </a:r>
            <a:r>
              <a:rPr lang="en-US" sz="1200" dirty="0" smtClean="0"/>
              <a:t>(k + ' : ' + v);</a:t>
            </a:r>
          </a:p>
          <a:p>
            <a:pPr marL="535762" lvl="1" indent="0">
              <a:lnSpc>
                <a:spcPct val="90000"/>
              </a:lnSpc>
              <a:spcBef>
                <a:spcPts val="703"/>
              </a:spcBef>
            </a:pPr>
            <a:r>
              <a:rPr lang="en-US" sz="1200" dirty="0" smtClean="0"/>
              <a:t>});</a:t>
            </a:r>
          </a:p>
          <a:p>
            <a:pPr>
              <a:lnSpc>
                <a:spcPct val="90000"/>
              </a:lnSpc>
              <a:spcBef>
                <a:spcPts val="703"/>
              </a:spcBef>
            </a:pP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45</a:t>
            </a:fld>
            <a:endParaRPr lang="en-US"/>
          </a:p>
        </p:txBody>
      </p:sp>
    </p:spTree>
    <p:extLst>
      <p:ext uri="{BB962C8B-B14F-4D97-AF65-F5344CB8AC3E}">
        <p14:creationId xmlns:p14="http://schemas.microsoft.com/office/powerpoint/2010/main" val="3576668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&lt;script&gt;</a:t>
            </a:r>
          </a:p>
          <a:p>
            <a:r>
              <a:rPr lang="en-US" dirty="0" smtClean="0"/>
              <a:t>		callback({ data: "here is the data you want from another domain"});</a:t>
            </a:r>
          </a:p>
          <a:p>
            <a:r>
              <a:rPr lang="en-US" dirty="0" smtClean="0"/>
              <a:t>	&lt;/script&gt;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46</a:t>
            </a:fld>
            <a:endParaRPr lang="en-US"/>
          </a:p>
        </p:txBody>
      </p:sp>
    </p:spTree>
    <p:extLst>
      <p:ext uri="{BB962C8B-B14F-4D97-AF65-F5344CB8AC3E}">
        <p14:creationId xmlns:p14="http://schemas.microsoft.com/office/powerpoint/2010/main" val="2961610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a:t>
            </a:r>
            <a:r>
              <a:rPr lang="en-US" dirty="0" err="1" smtClean="0"/>
              <a:t>ajax</a:t>
            </a:r>
            <a:r>
              <a:rPr lang="en-US" dirty="0" smtClean="0"/>
              <a:t>({</a:t>
            </a:r>
          </a:p>
          <a:p>
            <a:r>
              <a:rPr lang="en-US" dirty="0" smtClean="0"/>
              <a:t>		</a:t>
            </a:r>
            <a:r>
              <a:rPr lang="en-US" dirty="0" err="1" smtClean="0"/>
              <a:t>url</a:t>
            </a:r>
            <a:r>
              <a:rPr lang="en-US" dirty="0" smtClean="0"/>
              <a:t> : 'http://</a:t>
            </a:r>
            <a:r>
              <a:rPr lang="en-US" dirty="0" err="1" smtClean="0"/>
              <a:t>query.yahooapis.com</a:t>
            </a:r>
            <a:r>
              <a:rPr lang="en-US" dirty="0" smtClean="0"/>
              <a:t>/v1/public/</a:t>
            </a:r>
            <a:r>
              <a:rPr lang="en-US" dirty="0" err="1" smtClean="0"/>
              <a:t>yql</a:t>
            </a:r>
            <a:r>
              <a:rPr lang="en-US" dirty="0" smtClean="0"/>
              <a:t>',</a:t>
            </a:r>
          </a:p>
          <a:p>
            <a:r>
              <a:rPr lang="en-US" dirty="0" smtClean="0"/>
              <a:t>		// the name of the callback parameter,</a:t>
            </a:r>
          </a:p>
          <a:p>
            <a:r>
              <a:rPr lang="en-US" dirty="0" smtClean="0"/>
              <a:t>		// as specified by the YQL service</a:t>
            </a:r>
          </a:p>
          <a:p>
            <a:r>
              <a:rPr lang="en-US" dirty="0" smtClean="0"/>
              <a:t>		</a:t>
            </a:r>
            <a:r>
              <a:rPr lang="en-US" dirty="0" err="1" smtClean="0"/>
              <a:t>jsonp</a:t>
            </a:r>
            <a:r>
              <a:rPr lang="en-US" dirty="0" smtClean="0"/>
              <a:t> : 'callback',</a:t>
            </a:r>
          </a:p>
          <a:p>
            <a:endParaRPr lang="en-US" dirty="0" smtClean="0"/>
          </a:p>
          <a:p>
            <a:r>
              <a:rPr lang="en-US" dirty="0" smtClean="0"/>
              <a:t>		// tell jQuery we're expecting JSONP</a:t>
            </a:r>
          </a:p>
          <a:p>
            <a:r>
              <a:rPr lang="en-US" dirty="0" smtClean="0"/>
              <a:t>		</a:t>
            </a:r>
            <a:r>
              <a:rPr lang="en-US" dirty="0" err="1" smtClean="0"/>
              <a:t>dataType</a:t>
            </a:r>
            <a:r>
              <a:rPr lang="en-US" dirty="0" smtClean="0"/>
              <a:t> : '</a:t>
            </a:r>
            <a:r>
              <a:rPr lang="en-US" dirty="0" err="1" smtClean="0"/>
              <a:t>jsonp</a:t>
            </a:r>
            <a:r>
              <a:rPr lang="en-US" dirty="0" smtClean="0"/>
              <a:t>',</a:t>
            </a:r>
          </a:p>
          <a:p>
            <a:endParaRPr lang="en-US" dirty="0" smtClean="0"/>
          </a:p>
          <a:p>
            <a:r>
              <a:rPr lang="en-US" dirty="0" smtClean="0"/>
              <a:t>		// tell YQL what we want and that we want JSON</a:t>
            </a:r>
          </a:p>
          <a:p>
            <a:r>
              <a:rPr lang="en-US" dirty="0" smtClean="0"/>
              <a:t>		data : {</a:t>
            </a:r>
          </a:p>
          <a:p>
            <a:r>
              <a:rPr lang="en-US" dirty="0" smtClean="0"/>
              <a:t>		q : 'select * from </a:t>
            </a:r>
            <a:r>
              <a:rPr lang="en-US" dirty="0" err="1" smtClean="0"/>
              <a:t>weather.forecast</a:t>
            </a:r>
            <a:r>
              <a:rPr lang="en-US" dirty="0" smtClean="0"/>
              <a:t> where </a:t>
            </a:r>
            <a:r>
              <a:rPr lang="en-US" dirty="0" err="1" smtClean="0"/>
              <a:t>woeid</a:t>
            </a:r>
            <a:r>
              <a:rPr lang="en-US" dirty="0" smtClean="0"/>
              <a:t>= 2165352',</a:t>
            </a:r>
          </a:p>
          <a:p>
            <a:r>
              <a:rPr lang="en-US" dirty="0" smtClean="0"/>
              <a:t>		format : '</a:t>
            </a:r>
            <a:r>
              <a:rPr lang="en-US" dirty="0" err="1" smtClean="0"/>
              <a:t>json</a:t>
            </a:r>
            <a:r>
              <a:rPr lang="en-US" dirty="0" smtClean="0"/>
              <a:t>'</a:t>
            </a:r>
          </a:p>
          <a:p>
            <a:r>
              <a:rPr lang="en-US" dirty="0" smtClean="0"/>
              <a:t>		},</a:t>
            </a:r>
          </a:p>
          <a:p>
            <a:endParaRPr lang="en-US" dirty="0" smtClean="0"/>
          </a:p>
          <a:p>
            <a:r>
              <a:rPr lang="en-US" dirty="0" smtClean="0"/>
              <a:t>		// work with the response</a:t>
            </a:r>
          </a:p>
          <a:p>
            <a:r>
              <a:rPr lang="en-US" dirty="0" smtClean="0"/>
              <a:t>		success : function(response) {</a:t>
            </a:r>
          </a:p>
          <a:p>
            <a:r>
              <a:rPr lang="en-US" dirty="0" smtClean="0"/>
              <a:t>		</a:t>
            </a:r>
            <a:r>
              <a:rPr lang="en-US" dirty="0" err="1" smtClean="0"/>
              <a:t>console.log</a:t>
            </a:r>
            <a:r>
              <a:rPr lang="en-US" dirty="0" smtClean="0"/>
              <a:t>(response);</a:t>
            </a:r>
          </a:p>
          <a:p>
            <a:r>
              <a:rPr lang="en-US" dirty="0" smtClean="0"/>
              <a:t>		}</a:t>
            </a:r>
          </a:p>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47</a:t>
            </a:fld>
            <a:endParaRPr lang="en-US"/>
          </a:p>
        </p:txBody>
      </p:sp>
    </p:spTree>
    <p:extLst>
      <p:ext uri="{BB962C8B-B14F-4D97-AF65-F5344CB8AC3E}">
        <p14:creationId xmlns:p14="http://schemas.microsoft.com/office/powerpoint/2010/main" val="2751007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107"/>
              </a:spcBef>
            </a:pPr>
            <a:r>
              <a:rPr lang="en-US" sz="2000" dirty="0" smtClean="0"/>
              <a:t>$('#</a:t>
            </a:r>
            <a:r>
              <a:rPr lang="en-US" sz="2000" dirty="0" err="1" smtClean="0"/>
              <a:t>loading_indicator</a:t>
            </a:r>
            <a:r>
              <a:rPr lang="en-US" sz="2000" dirty="0" smtClean="0"/>
              <a:t>').</a:t>
            </a:r>
            <a:r>
              <a:rPr lang="en-US" sz="2000" dirty="0" err="1" smtClean="0"/>
              <a:t>ajaxStart</a:t>
            </a:r>
            <a:r>
              <a:rPr lang="en-US" sz="2000" dirty="0" smtClean="0"/>
              <a:t>(function() { $(this).show(); })</a:t>
            </a:r>
          </a:p>
          <a:p>
            <a:pPr>
              <a:spcBef>
                <a:spcPts val="1107"/>
              </a:spcBef>
            </a:pPr>
            <a:r>
              <a:rPr lang="en-US" dirty="0" smtClean="0">
                <a:cs typeface="Gill Sans" charset="0"/>
              </a:rPr>
              <a:t>			   .</a:t>
            </a:r>
            <a:r>
              <a:rPr lang="en-US" dirty="0" err="1" smtClean="0">
                <a:cs typeface="Gill Sans" charset="0"/>
              </a:rPr>
              <a:t>ajaxStop</a:t>
            </a:r>
            <a:r>
              <a:rPr lang="en-US" dirty="0" smtClean="0">
                <a:cs typeface="Gill Sans" charset="0"/>
              </a:rPr>
              <a:t>(function() { $(this).hide(); });</a:t>
            </a:r>
            <a:endParaRPr lang="en-US" dirty="0" smtClean="0"/>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48</a:t>
            </a:fld>
            <a:endParaRPr lang="en-US"/>
          </a:p>
        </p:txBody>
      </p:sp>
    </p:spTree>
    <p:extLst>
      <p:ext uri="{BB962C8B-B14F-4D97-AF65-F5344CB8AC3E}">
        <p14:creationId xmlns:p14="http://schemas.microsoft.com/office/powerpoint/2010/main" val="1854491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 get the first list item on the page</a:t>
            </a:r>
          </a:p>
          <a:p>
            <a:pPr marL="0" indent="0">
              <a:buNone/>
            </a:pPr>
            <a:r>
              <a:rPr lang="en-US" sz="1200" dirty="0" err="1" smtClean="0"/>
              <a:t>var</a:t>
            </a:r>
            <a:r>
              <a:rPr lang="en-US" sz="1200" dirty="0" smtClean="0"/>
              <a:t> </a:t>
            </a:r>
            <a:r>
              <a:rPr lang="en-US" sz="1200" dirty="0" err="1" smtClean="0"/>
              <a:t>listItem</a:t>
            </a:r>
            <a:r>
              <a:rPr lang="en-US" sz="1200" dirty="0" smtClean="0"/>
              <a:t> = $( 'li' ).first(); // also: .last()</a:t>
            </a:r>
          </a:p>
          <a:p>
            <a:pPr marL="0" indent="0">
              <a:buNone/>
            </a:pPr>
            <a:endParaRPr lang="en-US" sz="1200" dirty="0" smtClean="0"/>
          </a:p>
          <a:p>
            <a:pPr marL="0" indent="0">
              <a:buNone/>
            </a:pPr>
            <a:r>
              <a:rPr lang="en-US" sz="1200" dirty="0" smtClean="0"/>
              <a:t>// get the siblings of the list item</a:t>
            </a:r>
          </a:p>
          <a:p>
            <a:pPr marL="0" indent="0">
              <a:buNone/>
            </a:pPr>
            <a:r>
              <a:rPr lang="en-US" sz="1200" dirty="0" err="1" smtClean="0"/>
              <a:t>var</a:t>
            </a:r>
            <a:r>
              <a:rPr lang="en-US" sz="1200" dirty="0" smtClean="0"/>
              <a:t> siblings = </a:t>
            </a:r>
            <a:r>
              <a:rPr lang="en-US" sz="1200" dirty="0" err="1" smtClean="0"/>
              <a:t>listItem.siblings</a:t>
            </a:r>
            <a:r>
              <a:rPr lang="en-US" sz="1200" dirty="0" smtClean="0"/>
              <a:t>();</a:t>
            </a:r>
          </a:p>
          <a:p>
            <a:pPr marL="0" indent="0">
              <a:buNone/>
            </a:pPr>
            <a:endParaRPr lang="en-US" sz="1200" dirty="0" smtClean="0"/>
          </a:p>
          <a:p>
            <a:pPr marL="0" indent="0">
              <a:buNone/>
            </a:pPr>
            <a:r>
              <a:rPr lang="en-US" sz="1200" dirty="0" smtClean="0"/>
              <a:t>// get the next sibling of the list item</a:t>
            </a:r>
          </a:p>
          <a:p>
            <a:pPr marL="0" indent="0">
              <a:buNone/>
            </a:pPr>
            <a:r>
              <a:rPr lang="en-US" sz="1200" dirty="0" err="1" smtClean="0"/>
              <a:t>var</a:t>
            </a:r>
            <a:r>
              <a:rPr lang="en-US" sz="1200" dirty="0" smtClean="0"/>
              <a:t> </a:t>
            </a:r>
            <a:r>
              <a:rPr lang="en-US" sz="1200" dirty="0" err="1" smtClean="0"/>
              <a:t>nextSibling</a:t>
            </a:r>
            <a:r>
              <a:rPr lang="en-US" sz="1200" dirty="0" smtClean="0"/>
              <a:t> = </a:t>
            </a:r>
            <a:r>
              <a:rPr lang="en-US" sz="1200" dirty="0" err="1" smtClean="0"/>
              <a:t>listItem.next</a:t>
            </a:r>
            <a:r>
              <a:rPr lang="en-US" sz="1200" dirty="0" smtClean="0"/>
              <a:t>(); // also: .</a:t>
            </a:r>
            <a:r>
              <a:rPr lang="en-US" sz="1200" dirty="0" err="1" smtClean="0"/>
              <a:t>prev</a:t>
            </a:r>
            <a:r>
              <a:rPr lang="en-US" sz="1200" dirty="0" smtClean="0"/>
              <a:t>()</a:t>
            </a:r>
          </a:p>
          <a:p>
            <a:pPr marL="0" indent="0">
              <a:buNone/>
            </a:pPr>
            <a:endParaRPr lang="en-US" sz="1200" dirty="0" smtClean="0"/>
          </a:p>
          <a:p>
            <a:pPr marL="0" indent="0">
              <a:buNone/>
            </a:pPr>
            <a:r>
              <a:rPr lang="en-US" sz="1200" dirty="0" smtClean="0"/>
              <a:t>// get the list item's parent</a:t>
            </a:r>
          </a:p>
          <a:p>
            <a:pPr marL="0" indent="0">
              <a:buNone/>
            </a:pPr>
            <a:r>
              <a:rPr lang="en-US" sz="1200" dirty="0" err="1" smtClean="0"/>
              <a:t>var</a:t>
            </a:r>
            <a:r>
              <a:rPr lang="en-US" sz="1200" dirty="0" smtClean="0"/>
              <a:t> list = </a:t>
            </a:r>
            <a:r>
              <a:rPr lang="en-US" sz="1200" dirty="0" err="1" smtClean="0"/>
              <a:t>listItem.parent</a:t>
            </a:r>
            <a:r>
              <a:rPr lang="en-US" sz="1200" dirty="0" smtClean="0"/>
              <a:t>();</a:t>
            </a:r>
          </a:p>
          <a:p>
            <a:pPr marL="0" indent="0">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6</a:t>
            </a:fld>
            <a:endParaRPr lang="en-US"/>
          </a:p>
        </p:txBody>
      </p:sp>
    </p:spTree>
    <p:extLst>
      <p:ext uri="{BB962C8B-B14F-4D97-AF65-F5344CB8AC3E}">
        <p14:creationId xmlns:p14="http://schemas.microsoft.com/office/powerpoint/2010/main" val="965710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 get the list items that are immediate children of the list</a:t>
            </a:r>
          </a:p>
          <a:p>
            <a:pPr marL="0" indent="0">
              <a:buNone/>
            </a:pPr>
            <a:r>
              <a:rPr lang="en-US" sz="1200" dirty="0" err="1" smtClean="0"/>
              <a:t>var</a:t>
            </a:r>
            <a:r>
              <a:rPr lang="en-US" sz="1200" dirty="0" smtClean="0"/>
              <a:t> </a:t>
            </a:r>
            <a:r>
              <a:rPr lang="en-US" sz="1200" dirty="0" err="1" smtClean="0"/>
              <a:t>listItems</a:t>
            </a:r>
            <a:r>
              <a:rPr lang="en-US" sz="1200" dirty="0" smtClean="0"/>
              <a:t> = </a:t>
            </a:r>
            <a:r>
              <a:rPr lang="en-US" sz="1200" dirty="0" err="1" smtClean="0"/>
              <a:t>list.children</a:t>
            </a:r>
            <a:r>
              <a:rPr lang="en-US" sz="1200" dirty="0" smtClean="0"/>
              <a:t>();</a:t>
            </a:r>
          </a:p>
          <a:p>
            <a:pPr marL="0" indent="0">
              <a:buNone/>
            </a:pPr>
            <a:endParaRPr lang="en-US" sz="1200" dirty="0" smtClean="0"/>
          </a:p>
          <a:p>
            <a:pPr marL="0" indent="0">
              <a:buNone/>
            </a:pPr>
            <a:r>
              <a:rPr lang="en-US" sz="1200" dirty="0" smtClean="0"/>
              <a:t>// get ALL list items in the list, including nested ones</a:t>
            </a:r>
          </a:p>
          <a:p>
            <a:pPr marL="0" indent="0">
              <a:buNone/>
            </a:pPr>
            <a:r>
              <a:rPr lang="en-US" sz="1200" dirty="0" err="1" smtClean="0"/>
              <a:t>var</a:t>
            </a:r>
            <a:r>
              <a:rPr lang="en-US" sz="1200" dirty="0" smtClean="0"/>
              <a:t> </a:t>
            </a:r>
            <a:r>
              <a:rPr lang="en-US" sz="1200" dirty="0" err="1" smtClean="0"/>
              <a:t>allListItems</a:t>
            </a:r>
            <a:r>
              <a:rPr lang="en-US" sz="1200" dirty="0" smtClean="0"/>
              <a:t> = </a:t>
            </a:r>
            <a:r>
              <a:rPr lang="en-US" sz="1200" dirty="0" err="1" smtClean="0"/>
              <a:t>list.find</a:t>
            </a:r>
            <a:r>
              <a:rPr lang="en-US" sz="1200" dirty="0" smtClean="0"/>
              <a:t>( 'li' );</a:t>
            </a:r>
          </a:p>
          <a:p>
            <a:pPr marL="0" indent="0">
              <a:buNone/>
            </a:pPr>
            <a:endParaRPr lang="en-US" sz="1200" dirty="0" smtClean="0"/>
          </a:p>
          <a:p>
            <a:pPr marL="0" indent="0">
              <a:buNone/>
            </a:pPr>
            <a:r>
              <a:rPr lang="en-US" sz="1200" dirty="0" smtClean="0"/>
              <a:t>// find all ancestors of the list item that have a class of "module"</a:t>
            </a:r>
          </a:p>
          <a:p>
            <a:pPr marL="0" indent="0">
              <a:buNone/>
            </a:pPr>
            <a:r>
              <a:rPr lang="en-US" sz="1200" dirty="0" err="1" smtClean="0"/>
              <a:t>var</a:t>
            </a:r>
            <a:r>
              <a:rPr lang="en-US" sz="1200" dirty="0" smtClean="0"/>
              <a:t> modules = </a:t>
            </a:r>
            <a:r>
              <a:rPr lang="en-US" sz="1200" dirty="0" err="1" smtClean="0"/>
              <a:t>listItem.parents</a:t>
            </a:r>
            <a:r>
              <a:rPr lang="en-US" sz="1200" dirty="0" smtClean="0"/>
              <a:t>( '.module' );</a:t>
            </a:r>
          </a:p>
          <a:p>
            <a:pPr marL="0" indent="0">
              <a:buNone/>
            </a:pPr>
            <a:endParaRPr lang="en-US" sz="1200" dirty="0" smtClean="0"/>
          </a:p>
          <a:p>
            <a:pPr marL="0" indent="0">
              <a:buNone/>
            </a:pPr>
            <a:r>
              <a:rPr lang="en-US" sz="1200" dirty="0" smtClean="0"/>
              <a:t>// find the closest ancestor of the list item that has a class of "module"</a:t>
            </a:r>
          </a:p>
          <a:p>
            <a:pPr marL="0" indent="0">
              <a:buNone/>
            </a:pPr>
            <a:r>
              <a:rPr lang="en-US" sz="1200" dirty="0" err="1" smtClean="0"/>
              <a:t>var</a:t>
            </a:r>
            <a:r>
              <a:rPr lang="en-US" sz="1200" dirty="0" smtClean="0"/>
              <a:t> module = </a:t>
            </a:r>
            <a:r>
              <a:rPr lang="en-US" sz="1200" dirty="0" err="1" smtClean="0"/>
              <a:t>listItem.closest</a:t>
            </a:r>
            <a:r>
              <a:rPr lang="en-US" sz="1200" dirty="0" smtClean="0"/>
              <a:t>( '.module' );</a:t>
            </a:r>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7</a:t>
            </a:fld>
            <a:endParaRPr lang="en-US"/>
          </a:p>
        </p:txBody>
      </p:sp>
    </p:spTree>
    <p:extLst>
      <p:ext uri="{BB962C8B-B14F-4D97-AF65-F5344CB8AC3E}">
        <p14:creationId xmlns:p14="http://schemas.microsoft.com/office/powerpoint/2010/main" val="139465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8</a:t>
            </a:fld>
            <a:endParaRPr lang="en-US"/>
          </a:p>
        </p:txBody>
      </p:sp>
    </p:spTree>
    <p:extLst>
      <p:ext uri="{BB962C8B-B14F-4D97-AF65-F5344CB8AC3E}">
        <p14:creationId xmlns:p14="http://schemas.microsoft.com/office/powerpoint/2010/main" val="2243737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var</a:t>
            </a:r>
            <a:r>
              <a:rPr lang="en-US" dirty="0" smtClean="0"/>
              <a:t> original = $(“p”).</a:t>
            </a:r>
            <a:r>
              <a:rPr lang="en-US" dirty="0" err="1" smtClean="0"/>
              <a:t>css</a:t>
            </a:r>
            <a:r>
              <a:rPr lang="en-US" dirty="0" smtClean="0"/>
              <a:t>(“font-size”);</a:t>
            </a:r>
          </a:p>
          <a:p>
            <a:pPr marL="0" indent="0">
              <a:buNone/>
            </a:pPr>
            <a:r>
              <a:rPr lang="en-US" dirty="0" smtClean="0"/>
              <a:t>$(“p”).</a:t>
            </a:r>
            <a:r>
              <a:rPr lang="en-US" dirty="0" err="1" smtClean="0"/>
              <a:t>css</a:t>
            </a:r>
            <a:r>
              <a:rPr lang="en-US" dirty="0" smtClean="0"/>
              <a:t>(“font-size”, original + 8 );</a:t>
            </a:r>
          </a:p>
          <a:p>
            <a:pPr marL="0" indent="0">
              <a:buNone/>
            </a:pPr>
            <a:r>
              <a:rPr lang="en-US" dirty="0" smtClean="0"/>
              <a:t>No actual change!</a:t>
            </a:r>
          </a:p>
          <a:p>
            <a:endParaRPr lang="en-US" dirty="0" smtClean="0"/>
          </a:p>
          <a:p>
            <a:pPr marL="0" indent="0">
              <a:buNone/>
            </a:pPr>
            <a:r>
              <a:rPr lang="hu-HU" dirty="0" smtClean="0"/>
              <a:t>$(“p”).css(“font-size”, original + 8 + “px”);</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9</a:t>
            </a:fld>
            <a:endParaRPr lang="en-US"/>
          </a:p>
        </p:txBody>
      </p:sp>
    </p:spTree>
    <p:extLst>
      <p:ext uri="{BB962C8B-B14F-4D97-AF65-F5344CB8AC3E}">
        <p14:creationId xmlns:p14="http://schemas.microsoft.com/office/powerpoint/2010/main" val="2876846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600" dirty="0" smtClean="0"/>
              <a:t>Using Method Chaining</a:t>
            </a:r>
          </a:p>
          <a:p>
            <a:pPr marL="0" indent="0">
              <a:buNone/>
            </a:pPr>
            <a:r>
              <a:rPr lang="en-US" sz="2600" dirty="0" smtClean="0"/>
              <a:t>	$(“p”).</a:t>
            </a:r>
            <a:r>
              <a:rPr lang="en-US" sz="2600" dirty="0" err="1" smtClean="0"/>
              <a:t>css</a:t>
            </a:r>
            <a:r>
              <a:rPr lang="en-US" sz="2600" dirty="0" smtClean="0"/>
              <a:t>(“font-size”,“24px”).</a:t>
            </a:r>
          </a:p>
          <a:p>
            <a:pPr marL="457200" lvl="1" indent="0">
              <a:buNone/>
            </a:pPr>
            <a:r>
              <a:rPr lang="en-US" sz="2600" dirty="0" smtClean="0"/>
              <a:t>		</a:t>
            </a:r>
            <a:r>
              <a:rPr lang="en-US" sz="2600" dirty="0" err="1" smtClean="0"/>
              <a:t>css</a:t>
            </a:r>
            <a:r>
              <a:rPr lang="en-US" sz="2600" dirty="0" smtClean="0"/>
              <a:t>(“font-</a:t>
            </a:r>
            <a:r>
              <a:rPr lang="en-US" sz="2600" dirty="0" err="1" smtClean="0"/>
              <a:t>weight”,“bold</a:t>
            </a:r>
            <a:r>
              <a:rPr lang="en-US" sz="2600" dirty="0" smtClean="0"/>
              <a:t>”).</a:t>
            </a:r>
          </a:p>
          <a:p>
            <a:pPr marL="0" indent="0">
              <a:buNone/>
            </a:pPr>
            <a:r>
              <a:rPr lang="en-US" sz="2600" dirty="0" smtClean="0"/>
              <a:t>			</a:t>
            </a:r>
            <a:r>
              <a:rPr lang="en-US" sz="2600" dirty="0" err="1" smtClean="0"/>
              <a:t>css</a:t>
            </a:r>
            <a:r>
              <a:rPr lang="en-US" sz="2600" dirty="0" smtClean="0"/>
              <a:t>(“line-height”,“32px”);</a:t>
            </a:r>
          </a:p>
          <a:p>
            <a:pPr marL="0" indent="0">
              <a:buNone/>
            </a:pPr>
            <a:endParaRPr lang="en-US" sz="2600" dirty="0" smtClean="0"/>
          </a:p>
          <a:p>
            <a:r>
              <a:rPr lang="en-US" sz="2600" dirty="0" smtClean="0"/>
              <a:t>Using a Map</a:t>
            </a:r>
          </a:p>
          <a:p>
            <a:pPr marL="0" indent="0">
              <a:buNone/>
            </a:pPr>
            <a:r>
              <a:rPr lang="en-US" sz="2600" dirty="0" smtClean="0"/>
              <a:t>	$(“p”).</a:t>
            </a:r>
            <a:r>
              <a:rPr lang="en-US" sz="2600" dirty="0" err="1" smtClean="0"/>
              <a:t>css</a:t>
            </a:r>
            <a:r>
              <a:rPr lang="en-US" sz="2600" dirty="0" smtClean="0"/>
              <a:t>({“font-size”:“24px”,</a:t>
            </a:r>
          </a:p>
          <a:p>
            <a:pPr marL="0" indent="0">
              <a:buNone/>
            </a:pPr>
            <a:r>
              <a:rPr lang="en-US" sz="2600" dirty="0" smtClean="0"/>
              <a:t>				“</a:t>
            </a:r>
            <a:r>
              <a:rPr lang="en-US" sz="2600" dirty="0" err="1" smtClean="0"/>
              <a:t>font-weight”:“bold</a:t>
            </a:r>
            <a:r>
              <a:rPr lang="en-US" sz="2600" dirty="0" smtClean="0"/>
              <a:t>”,</a:t>
            </a:r>
          </a:p>
          <a:p>
            <a:pPr marL="0" indent="0">
              <a:buNone/>
            </a:pPr>
            <a:r>
              <a:rPr lang="en-US" sz="2600" dirty="0" smtClean="0"/>
              <a:t>				“line-height”:“32px”});</a:t>
            </a:r>
          </a:p>
          <a:p>
            <a:endParaRPr lang="en-US" sz="2600" dirty="0" smtClean="0"/>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10</a:t>
            </a:fld>
            <a:endParaRPr lang="en-US"/>
          </a:p>
        </p:txBody>
      </p:sp>
    </p:spTree>
    <p:extLst>
      <p:ext uri="{BB962C8B-B14F-4D97-AF65-F5344CB8AC3E}">
        <p14:creationId xmlns:p14="http://schemas.microsoft.com/office/powerpoint/2010/main" val="2221232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Querying CSS Class</a:t>
            </a:r>
          </a:p>
          <a:p>
            <a:pPr marL="0" indent="0">
              <a:buNone/>
            </a:pPr>
            <a:r>
              <a:rPr lang="en-US" dirty="0" smtClean="0"/>
              <a:t>$(“</a:t>
            </a:r>
            <a:r>
              <a:rPr lang="en-US" dirty="0" err="1" smtClean="0"/>
              <a:t>p:first</a:t>
            </a:r>
            <a:r>
              <a:rPr lang="en-US" dirty="0" smtClean="0"/>
              <a:t>”).</a:t>
            </a:r>
            <a:r>
              <a:rPr lang="en-US" dirty="0" err="1" smtClean="0"/>
              <a:t>hasClass</a:t>
            </a:r>
            <a:r>
              <a:rPr lang="en-US" dirty="0" smtClean="0"/>
              <a:t>(“plan”);</a:t>
            </a:r>
          </a:p>
          <a:p>
            <a:pPr marL="0" indent="0">
              <a:buNone/>
            </a:pPr>
            <a:r>
              <a:rPr lang="en-US" dirty="0" smtClean="0"/>
              <a:t>true / false</a:t>
            </a:r>
          </a:p>
          <a:p>
            <a:pPr marL="0" indent="0">
              <a:buNone/>
            </a:pPr>
            <a:endParaRPr lang="en-US" dirty="0" smtClean="0"/>
          </a:p>
          <a:p>
            <a:r>
              <a:rPr lang="en-US" dirty="0" smtClean="0"/>
              <a:t>Adding A CSS Class</a:t>
            </a:r>
          </a:p>
          <a:p>
            <a:pPr marL="0" indent="0">
              <a:buNone/>
            </a:pPr>
            <a:r>
              <a:rPr lang="en-US" dirty="0" smtClean="0"/>
              <a:t>$(“</a:t>
            </a:r>
            <a:r>
              <a:rPr lang="en-US" dirty="0" err="1" smtClean="0"/>
              <a:t>p:first</a:t>
            </a:r>
            <a:r>
              <a:rPr lang="en-US" dirty="0" smtClean="0"/>
              <a:t>”)</a:t>
            </a:r>
            <a:r>
              <a:rPr lang="nb-NO" dirty="0" smtClean="0"/>
              <a:t>.</a:t>
            </a:r>
            <a:r>
              <a:rPr lang="nb-NO" dirty="0" err="1" smtClean="0"/>
              <a:t>addClass</a:t>
            </a:r>
            <a:r>
              <a:rPr lang="nb-NO" dirty="0" smtClean="0"/>
              <a:t>(“</a:t>
            </a:r>
            <a:r>
              <a:rPr lang="nb-NO" dirty="0" err="1" smtClean="0"/>
              <a:t>bigger</a:t>
            </a:r>
            <a:r>
              <a:rPr lang="nb-NO" dirty="0" smtClean="0"/>
              <a:t>”);</a:t>
            </a:r>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13</a:t>
            </a:fld>
            <a:endParaRPr lang="en-US"/>
          </a:p>
        </p:txBody>
      </p:sp>
    </p:spTree>
    <p:extLst>
      <p:ext uri="{BB962C8B-B14F-4D97-AF65-F5344CB8AC3E}">
        <p14:creationId xmlns:p14="http://schemas.microsoft.com/office/powerpoint/2010/main" val="166725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 A CSS Class</a:t>
            </a:r>
          </a:p>
          <a:p>
            <a:r>
              <a:rPr lang="en-US" dirty="0" smtClean="0"/>
              <a:t>$(“</a:t>
            </a:r>
            <a:r>
              <a:rPr lang="en-US" dirty="0" err="1" smtClean="0"/>
              <a:t>p:first</a:t>
            </a:r>
            <a:r>
              <a:rPr lang="en-US" dirty="0" smtClean="0"/>
              <a:t>”).</a:t>
            </a:r>
            <a:r>
              <a:rPr lang="en-US" dirty="0" err="1" smtClean="0"/>
              <a:t>removeClass</a:t>
            </a:r>
            <a:r>
              <a:rPr lang="en-US" dirty="0" smtClean="0"/>
              <a:t>(“bigger”);</a:t>
            </a:r>
          </a:p>
          <a:p>
            <a:endParaRPr lang="en-US" dirty="0" smtClean="0"/>
          </a:p>
          <a:p>
            <a:r>
              <a:rPr lang="en-US" dirty="0" smtClean="0"/>
              <a:t>Removing all CSS Classes</a:t>
            </a:r>
          </a:p>
          <a:p>
            <a:r>
              <a:rPr lang="en-US" dirty="0" smtClean="0"/>
              <a:t>$(“</a:t>
            </a:r>
            <a:r>
              <a:rPr lang="en-US" dirty="0" err="1" smtClean="0"/>
              <a:t>p:first</a:t>
            </a:r>
            <a:r>
              <a:rPr lang="en-US" dirty="0" smtClean="0"/>
              <a:t>”).</a:t>
            </a:r>
            <a:r>
              <a:rPr lang="en-US" dirty="0" err="1" smtClean="0"/>
              <a:t>removeClass</a:t>
            </a:r>
            <a:r>
              <a:rPr lang="en-US" dirty="0" smtClean="0"/>
              <a:t>();</a:t>
            </a:r>
          </a:p>
          <a:p>
            <a:endParaRPr lang="en-US" dirty="0" smtClean="0"/>
          </a:p>
          <a:p>
            <a:r>
              <a:rPr lang="en-US" dirty="0" smtClean="0"/>
              <a:t>Toggling a Class</a:t>
            </a:r>
          </a:p>
          <a:p>
            <a:r>
              <a:rPr lang="en-US" dirty="0" smtClean="0"/>
              <a:t>$(“</a:t>
            </a:r>
            <a:r>
              <a:rPr lang="en-US" dirty="0" err="1" smtClean="0"/>
              <a:t>p:first</a:t>
            </a:r>
            <a:r>
              <a:rPr lang="en-US" dirty="0" smtClean="0"/>
              <a:t>”).</a:t>
            </a:r>
            <a:r>
              <a:rPr lang="en-US" dirty="0" err="1" smtClean="0"/>
              <a:t>toggleClass</a:t>
            </a:r>
            <a:r>
              <a:rPr lang="en-US" dirty="0" smtClean="0"/>
              <a:t>(“bigger”);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4B2C9F5-9F8D-C145-995F-B3B7DE5AC36F}" type="slidenum">
              <a:rPr lang="en-US" smtClean="0"/>
              <a:t>14</a:t>
            </a:fld>
            <a:endParaRPr lang="en-US"/>
          </a:p>
        </p:txBody>
      </p:sp>
    </p:spTree>
    <p:extLst>
      <p:ext uri="{BB962C8B-B14F-4D97-AF65-F5344CB8AC3E}">
        <p14:creationId xmlns:p14="http://schemas.microsoft.com/office/powerpoint/2010/main" val="3557395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r>
              <a:rPr lang="en-US" smtClean="0"/>
              <a:t>9/9/12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FF227-F1AF-4A4E-90BD-608F8AA3EB5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r>
              <a:rPr lang="en-US" smtClean="0"/>
              <a:t>9/9/12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FF227-F1AF-4A4E-90BD-608F8AA3EB5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r>
              <a:rPr lang="en-US" smtClean="0"/>
              <a:t>9/9/12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FF227-F1AF-4A4E-90BD-608F8AA3EB58}" type="slidenum">
              <a:rPr lang="en-US" smtClean="0"/>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r>
              <a:rPr lang="en-US" smtClean="0"/>
              <a:t>9/9/12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FF227-F1AF-4A4E-90BD-608F8AA3EB58}"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r>
              <a:rPr lang="en-US" smtClean="0"/>
              <a:t>9/9/12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FF227-F1AF-4A4E-90BD-608F8AA3EB5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r>
              <a:rPr lang="en-US" smtClean="0"/>
              <a:t>9/9/12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FF227-F1AF-4A4E-90BD-608F8AA3EB5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r>
              <a:rPr lang="en-US" smtClean="0"/>
              <a:t>9/9/12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FF227-F1AF-4A4E-90BD-608F8AA3EB5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r>
              <a:rPr lang="en-US" smtClean="0"/>
              <a:t>9/9/12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FF227-F1AF-4A4E-90BD-608F8AA3EB58}"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9/9/12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FF227-F1AF-4A4E-90BD-608F8AA3EB5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t>9/9/12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FF227-F1AF-4A4E-90BD-608F8AA3EB5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t>9/9/12</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FF227-F1AF-4A4E-90BD-608F8AA3EB58}"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t>9/9/12</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FF227-F1AF-4A4E-90BD-608F8AA3EB5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9/9/12</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FF227-F1AF-4A4E-90BD-608F8AA3EB5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9/9/12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FF227-F1AF-4A4E-90BD-608F8AA3EB5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r>
              <a:rPr lang="en-US" smtClean="0"/>
              <a:t>9/9/12</a:t>
            </a:r>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D55FF227-F1AF-4A4E-90BD-608F8AA3EB5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i.jquery.com/category/event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i.jquery.com/category/events/mouse-event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i.jquery.com/category/events/form-event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i.jquery.com/category/events/browser-event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i.jquery.com/ready/"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i.jquery.com/category/effect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i.jquery.com/category/traversin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queryui.com/demos/effect/easing.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hyperlink" Target="http://docs.jquery.com/Ajax_Events" TargetMode="External"/><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CHT" dirty="0"/>
              <a:t>Web 2.0 </a:t>
            </a:r>
            <a:r>
              <a:rPr lang="zh-CHT" altLang="en-US" dirty="0"/>
              <a:t>應用技術</a:t>
            </a:r>
            <a:r>
              <a:rPr lang="en-US" altLang="zh-CHT" dirty="0"/>
              <a:t>-CSS, JavaScript </a:t>
            </a:r>
            <a:r>
              <a:rPr lang="zh-CHT" altLang="en-US" dirty="0"/>
              <a:t>及 </a:t>
            </a:r>
            <a:r>
              <a:rPr lang="en-US" altLang="zh-CHT" dirty="0"/>
              <a:t>HTML</a:t>
            </a:r>
            <a:endParaRPr lang="en-US" dirty="0"/>
          </a:p>
        </p:txBody>
      </p:sp>
      <p:sp>
        <p:nvSpPr>
          <p:cNvPr id="5" name="Subtitle 4"/>
          <p:cNvSpPr>
            <a:spLocks noGrp="1"/>
          </p:cNvSpPr>
          <p:nvPr>
            <p:ph type="subTitle" idx="1"/>
          </p:nvPr>
        </p:nvSpPr>
        <p:spPr/>
        <p:txBody>
          <a:bodyPr/>
          <a:lstStyle/>
          <a:p>
            <a:r>
              <a:rPr lang="en-US" dirty="0">
                <a:solidFill>
                  <a:schemeClr val="tx1"/>
                </a:solidFill>
              </a:rPr>
              <a:t>CM310.1-</a:t>
            </a:r>
            <a:r>
              <a:rPr lang="en-US" dirty="0" smtClean="0">
                <a:solidFill>
                  <a:schemeClr val="tx1"/>
                </a:solidFill>
              </a:rPr>
              <a:t>09-</a:t>
            </a:r>
            <a:r>
              <a:rPr lang="en-US" dirty="0">
                <a:solidFill>
                  <a:schemeClr val="tx1"/>
                </a:solidFill>
              </a:rPr>
              <a:t>2013-C</a:t>
            </a:r>
          </a:p>
          <a:p>
            <a:r>
              <a:rPr lang="en-US" dirty="0">
                <a:solidFill>
                  <a:schemeClr val="tx1"/>
                </a:solidFill>
              </a:rPr>
              <a:t>Lesson </a:t>
            </a:r>
            <a:r>
              <a:rPr lang="en-US" dirty="0" smtClean="0">
                <a:solidFill>
                  <a:schemeClr val="tx1"/>
                </a:solidFill>
              </a:rPr>
              <a:t>3</a:t>
            </a:r>
            <a:endParaRPr lang="en-US" dirty="0">
              <a:solidFill>
                <a:schemeClr val="tx1"/>
              </a:solidFill>
            </a:endParaRPr>
          </a:p>
        </p:txBody>
      </p:sp>
      <p:sp>
        <p:nvSpPr>
          <p:cNvPr id="2" name="Slide Number Placeholder 1"/>
          <p:cNvSpPr>
            <a:spLocks noGrp="1"/>
          </p:cNvSpPr>
          <p:nvPr>
            <p:ph type="sldNum" sz="quarter" idx="12"/>
          </p:nvPr>
        </p:nvSpPr>
        <p:spPr/>
        <p:txBody>
          <a:bodyPr/>
          <a:lstStyle/>
          <a:p>
            <a:fld id="{D55FF227-F1AF-4A4E-90BD-608F8AA3EB58}" type="slidenum">
              <a:rPr lang="en-US" smtClean="0"/>
              <a:t>1</a:t>
            </a:fld>
            <a:endParaRPr lang="en-US"/>
          </a:p>
        </p:txBody>
      </p:sp>
    </p:spTree>
    <p:extLst>
      <p:ext uri="{BB962C8B-B14F-4D97-AF65-F5344CB8AC3E}">
        <p14:creationId xmlns:p14="http://schemas.microsoft.com/office/powerpoint/2010/main" val="5131246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Multiple </a:t>
            </a:r>
            <a:r>
              <a:rPr lang="en-US" dirty="0" smtClean="0"/>
              <a:t>Attributes</a:t>
            </a:r>
            <a:endParaRPr lang="en-US" dirty="0"/>
          </a:p>
        </p:txBody>
      </p:sp>
      <p:sp>
        <p:nvSpPr>
          <p:cNvPr id="3" name="Content Placeholder 2"/>
          <p:cNvSpPr>
            <a:spLocks noGrp="1"/>
          </p:cNvSpPr>
          <p:nvPr>
            <p:ph idx="1"/>
          </p:nvPr>
        </p:nvSpPr>
        <p:spPr/>
        <p:txBody>
          <a:bodyPr>
            <a:normAutofit/>
          </a:bodyPr>
          <a:lstStyle/>
          <a:p>
            <a:r>
              <a:rPr lang="en-US" sz="2600" dirty="0"/>
              <a:t>Using Method Chaining</a:t>
            </a:r>
          </a:p>
          <a:p>
            <a:pPr marL="0" indent="0">
              <a:buNone/>
            </a:pPr>
            <a:r>
              <a:rPr lang="en-US" sz="2600" dirty="0" smtClean="0"/>
              <a:t>	</a:t>
            </a:r>
            <a:endParaRPr lang="en-US" sz="2600" dirty="0" smtClean="0"/>
          </a:p>
          <a:p>
            <a:pPr marL="0" indent="0">
              <a:buNone/>
            </a:pPr>
            <a:endParaRPr lang="en-US" sz="2600" dirty="0" smtClean="0"/>
          </a:p>
          <a:p>
            <a:r>
              <a:rPr lang="en-US" sz="2600" dirty="0" smtClean="0"/>
              <a:t>Using </a:t>
            </a:r>
            <a:r>
              <a:rPr lang="en-US" sz="2600" dirty="0"/>
              <a:t>a </a:t>
            </a:r>
            <a:r>
              <a:rPr lang="en-US" sz="2600" dirty="0" smtClean="0"/>
              <a:t>Map</a:t>
            </a:r>
            <a:endParaRPr lang="en-US" sz="2600" dirty="0"/>
          </a:p>
        </p:txBody>
      </p:sp>
      <p:sp>
        <p:nvSpPr>
          <p:cNvPr id="4" name="Slide Number Placeholder 3"/>
          <p:cNvSpPr>
            <a:spLocks noGrp="1"/>
          </p:cNvSpPr>
          <p:nvPr>
            <p:ph type="sldNum" sz="quarter" idx="12"/>
          </p:nvPr>
        </p:nvSpPr>
        <p:spPr/>
        <p:txBody>
          <a:bodyPr/>
          <a:lstStyle/>
          <a:p>
            <a:fld id="{D55FF227-F1AF-4A4E-90BD-608F8AA3EB58}" type="slidenum">
              <a:rPr lang="en-US" smtClean="0"/>
              <a:t>10</a:t>
            </a:fld>
            <a:endParaRPr lang="en-US"/>
          </a:p>
        </p:txBody>
      </p:sp>
      <p:pic>
        <p:nvPicPr>
          <p:cNvPr id="5" name="Picture 4"/>
          <p:cNvPicPr>
            <a:picLocks noChangeAspect="1"/>
          </p:cNvPicPr>
          <p:nvPr/>
        </p:nvPicPr>
        <p:blipFill>
          <a:blip r:embed="rId3"/>
          <a:stretch>
            <a:fillRect/>
          </a:stretch>
        </p:blipFill>
        <p:spPr>
          <a:xfrm>
            <a:off x="1822450" y="2565400"/>
            <a:ext cx="4813300" cy="1219200"/>
          </a:xfrm>
          <a:prstGeom prst="rect">
            <a:avLst/>
          </a:prstGeom>
        </p:spPr>
      </p:pic>
      <p:pic>
        <p:nvPicPr>
          <p:cNvPr id="6" name="Picture 5"/>
          <p:cNvPicPr>
            <a:picLocks noChangeAspect="1"/>
          </p:cNvPicPr>
          <p:nvPr/>
        </p:nvPicPr>
        <p:blipFill>
          <a:blip r:embed="rId4"/>
          <a:stretch>
            <a:fillRect/>
          </a:stretch>
        </p:blipFill>
        <p:spPr>
          <a:xfrm>
            <a:off x="1806575" y="4524375"/>
            <a:ext cx="5562600" cy="1219200"/>
          </a:xfrm>
          <a:prstGeom prst="rect">
            <a:avLst/>
          </a:prstGeom>
        </p:spPr>
      </p:pic>
    </p:spTree>
    <p:extLst>
      <p:ext uri="{BB962C8B-B14F-4D97-AF65-F5344CB8AC3E}">
        <p14:creationId xmlns:p14="http://schemas.microsoft.com/office/powerpoint/2010/main" val="20748708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a:t>
            </a:r>
            <a:endParaRPr lang="en-US" dirty="0"/>
          </a:p>
        </p:txBody>
      </p:sp>
      <p:sp>
        <p:nvSpPr>
          <p:cNvPr id="9" name="Slide Number Placeholder 8"/>
          <p:cNvSpPr>
            <a:spLocks noGrp="1"/>
          </p:cNvSpPr>
          <p:nvPr>
            <p:ph type="sldNum" sz="quarter" idx="12"/>
          </p:nvPr>
        </p:nvSpPr>
        <p:spPr/>
        <p:txBody>
          <a:bodyPr/>
          <a:lstStyle/>
          <a:p>
            <a:fld id="{D55FF227-F1AF-4A4E-90BD-608F8AA3EB58}" type="slidenum">
              <a:rPr lang="en-US" smtClean="0"/>
              <a:t>11</a:t>
            </a:fld>
            <a:endParaRPr lang="en-US"/>
          </a:p>
        </p:txBody>
      </p:sp>
      <p:graphicFrame>
        <p:nvGraphicFramePr>
          <p:cNvPr id="8" name="Diagram 7"/>
          <p:cNvGraphicFramePr/>
          <p:nvPr>
            <p:extLst>
              <p:ext uri="{D42A27DB-BD31-4B8C-83A1-F6EECF244321}">
                <p14:modId xmlns:p14="http://schemas.microsoft.com/office/powerpoint/2010/main" val="4063312406"/>
              </p:ext>
            </p:extLst>
          </p:nvPr>
        </p:nvGraphicFramePr>
        <p:xfrm>
          <a:off x="832672" y="1639651"/>
          <a:ext cx="7491024" cy="4935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9096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Interface</a:t>
            </a:r>
          </a:p>
        </p:txBody>
      </p:sp>
      <p:sp>
        <p:nvSpPr>
          <p:cNvPr id="3" name="Content Placeholder 2"/>
          <p:cNvSpPr>
            <a:spLocks noGrp="1"/>
          </p:cNvSpPr>
          <p:nvPr>
            <p:ph idx="1"/>
          </p:nvPr>
        </p:nvSpPr>
        <p:spPr/>
        <p:txBody>
          <a:bodyPr/>
          <a:lstStyle/>
          <a:p>
            <a:r>
              <a:rPr lang="en-US" dirty="0" smtClean="0"/>
              <a:t>DOM </a:t>
            </a:r>
            <a:r>
              <a:rPr lang="en-US" dirty="0"/>
              <a:t>and CSS </a:t>
            </a:r>
            <a:r>
              <a:rPr lang="en-US" dirty="0" smtClean="0"/>
              <a:t>communicate via </a:t>
            </a:r>
            <a:r>
              <a:rPr lang="en-US" dirty="0"/>
              <a:t>IDs and </a:t>
            </a:r>
            <a:r>
              <a:rPr lang="en-US" dirty="0" smtClean="0"/>
              <a:t>Classes</a:t>
            </a:r>
          </a:p>
          <a:p>
            <a:r>
              <a:rPr lang="en-US" dirty="0" smtClean="0"/>
              <a:t>Manipulate </a:t>
            </a:r>
            <a:r>
              <a:rPr lang="en-US" dirty="0"/>
              <a:t>IDs and </a:t>
            </a:r>
            <a:r>
              <a:rPr lang="en-US" dirty="0" smtClean="0"/>
              <a:t>Classes</a:t>
            </a:r>
          </a:p>
          <a:p>
            <a:r>
              <a:rPr lang="en-US" dirty="0"/>
              <a:t>More reliable and maintainable</a:t>
            </a:r>
          </a:p>
        </p:txBody>
      </p:sp>
      <p:sp>
        <p:nvSpPr>
          <p:cNvPr id="4" name="Slide Number Placeholder 3"/>
          <p:cNvSpPr>
            <a:spLocks noGrp="1"/>
          </p:cNvSpPr>
          <p:nvPr>
            <p:ph type="sldNum" sz="quarter" idx="12"/>
          </p:nvPr>
        </p:nvSpPr>
        <p:spPr/>
        <p:txBody>
          <a:bodyPr/>
          <a:lstStyle/>
          <a:p>
            <a:fld id="{D55FF227-F1AF-4A4E-90BD-608F8AA3EB58}" type="slidenum">
              <a:rPr lang="en-US" smtClean="0"/>
              <a:t>12</a:t>
            </a:fld>
            <a:endParaRPr lang="en-US"/>
          </a:p>
        </p:txBody>
      </p:sp>
    </p:spTree>
    <p:extLst>
      <p:ext uri="{BB962C8B-B14F-4D97-AF65-F5344CB8AC3E}">
        <p14:creationId xmlns:p14="http://schemas.microsoft.com/office/powerpoint/2010/main" val="35571367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en-US" dirty="0"/>
              <a:t>Class</a:t>
            </a:r>
          </a:p>
        </p:txBody>
      </p:sp>
      <p:sp>
        <p:nvSpPr>
          <p:cNvPr id="3" name="Content Placeholder 2"/>
          <p:cNvSpPr>
            <a:spLocks noGrp="1"/>
          </p:cNvSpPr>
          <p:nvPr>
            <p:ph idx="1"/>
          </p:nvPr>
        </p:nvSpPr>
        <p:spPr/>
        <p:txBody>
          <a:bodyPr>
            <a:normAutofit/>
          </a:bodyPr>
          <a:lstStyle/>
          <a:p>
            <a:r>
              <a:rPr lang="en-US" dirty="0"/>
              <a:t>Querying CSS </a:t>
            </a:r>
            <a:r>
              <a:rPr lang="en-US" dirty="0" smtClean="0"/>
              <a:t>Class</a:t>
            </a:r>
          </a:p>
          <a:p>
            <a:pPr marL="0" indent="0">
              <a:buNone/>
            </a:pPr>
            <a:endParaRPr lang="en-US" dirty="0" smtClean="0"/>
          </a:p>
          <a:p>
            <a:pPr marL="0" indent="0">
              <a:buNone/>
            </a:pPr>
            <a:r>
              <a:rPr lang="en-US" dirty="0" smtClean="0"/>
              <a:t>true </a:t>
            </a:r>
            <a:r>
              <a:rPr lang="en-US" dirty="0" smtClean="0"/>
              <a:t>/ false</a:t>
            </a:r>
          </a:p>
          <a:p>
            <a:pPr marL="0" indent="0">
              <a:buNone/>
            </a:pPr>
            <a:endParaRPr lang="en-US" dirty="0"/>
          </a:p>
          <a:p>
            <a:r>
              <a:rPr lang="en-US" dirty="0"/>
              <a:t>Adding A CSS </a:t>
            </a:r>
            <a:r>
              <a:rPr lang="en-US" dirty="0" smtClean="0"/>
              <a:t>Class</a:t>
            </a:r>
            <a:endParaRPr lang="en-US" dirty="0" smtClean="0"/>
          </a:p>
        </p:txBody>
      </p:sp>
      <p:sp>
        <p:nvSpPr>
          <p:cNvPr id="4" name="Slide Number Placeholder 3"/>
          <p:cNvSpPr>
            <a:spLocks noGrp="1"/>
          </p:cNvSpPr>
          <p:nvPr>
            <p:ph type="sldNum" sz="quarter" idx="12"/>
          </p:nvPr>
        </p:nvSpPr>
        <p:spPr/>
        <p:txBody>
          <a:bodyPr/>
          <a:lstStyle/>
          <a:p>
            <a:fld id="{D55FF227-F1AF-4A4E-90BD-608F8AA3EB58}" type="slidenum">
              <a:rPr lang="en-US" smtClean="0"/>
              <a:t>13</a:t>
            </a:fld>
            <a:endParaRPr lang="en-US"/>
          </a:p>
        </p:txBody>
      </p:sp>
      <p:pic>
        <p:nvPicPr>
          <p:cNvPr id="5" name="Picture 4"/>
          <p:cNvPicPr>
            <a:picLocks noChangeAspect="1"/>
          </p:cNvPicPr>
          <p:nvPr/>
        </p:nvPicPr>
        <p:blipFill>
          <a:blip r:embed="rId3"/>
          <a:stretch>
            <a:fillRect/>
          </a:stretch>
        </p:blipFill>
        <p:spPr>
          <a:xfrm>
            <a:off x="1127125" y="2517775"/>
            <a:ext cx="4318000" cy="457200"/>
          </a:xfrm>
          <a:prstGeom prst="rect">
            <a:avLst/>
          </a:prstGeom>
        </p:spPr>
      </p:pic>
      <p:pic>
        <p:nvPicPr>
          <p:cNvPr id="6" name="Picture 5"/>
          <p:cNvPicPr>
            <a:picLocks noChangeAspect="1"/>
          </p:cNvPicPr>
          <p:nvPr/>
        </p:nvPicPr>
        <p:blipFill>
          <a:blip r:embed="rId4"/>
          <a:stretch>
            <a:fillRect/>
          </a:stretch>
        </p:blipFill>
        <p:spPr>
          <a:xfrm>
            <a:off x="1127125" y="4765675"/>
            <a:ext cx="4546600" cy="393700"/>
          </a:xfrm>
          <a:prstGeom prst="rect">
            <a:avLst/>
          </a:prstGeom>
        </p:spPr>
      </p:pic>
    </p:spTree>
    <p:extLst>
      <p:ext uri="{BB962C8B-B14F-4D97-AF65-F5344CB8AC3E}">
        <p14:creationId xmlns:p14="http://schemas.microsoft.com/office/powerpoint/2010/main" val="36214735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Removing A CSS Class</a:t>
            </a:r>
          </a:p>
          <a:p>
            <a:pPr marL="0" indent="0">
              <a:buNone/>
            </a:pPr>
            <a:endParaRPr lang="da-DK" dirty="0" smtClean="0"/>
          </a:p>
          <a:p>
            <a:r>
              <a:rPr lang="da-DK" dirty="0" err="1" smtClean="0"/>
              <a:t>Removing</a:t>
            </a:r>
            <a:r>
              <a:rPr lang="da-DK" dirty="0" smtClean="0"/>
              <a:t> </a:t>
            </a:r>
            <a:r>
              <a:rPr lang="da-DK" dirty="0" smtClean="0"/>
              <a:t>all </a:t>
            </a:r>
            <a:r>
              <a:rPr lang="da-DK" dirty="0"/>
              <a:t>CSS </a:t>
            </a:r>
            <a:r>
              <a:rPr lang="da-DK" dirty="0" smtClean="0"/>
              <a:t>Classes</a:t>
            </a:r>
          </a:p>
          <a:p>
            <a:pPr marL="0" indent="0">
              <a:buNone/>
            </a:pPr>
            <a:endParaRPr lang="da-DK" dirty="0"/>
          </a:p>
          <a:p>
            <a:r>
              <a:rPr lang="en-US" dirty="0"/>
              <a:t>Toggling a </a:t>
            </a:r>
            <a:r>
              <a:rPr lang="en-US" dirty="0" smtClean="0"/>
              <a:t>Class</a:t>
            </a:r>
          </a:p>
          <a:p>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5FF227-F1AF-4A4E-90BD-608F8AA3EB58}" type="slidenum">
              <a:rPr lang="en-US" smtClean="0"/>
              <a:t>14</a:t>
            </a:fld>
            <a:endParaRPr lang="en-US"/>
          </a:p>
        </p:txBody>
      </p:sp>
      <p:pic>
        <p:nvPicPr>
          <p:cNvPr id="4" name="Picture 3"/>
          <p:cNvPicPr>
            <a:picLocks noChangeAspect="1"/>
          </p:cNvPicPr>
          <p:nvPr/>
        </p:nvPicPr>
        <p:blipFill>
          <a:blip r:embed="rId3"/>
          <a:stretch>
            <a:fillRect/>
          </a:stretch>
        </p:blipFill>
        <p:spPr>
          <a:xfrm>
            <a:off x="987425" y="4670425"/>
            <a:ext cx="4927600" cy="520700"/>
          </a:xfrm>
          <a:prstGeom prst="rect">
            <a:avLst/>
          </a:prstGeom>
        </p:spPr>
      </p:pic>
      <p:pic>
        <p:nvPicPr>
          <p:cNvPr id="6" name="Picture 5"/>
          <p:cNvPicPr>
            <a:picLocks noChangeAspect="1"/>
          </p:cNvPicPr>
          <p:nvPr/>
        </p:nvPicPr>
        <p:blipFill>
          <a:blip r:embed="rId4"/>
          <a:stretch>
            <a:fillRect/>
          </a:stretch>
        </p:blipFill>
        <p:spPr>
          <a:xfrm>
            <a:off x="1038225" y="3657600"/>
            <a:ext cx="3835400" cy="457200"/>
          </a:xfrm>
          <a:prstGeom prst="rect">
            <a:avLst/>
          </a:prstGeom>
        </p:spPr>
      </p:pic>
      <p:pic>
        <p:nvPicPr>
          <p:cNvPr id="7" name="Picture 6"/>
          <p:cNvPicPr>
            <a:picLocks noChangeAspect="1"/>
          </p:cNvPicPr>
          <p:nvPr/>
        </p:nvPicPr>
        <p:blipFill>
          <a:blip r:embed="rId5"/>
          <a:stretch>
            <a:fillRect/>
          </a:stretch>
        </p:blipFill>
        <p:spPr>
          <a:xfrm>
            <a:off x="1038225" y="2438400"/>
            <a:ext cx="4876800" cy="393700"/>
          </a:xfrm>
          <a:prstGeom prst="rect">
            <a:avLst/>
          </a:prstGeom>
        </p:spPr>
      </p:pic>
    </p:spTree>
    <p:extLst>
      <p:ext uri="{BB962C8B-B14F-4D97-AF65-F5344CB8AC3E}">
        <p14:creationId xmlns:p14="http://schemas.microsoft.com/office/powerpoint/2010/main" val="1277242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switches </a:t>
            </a:r>
            <a:r>
              <a:rPr lang="en-US" dirty="0"/>
              <a:t>between show and hide</a:t>
            </a:r>
          </a:p>
          <a:p>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15</a:t>
            </a:fld>
            <a:endParaRPr lang="en-US"/>
          </a:p>
        </p:txBody>
      </p:sp>
      <p:pic>
        <p:nvPicPr>
          <p:cNvPr id="5" name="Picture 4"/>
          <p:cNvPicPr>
            <a:picLocks noChangeAspect="1"/>
          </p:cNvPicPr>
          <p:nvPr/>
        </p:nvPicPr>
        <p:blipFill>
          <a:blip r:embed="rId3"/>
          <a:stretch>
            <a:fillRect/>
          </a:stretch>
        </p:blipFill>
        <p:spPr>
          <a:xfrm>
            <a:off x="685800" y="1736725"/>
            <a:ext cx="4826000" cy="2451100"/>
          </a:xfrm>
          <a:prstGeom prst="rect">
            <a:avLst/>
          </a:prstGeom>
        </p:spPr>
      </p:pic>
    </p:spTree>
    <p:extLst>
      <p:ext uri="{BB962C8B-B14F-4D97-AF65-F5344CB8AC3E}">
        <p14:creationId xmlns:p14="http://schemas.microsoft.com/office/powerpoint/2010/main" val="19190934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Content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Setting Text Content</a:t>
            </a:r>
          </a:p>
          <a:p>
            <a:pPr marL="0" indent="0">
              <a:buNone/>
            </a:pPr>
            <a:r>
              <a:rPr lang="en-US" dirty="0" smtClean="0"/>
              <a:t>	$</a:t>
            </a:r>
            <a:r>
              <a:rPr lang="en-US" dirty="0"/>
              <a:t>(“</a:t>
            </a:r>
            <a:r>
              <a:rPr lang="en-US" dirty="0" err="1"/>
              <a:t>p#time</a:t>
            </a:r>
            <a:r>
              <a:rPr lang="en-US" dirty="0"/>
              <a:t> </a:t>
            </a:r>
            <a:r>
              <a:rPr lang="en-US" dirty="0" err="1"/>
              <a:t>span.label</a:t>
            </a:r>
            <a:r>
              <a:rPr lang="en-US" dirty="0"/>
              <a:t>”).text(“Departs At:”);</a:t>
            </a:r>
          </a:p>
          <a:p>
            <a:pPr marL="0" indent="0">
              <a:buNone/>
            </a:pPr>
            <a:r>
              <a:rPr lang="en-US" dirty="0" smtClean="0"/>
              <a:t>	[</a:t>
            </a:r>
            <a:r>
              <a:rPr lang="en-US" dirty="0"/>
              <a:t>&lt;span class="label"&gt;Departs At:”&lt;/span&gt;]</a:t>
            </a:r>
          </a:p>
          <a:p>
            <a:pPr marL="0" indent="0">
              <a:buNone/>
            </a:pPr>
            <a:endParaRPr lang="en-US" dirty="0"/>
          </a:p>
          <a:p>
            <a:r>
              <a:rPr lang="en-US" dirty="0"/>
              <a:t>Text is just Text</a:t>
            </a:r>
          </a:p>
          <a:p>
            <a:pPr marL="0" indent="0">
              <a:buNone/>
            </a:pPr>
            <a:r>
              <a:rPr lang="en-US" dirty="0" smtClean="0"/>
              <a:t>	$</a:t>
            </a:r>
            <a:r>
              <a:rPr lang="en-US" dirty="0"/>
              <a:t>(“</a:t>
            </a:r>
            <a:r>
              <a:rPr lang="en-US" dirty="0" err="1"/>
              <a:t>p#time</a:t>
            </a:r>
            <a:r>
              <a:rPr lang="en-US" dirty="0"/>
              <a:t>”).text();</a:t>
            </a:r>
          </a:p>
          <a:p>
            <a:pPr marL="0" indent="0">
              <a:buNone/>
            </a:pPr>
            <a:r>
              <a:rPr lang="en-US" dirty="0" smtClean="0"/>
              <a:t>	“Departs </a:t>
            </a:r>
            <a:r>
              <a:rPr lang="en-US" dirty="0"/>
              <a:t>At: 10:36AM</a:t>
            </a:r>
            <a:r>
              <a:rPr lang="en-US" dirty="0" smtClean="0"/>
              <a:t>”</a:t>
            </a:r>
            <a:endParaRPr lang="en-US" dirty="0"/>
          </a:p>
          <a:p>
            <a:endParaRPr lang="en-US" dirty="0"/>
          </a:p>
          <a:p>
            <a:pPr marL="0" indent="0">
              <a:buNone/>
            </a:pPr>
            <a:r>
              <a:rPr lang="en-US" dirty="0"/>
              <a:t>$(“</a:t>
            </a:r>
            <a:r>
              <a:rPr lang="en-US" dirty="0" err="1"/>
              <a:t>p#time</a:t>
            </a:r>
            <a:r>
              <a:rPr lang="en-US" dirty="0"/>
              <a:t>”).text(“&lt;b&gt;Departs At:&lt;/b&gt; 10:36AM”);</a:t>
            </a:r>
          </a:p>
          <a:p>
            <a:pPr marL="0" indent="0">
              <a:buNone/>
            </a:pPr>
            <a:r>
              <a:rPr lang="en-US" dirty="0"/>
              <a:t>[&lt;p id="time"&gt;&amp;</a:t>
            </a:r>
            <a:r>
              <a:rPr lang="en-US" dirty="0" err="1"/>
              <a:t>lt;b&amp;gt;Departs</a:t>
            </a:r>
            <a:r>
              <a:rPr lang="en-US" dirty="0"/>
              <a:t> At:&amp;</a:t>
            </a:r>
            <a:r>
              <a:rPr lang="en-US" dirty="0" err="1"/>
              <a:t>lt</a:t>
            </a:r>
            <a:r>
              <a:rPr lang="en-US" dirty="0"/>
              <a:t>;/</a:t>
            </a:r>
            <a:r>
              <a:rPr lang="en-US" dirty="0" err="1"/>
              <a:t>b&amp;gt</a:t>
            </a:r>
            <a:r>
              <a:rPr lang="en-US" dirty="0"/>
              <a:t>; 10:36AM&lt;/p&gt;]</a:t>
            </a:r>
          </a:p>
        </p:txBody>
      </p:sp>
      <p:sp>
        <p:nvSpPr>
          <p:cNvPr id="4" name="Slide Number Placeholder 3"/>
          <p:cNvSpPr>
            <a:spLocks noGrp="1"/>
          </p:cNvSpPr>
          <p:nvPr>
            <p:ph type="sldNum" sz="quarter" idx="12"/>
          </p:nvPr>
        </p:nvSpPr>
        <p:spPr/>
        <p:txBody>
          <a:bodyPr/>
          <a:lstStyle/>
          <a:p>
            <a:fld id="{D55FF227-F1AF-4A4E-90BD-608F8AA3EB58}" type="slidenum">
              <a:rPr lang="en-US" smtClean="0"/>
              <a:t>16</a:t>
            </a:fld>
            <a:endParaRPr lang="en-US"/>
          </a:p>
        </p:txBody>
      </p:sp>
    </p:spTree>
    <p:extLst>
      <p:ext uri="{BB962C8B-B14F-4D97-AF65-F5344CB8AC3E}">
        <p14:creationId xmlns:p14="http://schemas.microsoft.com/office/powerpoint/2010/main" val="31192374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Queries &amp; Setting with html(</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a:t>
            </a:r>
            <a:r>
              <a:rPr lang="en-US" dirty="0" err="1"/>
              <a:t>p#time</a:t>
            </a:r>
            <a:r>
              <a:rPr lang="en-US" dirty="0"/>
              <a:t>”).html();</a:t>
            </a:r>
          </a:p>
          <a:p>
            <a:pPr marL="0" indent="0">
              <a:buNone/>
            </a:pPr>
            <a:r>
              <a:rPr lang="en-US" dirty="0"/>
              <a:t>“&lt;span class="label"&gt;Departs At:&lt;/span&gt;10:36AM</a:t>
            </a:r>
            <a:r>
              <a:rPr lang="en-US" dirty="0" smtClean="0"/>
              <a:t>”</a:t>
            </a:r>
            <a:endParaRPr lang="en-US" dirty="0"/>
          </a:p>
          <a:p>
            <a:endParaRPr lang="en-US" dirty="0"/>
          </a:p>
          <a:p>
            <a:pPr marL="0" indent="0">
              <a:buNone/>
            </a:pPr>
            <a:r>
              <a:rPr lang="en-US" dirty="0"/>
              <a:t>$(“</a:t>
            </a:r>
            <a:r>
              <a:rPr lang="en-US" dirty="0" err="1"/>
              <a:t>p#time</a:t>
            </a:r>
            <a:r>
              <a:rPr lang="en-US" dirty="0"/>
              <a:t>”).html(“&lt;b&gt;Departs At:&lt;/b&gt; 10:36AM”);</a:t>
            </a:r>
          </a:p>
          <a:p>
            <a:pPr marL="0" indent="0">
              <a:buNone/>
            </a:pPr>
            <a:r>
              <a:rPr lang="en-US" dirty="0"/>
              <a:t>“&lt;b&gt;Departs At:&lt;/b&gt; 10:36AM”</a:t>
            </a:r>
          </a:p>
          <a:p>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17</a:t>
            </a:fld>
            <a:endParaRPr lang="en-US"/>
          </a:p>
        </p:txBody>
      </p:sp>
    </p:spTree>
    <p:extLst>
      <p:ext uri="{BB962C8B-B14F-4D97-AF65-F5344CB8AC3E}">
        <p14:creationId xmlns:p14="http://schemas.microsoft.com/office/powerpoint/2010/main" val="25916706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Prepend &amp; Append</a:t>
            </a: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18</a:t>
            </a:fld>
            <a:endParaRPr lang="en-US"/>
          </a:p>
        </p:txBody>
      </p:sp>
      <p:pic>
        <p:nvPicPr>
          <p:cNvPr id="8" name="Picture 7"/>
          <p:cNvPicPr>
            <a:picLocks noChangeAspect="1"/>
          </p:cNvPicPr>
          <p:nvPr/>
        </p:nvPicPr>
        <p:blipFill>
          <a:blip r:embed="rId3"/>
          <a:stretch>
            <a:fillRect/>
          </a:stretch>
        </p:blipFill>
        <p:spPr>
          <a:xfrm>
            <a:off x="685800" y="2616200"/>
            <a:ext cx="7683500" cy="1349673"/>
          </a:xfrm>
          <a:prstGeom prst="rect">
            <a:avLst/>
          </a:prstGeom>
        </p:spPr>
      </p:pic>
    </p:spTree>
    <p:extLst>
      <p:ext uri="{BB962C8B-B14F-4D97-AF65-F5344CB8AC3E}">
        <p14:creationId xmlns:p14="http://schemas.microsoft.com/office/powerpoint/2010/main" val="193586564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Inserting siblings with before &amp; </a:t>
            </a:r>
            <a:r>
              <a:rPr lang="en-US" dirty="0" smtClean="0"/>
              <a:t>after</a:t>
            </a: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19</a:t>
            </a:fld>
            <a:endParaRPr lang="en-US"/>
          </a:p>
        </p:txBody>
      </p:sp>
      <p:pic>
        <p:nvPicPr>
          <p:cNvPr id="5" name="Picture 4"/>
          <p:cNvPicPr>
            <a:picLocks noChangeAspect="1"/>
          </p:cNvPicPr>
          <p:nvPr/>
        </p:nvPicPr>
        <p:blipFill>
          <a:blip r:embed="rId3"/>
          <a:stretch>
            <a:fillRect/>
          </a:stretch>
        </p:blipFill>
        <p:spPr>
          <a:xfrm>
            <a:off x="866775" y="3187700"/>
            <a:ext cx="6477000" cy="469900"/>
          </a:xfrm>
          <a:prstGeom prst="rect">
            <a:avLst/>
          </a:prstGeom>
        </p:spPr>
      </p:pic>
      <p:pic>
        <p:nvPicPr>
          <p:cNvPr id="6" name="Picture 5"/>
          <p:cNvPicPr>
            <a:picLocks noChangeAspect="1"/>
          </p:cNvPicPr>
          <p:nvPr/>
        </p:nvPicPr>
        <p:blipFill>
          <a:blip r:embed="rId4"/>
          <a:stretch>
            <a:fillRect/>
          </a:stretch>
        </p:blipFill>
        <p:spPr>
          <a:xfrm>
            <a:off x="850900" y="2159000"/>
            <a:ext cx="6959600" cy="508000"/>
          </a:xfrm>
          <a:prstGeom prst="rect">
            <a:avLst/>
          </a:prstGeom>
        </p:spPr>
      </p:pic>
    </p:spTree>
    <p:extLst>
      <p:ext uri="{BB962C8B-B14F-4D97-AF65-F5344CB8AC3E}">
        <p14:creationId xmlns:p14="http://schemas.microsoft.com/office/powerpoint/2010/main" val="14973556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Traversing and Manipulating</a:t>
            </a:r>
          </a:p>
          <a:p>
            <a:r>
              <a:rPr lang="en-US" dirty="0" smtClean="0"/>
              <a:t>Events</a:t>
            </a:r>
          </a:p>
          <a:p>
            <a:r>
              <a:rPr lang="en-US" dirty="0" smtClean="0"/>
              <a:t>Effects</a:t>
            </a:r>
          </a:p>
          <a:p>
            <a:r>
              <a:rPr lang="en-US" dirty="0" smtClean="0"/>
              <a:t>Ajax</a:t>
            </a:r>
          </a:p>
        </p:txBody>
      </p:sp>
      <p:sp>
        <p:nvSpPr>
          <p:cNvPr id="4" name="Slide Number Placeholder 3"/>
          <p:cNvSpPr>
            <a:spLocks noGrp="1"/>
          </p:cNvSpPr>
          <p:nvPr>
            <p:ph type="sldNum" sz="quarter" idx="12"/>
          </p:nvPr>
        </p:nvSpPr>
        <p:spPr/>
        <p:txBody>
          <a:bodyPr/>
          <a:lstStyle/>
          <a:p>
            <a:fld id="{D55FF227-F1AF-4A4E-90BD-608F8AA3EB58}" type="slidenum">
              <a:rPr lang="en-US" smtClean="0"/>
              <a:t>2</a:t>
            </a:fld>
            <a:endParaRPr lang="en-US"/>
          </a:p>
        </p:txBody>
      </p:sp>
    </p:spTree>
    <p:extLst>
      <p:ext uri="{BB962C8B-B14F-4D97-AF65-F5344CB8AC3E}">
        <p14:creationId xmlns:p14="http://schemas.microsoft.com/office/powerpoint/2010/main" val="39473466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Manipulating Nodes</a:t>
            </a:r>
            <a:endParaRPr lang="en-US" dirty="0"/>
          </a:p>
        </p:txBody>
      </p:sp>
      <p:sp>
        <p:nvSpPr>
          <p:cNvPr id="3" name="Content Placeholder 2"/>
          <p:cNvSpPr>
            <a:spLocks noGrp="1"/>
          </p:cNvSpPr>
          <p:nvPr>
            <p:ph idx="1"/>
          </p:nvPr>
        </p:nvSpPr>
        <p:spPr/>
        <p:txBody>
          <a:bodyPr/>
          <a:lstStyle/>
          <a:p>
            <a:r>
              <a:rPr lang="en-US" dirty="0"/>
              <a:t>Removing Nodes</a:t>
            </a:r>
            <a:endParaRPr lang="da-DK" dirty="0" smtClean="0"/>
          </a:p>
          <a:p>
            <a:pPr marL="0" indent="0">
              <a:buNone/>
            </a:pPr>
            <a:r>
              <a:rPr lang="da-DK" dirty="0" smtClean="0"/>
              <a:t>	</a:t>
            </a:r>
            <a:endParaRPr lang="da-DK" dirty="0" smtClean="0"/>
          </a:p>
          <a:p>
            <a:endParaRPr lang="en-US" dirty="0" smtClean="0"/>
          </a:p>
          <a:p>
            <a:r>
              <a:rPr lang="en-US" dirty="0"/>
              <a:t>Moving Nodes</a:t>
            </a:r>
          </a:p>
          <a:p>
            <a:pPr marL="0" indent="0">
              <a:buNone/>
            </a:pPr>
            <a:r>
              <a:rPr lang="en-US" dirty="0" smtClean="0"/>
              <a:t>	</a:t>
            </a:r>
            <a:endParaRPr lang="en-US" dirty="0" smtClean="0"/>
          </a:p>
          <a:p>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20</a:t>
            </a:fld>
            <a:endParaRPr lang="en-US"/>
          </a:p>
        </p:txBody>
      </p:sp>
      <p:pic>
        <p:nvPicPr>
          <p:cNvPr id="5" name="Picture 4"/>
          <p:cNvPicPr>
            <a:picLocks noChangeAspect="1"/>
          </p:cNvPicPr>
          <p:nvPr/>
        </p:nvPicPr>
        <p:blipFill>
          <a:blip r:embed="rId3"/>
          <a:stretch>
            <a:fillRect/>
          </a:stretch>
        </p:blipFill>
        <p:spPr>
          <a:xfrm>
            <a:off x="1082675" y="2463800"/>
            <a:ext cx="3568700" cy="482600"/>
          </a:xfrm>
          <a:prstGeom prst="rect">
            <a:avLst/>
          </a:prstGeom>
        </p:spPr>
      </p:pic>
      <p:pic>
        <p:nvPicPr>
          <p:cNvPr id="6" name="Picture 5"/>
          <p:cNvPicPr>
            <a:picLocks noChangeAspect="1"/>
          </p:cNvPicPr>
          <p:nvPr/>
        </p:nvPicPr>
        <p:blipFill>
          <a:blip r:embed="rId4"/>
          <a:stretch>
            <a:fillRect/>
          </a:stretch>
        </p:blipFill>
        <p:spPr>
          <a:xfrm>
            <a:off x="1082675" y="4279900"/>
            <a:ext cx="4597400" cy="838200"/>
          </a:xfrm>
          <a:prstGeom prst="rect">
            <a:avLst/>
          </a:prstGeom>
        </p:spPr>
      </p:pic>
    </p:spTree>
    <p:extLst>
      <p:ext uri="{BB962C8B-B14F-4D97-AF65-F5344CB8AC3E}">
        <p14:creationId xmlns:p14="http://schemas.microsoft.com/office/powerpoint/2010/main" val="28361965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7826253"/>
              </p:ext>
            </p:extLst>
          </p:nvPr>
        </p:nvGraphicFramePr>
        <p:xfrm>
          <a:off x="685800" y="1868488"/>
          <a:ext cx="7770813" cy="4023360"/>
        </p:xfrm>
        <a:graphic>
          <a:graphicData uri="http://schemas.openxmlformats.org/drawingml/2006/table">
            <a:tbl>
              <a:tblPr firstRow="1" bandRow="1">
                <a:tableStyleId>{5C22544A-7EE6-4342-B048-85BDC9FD1C3A}</a:tableStyleId>
              </a:tblPr>
              <a:tblGrid>
                <a:gridCol w="2590271"/>
                <a:gridCol w="2590271"/>
                <a:gridCol w="2590271"/>
              </a:tblGrid>
              <a:tr h="370840">
                <a:tc>
                  <a:txBody>
                    <a:bodyPr/>
                    <a:lstStyle/>
                    <a:p>
                      <a:r>
                        <a:rPr lang="en-US" sz="2100" b="0" i="0" u="none" strike="noStrike" kern="1200" baseline="0" dirty="0" smtClean="0">
                          <a:solidFill>
                            <a:schemeClr val="lt1"/>
                          </a:solidFill>
                          <a:latin typeface="+mn-lt"/>
                          <a:ea typeface="+mn-ea"/>
                          <a:cs typeface="+mn-cs"/>
                        </a:rPr>
                        <a:t>function</a:t>
                      </a:r>
                      <a:endParaRPr lang="en-US" sz="2100" dirty="0"/>
                    </a:p>
                  </a:txBody>
                  <a:tcPr marL="86342" marR="86342"/>
                </a:tc>
                <a:tc>
                  <a:txBody>
                    <a:bodyPr/>
                    <a:lstStyle/>
                    <a:p>
                      <a:r>
                        <a:rPr lang="en-US" sz="2100" b="0" i="0" u="none" strike="noStrike" kern="1200" baseline="0" dirty="0" smtClean="0">
                          <a:solidFill>
                            <a:schemeClr val="lt1"/>
                          </a:solidFill>
                          <a:latin typeface="+mn-lt"/>
                          <a:ea typeface="+mn-ea"/>
                          <a:cs typeface="+mn-cs"/>
                        </a:rPr>
                        <a:t>without parameter</a:t>
                      </a:r>
                      <a:endParaRPr lang="en-US" sz="2100" dirty="0"/>
                    </a:p>
                  </a:txBody>
                  <a:tcPr marL="86342" marR="86342"/>
                </a:tc>
                <a:tc>
                  <a:txBody>
                    <a:bodyPr/>
                    <a:lstStyle/>
                    <a:p>
                      <a:r>
                        <a:rPr lang="en-US" sz="2100" b="0" i="0" u="none" strike="noStrike" kern="1200" baseline="0" dirty="0" smtClean="0">
                          <a:solidFill>
                            <a:schemeClr val="lt1"/>
                          </a:solidFill>
                          <a:latin typeface="+mn-lt"/>
                          <a:ea typeface="+mn-ea"/>
                          <a:cs typeface="+mn-cs"/>
                        </a:rPr>
                        <a:t>with parameter</a:t>
                      </a:r>
                      <a:endParaRPr lang="en-US" sz="2100" dirty="0"/>
                    </a:p>
                  </a:txBody>
                  <a:tcPr marL="86342" marR="86342"/>
                </a:tc>
              </a:tr>
              <a:tr h="370840">
                <a:tc>
                  <a:txBody>
                    <a:bodyPr/>
                    <a:lstStyle/>
                    <a:p>
                      <a:r>
                        <a:rPr lang="en-US" sz="2100" dirty="0" smtClean="0"/>
                        <a:t>.text</a:t>
                      </a:r>
                      <a:endParaRPr lang="en-US" sz="2100" dirty="0"/>
                    </a:p>
                  </a:txBody>
                  <a:tcPr marL="86342" marR="86342"/>
                </a:tc>
                <a:tc>
                  <a:txBody>
                    <a:bodyPr/>
                    <a:lstStyle/>
                    <a:p>
                      <a:r>
                        <a:rPr lang="en-US" sz="2100" b="0" i="0" u="none" strike="noStrike" kern="1200" baseline="0" dirty="0" smtClean="0">
                          <a:solidFill>
                            <a:schemeClr val="dk1"/>
                          </a:solidFill>
                          <a:latin typeface="+mn-lt"/>
                          <a:ea typeface="+mn-ea"/>
                          <a:cs typeface="+mn-cs"/>
                        </a:rPr>
                        <a:t>query the plain text</a:t>
                      </a:r>
                      <a:endParaRPr lang="en-US" sz="2100" dirty="0"/>
                    </a:p>
                  </a:txBody>
                  <a:tcPr marL="86342" marR="86342"/>
                </a:tc>
                <a:tc>
                  <a:txBody>
                    <a:bodyPr/>
                    <a:lstStyle/>
                    <a:p>
                      <a:r>
                        <a:rPr lang="en-US" sz="2100" b="0" i="0" u="none" strike="noStrike" kern="1200" baseline="0" dirty="0" smtClean="0">
                          <a:solidFill>
                            <a:schemeClr val="dk1"/>
                          </a:solidFill>
                          <a:latin typeface="+mn-lt"/>
                          <a:ea typeface="+mn-ea"/>
                          <a:cs typeface="+mn-cs"/>
                        </a:rPr>
                        <a:t>set the plain text</a:t>
                      </a:r>
                      <a:endParaRPr lang="en-US" sz="2100" dirty="0"/>
                    </a:p>
                  </a:txBody>
                  <a:tcPr marL="86342" marR="86342"/>
                </a:tc>
              </a:tr>
              <a:tr h="370840">
                <a:tc>
                  <a:txBody>
                    <a:bodyPr/>
                    <a:lstStyle/>
                    <a:p>
                      <a:r>
                        <a:rPr lang="en-US" sz="2100" dirty="0" smtClean="0"/>
                        <a:t>.html</a:t>
                      </a:r>
                      <a:endParaRPr lang="en-US" sz="2100" dirty="0"/>
                    </a:p>
                  </a:txBody>
                  <a:tcPr marL="86342" marR="86342"/>
                </a:tc>
                <a:tc>
                  <a:txBody>
                    <a:bodyPr/>
                    <a:lstStyle/>
                    <a:p>
                      <a:r>
                        <a:rPr lang="en-US" sz="2100" b="0" i="0" u="none" strike="noStrike" kern="1200" baseline="0" dirty="0" smtClean="0">
                          <a:solidFill>
                            <a:schemeClr val="dk1"/>
                          </a:solidFill>
                          <a:latin typeface="+mn-lt"/>
                          <a:ea typeface="+mn-ea"/>
                          <a:cs typeface="+mn-cs"/>
                        </a:rPr>
                        <a:t>query html and text</a:t>
                      </a:r>
                      <a:endParaRPr lang="en-US" sz="2100" dirty="0"/>
                    </a:p>
                  </a:txBody>
                  <a:tcPr marL="86342" marR="86342"/>
                </a:tc>
                <a:tc>
                  <a:txBody>
                    <a:bodyPr/>
                    <a:lstStyle/>
                    <a:p>
                      <a:r>
                        <a:rPr lang="en-US" sz="2100" b="0" i="0" u="none" strike="noStrike" kern="1200" baseline="0" dirty="0" smtClean="0">
                          <a:solidFill>
                            <a:schemeClr val="dk1"/>
                          </a:solidFill>
                          <a:latin typeface="+mn-lt"/>
                          <a:ea typeface="+mn-ea"/>
                          <a:cs typeface="+mn-cs"/>
                        </a:rPr>
                        <a:t>set html and text</a:t>
                      </a:r>
                      <a:endParaRPr lang="en-US" sz="2100" dirty="0"/>
                    </a:p>
                  </a:txBody>
                  <a:tcPr marL="86342" marR="86342"/>
                </a:tc>
              </a:tr>
              <a:tr h="370840">
                <a:tc>
                  <a:txBody>
                    <a:bodyPr/>
                    <a:lstStyle/>
                    <a:p>
                      <a:endParaRPr lang="en-US" sz="2100" dirty="0"/>
                    </a:p>
                  </a:txBody>
                  <a:tcPr marL="86342" marR="86342"/>
                </a:tc>
                <a:tc gridSpan="2">
                  <a:txBody>
                    <a:bodyPr/>
                    <a:lstStyle/>
                    <a:p>
                      <a:r>
                        <a:rPr lang="en-US" sz="2100" dirty="0" smtClean="0">
                          <a:solidFill>
                            <a:schemeClr val="bg1"/>
                          </a:solidFill>
                        </a:rPr>
                        <a:t>description</a:t>
                      </a:r>
                      <a:endParaRPr lang="en-US" sz="2100" dirty="0">
                        <a:solidFill>
                          <a:schemeClr val="bg1"/>
                        </a:solidFill>
                      </a:endParaRPr>
                    </a:p>
                  </a:txBody>
                  <a:tcPr marL="86342" marR="86342">
                    <a:solidFill>
                      <a:schemeClr val="accent1"/>
                    </a:solidFill>
                  </a:tcPr>
                </a:tc>
                <a:tc hMerge="1">
                  <a:txBody>
                    <a:bodyPr/>
                    <a:lstStyle/>
                    <a:p>
                      <a:endParaRPr lang="en-US" dirty="0"/>
                    </a:p>
                  </a:txBody>
                  <a:tcPr/>
                </a:tc>
              </a:tr>
              <a:tr h="708342">
                <a:tc>
                  <a:txBody>
                    <a:bodyPr/>
                    <a:lstStyle/>
                    <a:p>
                      <a:r>
                        <a:rPr lang="en-US" sz="2100" dirty="0" smtClean="0"/>
                        <a:t>.prepend</a:t>
                      </a:r>
                      <a:endParaRPr lang="en-US" sz="2100" dirty="0"/>
                    </a:p>
                  </a:txBody>
                  <a:tcPr marL="86342" marR="86342"/>
                </a:tc>
                <a:tc gridSpan="2">
                  <a:txBody>
                    <a:bodyPr/>
                    <a:lstStyle/>
                    <a:p>
                      <a:r>
                        <a:rPr lang="en-US" sz="2100" b="0" i="0" u="none" strike="noStrike" kern="1200" baseline="0" dirty="0" smtClean="0">
                          <a:solidFill>
                            <a:schemeClr val="dk1"/>
                          </a:solidFill>
                          <a:latin typeface="+mn-lt"/>
                          <a:ea typeface="+mn-ea"/>
                          <a:cs typeface="+mn-cs"/>
                        </a:rPr>
                        <a:t>add element inside the beginning of the selection</a:t>
                      </a:r>
                      <a:endParaRPr lang="en-US" sz="2100" dirty="0"/>
                    </a:p>
                  </a:txBody>
                  <a:tcPr marL="86342" marR="86342"/>
                </a:tc>
                <a:tc hMerge="1">
                  <a:txBody>
                    <a:bodyPr/>
                    <a:lstStyle/>
                    <a:p>
                      <a:endParaRPr lang="en-US" dirty="0"/>
                    </a:p>
                  </a:txBody>
                  <a:tcPr/>
                </a:tc>
              </a:tr>
              <a:tr h="370840">
                <a:tc>
                  <a:txBody>
                    <a:bodyPr/>
                    <a:lstStyle/>
                    <a:p>
                      <a:r>
                        <a:rPr lang="en-US" sz="2100" dirty="0" smtClean="0"/>
                        <a:t>.append</a:t>
                      </a:r>
                      <a:endParaRPr lang="en-US" sz="2100" dirty="0"/>
                    </a:p>
                  </a:txBody>
                  <a:tcPr marL="86342" marR="86342"/>
                </a:tc>
                <a:tc gridSpan="2">
                  <a:txBody>
                    <a:bodyPr/>
                    <a:lstStyle/>
                    <a:p>
                      <a:r>
                        <a:rPr lang="en-US" sz="2100" b="0" i="0" u="none" strike="noStrike" kern="1200" baseline="0" dirty="0" smtClean="0">
                          <a:solidFill>
                            <a:schemeClr val="dk1"/>
                          </a:solidFill>
                          <a:latin typeface="+mn-lt"/>
                          <a:ea typeface="+mn-ea"/>
                          <a:cs typeface="+mn-cs"/>
                        </a:rPr>
                        <a:t>add element inside the end of the selection</a:t>
                      </a:r>
                      <a:endParaRPr lang="en-US" sz="2100" dirty="0"/>
                    </a:p>
                  </a:txBody>
                  <a:tcPr marL="86342" marR="86342"/>
                </a:tc>
                <a:tc hMerge="1">
                  <a:txBody>
                    <a:bodyPr/>
                    <a:lstStyle/>
                    <a:p>
                      <a:endParaRPr lang="en-US" dirty="0"/>
                    </a:p>
                  </a:txBody>
                  <a:tcPr/>
                </a:tc>
              </a:tr>
              <a:tr h="370840">
                <a:tc>
                  <a:txBody>
                    <a:bodyPr/>
                    <a:lstStyle/>
                    <a:p>
                      <a:r>
                        <a:rPr lang="en-US" sz="2100" dirty="0" smtClean="0"/>
                        <a:t>.before</a:t>
                      </a:r>
                      <a:endParaRPr lang="en-US" sz="2100" dirty="0"/>
                    </a:p>
                  </a:txBody>
                  <a:tcPr marL="86342" marR="86342"/>
                </a:tc>
                <a:tc gridSpan="2">
                  <a:txBody>
                    <a:bodyPr/>
                    <a:lstStyle/>
                    <a:p>
                      <a:r>
                        <a:rPr lang="en-US" sz="2100" b="0" i="0" u="none" strike="noStrike" kern="1200" baseline="0" dirty="0" smtClean="0">
                          <a:solidFill>
                            <a:schemeClr val="dk1"/>
                          </a:solidFill>
                          <a:latin typeface="+mn-lt"/>
                          <a:ea typeface="+mn-ea"/>
                          <a:cs typeface="+mn-cs"/>
                        </a:rPr>
                        <a:t>add element before selection</a:t>
                      </a:r>
                      <a:endParaRPr lang="en-US" sz="2100" dirty="0"/>
                    </a:p>
                  </a:txBody>
                  <a:tcPr marL="86342" marR="86342"/>
                </a:tc>
                <a:tc hMerge="1">
                  <a:txBody>
                    <a:bodyPr/>
                    <a:lstStyle/>
                    <a:p>
                      <a:endParaRPr lang="en-US" dirty="0"/>
                    </a:p>
                  </a:txBody>
                  <a:tcPr/>
                </a:tc>
              </a:tr>
              <a:tr h="370840">
                <a:tc>
                  <a:txBody>
                    <a:bodyPr/>
                    <a:lstStyle/>
                    <a:p>
                      <a:r>
                        <a:rPr lang="en-US" sz="2100" dirty="0" smtClean="0"/>
                        <a:t>.after</a:t>
                      </a:r>
                      <a:endParaRPr lang="en-US" sz="2100" dirty="0"/>
                    </a:p>
                  </a:txBody>
                  <a:tcPr marL="86342" marR="86342"/>
                </a:tc>
                <a:tc gridSpan="2">
                  <a:txBody>
                    <a:bodyPr/>
                    <a:lstStyle/>
                    <a:p>
                      <a:r>
                        <a:rPr lang="en-US" sz="2100" b="0" i="0" u="none" strike="noStrike" kern="1200" baseline="0" dirty="0" smtClean="0">
                          <a:solidFill>
                            <a:schemeClr val="dk1"/>
                          </a:solidFill>
                          <a:latin typeface="+mn-lt"/>
                          <a:ea typeface="+mn-ea"/>
                          <a:cs typeface="+mn-cs"/>
                        </a:rPr>
                        <a:t>add element after selection</a:t>
                      </a:r>
                      <a:endParaRPr lang="en-US" sz="2100" dirty="0"/>
                    </a:p>
                  </a:txBody>
                  <a:tcPr marL="86342" marR="86342"/>
                </a:tc>
                <a:tc hMerge="1">
                  <a:txBody>
                    <a:bodyPr/>
                    <a:lstStyle/>
                    <a:p>
                      <a:endParaRPr lang="en-US" dirty="0"/>
                    </a:p>
                  </a:txBody>
                  <a:tcPr/>
                </a:tc>
              </a:tr>
              <a:tr h="370840">
                <a:tc>
                  <a:txBody>
                    <a:bodyPr/>
                    <a:lstStyle/>
                    <a:p>
                      <a:r>
                        <a:rPr lang="en-US" sz="2100" dirty="0" smtClean="0"/>
                        <a:t>.remove</a:t>
                      </a:r>
                      <a:endParaRPr lang="en-US" sz="2100" dirty="0"/>
                    </a:p>
                  </a:txBody>
                  <a:tcPr marL="86342" marR="86342"/>
                </a:tc>
                <a:tc gridSpan="2">
                  <a:txBody>
                    <a:bodyPr/>
                    <a:lstStyle/>
                    <a:p>
                      <a:r>
                        <a:rPr lang="en-US" sz="2100" b="0" i="0" u="none" strike="noStrike" kern="1200" baseline="0" dirty="0" smtClean="0">
                          <a:solidFill>
                            <a:schemeClr val="dk1"/>
                          </a:solidFill>
                          <a:latin typeface="+mn-lt"/>
                          <a:ea typeface="+mn-ea"/>
                          <a:cs typeface="+mn-cs"/>
                        </a:rPr>
                        <a:t>remove element from the DOM</a:t>
                      </a:r>
                      <a:endParaRPr lang="en-US" sz="2100" dirty="0"/>
                    </a:p>
                  </a:txBody>
                  <a:tcPr marL="86342" marR="86342"/>
                </a:tc>
                <a:tc hMerge="1">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D55FF227-F1AF-4A4E-90BD-608F8AA3EB58}" type="slidenum">
              <a:rPr lang="en-US" smtClean="0"/>
              <a:t>21</a:t>
            </a:fld>
            <a:endParaRPr lang="en-US"/>
          </a:p>
        </p:txBody>
      </p:sp>
    </p:spTree>
    <p:extLst>
      <p:ext uri="{BB962C8B-B14F-4D97-AF65-F5344CB8AC3E}">
        <p14:creationId xmlns:p14="http://schemas.microsoft.com/office/powerpoint/2010/main" val="30385644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a:lstStyle/>
          <a:p>
            <a:r>
              <a:rPr lang="en-US" dirty="0"/>
              <a:t>jQuery Events</a:t>
            </a:r>
          </a:p>
        </p:txBody>
      </p:sp>
      <p:sp>
        <p:nvSpPr>
          <p:cNvPr id="20482" name="Rectangle 2"/>
          <p:cNvSpPr>
            <a:spLocks noGrp="1" noChangeArrowheads="1"/>
          </p:cNvSpPr>
          <p:nvPr>
            <p:ph idx="1"/>
          </p:nvPr>
        </p:nvSpPr>
        <p:spPr>
          <a:ln/>
        </p:spPr>
        <p:txBody>
          <a:bodyPr/>
          <a:lstStyle/>
          <a:p>
            <a:r>
              <a:rPr lang="en-US" dirty="0"/>
              <a:t>jQuery provides simple methods for attaching event handlers to selections. When an event occurs, the provided function is executed. Inside the function, this refers to the element that was clicked</a:t>
            </a:r>
          </a:p>
          <a:p>
            <a:r>
              <a:rPr lang="en-US" u="sng" dirty="0">
                <a:hlinkClick r:id="rId2"/>
              </a:rPr>
              <a:t>http://api.jquery.com/category/events/</a:t>
            </a:r>
            <a:endParaRPr lang="en-US" u="sng" dirty="0"/>
          </a:p>
        </p:txBody>
      </p:sp>
    </p:spTree>
    <p:extLst>
      <p:ext uri="{BB962C8B-B14F-4D97-AF65-F5344CB8AC3E}">
        <p14:creationId xmlns:p14="http://schemas.microsoft.com/office/powerpoint/2010/main" val="1116271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ln/>
        </p:spPr>
        <p:txBody>
          <a:bodyPr/>
          <a:lstStyle/>
          <a:p>
            <a:r>
              <a:rPr lang="en-US" sz="4200" dirty="0"/>
              <a:t>Connecting Events to Elements</a:t>
            </a:r>
          </a:p>
        </p:txBody>
      </p:sp>
      <p:sp>
        <p:nvSpPr>
          <p:cNvPr id="21506" name="Rectangle 2"/>
          <p:cNvSpPr>
            <a:spLocks noGrp="1" noChangeArrowheads="1"/>
          </p:cNvSpPr>
          <p:nvPr>
            <p:ph idx="1"/>
          </p:nvPr>
        </p:nvSpPr>
        <p:spPr>
          <a:ln/>
        </p:spPr>
        <p:txBody>
          <a:bodyPr>
            <a:normAutofit/>
          </a:bodyPr>
          <a:lstStyle/>
          <a:p>
            <a:pPr marL="0" indent="0">
              <a:lnSpc>
                <a:spcPct val="80000"/>
              </a:lnSpc>
              <a:buNone/>
            </a:pPr>
            <a:r>
              <a:rPr lang="en-US" sz="2600" dirty="0"/>
              <a:t>Binding an event</a:t>
            </a:r>
          </a:p>
          <a:p>
            <a:pPr marL="0" indent="0">
              <a:lnSpc>
                <a:spcPct val="80000"/>
              </a:lnSpc>
              <a:buNone/>
            </a:pPr>
            <a:endParaRPr lang="en-US" sz="2000" dirty="0" smtClean="0"/>
          </a:p>
          <a:p>
            <a:pPr>
              <a:lnSpc>
                <a:spcPct val="80000"/>
              </a:lnSpc>
            </a:pPr>
            <a:endParaRPr lang="en-US" sz="2000" dirty="0"/>
          </a:p>
          <a:p>
            <a:pPr>
              <a:lnSpc>
                <a:spcPct val="80000"/>
              </a:lnSpc>
            </a:pPr>
            <a:endParaRPr lang="en-US" sz="2000" dirty="0"/>
          </a:p>
          <a:p>
            <a:pPr marL="0" indent="0">
              <a:lnSpc>
                <a:spcPct val="80000"/>
              </a:lnSpc>
              <a:buNone/>
            </a:pPr>
            <a:r>
              <a:rPr lang="en-US" sz="2600" dirty="0"/>
              <a:t>Convenience methods for most common events</a:t>
            </a:r>
          </a:p>
          <a:p>
            <a:pPr marL="0" indent="0">
              <a:lnSpc>
                <a:spcPct val="80000"/>
              </a:lnSpc>
              <a:buNone/>
            </a:pPr>
            <a:endParaRPr lang="en-US" sz="2000" dirty="0"/>
          </a:p>
        </p:txBody>
      </p:sp>
      <p:pic>
        <p:nvPicPr>
          <p:cNvPr id="2" name="Picture 1"/>
          <p:cNvPicPr>
            <a:picLocks noChangeAspect="1"/>
          </p:cNvPicPr>
          <p:nvPr/>
        </p:nvPicPr>
        <p:blipFill>
          <a:blip r:embed="rId3"/>
          <a:stretch>
            <a:fillRect/>
          </a:stretch>
        </p:blipFill>
        <p:spPr>
          <a:xfrm>
            <a:off x="879475" y="2454275"/>
            <a:ext cx="5118100" cy="1092200"/>
          </a:xfrm>
          <a:prstGeom prst="rect">
            <a:avLst/>
          </a:prstGeom>
        </p:spPr>
      </p:pic>
      <p:pic>
        <p:nvPicPr>
          <p:cNvPr id="3" name="Picture 2"/>
          <p:cNvPicPr>
            <a:picLocks noChangeAspect="1"/>
          </p:cNvPicPr>
          <p:nvPr/>
        </p:nvPicPr>
        <p:blipFill>
          <a:blip r:embed="rId4"/>
          <a:stretch>
            <a:fillRect/>
          </a:stretch>
        </p:blipFill>
        <p:spPr>
          <a:xfrm>
            <a:off x="946150" y="4645025"/>
            <a:ext cx="3619500" cy="1092200"/>
          </a:xfrm>
          <a:prstGeom prst="rect">
            <a:avLst/>
          </a:prstGeom>
        </p:spPr>
      </p:pic>
    </p:spTree>
    <p:extLst>
      <p:ext uri="{BB962C8B-B14F-4D97-AF65-F5344CB8AC3E}">
        <p14:creationId xmlns:p14="http://schemas.microsoft.com/office/powerpoint/2010/main" val="4278055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Disconnecting Events</a:t>
            </a:r>
          </a:p>
        </p:txBody>
      </p:sp>
      <p:sp>
        <p:nvSpPr>
          <p:cNvPr id="3" name="Content Placeholder 2"/>
          <p:cNvSpPr>
            <a:spLocks noGrp="1"/>
          </p:cNvSpPr>
          <p:nvPr>
            <p:ph idx="1"/>
          </p:nvPr>
        </p:nvSpPr>
        <p:spPr/>
        <p:txBody>
          <a:bodyPr>
            <a:noAutofit/>
          </a:bodyPr>
          <a:lstStyle/>
          <a:p>
            <a:r>
              <a:rPr lang="en-US" dirty="0" smtClean="0"/>
              <a:t>To disconnect an event handler, you use the $.</a:t>
            </a:r>
            <a:r>
              <a:rPr lang="en-US" dirty="0" err="1" smtClean="0"/>
              <a:t>fn.unbind</a:t>
            </a:r>
            <a:r>
              <a:rPr lang="en-US" dirty="0" smtClean="0"/>
              <a:t> method and pass in the event type to unbind. If you attached a named function to the event, then you can isolate the unbinding to that named function by passing it as the second argument.</a:t>
            </a:r>
            <a:endParaRPr lang="en-US" dirty="0" smtClean="0"/>
          </a:p>
          <a:p>
            <a:endParaRPr lang="en-US" dirty="0"/>
          </a:p>
          <a:p>
            <a:r>
              <a:rPr lang="en-US" dirty="0"/>
              <a:t>Unbinding all click handlers on a selection</a:t>
            </a:r>
          </a:p>
          <a:p>
            <a:pPr marL="0" indent="0">
              <a:buNone/>
            </a:pPr>
            <a:r>
              <a:rPr lang="en-US" dirty="0" smtClean="0"/>
              <a:t>	$</a:t>
            </a:r>
            <a:r>
              <a:rPr lang="en-US" dirty="0"/>
              <a:t>('p').unbind('click')</a:t>
            </a:r>
            <a:r>
              <a:rPr lang="en-US" dirty="0" smtClean="0"/>
              <a:t>;</a:t>
            </a: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24</a:t>
            </a:fld>
            <a:endParaRPr lang="en-US"/>
          </a:p>
        </p:txBody>
      </p:sp>
    </p:spTree>
    <p:extLst>
      <p:ext uri="{BB962C8B-B14F-4D97-AF65-F5344CB8AC3E}">
        <p14:creationId xmlns:p14="http://schemas.microsoft.com/office/powerpoint/2010/main" val="3479831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Unbinding a particular click </a:t>
            </a:r>
            <a:r>
              <a:rPr lang="en-US" dirty="0" smtClean="0"/>
              <a:t>handler</a:t>
            </a: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25</a:t>
            </a:fld>
            <a:endParaRPr lang="en-US"/>
          </a:p>
        </p:txBody>
      </p:sp>
      <p:pic>
        <p:nvPicPr>
          <p:cNvPr id="6" name="Picture 5"/>
          <p:cNvPicPr>
            <a:picLocks noChangeAspect="1"/>
          </p:cNvPicPr>
          <p:nvPr/>
        </p:nvPicPr>
        <p:blipFill>
          <a:blip r:embed="rId3"/>
          <a:stretch>
            <a:fillRect/>
          </a:stretch>
        </p:blipFill>
        <p:spPr>
          <a:xfrm>
            <a:off x="685800" y="2151415"/>
            <a:ext cx="7921625" cy="1183572"/>
          </a:xfrm>
          <a:prstGeom prst="rect">
            <a:avLst/>
          </a:prstGeom>
        </p:spPr>
      </p:pic>
    </p:spTree>
    <p:extLst>
      <p:ext uri="{BB962C8B-B14F-4D97-AF65-F5344CB8AC3E}">
        <p14:creationId xmlns:p14="http://schemas.microsoft.com/office/powerpoint/2010/main" val="1821783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Events</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hlinkClick r:id="rId2"/>
              </a:rPr>
              <a:t>http://api.jquery.com/category/events/mouse-events/</a:t>
            </a:r>
            <a:endParaRPr lang="en-US" dirty="0"/>
          </a:p>
          <a:p>
            <a:endParaRPr lang="en-US" dirty="0"/>
          </a:p>
          <a:p>
            <a:r>
              <a:rPr lang="en-US" dirty="0"/>
              <a:t>.click() / .</a:t>
            </a:r>
            <a:r>
              <a:rPr lang="en-US" dirty="0" err="1"/>
              <a:t>dblclick</a:t>
            </a:r>
            <a:r>
              <a:rPr lang="en-US" dirty="0"/>
              <a:t>()</a:t>
            </a:r>
          </a:p>
          <a:p>
            <a:r>
              <a:rPr lang="en-US" dirty="0"/>
              <a:t>.hover()</a:t>
            </a:r>
          </a:p>
          <a:p>
            <a:r>
              <a:rPr lang="en-US" dirty="0"/>
              <a:t>.</a:t>
            </a:r>
            <a:r>
              <a:rPr lang="en-US" dirty="0" err="1"/>
              <a:t>mousedown</a:t>
            </a:r>
            <a:r>
              <a:rPr lang="en-US" dirty="0"/>
              <a:t>() / .</a:t>
            </a:r>
            <a:r>
              <a:rPr lang="en-US" dirty="0" err="1"/>
              <a:t>mouseup</a:t>
            </a:r>
            <a:r>
              <a:rPr lang="en-US" dirty="0"/>
              <a:t>()     // click and release mouse click</a:t>
            </a:r>
          </a:p>
          <a:p>
            <a:r>
              <a:rPr lang="en-US" dirty="0"/>
              <a:t>.</a:t>
            </a:r>
            <a:r>
              <a:rPr lang="en-US" dirty="0" err="1"/>
              <a:t>mouseover</a:t>
            </a:r>
            <a:r>
              <a:rPr lang="en-US" dirty="0"/>
              <a:t>() / .</a:t>
            </a:r>
            <a:r>
              <a:rPr lang="en-US" dirty="0" err="1"/>
              <a:t>mouseout</a:t>
            </a:r>
            <a:r>
              <a:rPr lang="en-US" dirty="0"/>
              <a:t>()     // cursor move around and move outside</a:t>
            </a:r>
          </a:p>
          <a:p>
            <a:r>
              <a:rPr lang="en-US" dirty="0"/>
              <a:t>.</a:t>
            </a:r>
            <a:r>
              <a:rPr lang="en-US" dirty="0" err="1"/>
              <a:t>mouseenter</a:t>
            </a:r>
            <a:r>
              <a:rPr lang="en-US" dirty="0"/>
              <a:t>() / .</a:t>
            </a:r>
            <a:r>
              <a:rPr lang="en-US" dirty="0" err="1"/>
              <a:t>mouseleave</a:t>
            </a:r>
            <a:r>
              <a:rPr lang="en-US" dirty="0"/>
              <a:t>() // cursor go inside and outside</a:t>
            </a:r>
          </a:p>
          <a:p>
            <a:r>
              <a:rPr lang="en-US" dirty="0"/>
              <a:t>.</a:t>
            </a:r>
            <a:r>
              <a:rPr lang="en-US" dirty="0" err="1"/>
              <a:t>mousemove</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26</a:t>
            </a:fld>
            <a:endParaRPr lang="en-US"/>
          </a:p>
        </p:txBody>
      </p:sp>
    </p:spTree>
    <p:extLst>
      <p:ext uri="{BB962C8B-B14F-4D97-AF65-F5344CB8AC3E}">
        <p14:creationId xmlns:p14="http://schemas.microsoft.com/office/powerpoint/2010/main" val="1112096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sz="3900" dirty="0"/>
              <a:t>Inside the Event Handling Function</a:t>
            </a:r>
          </a:p>
        </p:txBody>
      </p:sp>
      <p:sp>
        <p:nvSpPr>
          <p:cNvPr id="24578" name="Rectangle 2"/>
          <p:cNvSpPr>
            <a:spLocks noGrp="1" noChangeArrowheads="1"/>
          </p:cNvSpPr>
          <p:nvPr>
            <p:ph idx="1"/>
          </p:nvPr>
        </p:nvSpPr>
        <p:spPr>
          <a:ln/>
        </p:spPr>
        <p:txBody>
          <a:bodyPr/>
          <a:lstStyle/>
          <a:p>
            <a:pPr marL="0" indent="0">
              <a:buNone/>
            </a:pPr>
            <a:r>
              <a:rPr lang="en-US" dirty="0"/>
              <a:t>$('a').click(function(e) {</a:t>
            </a:r>
          </a:p>
          <a:p>
            <a:pPr marL="0" indent="0">
              <a:buNone/>
            </a:pPr>
            <a:r>
              <a:rPr lang="en-US" dirty="0"/>
              <a:t>	</a:t>
            </a:r>
            <a:r>
              <a:rPr lang="en-US" dirty="0" err="1"/>
              <a:t>var</a:t>
            </a:r>
            <a:r>
              <a:rPr lang="en-US" dirty="0"/>
              <a:t> $this = $(this);</a:t>
            </a:r>
          </a:p>
          <a:p>
            <a:pPr marL="0" indent="0">
              <a:buNone/>
            </a:pPr>
            <a:r>
              <a:rPr lang="en-US" dirty="0"/>
              <a:t>	if ($</a:t>
            </a:r>
            <a:r>
              <a:rPr lang="en-US" dirty="0" err="1"/>
              <a:t>this.attr</a:t>
            </a:r>
            <a:r>
              <a:rPr lang="en-US" dirty="0"/>
              <a:t>('</a:t>
            </a:r>
            <a:r>
              <a:rPr lang="en-US" dirty="0" err="1"/>
              <a:t>href</a:t>
            </a:r>
            <a:r>
              <a:rPr lang="en-US" dirty="0"/>
              <a:t>').match('evil')) {</a:t>
            </a:r>
          </a:p>
          <a:p>
            <a:pPr marL="0" indent="0">
              <a:buNone/>
            </a:pPr>
            <a:r>
              <a:rPr lang="en-US" dirty="0"/>
              <a:t>		</a:t>
            </a:r>
            <a:r>
              <a:rPr lang="en-US" dirty="0" err="1"/>
              <a:t>e.preventDefault</a:t>
            </a:r>
            <a:r>
              <a:rPr lang="en-US" dirty="0"/>
              <a:t>();</a:t>
            </a:r>
          </a:p>
          <a:p>
            <a:pPr marL="0" indent="0">
              <a:buNone/>
            </a:pPr>
            <a:r>
              <a:rPr lang="en-US" dirty="0"/>
              <a:t>		$</a:t>
            </a:r>
            <a:r>
              <a:rPr lang="en-US" dirty="0" err="1"/>
              <a:t>this.addClass</a:t>
            </a:r>
            <a:r>
              <a:rPr lang="en-US" dirty="0"/>
              <a:t>('evil');</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778548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Hover</a:t>
            </a:r>
            <a:endParaRPr lang="en-US" dirty="0"/>
          </a:p>
        </p:txBody>
      </p:sp>
      <p:sp>
        <p:nvSpPr>
          <p:cNvPr id="3" name="Content Placeholder 2"/>
          <p:cNvSpPr>
            <a:spLocks noGrp="1"/>
          </p:cNvSpPr>
          <p:nvPr>
            <p:ph idx="1"/>
          </p:nvPr>
        </p:nvSpPr>
        <p:spPr/>
        <p:txBody>
          <a:bodyPr>
            <a:noAutofit/>
          </a:bodyPr>
          <a:lstStyle/>
          <a:p>
            <a:pPr marL="0" indent="0">
              <a:buNone/>
            </a:pPr>
            <a:r>
              <a:rPr lang="en-US" dirty="0"/>
              <a:t>The .hover() method binds handlers for both </a:t>
            </a:r>
            <a:r>
              <a:rPr lang="en-US" dirty="0" err="1"/>
              <a:t>mouseenter</a:t>
            </a:r>
            <a:r>
              <a:rPr lang="en-US" dirty="0"/>
              <a:t> and </a:t>
            </a:r>
            <a:r>
              <a:rPr lang="en-US" dirty="0" err="1"/>
              <a:t>mouseleave</a:t>
            </a:r>
            <a:r>
              <a:rPr lang="en-US" dirty="0"/>
              <a:t> events.</a:t>
            </a:r>
          </a:p>
          <a:p>
            <a:pPr marL="0" indent="0">
              <a:buNone/>
            </a:pPr>
            <a:endParaRPr lang="en-US" dirty="0"/>
          </a:p>
          <a:p>
            <a:pPr marL="0" indent="0">
              <a:buNone/>
            </a:pPr>
            <a:r>
              <a:rPr lang="en-US" dirty="0"/>
              <a:t>$('#menu li').hover(function() {</a:t>
            </a:r>
          </a:p>
          <a:p>
            <a:pPr marL="0" indent="0">
              <a:buNone/>
            </a:pPr>
            <a:r>
              <a:rPr lang="en-US" dirty="0" smtClean="0"/>
              <a:t>	$</a:t>
            </a:r>
            <a:r>
              <a:rPr lang="en-US" dirty="0"/>
              <a:t>(this).</a:t>
            </a:r>
            <a:r>
              <a:rPr lang="en-US" dirty="0" err="1"/>
              <a:t>toggleClass</a:t>
            </a:r>
            <a:r>
              <a:rPr lang="en-US" dirty="0"/>
              <a:t>('hover');</a:t>
            </a:r>
          </a:p>
          <a:p>
            <a:pPr marL="0" indent="0">
              <a:buNone/>
            </a:pP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28</a:t>
            </a:fld>
            <a:endParaRPr lang="en-US"/>
          </a:p>
        </p:txBody>
      </p:sp>
    </p:spTree>
    <p:extLst>
      <p:ext uri="{BB962C8B-B14F-4D97-AF65-F5344CB8AC3E}">
        <p14:creationId xmlns:p14="http://schemas.microsoft.com/office/powerpoint/2010/main" val="4215568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 same thing:</a:t>
            </a:r>
          </a:p>
          <a:p>
            <a:pPr marL="0" indent="0">
              <a:buNone/>
            </a:pPr>
            <a:r>
              <a:rPr lang="en-US" dirty="0"/>
              <a:t>$('#menu li').hover(</a:t>
            </a:r>
          </a:p>
          <a:p>
            <a:pPr marL="0" indent="0">
              <a:buNone/>
            </a:pPr>
            <a:r>
              <a:rPr lang="en-US" dirty="0"/>
              <a:t>	function() {</a:t>
            </a:r>
          </a:p>
          <a:p>
            <a:pPr marL="0" indent="0">
              <a:buNone/>
            </a:pPr>
            <a:r>
              <a:rPr lang="en-US" dirty="0"/>
              <a:t>		$(this).</a:t>
            </a:r>
            <a:r>
              <a:rPr lang="en-US" dirty="0" err="1"/>
              <a:t>addClass</a:t>
            </a:r>
            <a:r>
              <a:rPr lang="en-US" dirty="0"/>
              <a:t>('hover');</a:t>
            </a:r>
          </a:p>
          <a:p>
            <a:pPr marL="0" indent="0">
              <a:buNone/>
            </a:pPr>
            <a:r>
              <a:rPr lang="en-US" dirty="0"/>
              <a:t>	}, function() {</a:t>
            </a:r>
          </a:p>
          <a:p>
            <a:pPr marL="0" indent="0">
              <a:buNone/>
            </a:pPr>
            <a:r>
              <a:rPr lang="en-US" dirty="0"/>
              <a:t>		$(this).</a:t>
            </a:r>
            <a:r>
              <a:rPr lang="en-US" dirty="0" err="1"/>
              <a:t>removeClass</a:t>
            </a:r>
            <a:r>
              <a:rPr lang="en-US" dirty="0"/>
              <a:t>('hover');</a:t>
            </a:r>
          </a:p>
          <a:p>
            <a:pPr marL="0" indent="0">
              <a:buNone/>
            </a:pPr>
            <a:r>
              <a:rPr lang="en-US" dirty="0"/>
              <a:t>	}</a:t>
            </a:r>
          </a:p>
          <a:p>
            <a:pPr marL="0" indent="0">
              <a:buNone/>
            </a:pPr>
            <a:r>
              <a:rPr lang="en-US" dirty="0"/>
              <a:t>)</a:t>
            </a:r>
            <a:r>
              <a:rPr lang="en-US" dirty="0" smtClean="0"/>
              <a:t>;</a:t>
            </a: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29</a:t>
            </a:fld>
            <a:endParaRPr lang="en-US"/>
          </a:p>
        </p:txBody>
      </p:sp>
    </p:spTree>
    <p:extLst>
      <p:ext uri="{BB962C8B-B14F-4D97-AF65-F5344CB8AC3E}">
        <p14:creationId xmlns:p14="http://schemas.microsoft.com/office/powerpoint/2010/main" val="77502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tr-TR" dirty="0" smtClean="0"/>
              <a:t>HTML </a:t>
            </a:r>
            <a:r>
              <a:rPr lang="tr-TR" dirty="0" err="1" smtClean="0"/>
              <a:t>vocabulary</a:t>
            </a:r>
            <a:endParaRPr lang="en-US" dirty="0"/>
          </a:p>
        </p:txBody>
      </p:sp>
      <p:sp>
        <p:nvSpPr>
          <p:cNvPr id="10" name="Content Placeholder 9"/>
          <p:cNvSpPr>
            <a:spLocks noGrp="1"/>
          </p:cNvSpPr>
          <p:nvPr>
            <p:ph sz="half" idx="2"/>
          </p:nvPr>
        </p:nvSpPr>
        <p:spPr>
          <a:xfrm>
            <a:off x="3714750" y="1600200"/>
            <a:ext cx="4972050" cy="4525963"/>
          </a:xfrm>
        </p:spPr>
        <p:txBody>
          <a:bodyPr>
            <a:normAutofit/>
          </a:bodyPr>
          <a:lstStyle/>
          <a:p>
            <a:r>
              <a:rPr lang="en-US" dirty="0"/>
              <a:t>The first list item is a child of the unordered list.</a:t>
            </a:r>
          </a:p>
          <a:p>
            <a:r>
              <a:rPr lang="en-US" dirty="0"/>
              <a:t>The unordered list is the parent of both list items.</a:t>
            </a:r>
          </a:p>
          <a:p>
            <a:r>
              <a:rPr lang="en-US" dirty="0"/>
              <a:t>The span is a descendant of the unordered list.</a:t>
            </a:r>
          </a:p>
          <a:p>
            <a:r>
              <a:rPr lang="en-US" dirty="0"/>
              <a:t>The unordered list is an ancestor of everything inside of it.</a:t>
            </a:r>
          </a:p>
          <a:p>
            <a:r>
              <a:rPr lang="en-US" dirty="0"/>
              <a:t>The two list items are siblings</a:t>
            </a:r>
            <a:r>
              <a:rPr lang="en-US" dirty="0" smtClean="0"/>
              <a:t>.</a:t>
            </a: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3</a:t>
            </a:fld>
            <a:endParaRPr lang="en-US"/>
          </a:p>
        </p:txBody>
      </p:sp>
      <p:pic>
        <p:nvPicPr>
          <p:cNvPr id="6" name="Picture 5"/>
          <p:cNvPicPr>
            <a:picLocks noChangeAspect="1"/>
          </p:cNvPicPr>
          <p:nvPr/>
        </p:nvPicPr>
        <p:blipFill>
          <a:blip r:embed="rId3"/>
          <a:stretch>
            <a:fillRect/>
          </a:stretch>
        </p:blipFill>
        <p:spPr>
          <a:xfrm>
            <a:off x="285750" y="1679575"/>
            <a:ext cx="3429000" cy="2692400"/>
          </a:xfrm>
          <a:prstGeom prst="rect">
            <a:avLst/>
          </a:prstGeom>
        </p:spPr>
      </p:pic>
    </p:spTree>
    <p:extLst>
      <p:ext uri="{BB962C8B-B14F-4D97-AF65-F5344CB8AC3E}">
        <p14:creationId xmlns:p14="http://schemas.microsoft.com/office/powerpoint/2010/main" val="2270692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r>
              <a:rPr lang="en-US" dirty="0"/>
              <a:t>Form Events</a:t>
            </a:r>
          </a:p>
        </p:txBody>
      </p:sp>
      <p:sp>
        <p:nvSpPr>
          <p:cNvPr id="26626" name="Rectangle 2"/>
          <p:cNvSpPr>
            <a:spLocks noGrp="1" noChangeArrowheads="1"/>
          </p:cNvSpPr>
          <p:nvPr>
            <p:ph idx="1"/>
          </p:nvPr>
        </p:nvSpPr>
        <p:spPr>
          <a:ln/>
        </p:spPr>
        <p:txBody>
          <a:bodyPr/>
          <a:lstStyle/>
          <a:p>
            <a:r>
              <a:rPr lang="en-US" sz="2500" u="sng" dirty="0">
                <a:hlinkClick r:id="rId2"/>
              </a:rPr>
              <a:t>http://api.jquery.com/category/events/form-events/</a:t>
            </a:r>
            <a:endParaRPr lang="en-US" sz="2500" dirty="0"/>
          </a:p>
          <a:p>
            <a:endParaRPr lang="en-US" sz="2500" dirty="0"/>
          </a:p>
          <a:p>
            <a:r>
              <a:rPr lang="en-US" sz="2500" dirty="0"/>
              <a:t>.blur() / .focus() // loses focus or gains focus</a:t>
            </a:r>
          </a:p>
          <a:p>
            <a:r>
              <a:rPr lang="en-US" sz="2500" dirty="0"/>
              <a:t>.change()          // value changed</a:t>
            </a:r>
          </a:p>
          <a:p>
            <a:r>
              <a:rPr lang="en-US" sz="2500" dirty="0"/>
              <a:t>.select()           // makes a text selection</a:t>
            </a:r>
          </a:p>
          <a:p>
            <a:r>
              <a:rPr lang="en-US" sz="2500" dirty="0"/>
              <a:t>.submit()         // submit a form</a:t>
            </a:r>
          </a:p>
          <a:p>
            <a:endParaRPr lang="en-US" sz="2500" dirty="0"/>
          </a:p>
        </p:txBody>
      </p:sp>
    </p:spTree>
    <p:extLst>
      <p:ext uri="{BB962C8B-B14F-4D97-AF65-F5344CB8AC3E}">
        <p14:creationId xmlns:p14="http://schemas.microsoft.com/office/powerpoint/2010/main" val="1194239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ln/>
        </p:spPr>
        <p:txBody>
          <a:bodyPr/>
          <a:lstStyle/>
          <a:p>
            <a:r>
              <a:rPr lang="en-US" dirty="0"/>
              <a:t>Browser Events</a:t>
            </a:r>
          </a:p>
        </p:txBody>
      </p:sp>
      <p:sp>
        <p:nvSpPr>
          <p:cNvPr id="27650" name="Rectangle 2"/>
          <p:cNvSpPr>
            <a:spLocks noGrp="1" noChangeArrowheads="1"/>
          </p:cNvSpPr>
          <p:nvPr>
            <p:ph idx="1"/>
          </p:nvPr>
        </p:nvSpPr>
        <p:spPr>
          <a:ln/>
        </p:spPr>
        <p:txBody>
          <a:bodyPr/>
          <a:lstStyle/>
          <a:p>
            <a:r>
              <a:rPr lang="en-US" sz="2500" u="sng" dirty="0">
                <a:hlinkClick r:id="rId2"/>
              </a:rPr>
              <a:t>http://api.jquery.com/category/events/browser-events/</a:t>
            </a:r>
            <a:endParaRPr lang="en-US" sz="2500" dirty="0"/>
          </a:p>
          <a:p>
            <a:endParaRPr lang="en-US" sz="2500" dirty="0"/>
          </a:p>
          <a:p>
            <a:r>
              <a:rPr lang="en-US" sz="2500" dirty="0"/>
              <a:t>.resize()  // the size of the browser window changed</a:t>
            </a:r>
          </a:p>
          <a:p>
            <a:r>
              <a:rPr lang="en-US" sz="2500" dirty="0"/>
              <a:t>.scroll()  // scrolls to a different place in the element</a:t>
            </a:r>
          </a:p>
        </p:txBody>
      </p:sp>
    </p:spTree>
    <p:extLst>
      <p:ext uri="{BB962C8B-B14F-4D97-AF65-F5344CB8AC3E}">
        <p14:creationId xmlns:p14="http://schemas.microsoft.com/office/powerpoint/2010/main" val="4234755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dirty="0"/>
              <a:t>Document Loading</a:t>
            </a:r>
          </a:p>
        </p:txBody>
      </p:sp>
      <p:sp>
        <p:nvSpPr>
          <p:cNvPr id="28674" name="Rectangle 2"/>
          <p:cNvSpPr>
            <a:spLocks noGrp="1" noChangeArrowheads="1"/>
          </p:cNvSpPr>
          <p:nvPr>
            <p:ph idx="1"/>
          </p:nvPr>
        </p:nvSpPr>
        <p:spPr>
          <a:ln/>
        </p:spPr>
        <p:txBody>
          <a:bodyPr/>
          <a:lstStyle/>
          <a:p>
            <a:r>
              <a:rPr lang="en-US" u="sng" dirty="0">
                <a:hlinkClick r:id="rId2"/>
              </a:rPr>
              <a:t>http://api.jquery.com/ready/</a:t>
            </a:r>
            <a:endParaRPr lang="en-US" dirty="0"/>
          </a:p>
          <a:p>
            <a:endParaRPr lang="en-US" dirty="0"/>
          </a:p>
          <a:p>
            <a:r>
              <a:rPr lang="en-US" dirty="0"/>
              <a:t>.ready()  // when the DOM is fully loaded.</a:t>
            </a:r>
          </a:p>
        </p:txBody>
      </p:sp>
    </p:spTree>
    <p:extLst>
      <p:ext uri="{BB962C8B-B14F-4D97-AF65-F5344CB8AC3E}">
        <p14:creationId xmlns:p14="http://schemas.microsoft.com/office/powerpoint/2010/main" val="662898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r>
              <a:rPr lang="en-US" sz="4900" dirty="0"/>
              <a:t>Triggering Event Handlers</a:t>
            </a:r>
          </a:p>
        </p:txBody>
      </p:sp>
      <p:sp>
        <p:nvSpPr>
          <p:cNvPr id="29698" name="Rectangle 2"/>
          <p:cNvSpPr>
            <a:spLocks noGrp="1" noChangeArrowheads="1"/>
          </p:cNvSpPr>
          <p:nvPr>
            <p:ph idx="1"/>
          </p:nvPr>
        </p:nvSpPr>
        <p:spPr>
          <a:ln/>
        </p:spPr>
        <p:txBody>
          <a:bodyPr/>
          <a:lstStyle/>
          <a:p>
            <a:r>
              <a:rPr lang="en-US" sz="2100" dirty="0"/>
              <a:t>Trigger the event handlers bound to an element without any user interaction via the $.</a:t>
            </a:r>
            <a:r>
              <a:rPr lang="en-US" sz="2100" dirty="0" err="1"/>
              <a:t>fn.trigger</a:t>
            </a:r>
            <a:r>
              <a:rPr lang="en-US" sz="2100" dirty="0"/>
              <a:t> method</a:t>
            </a:r>
          </a:p>
          <a:p>
            <a:pPr marL="0" indent="0">
              <a:buNone/>
            </a:pPr>
            <a:endParaRPr lang="en-US" sz="2100" dirty="0"/>
          </a:p>
        </p:txBody>
      </p:sp>
      <p:pic>
        <p:nvPicPr>
          <p:cNvPr id="2" name="Picture 1"/>
          <p:cNvPicPr>
            <a:picLocks noChangeAspect="1"/>
          </p:cNvPicPr>
          <p:nvPr/>
        </p:nvPicPr>
        <p:blipFill>
          <a:blip r:embed="rId3"/>
          <a:stretch>
            <a:fillRect/>
          </a:stretch>
        </p:blipFill>
        <p:spPr>
          <a:xfrm>
            <a:off x="1085850" y="2940050"/>
            <a:ext cx="5130800" cy="1803400"/>
          </a:xfrm>
          <a:prstGeom prst="rect">
            <a:avLst/>
          </a:prstGeom>
        </p:spPr>
      </p:pic>
    </p:spTree>
    <p:extLst>
      <p:ext uri="{BB962C8B-B14F-4D97-AF65-F5344CB8AC3E}">
        <p14:creationId xmlns:p14="http://schemas.microsoft.com/office/powerpoint/2010/main" val="4182345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r>
              <a:rPr lang="en-US" dirty="0"/>
              <a:t>Handling future events</a:t>
            </a:r>
          </a:p>
        </p:txBody>
      </p:sp>
      <p:sp>
        <p:nvSpPr>
          <p:cNvPr id="30722" name="Rectangle 2"/>
          <p:cNvSpPr>
            <a:spLocks noGrp="1" noChangeArrowheads="1"/>
          </p:cNvSpPr>
          <p:nvPr>
            <p:ph idx="1"/>
          </p:nvPr>
        </p:nvSpPr>
        <p:spPr>
          <a:ln/>
        </p:spPr>
        <p:txBody>
          <a:bodyPr/>
          <a:lstStyle/>
          <a:p>
            <a:r>
              <a:rPr lang="en-US" dirty="0"/>
              <a:t>.one()  // the handler is unbound after its first invocation</a:t>
            </a:r>
          </a:p>
          <a:p>
            <a:r>
              <a:rPr lang="en-US" dirty="0"/>
              <a:t>.on() / .off()</a:t>
            </a:r>
          </a:p>
        </p:txBody>
      </p:sp>
    </p:spTree>
    <p:extLst>
      <p:ext uri="{BB962C8B-B14F-4D97-AF65-F5344CB8AC3E}">
        <p14:creationId xmlns:p14="http://schemas.microsoft.com/office/powerpoint/2010/main" val="1291713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a:lstStyle/>
          <a:p>
            <a:r>
              <a:rPr lang="en-US"/>
              <a:t>Effects</a:t>
            </a:r>
          </a:p>
        </p:txBody>
      </p:sp>
      <p:sp>
        <p:nvSpPr>
          <p:cNvPr id="32770" name="Rectangle 2"/>
          <p:cNvSpPr>
            <a:spLocks noGrp="1" noChangeArrowheads="1"/>
          </p:cNvSpPr>
          <p:nvPr>
            <p:ph idx="1"/>
          </p:nvPr>
        </p:nvSpPr>
        <p:spPr>
          <a:ln/>
        </p:spPr>
        <p:txBody>
          <a:bodyPr/>
          <a:lstStyle/>
          <a:p>
            <a:r>
              <a:rPr lang="en-US"/>
              <a:t>jQuery makes it trivial to add simple effects to your page</a:t>
            </a:r>
          </a:p>
          <a:p>
            <a:r>
              <a:rPr lang="en-US" u="sng">
                <a:hlinkClick r:id="rId2"/>
              </a:rPr>
              <a:t>http://api.jquery.com/category/effects/</a:t>
            </a:r>
            <a:endParaRPr lang="en-US" u="sng"/>
          </a:p>
        </p:txBody>
      </p:sp>
    </p:spTree>
    <p:extLst>
      <p:ext uri="{BB962C8B-B14F-4D97-AF65-F5344CB8AC3E}">
        <p14:creationId xmlns:p14="http://schemas.microsoft.com/office/powerpoint/2010/main" val="4210885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Effects</a:t>
            </a:r>
          </a:p>
        </p:txBody>
      </p:sp>
      <p:sp>
        <p:nvSpPr>
          <p:cNvPr id="3" name="Content Placeholder 2"/>
          <p:cNvSpPr>
            <a:spLocks noGrp="1"/>
          </p:cNvSpPr>
          <p:nvPr>
            <p:ph idx="1"/>
          </p:nvPr>
        </p:nvSpPr>
        <p:spPr/>
        <p:txBody>
          <a:bodyPr/>
          <a:lstStyle/>
          <a:p>
            <a:pPr>
              <a:lnSpc>
                <a:spcPct val="80000"/>
              </a:lnSpc>
            </a:pPr>
            <a:r>
              <a:rPr lang="en-US" dirty="0"/>
              <a:t>.show() / .hide()</a:t>
            </a:r>
          </a:p>
          <a:p>
            <a:pPr>
              <a:lnSpc>
                <a:spcPct val="80000"/>
              </a:lnSpc>
            </a:pPr>
            <a:r>
              <a:rPr lang="en-US" dirty="0"/>
              <a:t>.</a:t>
            </a:r>
            <a:r>
              <a:rPr lang="en-US" dirty="0" err="1"/>
              <a:t>fadeIn</a:t>
            </a:r>
            <a:r>
              <a:rPr lang="en-US" dirty="0"/>
              <a:t>() / .</a:t>
            </a:r>
            <a:r>
              <a:rPr lang="en-US" dirty="0" err="1"/>
              <a:t>fadeOut</a:t>
            </a:r>
            <a:r>
              <a:rPr lang="en-US" dirty="0"/>
              <a:t>()</a:t>
            </a:r>
          </a:p>
          <a:p>
            <a:pPr>
              <a:lnSpc>
                <a:spcPct val="80000"/>
              </a:lnSpc>
            </a:pPr>
            <a:r>
              <a:rPr lang="en-US" dirty="0"/>
              <a:t>.</a:t>
            </a:r>
            <a:r>
              <a:rPr lang="en-US" dirty="0" err="1"/>
              <a:t>fadeTo</a:t>
            </a:r>
            <a:r>
              <a:rPr lang="en-US" dirty="0"/>
              <a:t>()</a:t>
            </a:r>
          </a:p>
          <a:p>
            <a:pPr>
              <a:lnSpc>
                <a:spcPct val="80000"/>
              </a:lnSpc>
            </a:pPr>
            <a:r>
              <a:rPr lang="en-US" dirty="0"/>
              <a:t>.toggle()</a:t>
            </a:r>
          </a:p>
          <a:p>
            <a:pPr>
              <a:lnSpc>
                <a:spcPct val="80000"/>
              </a:lnSpc>
            </a:pPr>
            <a:r>
              <a:rPr lang="en-US" dirty="0"/>
              <a:t>.</a:t>
            </a:r>
            <a:r>
              <a:rPr lang="en-US" dirty="0" err="1"/>
              <a:t>slideUp</a:t>
            </a:r>
            <a:r>
              <a:rPr lang="en-US" dirty="0"/>
              <a:t>() / .</a:t>
            </a:r>
            <a:r>
              <a:rPr lang="en-US" dirty="0" err="1"/>
              <a:t>slideDown</a:t>
            </a:r>
            <a:r>
              <a:rPr lang="en-US" dirty="0"/>
              <a:t>()</a:t>
            </a:r>
          </a:p>
          <a:p>
            <a:pPr>
              <a:lnSpc>
                <a:spcPct val="80000"/>
              </a:lnSpc>
            </a:pPr>
            <a:r>
              <a:rPr lang="en-US" dirty="0"/>
              <a:t>.</a:t>
            </a:r>
            <a:r>
              <a:rPr lang="en-US" dirty="0" err="1"/>
              <a:t>slideToggle</a:t>
            </a:r>
            <a:r>
              <a:rPr lang="en-US" dirty="0"/>
              <a:t>()</a:t>
            </a:r>
          </a:p>
          <a:p>
            <a:pPr>
              <a:lnSpc>
                <a:spcPct val="80000"/>
              </a:lnSpc>
            </a:pPr>
            <a:endParaRPr lang="en-US" dirty="0"/>
          </a:p>
          <a:p>
            <a:pPr>
              <a:lnSpc>
                <a:spcPct val="80000"/>
              </a:lnSpc>
            </a:pPr>
            <a:r>
              <a:rPr lang="en-US" dirty="0"/>
              <a:t>$('h1').show();</a:t>
            </a:r>
          </a:p>
          <a:p>
            <a:pPr>
              <a:lnSpc>
                <a:spcPct val="80000"/>
              </a:lnSpc>
            </a:pPr>
            <a:endParaRPr lang="en-US" dirty="0"/>
          </a:p>
          <a:p>
            <a:pPr>
              <a:lnSpc>
                <a:spcPct val="80000"/>
              </a:lnSpc>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36</a:t>
            </a:fld>
            <a:endParaRPr lang="en-US"/>
          </a:p>
        </p:txBody>
      </p:sp>
    </p:spTree>
    <p:extLst>
      <p:ext uri="{BB962C8B-B14F-4D97-AF65-F5344CB8AC3E}">
        <p14:creationId xmlns:p14="http://schemas.microsoft.com/office/powerpoint/2010/main" val="2135124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Changing the Duration of Built-in Effects</a:t>
            </a:r>
          </a:p>
        </p:txBody>
      </p:sp>
      <p:sp>
        <p:nvSpPr>
          <p:cNvPr id="4" name="Slide Number Placeholder 3"/>
          <p:cNvSpPr>
            <a:spLocks noGrp="1"/>
          </p:cNvSpPr>
          <p:nvPr>
            <p:ph type="sldNum" sz="quarter" idx="12"/>
          </p:nvPr>
        </p:nvSpPr>
        <p:spPr/>
        <p:txBody>
          <a:bodyPr/>
          <a:lstStyle/>
          <a:p>
            <a:fld id="{D55FF227-F1AF-4A4E-90BD-608F8AA3EB58}" type="slidenum">
              <a:rPr lang="en-US" smtClean="0"/>
              <a:t>37</a:t>
            </a:fld>
            <a:endParaRPr lang="en-US"/>
          </a:p>
        </p:txBody>
      </p:sp>
      <p:pic>
        <p:nvPicPr>
          <p:cNvPr id="6" name="Picture 5"/>
          <p:cNvPicPr>
            <a:picLocks noChangeAspect="1"/>
          </p:cNvPicPr>
          <p:nvPr/>
        </p:nvPicPr>
        <p:blipFill>
          <a:blip r:embed="rId3"/>
          <a:stretch>
            <a:fillRect/>
          </a:stretch>
        </p:blipFill>
        <p:spPr>
          <a:xfrm>
            <a:off x="215900" y="1898650"/>
            <a:ext cx="8712200" cy="4457700"/>
          </a:xfrm>
          <a:prstGeom prst="rect">
            <a:avLst/>
          </a:prstGeom>
        </p:spPr>
      </p:pic>
    </p:spTree>
    <p:extLst>
      <p:ext uri="{BB962C8B-B14F-4D97-AF65-F5344CB8AC3E}">
        <p14:creationId xmlns:p14="http://schemas.microsoft.com/office/powerpoint/2010/main" val="2957486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 Effects with $.</a:t>
            </a:r>
            <a:r>
              <a:rPr lang="en-US" dirty="0" err="1"/>
              <a:t>fn.animate</a:t>
            </a:r>
            <a:endParaRPr lang="en-US" dirty="0"/>
          </a:p>
        </p:txBody>
      </p:sp>
      <p:sp>
        <p:nvSpPr>
          <p:cNvPr id="3" name="Content Placeholder 2"/>
          <p:cNvSpPr>
            <a:spLocks noGrp="1"/>
          </p:cNvSpPr>
          <p:nvPr>
            <p:ph idx="1"/>
          </p:nvPr>
        </p:nvSpPr>
        <p:spPr/>
        <p:txBody>
          <a:bodyPr>
            <a:noAutofit/>
          </a:bodyPr>
          <a:lstStyle/>
          <a:p>
            <a:pPr marL="0" indent="0">
              <a:buNone/>
            </a:pPr>
            <a:r>
              <a:rPr lang="en-US" dirty="0"/>
              <a:t>jQuery makes it possible to animate arbitrary CSS properties via the $.</a:t>
            </a:r>
            <a:r>
              <a:rPr lang="en-US" dirty="0" err="1"/>
              <a:t>fn.animate</a:t>
            </a:r>
            <a:r>
              <a:rPr lang="en-US" dirty="0"/>
              <a:t> method. The</a:t>
            </a:r>
          </a:p>
          <a:p>
            <a:pPr marL="0" indent="0">
              <a:buNone/>
            </a:pPr>
            <a:r>
              <a:rPr lang="en-US" dirty="0"/>
              <a:t>$.</a:t>
            </a:r>
            <a:r>
              <a:rPr lang="en-US" dirty="0" err="1"/>
              <a:t>fn.animate</a:t>
            </a:r>
            <a:r>
              <a:rPr lang="en-US" dirty="0"/>
              <a:t> method lets you animate to a set value, or to a value relative to the current value.</a:t>
            </a:r>
          </a:p>
          <a:p>
            <a:pPr marL="0" indent="0">
              <a:buNone/>
            </a:pP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38</a:t>
            </a:fld>
            <a:endParaRPr lang="en-US"/>
          </a:p>
        </p:txBody>
      </p:sp>
    </p:spTree>
    <p:extLst>
      <p:ext uri="{BB962C8B-B14F-4D97-AF65-F5344CB8AC3E}">
        <p14:creationId xmlns:p14="http://schemas.microsoft.com/office/powerpoint/2010/main" val="27620201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5FF227-F1AF-4A4E-90BD-608F8AA3EB58}" type="slidenum">
              <a:rPr lang="en-US" smtClean="0"/>
              <a:t>39</a:t>
            </a:fld>
            <a:endParaRPr lang="en-US"/>
          </a:p>
        </p:txBody>
      </p:sp>
      <p:pic>
        <p:nvPicPr>
          <p:cNvPr id="6" name="Picture 5"/>
          <p:cNvPicPr>
            <a:picLocks noChangeAspect="1"/>
          </p:cNvPicPr>
          <p:nvPr/>
        </p:nvPicPr>
        <p:blipFill rotWithShape="1">
          <a:blip r:embed="rId2"/>
          <a:srcRect r="18576"/>
          <a:stretch/>
        </p:blipFill>
        <p:spPr>
          <a:xfrm>
            <a:off x="1333500" y="500220"/>
            <a:ext cx="6556375" cy="5856130"/>
          </a:xfrm>
          <a:prstGeom prst="rect">
            <a:avLst/>
          </a:prstGeom>
        </p:spPr>
      </p:pic>
    </p:spTree>
    <p:extLst>
      <p:ext uri="{BB962C8B-B14F-4D97-AF65-F5344CB8AC3E}">
        <p14:creationId xmlns:p14="http://schemas.microsoft.com/office/powerpoint/2010/main" val="12796630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a:t>
            </a:r>
            <a:endParaRPr lang="en-US" dirty="0"/>
          </a:p>
        </p:txBody>
      </p:sp>
      <p:sp>
        <p:nvSpPr>
          <p:cNvPr id="3" name="Content Placeholder 2"/>
          <p:cNvSpPr>
            <a:spLocks noGrp="1"/>
          </p:cNvSpPr>
          <p:nvPr>
            <p:ph idx="1"/>
          </p:nvPr>
        </p:nvSpPr>
        <p:spPr/>
        <p:txBody>
          <a:bodyPr/>
          <a:lstStyle/>
          <a:p>
            <a:r>
              <a:rPr lang="en-US" dirty="0" smtClean="0"/>
              <a:t>Filtering Selections</a:t>
            </a:r>
          </a:p>
          <a:p>
            <a:r>
              <a:rPr lang="en-US" dirty="0" smtClean="0"/>
              <a:t>Finding elements relative to a selection</a:t>
            </a:r>
          </a:p>
          <a:p>
            <a:endParaRPr lang="en-US" dirty="0"/>
          </a:p>
          <a:p>
            <a:pPr marL="0" indent="0">
              <a:buNone/>
            </a:pPr>
            <a:r>
              <a:rPr lang="pl-PL" dirty="0">
                <a:hlinkClick r:id="rId2"/>
              </a:rPr>
              <a:t>http://</a:t>
            </a:r>
            <a:r>
              <a:rPr lang="pl-PL" dirty="0" err="1">
                <a:hlinkClick r:id="rId2"/>
              </a:rPr>
              <a:t>api.jquery.com</a:t>
            </a:r>
            <a:r>
              <a:rPr lang="pl-PL" dirty="0">
                <a:hlinkClick r:id="rId2"/>
              </a:rPr>
              <a:t>/</a:t>
            </a:r>
            <a:r>
              <a:rPr lang="pl-PL" dirty="0" err="1">
                <a:hlinkClick r:id="rId2"/>
              </a:rPr>
              <a:t>category</a:t>
            </a:r>
            <a:r>
              <a:rPr lang="pl-PL" dirty="0">
                <a:hlinkClick r:id="rId2"/>
              </a:rPr>
              <a:t>/</a:t>
            </a:r>
            <a:r>
              <a:rPr lang="pl-PL" dirty="0" err="1">
                <a:hlinkClick r:id="rId2"/>
              </a:rPr>
              <a:t>traversing</a:t>
            </a:r>
            <a:r>
              <a:rPr lang="pl-PL" dirty="0">
                <a:hlinkClick r:id="rId2"/>
              </a:rPr>
              <a:t>/</a:t>
            </a: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4</a:t>
            </a:fld>
            <a:endParaRPr lang="en-US"/>
          </a:p>
        </p:txBody>
      </p:sp>
    </p:spTree>
    <p:extLst>
      <p:ext uri="{BB962C8B-B14F-4D97-AF65-F5344CB8AC3E}">
        <p14:creationId xmlns:p14="http://schemas.microsoft.com/office/powerpoint/2010/main" val="342382156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ln/>
        </p:spPr>
        <p:txBody>
          <a:bodyPr/>
          <a:lstStyle/>
          <a:p>
            <a:r>
              <a:rPr lang="en-US" sz="3900"/>
              <a:t>Custom Effects with $.fn.animate</a:t>
            </a:r>
          </a:p>
        </p:txBody>
      </p:sp>
      <p:sp>
        <p:nvSpPr>
          <p:cNvPr id="36866" name="Rectangle 2"/>
          <p:cNvSpPr>
            <a:spLocks noGrp="1" noChangeArrowheads="1"/>
          </p:cNvSpPr>
          <p:nvPr>
            <p:ph idx="1"/>
          </p:nvPr>
        </p:nvSpPr>
        <p:spPr>
          <a:ln/>
        </p:spPr>
        <p:txBody>
          <a:bodyPr>
            <a:normAutofit lnSpcReduction="10000"/>
          </a:bodyPr>
          <a:lstStyle/>
          <a:p>
            <a:pPr>
              <a:lnSpc>
                <a:spcPct val="80000"/>
              </a:lnSpc>
            </a:pPr>
            <a:r>
              <a:rPr lang="en-US" sz="1800" dirty="0"/>
              <a:t>Easing - jQuery includes only two methods of easing: swing and linear. If you want more natural transitions in your animations, various easing plugins are available.</a:t>
            </a:r>
          </a:p>
          <a:p>
            <a:pPr>
              <a:lnSpc>
                <a:spcPct val="80000"/>
              </a:lnSpc>
              <a:spcBef>
                <a:spcPts val="1336"/>
              </a:spcBef>
            </a:pPr>
            <a:r>
              <a:rPr lang="en-US" sz="1800" dirty="0">
                <a:hlinkClick r:id="rId2"/>
              </a:rPr>
              <a:t>http://jqueryui.com/demos/effect/easing.html</a:t>
            </a:r>
            <a:endParaRPr lang="en-US" sz="1800" dirty="0"/>
          </a:p>
          <a:p>
            <a:pPr>
              <a:lnSpc>
                <a:spcPct val="80000"/>
              </a:lnSpc>
              <a:spcBef>
                <a:spcPts val="1336"/>
              </a:spcBef>
            </a:pPr>
            <a:r>
              <a:rPr lang="en-US" sz="1800" dirty="0"/>
              <a:t>It is possible to do per-property easing when using the $.</a:t>
            </a:r>
            <a:r>
              <a:rPr lang="en-US" sz="1800" dirty="0" err="1"/>
              <a:t>fn.animate</a:t>
            </a:r>
            <a:r>
              <a:rPr lang="en-US" sz="1800" dirty="0"/>
              <a:t> method.</a:t>
            </a:r>
          </a:p>
          <a:p>
            <a:pPr>
              <a:lnSpc>
                <a:spcPct val="80000"/>
              </a:lnSpc>
              <a:spcBef>
                <a:spcPts val="1336"/>
              </a:spcBef>
            </a:pPr>
            <a:r>
              <a:rPr lang="en-US" sz="1800" dirty="0"/>
              <a:t>$('</a:t>
            </a:r>
            <a:r>
              <a:rPr lang="en-US" sz="1800" dirty="0" err="1"/>
              <a:t>div.funtimes</a:t>
            </a:r>
            <a:r>
              <a:rPr lang="en-US" sz="1800" dirty="0"/>
              <a:t>').animate(</a:t>
            </a:r>
          </a:p>
          <a:p>
            <a:pPr marL="535762" lvl="1" indent="0">
              <a:lnSpc>
                <a:spcPct val="80000"/>
              </a:lnSpc>
              <a:spcBef>
                <a:spcPts val="1336"/>
              </a:spcBef>
            </a:pPr>
            <a:r>
              <a:rPr lang="en-US" sz="1800" dirty="0"/>
              <a:t>{</a:t>
            </a:r>
          </a:p>
          <a:p>
            <a:pPr marL="848290" lvl="2" indent="0">
              <a:lnSpc>
                <a:spcPct val="80000"/>
              </a:lnSpc>
              <a:spcBef>
                <a:spcPts val="1336"/>
              </a:spcBef>
            </a:pPr>
            <a:r>
              <a:rPr lang="en-US" sz="1800" dirty="0"/>
              <a:t>left : [ "+=50", "swing</a:t>
            </a:r>
            <a:r>
              <a:rPr lang="ja-JP" altLang="en-US" sz="1800" dirty="0">
                <a:latin typeface="Arial"/>
              </a:rPr>
              <a:t>”</a:t>
            </a:r>
            <a:r>
              <a:rPr lang="en-US" sz="1800" dirty="0"/>
              <a:t> ],</a:t>
            </a:r>
          </a:p>
          <a:p>
            <a:pPr marL="848290" lvl="2" indent="0">
              <a:lnSpc>
                <a:spcPct val="80000"/>
              </a:lnSpc>
              <a:spcBef>
                <a:spcPts val="1336"/>
              </a:spcBef>
            </a:pPr>
            <a:r>
              <a:rPr lang="en-US" sz="1800" dirty="0"/>
              <a:t>opacity : [ 0.25, "linear" ]</a:t>
            </a:r>
          </a:p>
          <a:p>
            <a:pPr marL="535762" lvl="1" indent="0">
              <a:lnSpc>
                <a:spcPct val="80000"/>
              </a:lnSpc>
              <a:spcBef>
                <a:spcPts val="1336"/>
              </a:spcBef>
            </a:pPr>
            <a:r>
              <a:rPr lang="en-US" sz="1800" dirty="0"/>
              <a:t>},</a:t>
            </a:r>
          </a:p>
          <a:p>
            <a:pPr marL="535762" lvl="1" indent="0">
              <a:lnSpc>
                <a:spcPct val="80000"/>
              </a:lnSpc>
              <a:spcBef>
                <a:spcPts val="1336"/>
              </a:spcBef>
            </a:pPr>
            <a:r>
              <a:rPr lang="en-US" sz="1800" dirty="0"/>
              <a:t>300</a:t>
            </a:r>
          </a:p>
          <a:p>
            <a:pPr>
              <a:lnSpc>
                <a:spcPct val="80000"/>
              </a:lnSpc>
              <a:spcBef>
                <a:spcPts val="1336"/>
              </a:spcBef>
            </a:pPr>
            <a:r>
              <a:rPr lang="en-US" sz="1800" dirty="0"/>
              <a:t>);</a:t>
            </a:r>
          </a:p>
        </p:txBody>
      </p:sp>
    </p:spTree>
    <p:extLst>
      <p:ext uri="{BB962C8B-B14F-4D97-AF65-F5344CB8AC3E}">
        <p14:creationId xmlns:p14="http://schemas.microsoft.com/office/powerpoint/2010/main" val="2209836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r>
              <a:rPr lang="en-US"/>
              <a:t>Managing Effects</a:t>
            </a:r>
          </a:p>
        </p:txBody>
      </p:sp>
      <p:sp>
        <p:nvSpPr>
          <p:cNvPr id="37890" name="Rectangle 2"/>
          <p:cNvSpPr>
            <a:spLocks noGrp="1" noChangeArrowheads="1"/>
          </p:cNvSpPr>
          <p:nvPr>
            <p:ph idx="1"/>
          </p:nvPr>
        </p:nvSpPr>
        <p:spPr>
          <a:ln/>
        </p:spPr>
        <p:txBody>
          <a:bodyPr/>
          <a:lstStyle/>
          <a:p>
            <a:r>
              <a:rPr lang="en-US" sz="1800" dirty="0"/>
              <a:t>jQuery provides several tools for managing animations</a:t>
            </a:r>
          </a:p>
          <a:p>
            <a:r>
              <a:rPr lang="en-US" sz="1800" dirty="0"/>
              <a:t>.stop()    // Stop currently running animations on the selected elements.</a:t>
            </a:r>
          </a:p>
          <a:p>
            <a:r>
              <a:rPr lang="en-US" sz="1800" dirty="0"/>
              <a:t>.delay()  // Wait the specified number of milliseconds before running the next animation.</a:t>
            </a:r>
          </a:p>
          <a:p>
            <a:r>
              <a:rPr lang="en-US" sz="1800" dirty="0"/>
              <a:t>$('h1').show(300).delay(1000).hide(300);</a:t>
            </a:r>
          </a:p>
          <a:p>
            <a:r>
              <a:rPr lang="en-US" sz="1800" dirty="0" err="1"/>
              <a:t>jQuery.fx.off</a:t>
            </a:r>
            <a:r>
              <a:rPr lang="en-US" sz="1800" dirty="0"/>
              <a:t>  // If this value is true, there will be no transition for animations; elements will immediately be set to the target final state instead. </a:t>
            </a:r>
          </a:p>
          <a:p>
            <a:r>
              <a:rPr lang="en-US" sz="1800" dirty="0" err="1"/>
              <a:t>jQuery.fx.off</a:t>
            </a:r>
            <a:r>
              <a:rPr lang="en-US" sz="1800" dirty="0"/>
              <a:t> = true;</a:t>
            </a:r>
          </a:p>
        </p:txBody>
      </p:sp>
    </p:spTree>
    <p:extLst>
      <p:ext uri="{BB962C8B-B14F-4D97-AF65-F5344CB8AC3E}">
        <p14:creationId xmlns:p14="http://schemas.microsoft.com/office/powerpoint/2010/main" val="885432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ln/>
        </p:spPr>
        <p:txBody>
          <a:bodyPr/>
          <a:lstStyle/>
          <a:p>
            <a:r>
              <a:rPr lang="en-US" sz="3200"/>
              <a:t>Ajax (Asynchronous JavaScript and XML)</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678" y="1401961"/>
            <a:ext cx="4050729" cy="509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2954813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ln/>
        </p:spPr>
        <p:txBody>
          <a:bodyPr/>
          <a:lstStyle/>
          <a:p>
            <a:r>
              <a:rPr lang="en-US"/>
              <a:t>Ajax Overview</a:t>
            </a:r>
          </a:p>
        </p:txBody>
      </p:sp>
      <p:sp>
        <p:nvSpPr>
          <p:cNvPr id="40962" name="Rectangle 2"/>
          <p:cNvSpPr>
            <a:spLocks noGrp="1" noChangeArrowheads="1"/>
          </p:cNvSpPr>
          <p:nvPr>
            <p:ph idx="1"/>
          </p:nvPr>
        </p:nvSpPr>
        <p:spPr>
          <a:ln/>
        </p:spPr>
        <p:txBody>
          <a:bodyPr/>
          <a:lstStyle/>
          <a:p>
            <a:pPr marL="625056"/>
            <a:r>
              <a:rPr lang="en-US" dirty="0"/>
              <a:t>Most jQuery applications don</a:t>
            </a:r>
            <a:r>
              <a:rPr lang="ja-JP" altLang="en-US" dirty="0">
                <a:latin typeface="Arial"/>
              </a:rPr>
              <a:t>’</a:t>
            </a:r>
            <a:r>
              <a:rPr lang="en-US" dirty="0"/>
              <a:t>t in fact use XML, despite the name </a:t>
            </a:r>
            <a:r>
              <a:rPr lang="ja-JP" altLang="en-US" dirty="0">
                <a:latin typeface="Arial"/>
              </a:rPr>
              <a:t>“</a:t>
            </a:r>
            <a:r>
              <a:rPr lang="en-US" dirty="0"/>
              <a:t>Ajax</a:t>
            </a:r>
            <a:r>
              <a:rPr lang="ja-JP" altLang="en-US" dirty="0">
                <a:latin typeface="Arial"/>
              </a:rPr>
              <a:t>”</a:t>
            </a:r>
            <a:r>
              <a:rPr lang="en-US" dirty="0"/>
              <a:t>; instead, they transport data as plain HTML or JSON (JavaScript Object Notation).</a:t>
            </a:r>
          </a:p>
          <a:p>
            <a:pPr marL="625056"/>
            <a:r>
              <a:rPr lang="en-US" dirty="0"/>
              <a:t>Limitation: Ajax does not work across domains.</a:t>
            </a:r>
          </a:p>
        </p:txBody>
      </p:sp>
    </p:spTree>
    <p:extLst>
      <p:ext uri="{BB962C8B-B14F-4D97-AF65-F5344CB8AC3E}">
        <p14:creationId xmlns:p14="http://schemas.microsoft.com/office/powerpoint/2010/main" val="1709989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ln/>
        </p:spPr>
        <p:txBody>
          <a:bodyPr/>
          <a:lstStyle/>
          <a:p>
            <a:r>
              <a:rPr lang="en-US"/>
              <a:t>Ajax Methods</a:t>
            </a:r>
          </a:p>
        </p:txBody>
      </p:sp>
      <p:sp>
        <p:nvSpPr>
          <p:cNvPr id="41986" name="Rectangle 2"/>
          <p:cNvSpPr>
            <a:spLocks noGrp="1" noChangeArrowheads="1"/>
          </p:cNvSpPr>
          <p:nvPr>
            <p:ph idx="1"/>
          </p:nvPr>
        </p:nvSpPr>
        <p:spPr>
          <a:ln/>
        </p:spPr>
        <p:txBody>
          <a:bodyPr/>
          <a:lstStyle/>
          <a:p>
            <a:r>
              <a:rPr lang="en-US" sz="2200" dirty="0"/>
              <a:t>jQuery provides Ajax support that abstracts away painful browser differences. It offers both a full featured $.</a:t>
            </a:r>
            <a:r>
              <a:rPr lang="en-US" sz="2200" dirty="0" err="1"/>
              <a:t>ajax</a:t>
            </a:r>
            <a:r>
              <a:rPr lang="en-US" sz="2200" dirty="0"/>
              <a:t>() method</a:t>
            </a:r>
          </a:p>
          <a:p>
            <a:pPr>
              <a:spcBef>
                <a:spcPts val="1275"/>
              </a:spcBef>
            </a:pPr>
            <a:endParaRPr lang="en-US" sz="2200" dirty="0"/>
          </a:p>
          <a:p>
            <a:pPr>
              <a:spcBef>
                <a:spcPts val="1275"/>
              </a:spcBef>
            </a:pPr>
            <a:r>
              <a:rPr lang="en-US" sz="2200" dirty="0"/>
              <a:t>Simple convenience methods, such as</a:t>
            </a:r>
          </a:p>
          <a:p>
            <a:pPr>
              <a:spcBef>
                <a:spcPts val="1275"/>
              </a:spcBef>
            </a:pPr>
            <a:r>
              <a:rPr lang="en-US" sz="2200" dirty="0"/>
              <a:t>$.get() / $.post()</a:t>
            </a:r>
          </a:p>
          <a:p>
            <a:pPr>
              <a:spcBef>
                <a:spcPts val="1275"/>
              </a:spcBef>
            </a:pPr>
            <a:r>
              <a:rPr lang="en-US" sz="2200" dirty="0"/>
              <a:t>$.</a:t>
            </a:r>
            <a:r>
              <a:rPr lang="en-US" sz="2200" dirty="0" err="1"/>
              <a:t>getScript</a:t>
            </a:r>
            <a:r>
              <a:rPr lang="en-US" sz="2200" dirty="0"/>
              <a:t>()</a:t>
            </a:r>
          </a:p>
          <a:p>
            <a:pPr>
              <a:spcBef>
                <a:spcPts val="1275"/>
              </a:spcBef>
            </a:pPr>
            <a:r>
              <a:rPr lang="en-US" sz="2200" dirty="0"/>
              <a:t>$.</a:t>
            </a:r>
            <a:r>
              <a:rPr lang="en-US" sz="2200" dirty="0" err="1"/>
              <a:t>getJSON</a:t>
            </a:r>
            <a:r>
              <a:rPr lang="en-US" sz="2200" dirty="0"/>
              <a:t>()</a:t>
            </a:r>
          </a:p>
          <a:p>
            <a:pPr>
              <a:spcBef>
                <a:spcPts val="1275"/>
              </a:spcBef>
            </a:pPr>
            <a:r>
              <a:rPr lang="en-US" sz="2200" dirty="0"/>
              <a:t>$.</a:t>
            </a:r>
            <a:r>
              <a:rPr lang="en-US" sz="2200" dirty="0" err="1"/>
              <a:t>fn.load</a:t>
            </a:r>
            <a:r>
              <a:rPr lang="en-US" sz="2200" dirty="0"/>
              <a:t>()</a:t>
            </a:r>
          </a:p>
        </p:txBody>
      </p:sp>
    </p:spTree>
    <p:extLst>
      <p:ext uri="{BB962C8B-B14F-4D97-AF65-F5344CB8AC3E}">
        <p14:creationId xmlns:p14="http://schemas.microsoft.com/office/powerpoint/2010/main" val="43198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ln/>
        </p:spPr>
        <p:txBody>
          <a:bodyPr/>
          <a:lstStyle/>
          <a:p>
            <a:r>
              <a:rPr lang="en-US" dirty="0"/>
              <a:t>Ajax Examples</a:t>
            </a:r>
          </a:p>
        </p:txBody>
      </p:sp>
      <p:pic>
        <p:nvPicPr>
          <p:cNvPr id="3" name="Picture 2"/>
          <p:cNvPicPr>
            <a:picLocks noChangeAspect="1"/>
          </p:cNvPicPr>
          <p:nvPr/>
        </p:nvPicPr>
        <p:blipFill>
          <a:blip r:embed="rId3"/>
          <a:stretch>
            <a:fillRect/>
          </a:stretch>
        </p:blipFill>
        <p:spPr>
          <a:xfrm>
            <a:off x="685800" y="1550894"/>
            <a:ext cx="7642225" cy="4523846"/>
          </a:xfrm>
          <a:prstGeom prst="rect">
            <a:avLst/>
          </a:prstGeom>
        </p:spPr>
      </p:pic>
    </p:spTree>
    <p:extLst>
      <p:ext uri="{BB962C8B-B14F-4D97-AF65-F5344CB8AC3E}">
        <p14:creationId xmlns:p14="http://schemas.microsoft.com/office/powerpoint/2010/main" val="1788566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ln/>
        </p:spPr>
        <p:txBody>
          <a:bodyPr>
            <a:normAutofit fontScale="90000"/>
          </a:bodyPr>
          <a:lstStyle/>
          <a:p>
            <a:r>
              <a:rPr lang="en-US" sz="4600" dirty="0"/>
              <a:t>Same-Origin Policy and JSONP</a:t>
            </a:r>
          </a:p>
        </p:txBody>
      </p:sp>
      <p:sp>
        <p:nvSpPr>
          <p:cNvPr id="44034" name="Rectangle 2"/>
          <p:cNvSpPr>
            <a:spLocks noGrp="1" noChangeArrowheads="1"/>
          </p:cNvSpPr>
          <p:nvPr>
            <p:ph idx="1"/>
          </p:nvPr>
        </p:nvSpPr>
        <p:spPr>
          <a:ln/>
        </p:spPr>
        <p:txBody>
          <a:bodyPr/>
          <a:lstStyle/>
          <a:p>
            <a:r>
              <a:rPr lang="en-US" sz="1700" dirty="0"/>
              <a:t>In general, Ajax requests are limited to the same protocol (http or https), the same port, and the same domain as the page making the request. This limitation does not apply to scripts that are loaded via </a:t>
            </a:r>
            <a:r>
              <a:rPr lang="en-US" sz="1700" dirty="0" err="1"/>
              <a:t>jQuery's</a:t>
            </a:r>
            <a:r>
              <a:rPr lang="en-US" sz="1700" dirty="0"/>
              <a:t> Ajax methods.</a:t>
            </a:r>
          </a:p>
          <a:p>
            <a:pPr>
              <a:spcBef>
                <a:spcPts val="976"/>
              </a:spcBef>
            </a:pPr>
            <a:r>
              <a:rPr lang="en-US" sz="1700" dirty="0"/>
              <a:t>The other exception is requests targeted at a JSONP service on another domain. In the case of JSONP, the provider of the service has agreed to respond to your request with a script that can be loaded into the page using a &lt;script&gt; tag, thus avoiding the same-origin limitation; that script will include the data you requested, wrapped in a callback function you provide:</a:t>
            </a:r>
          </a:p>
          <a:p>
            <a:pPr>
              <a:spcBef>
                <a:spcPts val="976"/>
              </a:spcBef>
            </a:pPr>
            <a:endParaRPr lang="en-US" sz="1700" dirty="0"/>
          </a:p>
          <a:p>
            <a:pPr marL="0" indent="0">
              <a:spcBef>
                <a:spcPts val="976"/>
              </a:spcBef>
              <a:buNone/>
            </a:pPr>
            <a:endParaRPr lang="en-US" sz="1700" dirty="0"/>
          </a:p>
        </p:txBody>
      </p:sp>
      <p:pic>
        <p:nvPicPr>
          <p:cNvPr id="2" name="Picture 1"/>
          <p:cNvPicPr>
            <a:picLocks noChangeAspect="1"/>
          </p:cNvPicPr>
          <p:nvPr/>
        </p:nvPicPr>
        <p:blipFill>
          <a:blip r:embed="rId3"/>
          <a:stretch>
            <a:fillRect/>
          </a:stretch>
        </p:blipFill>
        <p:spPr>
          <a:xfrm>
            <a:off x="1000124" y="4641850"/>
            <a:ext cx="7286625" cy="841809"/>
          </a:xfrm>
          <a:prstGeom prst="rect">
            <a:avLst/>
          </a:prstGeom>
        </p:spPr>
      </p:pic>
    </p:spTree>
    <p:extLst>
      <p:ext uri="{BB962C8B-B14F-4D97-AF65-F5344CB8AC3E}">
        <p14:creationId xmlns:p14="http://schemas.microsoft.com/office/powerpoint/2010/main" val="157932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ln/>
        </p:spPr>
        <p:txBody>
          <a:bodyPr/>
          <a:lstStyle/>
          <a:p>
            <a:r>
              <a:rPr lang="en-US"/>
              <a:t>Working with JSONP</a:t>
            </a:r>
          </a:p>
        </p:txBody>
      </p:sp>
      <p:pic>
        <p:nvPicPr>
          <p:cNvPr id="3" name="Picture 2"/>
          <p:cNvPicPr>
            <a:picLocks noChangeAspect="1"/>
          </p:cNvPicPr>
          <p:nvPr/>
        </p:nvPicPr>
        <p:blipFill>
          <a:blip r:embed="rId3"/>
          <a:stretch>
            <a:fillRect/>
          </a:stretch>
        </p:blipFill>
        <p:spPr>
          <a:xfrm>
            <a:off x="685800" y="1550893"/>
            <a:ext cx="6759576" cy="5043315"/>
          </a:xfrm>
          <a:prstGeom prst="rect">
            <a:avLst/>
          </a:prstGeom>
        </p:spPr>
      </p:pic>
    </p:spTree>
    <p:extLst>
      <p:ext uri="{BB962C8B-B14F-4D97-AF65-F5344CB8AC3E}">
        <p14:creationId xmlns:p14="http://schemas.microsoft.com/office/powerpoint/2010/main" val="1613170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Events</a:t>
            </a:r>
            <a:endParaRPr lang="en-US" dirty="0"/>
          </a:p>
        </p:txBody>
      </p:sp>
      <p:sp>
        <p:nvSpPr>
          <p:cNvPr id="3" name="Content Placeholder 2"/>
          <p:cNvSpPr>
            <a:spLocks noGrp="1"/>
          </p:cNvSpPr>
          <p:nvPr>
            <p:ph idx="1"/>
          </p:nvPr>
        </p:nvSpPr>
        <p:spPr/>
        <p:txBody>
          <a:bodyPr>
            <a:normAutofit/>
          </a:bodyPr>
          <a:lstStyle/>
          <a:p>
            <a:r>
              <a:rPr lang="en-US" sz="2000" dirty="0">
                <a:cs typeface="Lucida Grande" charset="0"/>
              </a:rPr>
              <a:t>Often, </a:t>
            </a:r>
            <a:r>
              <a:rPr lang="en-US" sz="2000" dirty="0" err="1">
                <a:cs typeface="Lucida Grande" charset="0"/>
              </a:rPr>
              <a:t>youʼll</a:t>
            </a:r>
            <a:r>
              <a:rPr lang="en-US" sz="2000" dirty="0">
                <a:cs typeface="Lucida Grande" charset="0"/>
              </a:rPr>
              <a:t> want to perform an operation whenever an Ajax requests starts or stops, such as showing or hiding a loading indicator. Rather than defining this behavior inside every Ajax request, you can bind Ajax events to elements just like you'd bind other events.</a:t>
            </a:r>
            <a:endParaRPr lang="en-US" sz="2000" dirty="0"/>
          </a:p>
          <a:p>
            <a:pPr>
              <a:spcBef>
                <a:spcPts val="1107"/>
              </a:spcBef>
            </a:pPr>
            <a:endParaRPr lang="en-US" sz="2000" dirty="0"/>
          </a:p>
          <a:p>
            <a:pPr>
              <a:spcBef>
                <a:spcPts val="1107"/>
              </a:spcBef>
            </a:pPr>
            <a:r>
              <a:rPr lang="en-US" sz="2000" u="sng" dirty="0">
                <a:hlinkClick r:id="rId3"/>
              </a:rPr>
              <a:t>http://docs.jquery.com/Ajax_Events</a:t>
            </a:r>
            <a:endParaRPr lang="en-US" sz="2000" dirty="0"/>
          </a:p>
          <a:p>
            <a:pPr>
              <a:spcBef>
                <a:spcPts val="1107"/>
              </a:spcBef>
            </a:pPr>
            <a:endParaRPr lang="en-US" sz="2000" dirty="0"/>
          </a:p>
          <a:p>
            <a:pPr>
              <a:spcBef>
                <a:spcPts val="1107"/>
              </a:spcBef>
            </a:pPr>
            <a:r>
              <a:rPr lang="en-US" sz="2000" dirty="0"/>
              <a:t>Setting up a loading indicator using Ajax Events</a:t>
            </a:r>
          </a:p>
          <a:p>
            <a:pPr marL="0" indent="0">
              <a:spcBef>
                <a:spcPts val="1107"/>
              </a:spcBef>
              <a:buNone/>
            </a:pPr>
            <a:endParaRPr lang="en-US" sz="2000" dirty="0"/>
          </a:p>
          <a:p>
            <a:pPr marL="0" indent="0">
              <a:spcBef>
                <a:spcPts val="1107"/>
              </a:spcBef>
              <a:buNone/>
            </a:pPr>
            <a:endParaRPr lang="en-US" sz="2000" dirty="0"/>
          </a:p>
          <a:p>
            <a:pPr marL="0" indent="0">
              <a:spcBef>
                <a:spcPts val="1107"/>
              </a:spcBef>
              <a:buNone/>
            </a:pPr>
            <a:endParaRPr lang="en-US" sz="2000" dirty="0"/>
          </a:p>
        </p:txBody>
      </p:sp>
      <p:sp>
        <p:nvSpPr>
          <p:cNvPr id="4" name="Slide Number Placeholder 3"/>
          <p:cNvSpPr>
            <a:spLocks noGrp="1"/>
          </p:cNvSpPr>
          <p:nvPr>
            <p:ph type="sldNum" sz="quarter" idx="12"/>
          </p:nvPr>
        </p:nvSpPr>
        <p:spPr/>
        <p:txBody>
          <a:bodyPr/>
          <a:lstStyle/>
          <a:p>
            <a:fld id="{D55FF227-F1AF-4A4E-90BD-608F8AA3EB58}" type="slidenum">
              <a:rPr lang="en-US" smtClean="0"/>
              <a:t>48</a:t>
            </a:fld>
            <a:endParaRPr lang="en-US"/>
          </a:p>
        </p:txBody>
      </p:sp>
      <p:pic>
        <p:nvPicPr>
          <p:cNvPr id="5" name="Picture 4"/>
          <p:cNvPicPr>
            <a:picLocks noChangeAspect="1"/>
          </p:cNvPicPr>
          <p:nvPr/>
        </p:nvPicPr>
        <p:blipFill>
          <a:blip r:embed="rId4"/>
          <a:stretch>
            <a:fillRect/>
          </a:stretch>
        </p:blipFill>
        <p:spPr>
          <a:xfrm>
            <a:off x="1128712" y="5330702"/>
            <a:ext cx="7572375" cy="795461"/>
          </a:xfrm>
          <a:prstGeom prst="rect">
            <a:avLst/>
          </a:prstGeom>
        </p:spPr>
      </p:pic>
    </p:spTree>
    <p:extLst>
      <p:ext uri="{BB962C8B-B14F-4D97-AF65-F5344CB8AC3E}">
        <p14:creationId xmlns:p14="http://schemas.microsoft.com/office/powerpoint/2010/main" val="804555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Selection</a:t>
            </a:r>
            <a:endParaRPr lang="en-US" dirty="0"/>
          </a:p>
        </p:txBody>
      </p:sp>
      <p:sp>
        <p:nvSpPr>
          <p:cNvPr id="4" name="Slide Number Placeholder 3"/>
          <p:cNvSpPr>
            <a:spLocks noGrp="1"/>
          </p:cNvSpPr>
          <p:nvPr>
            <p:ph type="sldNum" sz="quarter" idx="12"/>
          </p:nvPr>
        </p:nvSpPr>
        <p:spPr/>
        <p:txBody>
          <a:bodyPr/>
          <a:lstStyle/>
          <a:p>
            <a:fld id="{D55FF227-F1AF-4A4E-90BD-608F8AA3EB58}" type="slidenum">
              <a:rPr lang="en-US" smtClean="0"/>
              <a:t>5</a:t>
            </a:fld>
            <a:endParaRPr lang="en-US"/>
          </a:p>
        </p:txBody>
      </p:sp>
      <p:pic>
        <p:nvPicPr>
          <p:cNvPr id="7" name="Picture 6"/>
          <p:cNvPicPr>
            <a:picLocks noChangeAspect="1"/>
          </p:cNvPicPr>
          <p:nvPr/>
        </p:nvPicPr>
        <p:blipFill>
          <a:blip r:embed="rId3"/>
          <a:stretch>
            <a:fillRect/>
          </a:stretch>
        </p:blipFill>
        <p:spPr>
          <a:xfrm>
            <a:off x="681037" y="2012950"/>
            <a:ext cx="7096125" cy="2537816"/>
          </a:xfrm>
          <a:prstGeom prst="rect">
            <a:avLst/>
          </a:prstGeom>
        </p:spPr>
      </p:pic>
    </p:spTree>
    <p:extLst>
      <p:ext uri="{BB962C8B-B14F-4D97-AF65-F5344CB8AC3E}">
        <p14:creationId xmlns:p14="http://schemas.microsoft.com/office/powerpoint/2010/main" val="23504489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Finding elements relative to a </a:t>
            </a:r>
            <a:r>
              <a:rPr lang="en-US" sz="3800" dirty="0" smtClean="0"/>
              <a:t>selection</a:t>
            </a:r>
            <a:endParaRPr lang="en-US" sz="3800" dirty="0"/>
          </a:p>
        </p:txBody>
      </p:sp>
      <p:sp>
        <p:nvSpPr>
          <p:cNvPr id="4" name="Slide Number Placeholder 3"/>
          <p:cNvSpPr>
            <a:spLocks noGrp="1"/>
          </p:cNvSpPr>
          <p:nvPr>
            <p:ph type="sldNum" sz="quarter" idx="12"/>
          </p:nvPr>
        </p:nvSpPr>
        <p:spPr/>
        <p:txBody>
          <a:bodyPr/>
          <a:lstStyle/>
          <a:p>
            <a:fld id="{D55FF227-F1AF-4A4E-90BD-608F8AA3EB58}" type="slidenum">
              <a:rPr lang="en-US" smtClean="0"/>
              <a:t>6</a:t>
            </a:fld>
            <a:endParaRPr lang="en-US"/>
          </a:p>
        </p:txBody>
      </p:sp>
      <p:pic>
        <p:nvPicPr>
          <p:cNvPr id="6" name="Picture 5"/>
          <p:cNvPicPr>
            <a:picLocks noChangeAspect="1"/>
          </p:cNvPicPr>
          <p:nvPr/>
        </p:nvPicPr>
        <p:blipFill>
          <a:blip r:embed="rId3"/>
          <a:stretch>
            <a:fillRect/>
          </a:stretch>
        </p:blipFill>
        <p:spPr>
          <a:xfrm>
            <a:off x="1016000" y="1587500"/>
            <a:ext cx="7112000" cy="3670300"/>
          </a:xfrm>
          <a:prstGeom prst="rect">
            <a:avLst/>
          </a:prstGeom>
        </p:spPr>
      </p:pic>
    </p:spTree>
    <p:extLst>
      <p:ext uri="{BB962C8B-B14F-4D97-AF65-F5344CB8AC3E}">
        <p14:creationId xmlns:p14="http://schemas.microsoft.com/office/powerpoint/2010/main" val="26468875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D55FF227-F1AF-4A4E-90BD-608F8AA3EB58}" type="slidenum">
              <a:rPr lang="en-US" smtClean="0"/>
              <a:t>7</a:t>
            </a:fld>
            <a:endParaRPr lang="en-US"/>
          </a:p>
        </p:txBody>
      </p:sp>
      <p:pic>
        <p:nvPicPr>
          <p:cNvPr id="6" name="Picture 5"/>
          <p:cNvPicPr>
            <a:picLocks noChangeAspect="1"/>
          </p:cNvPicPr>
          <p:nvPr/>
        </p:nvPicPr>
        <p:blipFill>
          <a:blip r:embed="rId3"/>
          <a:stretch>
            <a:fillRect/>
          </a:stretch>
        </p:blipFill>
        <p:spPr>
          <a:xfrm>
            <a:off x="685800" y="2092325"/>
            <a:ext cx="8080375" cy="2892974"/>
          </a:xfrm>
          <a:prstGeom prst="rect">
            <a:avLst/>
          </a:prstGeom>
        </p:spPr>
      </p:pic>
    </p:spTree>
    <p:extLst>
      <p:ext uri="{BB962C8B-B14F-4D97-AF65-F5344CB8AC3E}">
        <p14:creationId xmlns:p14="http://schemas.microsoft.com/office/powerpoint/2010/main" val="7436628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Manipulating Style</a:t>
            </a:r>
            <a:endParaRPr lang="en-US" dirty="0"/>
          </a:p>
        </p:txBody>
      </p:sp>
      <p:sp>
        <p:nvSpPr>
          <p:cNvPr id="3" name="Content Placeholder 2"/>
          <p:cNvSpPr>
            <a:spLocks noGrp="1"/>
          </p:cNvSpPr>
          <p:nvPr>
            <p:ph idx="1"/>
          </p:nvPr>
        </p:nvSpPr>
        <p:spPr/>
        <p:txBody>
          <a:bodyPr>
            <a:normAutofit lnSpcReduction="10000"/>
          </a:bodyPr>
          <a:lstStyle/>
          <a:p>
            <a:r>
              <a:rPr lang="en-US" dirty="0" smtClean="0"/>
              <a:t>Querying CSS</a:t>
            </a:r>
          </a:p>
          <a:p>
            <a:pPr marL="0" indent="0">
              <a:buNone/>
            </a:pPr>
            <a:r>
              <a:rPr lang="hu-HU" sz="3000" dirty="0" smtClean="0"/>
              <a:t>	.</a:t>
            </a:r>
            <a:r>
              <a:rPr lang="hu-HU" sz="3000" dirty="0"/>
              <a:t>css</a:t>
            </a:r>
            <a:r>
              <a:rPr lang="hu-HU" sz="3000" dirty="0" smtClean="0"/>
              <a:t>;</a:t>
            </a:r>
            <a:r>
              <a:rPr lang="en-US" sz="3000" dirty="0" smtClean="0"/>
              <a:t>	</a:t>
            </a:r>
            <a:r>
              <a:rPr lang="en-US" sz="3000" dirty="0" smtClean="0"/>
              <a:t>function</a:t>
            </a:r>
            <a:r>
              <a:rPr lang="en-US" sz="3000" dirty="0"/>
              <a:t>(</a:t>
            </a:r>
            <a:r>
              <a:rPr lang="en-US" sz="3000" dirty="0" err="1"/>
              <a:t>a,c</a:t>
            </a:r>
            <a:r>
              <a:rPr lang="en-US" sz="3000" dirty="0"/>
              <a:t>){if(arguments...</a:t>
            </a:r>
            <a:endParaRPr lang="hu-HU" sz="3000" dirty="0"/>
          </a:p>
          <a:p>
            <a:pPr marL="0" indent="0">
              <a:buNone/>
            </a:pPr>
            <a:r>
              <a:rPr lang="hu-HU" sz="3000" dirty="0" smtClean="0"/>
              <a:t>	.css</a:t>
            </a:r>
            <a:r>
              <a:rPr lang="hu-HU" sz="3000" dirty="0"/>
              <a:t>()</a:t>
            </a:r>
            <a:r>
              <a:rPr lang="hu-HU" sz="3000" dirty="0" smtClean="0"/>
              <a:t>;</a:t>
            </a:r>
            <a:r>
              <a:rPr lang="en-US" sz="3000" dirty="0"/>
              <a:t> </a:t>
            </a:r>
            <a:r>
              <a:rPr lang="en-US" sz="3000" dirty="0" err="1" smtClean="0"/>
              <a:t>TypeError</a:t>
            </a:r>
            <a:r>
              <a:rPr lang="en-US" sz="3000" dirty="0"/>
              <a:t>: Cannot call method</a:t>
            </a:r>
            <a:endParaRPr lang="hu-HU" sz="3000" dirty="0"/>
          </a:p>
          <a:p>
            <a:pPr marL="0" indent="0">
              <a:buNone/>
            </a:pPr>
            <a:r>
              <a:rPr lang="hu-HU" sz="3000" dirty="0" smtClean="0"/>
              <a:t>	.</a:t>
            </a:r>
            <a:r>
              <a:rPr lang="hu-HU" sz="3000" dirty="0"/>
              <a:t>css</a:t>
            </a:r>
            <a:r>
              <a:rPr lang="hu-HU" sz="3000" dirty="0"/>
              <a:t>("font</a:t>
            </a:r>
            <a:r>
              <a:rPr lang="hu-HU" sz="3000" dirty="0"/>
              <a:t>-</a:t>
            </a:r>
            <a:r>
              <a:rPr lang="hu-HU" sz="3000" dirty="0"/>
              <a:t>size")</a:t>
            </a:r>
            <a:r>
              <a:rPr lang="hu-HU" sz="3000" dirty="0" smtClean="0"/>
              <a:t>;	</a:t>
            </a:r>
            <a:r>
              <a:rPr lang="hu-HU" sz="3000" dirty="0"/>
              <a:t>"16px"</a:t>
            </a:r>
            <a:endParaRPr lang="hu-HU" sz="3000" dirty="0"/>
          </a:p>
          <a:p>
            <a:pPr marL="0" indent="0">
              <a:buNone/>
            </a:pPr>
            <a:endParaRPr lang="en-US" dirty="0" smtClean="0"/>
          </a:p>
          <a:p>
            <a:r>
              <a:rPr lang="en-US" dirty="0" smtClean="0"/>
              <a:t>Setting CSS Explicitly</a:t>
            </a:r>
          </a:p>
          <a:p>
            <a:pPr marL="0" indent="0">
              <a:buNone/>
            </a:pPr>
            <a:r>
              <a:rPr lang="hu-HU" sz="3000" dirty="0" smtClean="0"/>
              <a:t>	$</a:t>
            </a:r>
            <a:r>
              <a:rPr lang="hu-HU" sz="3000" dirty="0" smtClean="0"/>
              <a:t>(</a:t>
            </a:r>
            <a:r>
              <a:rPr lang="hu-HU" sz="3000" dirty="0"/>
              <a:t>"</a:t>
            </a:r>
            <a:r>
              <a:rPr lang="hu-HU" sz="3000" dirty="0" smtClean="0"/>
              <a:t>p</a:t>
            </a:r>
            <a:r>
              <a:rPr lang="hu-HU" sz="3000" dirty="0"/>
              <a:t>")</a:t>
            </a:r>
            <a:r>
              <a:rPr lang="hu-HU" sz="3000" dirty="0"/>
              <a:t>.css</a:t>
            </a:r>
            <a:r>
              <a:rPr lang="hu-HU" sz="3000" dirty="0"/>
              <a:t>("font</a:t>
            </a:r>
            <a:r>
              <a:rPr lang="hu-HU" sz="3000" dirty="0"/>
              <a:t>-</a:t>
            </a:r>
            <a:r>
              <a:rPr lang="hu-HU" sz="3000" dirty="0" smtClean="0"/>
              <a:t>size</a:t>
            </a:r>
            <a:r>
              <a:rPr lang="hu-HU" sz="3000" dirty="0"/>
              <a:t>"</a:t>
            </a:r>
            <a:r>
              <a:rPr lang="hu-HU" sz="3000" dirty="0" smtClean="0"/>
              <a:t>, </a:t>
            </a:r>
            <a:r>
              <a:rPr lang="hu-HU" sz="3000" dirty="0"/>
              <a:t>"</a:t>
            </a:r>
            <a:r>
              <a:rPr lang="hu-HU" sz="3000" dirty="0" smtClean="0"/>
              <a:t>24px</a:t>
            </a:r>
            <a:r>
              <a:rPr lang="hu-HU" sz="3000" dirty="0"/>
              <a:t>")</a:t>
            </a:r>
            <a:r>
              <a:rPr lang="hu-HU" sz="3000" dirty="0"/>
              <a:t>; [&lt;p&gt;...</a:t>
            </a:r>
            <a:endParaRPr lang="en-US" sz="3000" dirty="0" smtClean="0"/>
          </a:p>
        </p:txBody>
      </p:sp>
      <p:sp>
        <p:nvSpPr>
          <p:cNvPr id="4" name="Slide Number Placeholder 3"/>
          <p:cNvSpPr>
            <a:spLocks noGrp="1"/>
          </p:cNvSpPr>
          <p:nvPr>
            <p:ph type="sldNum" sz="quarter" idx="12"/>
          </p:nvPr>
        </p:nvSpPr>
        <p:spPr/>
        <p:txBody>
          <a:bodyPr/>
          <a:lstStyle/>
          <a:p>
            <a:fld id="{D55FF227-F1AF-4A4E-90BD-608F8AA3EB58}" type="slidenum">
              <a:rPr lang="en-US" smtClean="0"/>
              <a:t>8</a:t>
            </a:fld>
            <a:endParaRPr lang="en-US"/>
          </a:p>
        </p:txBody>
      </p:sp>
    </p:spTree>
    <p:extLst>
      <p:ext uri="{BB962C8B-B14F-4D97-AF65-F5344CB8AC3E}">
        <p14:creationId xmlns:p14="http://schemas.microsoft.com/office/powerpoint/2010/main" val="29200321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CSS </a:t>
            </a:r>
            <a:r>
              <a:rPr lang="en-US" dirty="0"/>
              <a:t>Relatively</a:t>
            </a:r>
          </a:p>
        </p:txBody>
      </p:sp>
      <p:sp>
        <p:nvSpPr>
          <p:cNvPr id="4" name="Slide Number Placeholder 3"/>
          <p:cNvSpPr>
            <a:spLocks noGrp="1"/>
          </p:cNvSpPr>
          <p:nvPr>
            <p:ph type="sldNum" sz="quarter" idx="12"/>
          </p:nvPr>
        </p:nvSpPr>
        <p:spPr/>
        <p:txBody>
          <a:bodyPr/>
          <a:lstStyle/>
          <a:p>
            <a:fld id="{D55FF227-F1AF-4A4E-90BD-608F8AA3EB58}" type="slidenum">
              <a:rPr lang="en-US" smtClean="0"/>
              <a:t>9</a:t>
            </a:fld>
            <a:endParaRPr lang="en-US"/>
          </a:p>
        </p:txBody>
      </p:sp>
      <p:pic>
        <p:nvPicPr>
          <p:cNvPr id="7" name="Picture 6"/>
          <p:cNvPicPr>
            <a:picLocks noChangeAspect="1"/>
          </p:cNvPicPr>
          <p:nvPr/>
        </p:nvPicPr>
        <p:blipFill>
          <a:blip r:embed="rId3"/>
          <a:stretch>
            <a:fillRect/>
          </a:stretch>
        </p:blipFill>
        <p:spPr>
          <a:xfrm>
            <a:off x="1270000" y="2489200"/>
            <a:ext cx="6604000" cy="1879600"/>
          </a:xfrm>
          <a:prstGeom prst="rect">
            <a:avLst/>
          </a:prstGeom>
        </p:spPr>
      </p:pic>
    </p:spTree>
    <p:extLst>
      <p:ext uri="{BB962C8B-B14F-4D97-AF65-F5344CB8AC3E}">
        <p14:creationId xmlns:p14="http://schemas.microsoft.com/office/powerpoint/2010/main" val="263572540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majorFont>
      <a:minorFont>
        <a:latin typeface="Calisto MT"/>
        <a:ea typeface=""/>
        <a:cs typeface=""/>
        <a:font script="Jpan" typeface="ＭＳ Ｐ明朝"/>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1699</TotalTime>
  <Words>2469</Words>
  <Application>Microsoft Macintosh PowerPoint</Application>
  <PresentationFormat>On-screen Show (4:3)</PresentationFormat>
  <Paragraphs>452</Paragraphs>
  <Slides>48</Slides>
  <Notes>23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Story</vt:lpstr>
      <vt:lpstr>Web 2.0 應用技術-CSS, JavaScript 及 HTML</vt:lpstr>
      <vt:lpstr>Outline</vt:lpstr>
      <vt:lpstr>HTML vocabulary</vt:lpstr>
      <vt:lpstr>Traversal</vt:lpstr>
      <vt:lpstr>Filtering Selection</vt:lpstr>
      <vt:lpstr>Finding elements relative to a selection</vt:lpstr>
      <vt:lpstr>PowerPoint Presentation</vt:lpstr>
      <vt:lpstr>Manipulating Style</vt:lpstr>
      <vt:lpstr>Setting CSS Relatively</vt:lpstr>
      <vt:lpstr>Setting Multiple Attributes</vt:lpstr>
      <vt:lpstr>WAIT!!</vt:lpstr>
      <vt:lpstr>The CSS Interface</vt:lpstr>
      <vt:lpstr>CSS Class</vt:lpstr>
      <vt:lpstr>PowerPoint Presentation</vt:lpstr>
      <vt:lpstr>Visibility</vt:lpstr>
      <vt:lpstr>Manipulating Content</vt:lpstr>
      <vt:lpstr>Queries &amp; Setting with html()</vt:lpstr>
      <vt:lpstr>Prepend &amp; Append</vt:lpstr>
      <vt:lpstr>Inserting siblings with before &amp; after</vt:lpstr>
      <vt:lpstr>Manipulating Nodes</vt:lpstr>
      <vt:lpstr>Review</vt:lpstr>
      <vt:lpstr>jQuery Events</vt:lpstr>
      <vt:lpstr>Connecting Events to Elements</vt:lpstr>
      <vt:lpstr>Disconnecting Events</vt:lpstr>
      <vt:lpstr>Unbinding a particular click handler</vt:lpstr>
      <vt:lpstr>Mouse Events</vt:lpstr>
      <vt:lpstr>Inside the Event Handling Function</vt:lpstr>
      <vt:lpstr>Hover</vt:lpstr>
      <vt:lpstr>PowerPoint Presentation</vt:lpstr>
      <vt:lpstr>Form Events</vt:lpstr>
      <vt:lpstr>Browser Events</vt:lpstr>
      <vt:lpstr>Document Loading</vt:lpstr>
      <vt:lpstr>Triggering Event Handlers</vt:lpstr>
      <vt:lpstr>Handling future events</vt:lpstr>
      <vt:lpstr>Effects</vt:lpstr>
      <vt:lpstr>Built-in Effects</vt:lpstr>
      <vt:lpstr>Changing the Duration of Built-in Effects</vt:lpstr>
      <vt:lpstr>Custom Effects with $.fn.animate</vt:lpstr>
      <vt:lpstr>PowerPoint Presentation</vt:lpstr>
      <vt:lpstr>Custom Effects with $.fn.animate</vt:lpstr>
      <vt:lpstr>Managing Effects</vt:lpstr>
      <vt:lpstr>Ajax (Asynchronous JavaScript and XML)</vt:lpstr>
      <vt:lpstr>Ajax Overview</vt:lpstr>
      <vt:lpstr>Ajax Methods</vt:lpstr>
      <vt:lpstr>Ajax Examples</vt:lpstr>
      <vt:lpstr>Same-Origin Policy and JSONP</vt:lpstr>
      <vt:lpstr>Working with JSONP</vt:lpstr>
      <vt:lpstr>Ajax Events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2.0 Application Techniques - CSS, JavaScript and HTML</dc:title>
  <dc:creator>Kai Meng Wong</dc:creator>
  <cp:lastModifiedBy>Kai Meng Wong</cp:lastModifiedBy>
  <cp:revision>81</cp:revision>
  <dcterms:created xsi:type="dcterms:W3CDTF">2012-09-09T15:25:16Z</dcterms:created>
  <dcterms:modified xsi:type="dcterms:W3CDTF">2013-10-20T16:29:03Z</dcterms:modified>
</cp:coreProperties>
</file>