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309" r:id="rId3"/>
    <p:sldId id="310" r:id="rId4"/>
    <p:sldId id="308" r:id="rId5"/>
    <p:sldId id="257" r:id="rId6"/>
    <p:sldId id="311" r:id="rId7"/>
    <p:sldId id="259" r:id="rId8"/>
    <p:sldId id="317" r:id="rId9"/>
    <p:sldId id="314" r:id="rId10"/>
    <p:sldId id="318" r:id="rId11"/>
    <p:sldId id="319" r:id="rId12"/>
    <p:sldId id="312" r:id="rId13"/>
    <p:sldId id="262" r:id="rId14"/>
    <p:sldId id="305" r:id="rId15"/>
    <p:sldId id="306" r:id="rId16"/>
    <p:sldId id="313" r:id="rId17"/>
    <p:sldId id="260" r:id="rId18"/>
    <p:sldId id="315" r:id="rId19"/>
    <p:sldId id="269" r:id="rId20"/>
    <p:sldId id="271" r:id="rId21"/>
    <p:sldId id="272" r:id="rId22"/>
    <p:sldId id="273" r:id="rId23"/>
    <p:sldId id="275" r:id="rId24"/>
    <p:sldId id="307" r:id="rId25"/>
    <p:sldId id="280" r:id="rId26"/>
    <p:sldId id="276" r:id="rId27"/>
    <p:sldId id="304" r:id="rId28"/>
    <p:sldId id="320" r:id="rId29"/>
    <p:sldId id="321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02" r:id="rId41"/>
    <p:sldId id="291" r:id="rId42"/>
    <p:sldId id="294" r:id="rId43"/>
    <p:sldId id="316" r:id="rId44"/>
    <p:sldId id="292" r:id="rId45"/>
    <p:sldId id="293" r:id="rId46"/>
    <p:sldId id="295" r:id="rId47"/>
    <p:sldId id="26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4D3010"/>
    <a:srgbClr val="F3F3F3"/>
    <a:srgbClr val="FEFEFE"/>
    <a:srgbClr val="EB4E20"/>
    <a:srgbClr val="051920"/>
    <a:srgbClr val="DDDEDF"/>
    <a:srgbClr val="0F1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79522" autoAdjust="0"/>
  </p:normalViewPr>
  <p:slideViewPr>
    <p:cSldViewPr snapToGrid="0" snapToObjects="1">
      <p:cViewPr varScale="1">
        <p:scale>
          <a:sx n="81" d="100"/>
          <a:sy n="81" d="100"/>
        </p:scale>
        <p:origin x="-18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B21B-EB6B-D347-AE04-970FC5849EEE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D369A-DEB8-8D46-B8FE-108208CE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www.w3schools.com/html/html_forms.asp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5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</a:rPr>
              <a:t>&lt;a href=</a:t>
            </a:r>
            <a:r>
              <a:rPr lang="is-IS" dirty="0" smtClean="0">
                <a:solidFill>
                  <a:srgbClr val="008000"/>
                </a:solidFill>
              </a:rPr>
              <a:t>"url"</a:t>
            </a:r>
            <a:r>
              <a:rPr lang="is-IS" dirty="0" smtClean="0">
                <a:solidFill>
                  <a:srgbClr val="0000FF"/>
                </a:solidFill>
              </a:rPr>
              <a:t>&gt;</a:t>
            </a:r>
            <a:r>
              <a:rPr lang="is-IS" dirty="0" smtClean="0"/>
              <a:t>text</a:t>
            </a:r>
            <a:r>
              <a:rPr lang="is-IS" dirty="0" smtClean="0">
                <a:solidFill>
                  <a:srgbClr val="0000FF"/>
                </a:solidFill>
              </a:rPr>
              <a:t>&lt;/a&gt;</a:t>
            </a:r>
          </a:p>
          <a:p>
            <a:pPr marL="0" indent="0">
              <a:buNone/>
            </a:pPr>
            <a:endParaRPr lang="is-I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s-IS" dirty="0" smtClean="0"/>
              <a:t>Absolute Path vs. Relative Path</a:t>
            </a: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</a:rPr>
              <a:t>&lt;a href=</a:t>
            </a:r>
            <a:r>
              <a:rPr lang="is-IS" dirty="0" smtClean="0">
                <a:solidFill>
                  <a:srgbClr val="008000"/>
                </a:solidFill>
              </a:rPr>
              <a:t>"http://</a:t>
            </a:r>
            <a:r>
              <a:rPr lang="en-US" dirty="0" err="1" smtClean="0">
                <a:solidFill>
                  <a:srgbClr val="008000"/>
                </a:solidFill>
              </a:rPr>
              <a:t>cpttm.org.mo</a:t>
            </a: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is-IS" dirty="0" smtClean="0">
                <a:solidFill>
                  <a:srgbClr val="008000"/>
                </a:solidFill>
              </a:rPr>
              <a:t>"</a:t>
            </a:r>
            <a:r>
              <a:rPr lang="is-IS" dirty="0" smtClean="0">
                <a:solidFill>
                  <a:srgbClr val="0000FF"/>
                </a:solidFill>
              </a:rPr>
              <a:t>&gt;</a:t>
            </a:r>
            <a:r>
              <a:rPr lang="is-IS" dirty="0" smtClean="0"/>
              <a:t>CPTTM</a:t>
            </a:r>
            <a:r>
              <a:rPr lang="is-IS" dirty="0" smtClean="0">
                <a:solidFill>
                  <a:srgbClr val="0000FF"/>
                </a:solidFill>
              </a:rPr>
              <a:t>&lt;/a&gt;</a:t>
            </a: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</a:rPr>
              <a:t>&lt;a href=</a:t>
            </a:r>
            <a:r>
              <a:rPr lang="is-IS" dirty="0" smtClean="0">
                <a:solidFill>
                  <a:srgbClr val="008000"/>
                </a:solidFill>
              </a:rPr>
              <a:t>"/contact"</a:t>
            </a:r>
            <a:r>
              <a:rPr lang="is-IS" dirty="0" smtClean="0">
                <a:solidFill>
                  <a:srgbClr val="0000FF"/>
                </a:solidFill>
              </a:rPr>
              <a:t>&gt;</a:t>
            </a:r>
            <a:r>
              <a:rPr lang="is-IS" dirty="0" smtClean="0"/>
              <a:t>contact</a:t>
            </a:r>
            <a:r>
              <a:rPr lang="is-IS" dirty="0" smtClean="0">
                <a:solidFill>
                  <a:srgbClr val="0000FF"/>
                </a:solidFill>
              </a:rPr>
              <a:t>&lt;/a&gt;</a:t>
            </a:r>
          </a:p>
          <a:p>
            <a:pPr marL="0" indent="0">
              <a:buNone/>
            </a:pPr>
            <a:endParaRPr lang="is-I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>
                <a:solidFill>
                  <a:srgbClr val="0000FF"/>
                </a:solidFill>
              </a:rPr>
              <a:t>&lt;img </a:t>
            </a:r>
            <a:r>
              <a:rPr lang="hr-HR" dirty="0" smtClean="0">
                <a:solidFill>
                  <a:srgbClr val="008000"/>
                </a:solidFill>
              </a:rPr>
              <a:t>src="url" alt="alternative description"</a:t>
            </a:r>
            <a:r>
              <a:rPr lang="hr-HR" dirty="0" smtClean="0">
                <a:solidFill>
                  <a:srgbClr val="0000FF"/>
                </a:solidFill>
              </a:rPr>
              <a:t> /&gt;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>
                <a:solidFill>
                  <a:srgbClr val="0000FF"/>
                </a:solidFill>
              </a:rPr>
              <a:t>&lt;img </a:t>
            </a:r>
            <a:r>
              <a:rPr lang="hr-HR" dirty="0" smtClean="0">
                <a:solidFill>
                  <a:srgbClr val="008000"/>
                </a:solidFill>
              </a:rPr>
              <a:t>src="</a:t>
            </a:r>
            <a:r>
              <a:rPr lang="pl-PL" dirty="0" smtClean="0">
                <a:solidFill>
                  <a:srgbClr val="008000"/>
                </a:solidFill>
              </a:rPr>
              <a:t>http://</a:t>
            </a:r>
            <a:r>
              <a:rPr lang="pl-PL" dirty="0" err="1" smtClean="0">
                <a:solidFill>
                  <a:srgbClr val="008000"/>
                </a:solidFill>
              </a:rPr>
              <a:t>placehold.it</a:t>
            </a:r>
            <a:r>
              <a:rPr lang="pl-PL" dirty="0" smtClean="0">
                <a:solidFill>
                  <a:srgbClr val="008000"/>
                </a:solidFill>
              </a:rPr>
              <a:t>/300x200</a:t>
            </a:r>
            <a:r>
              <a:rPr lang="hr-HR" dirty="0" smtClean="0">
                <a:solidFill>
                  <a:srgbClr val="008000"/>
                </a:solidFill>
              </a:rPr>
              <a:t>" alt=“placeholder"</a:t>
            </a:r>
            <a:r>
              <a:rPr lang="hr-HR" dirty="0" smtClean="0">
                <a:solidFill>
                  <a:srgbClr val="0000FF"/>
                </a:solidFill>
              </a:rPr>
              <a:t> /&gt;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Emphasized </a:t>
            </a:r>
            <a:r>
              <a:rPr lang="en-US" dirty="0" smtClean="0"/>
              <a:t>t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em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>Text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err="1" smtClean="0">
                <a:solidFill>
                  <a:srgbClr val="0000FF"/>
                </a:solidFill>
              </a:rPr>
              <a:t>em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Semantic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em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&lt;strong&gt;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0000FF"/>
                </a:solidFill>
              </a:rPr>
              <a:t>&lt;b&gt;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smtClean="0"/>
              <a:t>(italic in normal browser; screen reader speaks loud)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7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(tabular data; don't use for layout)</a:t>
            </a:r>
          </a:p>
          <a:p>
            <a:r>
              <a:rPr lang="en-US" dirty="0" smtClean="0"/>
              <a:t>table</a:t>
            </a:r>
            <a:r>
              <a:rPr lang="en-US" baseline="0" dirty="0" smtClean="0"/>
              <a:t> row</a:t>
            </a:r>
          </a:p>
          <a:p>
            <a:r>
              <a:rPr lang="en-US" baseline="0" dirty="0" smtClean="0"/>
              <a:t>table </a:t>
            </a:r>
            <a:r>
              <a:rPr lang="en-US" baseline="0" dirty="0" smtClean="0"/>
              <a:t>heading</a:t>
            </a:r>
            <a:endParaRPr lang="en-US" baseline="0" dirty="0" smtClean="0"/>
          </a:p>
          <a:p>
            <a:r>
              <a:rPr lang="en-US" baseline="0" dirty="0" smtClean="0"/>
              <a:t>table </a:t>
            </a:r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&lt;td&gt;Apple&lt;/td&gt;</a:t>
            </a:r>
          </a:p>
          <a:p>
            <a:r>
              <a:rPr lang="en-US" dirty="0" smtClean="0"/>
              <a:t>    &lt;td&gt;20&lt;/td&gt;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&lt;td&gt;Mac&lt;/td&gt;</a:t>
            </a:r>
          </a:p>
          <a:p>
            <a:r>
              <a:rPr lang="en-US" dirty="0" smtClean="0"/>
              <a:t>    &lt;td&gt;10&lt;/td&gt;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9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&lt;form&gt;</a:t>
            </a:r>
          </a:p>
          <a:p>
            <a:pPr marL="0" indent="0">
              <a:buNone/>
            </a:pPr>
            <a:r>
              <a:rPr lang="en-US" dirty="0" smtClean="0"/>
              <a:t>    &lt;label </a:t>
            </a:r>
            <a:r>
              <a:rPr lang="en-US" dirty="0" smtClean="0">
                <a:solidFill>
                  <a:srgbClr val="0000FF"/>
                </a:solidFill>
              </a:rPr>
              <a:t>for="email"</a:t>
            </a:r>
            <a:r>
              <a:rPr lang="en-US" dirty="0" smtClean="0"/>
              <a:t>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Email&lt;/label&gt;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&lt;input type="text" name="email" </a:t>
            </a:r>
            <a:r>
              <a:rPr lang="en-US" dirty="0" smtClean="0">
                <a:solidFill>
                  <a:srgbClr val="0000FF"/>
                </a:solidFill>
              </a:rPr>
              <a:t>id="email"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&lt;input type="password" name="email" id="email" /&gt;</a:t>
            </a:r>
          </a:p>
          <a:p>
            <a:pPr marL="0" indent="0">
              <a:buNone/>
            </a:pPr>
            <a:r>
              <a:rPr lang="en-US" dirty="0" smtClean="0"/>
              <a:t>    &lt;input type="radio" name="gender" /&gt;M</a:t>
            </a:r>
          </a:p>
          <a:p>
            <a:pPr marL="0" indent="0">
              <a:buNone/>
            </a:pPr>
            <a:r>
              <a:rPr lang="en-US" dirty="0" smtClean="0"/>
              <a:t>    &lt;input type="radio" name="gender" /&gt;F</a:t>
            </a:r>
          </a:p>
          <a:p>
            <a:pPr marL="0" indent="0">
              <a:buNone/>
            </a:pPr>
            <a:r>
              <a:rPr lang="en-US" dirty="0" smtClean="0"/>
              <a:t>    &lt;input type="checkbox" name="box" checked="checked" /&gt;1</a:t>
            </a:r>
          </a:p>
          <a:p>
            <a:pPr marL="0" indent="0">
              <a:buNone/>
            </a:pPr>
            <a:r>
              <a:rPr lang="en-US" dirty="0" smtClean="0"/>
              <a:t>    &lt;input type="checkbox" name="box" /&gt;2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&lt;input type="submit" /&gt;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http://www.w3schools.com/html/html_forms.asp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8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3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6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color: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&lt;link </a:t>
            </a:r>
            <a:r>
              <a:rPr lang="en-US" dirty="0" err="1" smtClean="0">
                <a:solidFill>
                  <a:srgbClr val="FF0000"/>
                </a:solidFill>
              </a:rPr>
              <a:t>rel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stylesheet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style.css</a:t>
            </a:r>
            <a:r>
              <a:rPr lang="en-US" dirty="0" smtClean="0">
                <a:solidFill>
                  <a:srgbClr val="FF0000"/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&lt;/head&gt;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9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Projects I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7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id and class</a:t>
            </a:r>
          </a:p>
          <a:p>
            <a:r>
              <a:rPr lang="en-US" dirty="0" smtClean="0"/>
              <a:t>Why we need to target an </a:t>
            </a:r>
            <a:r>
              <a:rPr lang="en-US" dirty="0" smtClean="0"/>
              <a:t>element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 </a:t>
            </a:r>
            <a:r>
              <a:rPr lang="en-US" dirty="0" smtClean="0">
                <a:solidFill>
                  <a:srgbClr val="F79646"/>
                </a:solidFill>
              </a:rPr>
              <a:t>id="about"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&lt;h2&gt;About&lt;/h2&gt;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 class="</a:t>
            </a:r>
            <a:r>
              <a:rPr lang="en-US" dirty="0" smtClean="0">
                <a:solidFill>
                  <a:srgbClr val="008000"/>
                </a:solidFill>
              </a:rPr>
              <a:t>help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intro</a:t>
            </a:r>
            <a:r>
              <a:rPr lang="en-US" dirty="0" smtClean="0"/>
              <a:t>"&gt;Help Introduction&lt;/</a:t>
            </a:r>
            <a:r>
              <a:rPr lang="en-US" dirty="0" smtClean="0">
                <a:solidFill>
                  <a:srgbClr val="80000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 class="</a:t>
            </a:r>
            <a:r>
              <a:rPr lang="en-US" dirty="0" smtClean="0">
                <a:solidFill>
                  <a:srgbClr val="008000"/>
                </a:solidFill>
              </a:rPr>
              <a:t>help</a:t>
            </a:r>
            <a:r>
              <a:rPr lang="en-US" dirty="0" smtClean="0"/>
              <a:t>"&gt;Help&lt;/</a:t>
            </a:r>
            <a:r>
              <a:rPr lang="en-US" dirty="0" smtClean="0">
                <a:solidFill>
                  <a:srgbClr val="80000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&gt;Another paragraph&lt;/p&gt;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.help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p.intro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{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#about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#about p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smtClean="0"/>
              <a:t>p, h2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4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Basically, the last AND most specific decoration wins</a:t>
            </a:r>
          </a:p>
          <a:p>
            <a:endParaRPr lang="en-US" dirty="0" smtClean="0"/>
          </a:p>
          <a:p>
            <a:r>
              <a:rPr lang="en-US" dirty="0" smtClean="0"/>
              <a:t>&lt;div id=“a”&gt;</a:t>
            </a:r>
          </a:p>
          <a:p>
            <a:r>
              <a:rPr lang="en-US" dirty="0" smtClean="0"/>
              <a:t>  &lt;div</a:t>
            </a:r>
            <a:r>
              <a:rPr lang="en-US" baseline="0" dirty="0" smtClean="0"/>
              <a:t> id=“b”&gt;</a:t>
            </a:r>
          </a:p>
          <a:p>
            <a:r>
              <a:rPr lang="en-US" baseline="0" dirty="0" smtClean="0"/>
              <a:t>    &lt;h1&gt;hello&lt;/h1&gt;</a:t>
            </a:r>
          </a:p>
          <a:p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PSD</a:t>
            </a:r>
          </a:p>
          <a:p>
            <a:r>
              <a:rPr lang="en-US" dirty="0" smtClean="0"/>
              <a:t>HTML        = Structure </a:t>
            </a:r>
          </a:p>
          <a:p>
            <a:r>
              <a:rPr lang="en-US" dirty="0" smtClean="0"/>
              <a:t>CSS          = Presentation </a:t>
            </a:r>
          </a:p>
          <a:p>
            <a:r>
              <a:rPr lang="en-US" dirty="0" smtClean="0"/>
              <a:t>JavaScript =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&lt;title&gt;My first web page&lt;/title&gt;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Hello World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attribute="value"&gt;</a:t>
            </a:r>
          </a:p>
          <a:p>
            <a:r>
              <a:rPr lang="en-US" dirty="0" smtClean="0"/>
              <a:t>  content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&lt;p id="</a:t>
            </a:r>
            <a:r>
              <a:rPr lang="en-US" dirty="0" err="1" smtClean="0"/>
              <a:t>id_name</a:t>
            </a:r>
            <a:r>
              <a:rPr lang="en-US" dirty="0" smtClean="0"/>
              <a:t>" class="</a:t>
            </a:r>
            <a:r>
              <a:rPr lang="en-US" dirty="0" err="1" smtClean="0"/>
              <a:t>class_name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r>
              <a:rPr lang="en-US" dirty="0" smtClean="0"/>
              <a:t>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&lt;h1&gt;Header 1&lt;/h1&gt;</a:t>
            </a:r>
          </a:p>
          <a:p>
            <a:r>
              <a:rPr lang="en-US" dirty="0" smtClean="0"/>
              <a:t>&lt;h2&gt;Header 1&lt;/h2&gt;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&lt;h6&gt;Header 6&lt;/h6&gt;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&lt;p&gt;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is simply dummy text of the printing and typesetting industry.&lt;/p&gt;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&lt;li&gt;Item 1&lt;/li&gt;</a:t>
            </a:r>
          </a:p>
          <a:p>
            <a:r>
              <a:rPr lang="pt-BR" dirty="0" smtClean="0"/>
              <a:t>  ...</a:t>
            </a:r>
          </a:p>
          <a:p>
            <a:r>
              <a:rPr lang="pt-BR" dirty="0" smtClean="0"/>
              <a:t>  &lt;li&gt;Item </a:t>
            </a:r>
            <a:r>
              <a:rPr lang="pt-BR" dirty="0" err="1" smtClean="0"/>
              <a:t>n</a:t>
            </a:r>
            <a:r>
              <a:rPr lang="pt-BR" dirty="0" smtClean="0"/>
              <a:t>&lt;/li&gt;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 &lt;li&gt;Item 1&lt;/li&gt;</a:t>
            </a:r>
          </a:p>
          <a:p>
            <a:r>
              <a:rPr lang="pt-BR" dirty="0" smtClean="0"/>
              <a:t>  ...</a:t>
            </a:r>
          </a:p>
          <a:p>
            <a:r>
              <a:rPr lang="pt-BR" dirty="0" smtClean="0"/>
              <a:t>  &lt;li&gt;Item </a:t>
            </a:r>
            <a:r>
              <a:rPr lang="pt-BR" dirty="0" err="1" smtClean="0"/>
              <a:t>n</a:t>
            </a:r>
            <a:r>
              <a:rPr lang="pt-BR" dirty="0" smtClean="0"/>
              <a:t>&lt;/li&gt;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369A-DEB8-8D46-B8FE-108208CE0A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5DA1AD4-B895-B24F-9D5B-356F94DBBB6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067ADEE-E289-E641-B50C-F8DA5D8DEB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default.asp" TargetMode="Externa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paignmonitor.com/css/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glossary/html" TargetMode="External"/><Relationship Id="rId4" Type="http://schemas.openxmlformats.org/officeDocument/2006/relationships/hyperlink" Target="http://www.w3schools.com/cssref/default.asp" TargetMode="External"/><Relationship Id="rId5" Type="http://schemas.openxmlformats.org/officeDocument/2006/relationships/hyperlink" Target="http://www.quirksmode.org/" TargetMode="External"/><Relationship Id="rId6" Type="http://schemas.openxmlformats.org/officeDocument/2006/relationships/hyperlink" Target="http://css-trick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smtClean="0"/>
              <a:t>Web 2.0 </a:t>
            </a:r>
            <a:r>
              <a:rPr lang="zh-CHT" altLang="en-US" dirty="0" smtClean="0"/>
              <a:t>應用技術</a:t>
            </a:r>
            <a:r>
              <a:rPr lang="en-US" altLang="zh-CHT" dirty="0" smtClean="0"/>
              <a:t>-CSS, JavaScript </a:t>
            </a:r>
            <a:r>
              <a:rPr lang="zh-CHT" altLang="en-US" dirty="0" smtClean="0"/>
              <a:t>及 </a:t>
            </a:r>
            <a:r>
              <a:rPr lang="en-US" altLang="zh-CHT" dirty="0" smtClean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CM310.1-</a:t>
            </a:r>
            <a:r>
              <a:rPr lang="en-US" sz="2800" dirty="0" smtClean="0">
                <a:solidFill>
                  <a:schemeClr val="tx1"/>
                </a:solidFill>
              </a:rPr>
              <a:t>09-</a:t>
            </a:r>
            <a:r>
              <a:rPr lang="en-US" sz="2800" dirty="0">
                <a:solidFill>
                  <a:schemeClr val="tx1"/>
                </a:solidFill>
              </a:rPr>
              <a:t>2013-</a:t>
            </a:r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Lesson 1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7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4215"/>
          <a:stretch/>
        </p:blipFill>
        <p:spPr>
          <a:xfrm>
            <a:off x="2128146" y="1550894"/>
            <a:ext cx="5142970" cy="4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  <a:r>
              <a:rPr lang="en-US" dirty="0" smtClean="0"/>
              <a:t>Listing (cont.)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78835"/>
            <a:ext cx="7466489" cy="32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Web </a:t>
            </a:r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and determine the scope of works with clients</a:t>
            </a:r>
          </a:p>
          <a:p>
            <a:r>
              <a:rPr lang="en-US" dirty="0" smtClean="0"/>
              <a:t>Use Photoshop to design and confirm the layout of the website</a:t>
            </a:r>
          </a:p>
          <a:p>
            <a:r>
              <a:rPr lang="en-US" dirty="0" smtClean="0"/>
              <a:t>Slice the Photoshop creative into HTML</a:t>
            </a:r>
          </a:p>
          <a:p>
            <a:r>
              <a:rPr lang="en-US" dirty="0" smtClean="0"/>
              <a:t>Use CSS to style it</a:t>
            </a:r>
          </a:p>
          <a:p>
            <a:r>
              <a:rPr lang="en-US" dirty="0" smtClean="0"/>
              <a:t>Use JavaScript to make a website becomes interactive and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6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4864094" cy="4257022"/>
          </a:xfrm>
        </p:spPr>
        <p:txBody>
          <a:bodyPr>
            <a:normAutofit/>
          </a:bodyPr>
          <a:lstStyle/>
          <a:p>
            <a:r>
              <a:rPr lang="en-US" dirty="0" smtClean="0"/>
              <a:t>Editor / IDE</a:t>
            </a:r>
          </a:p>
          <a:p>
            <a:pPr lvl="1"/>
            <a:r>
              <a:rPr lang="cs-CZ" dirty="0" err="1"/>
              <a:t>Sublime</a:t>
            </a:r>
            <a:r>
              <a:rPr lang="cs-CZ" dirty="0"/>
              <a:t> </a:t>
            </a:r>
            <a:r>
              <a:rPr lang="cs-CZ" dirty="0" smtClean="0"/>
              <a:t>Text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cs-CZ" dirty="0" err="1" smtClean="0"/>
              <a:t>Vim</a:t>
            </a:r>
            <a:endParaRPr lang="cs-CZ" dirty="0" smtClean="0"/>
          </a:p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Tools</a:t>
            </a:r>
            <a:endParaRPr lang="cs-CZ" dirty="0" smtClean="0"/>
          </a:p>
          <a:p>
            <a:pPr lvl="1"/>
            <a:r>
              <a:rPr lang="en-US" dirty="0" smtClean="0"/>
              <a:t>Firebug</a:t>
            </a:r>
          </a:p>
          <a:p>
            <a:pPr lvl="1"/>
            <a:r>
              <a:rPr lang="en-US" dirty="0" smtClean="0"/>
              <a:t>Chrome </a:t>
            </a:r>
            <a:r>
              <a:rPr lang="en-US" dirty="0" smtClean="0"/>
              <a:t>Developer Tools</a:t>
            </a:r>
          </a:p>
          <a:p>
            <a:r>
              <a:rPr lang="pl-PL" dirty="0" smtClean="0"/>
              <a:t>Web </a:t>
            </a:r>
            <a:r>
              <a:rPr lang="pl-PL" dirty="0" err="1" smtClean="0"/>
              <a:t>Playground</a:t>
            </a:r>
            <a:endParaRPr lang="pl-PL" dirty="0"/>
          </a:p>
          <a:p>
            <a:pPr lvl="1"/>
            <a:r>
              <a:rPr lang="pl-PL" dirty="0" err="1" smtClean="0"/>
              <a:t>CodePen</a:t>
            </a:r>
            <a:r>
              <a:rPr lang="pl-PL" dirty="0" smtClean="0"/>
              <a:t> (http</a:t>
            </a:r>
            <a:r>
              <a:rPr lang="pl-PL" dirty="0"/>
              <a:t>://</a:t>
            </a:r>
            <a:r>
              <a:rPr lang="pl-PL" dirty="0" err="1"/>
              <a:t>codepen.io</a:t>
            </a:r>
            <a:r>
              <a:rPr lang="pl-PL" dirty="0" smtClean="0"/>
              <a:t>/)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50" y="3656651"/>
            <a:ext cx="4160932" cy="1093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50" y="1869141"/>
            <a:ext cx="1371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up your favorite editor</a:t>
            </a:r>
          </a:p>
          <a:p>
            <a:r>
              <a:rPr lang="en-US" dirty="0" smtClean="0"/>
              <a:t>Type Hello world</a:t>
            </a:r>
          </a:p>
          <a:p>
            <a:r>
              <a:rPr lang="en-US" dirty="0" smtClean="0"/>
              <a:t>Save it as an .html file instead of .txt</a:t>
            </a:r>
          </a:p>
          <a:p>
            <a:r>
              <a:rPr lang="en-US" dirty="0" smtClean="0"/>
              <a:t>Open it in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Simple </a:t>
            </a:r>
            <a:r>
              <a:rPr lang="en-US" dirty="0" smtClean="0"/>
              <a:t>HTML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3" y="1875982"/>
            <a:ext cx="5105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3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defines </a:t>
            </a:r>
            <a:r>
              <a:rPr lang="en-US" b="1" dirty="0" smtClean="0"/>
              <a:t>content</a:t>
            </a:r>
            <a:r>
              <a:rPr lang="en-US" dirty="0" smtClean="0"/>
              <a:t> and </a:t>
            </a:r>
            <a:r>
              <a:rPr lang="en-US" b="1" dirty="0" smtClean="0"/>
              <a:t>structure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3" y="2331405"/>
            <a:ext cx="7777674" cy="38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5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http://www.w3schools.com/tags/</a:t>
            </a:r>
            <a:r>
              <a:rPr lang="en-US" dirty="0" err="1" smtClean="0">
                <a:hlinkClick r:id="rId2"/>
              </a:rPr>
              <a:t>default.asp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10" y="2373136"/>
            <a:ext cx="7036190" cy="43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an HTML tag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2921"/>
          <a:stretch/>
        </p:blipFill>
        <p:spPr>
          <a:xfrm>
            <a:off x="1066728" y="2006455"/>
            <a:ext cx="5003800" cy="10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ictor Wong</a:t>
            </a:r>
          </a:p>
          <a:p>
            <a:pPr marL="0" indent="0">
              <a:buNone/>
            </a:pPr>
            <a:r>
              <a:rPr lang="en-US" dirty="0" smtClean="0"/>
              <a:t>victorwkm@gmail.com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Developer / Analyst / Technician</a:t>
            </a:r>
          </a:p>
          <a:p>
            <a:pPr marL="0" indent="0">
              <a:buNone/>
            </a:pPr>
            <a:r>
              <a:rPr lang="en-US" dirty="0" smtClean="0"/>
              <a:t>Ph.D. Student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75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Headings are important in HTML </a:t>
            </a:r>
            <a:r>
              <a:rPr lang="en-US" dirty="0" smtClean="0"/>
              <a:t>documents.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46583" y="1760538"/>
            <a:ext cx="2628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documents are divided into paragraphs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http</a:t>
            </a:r>
            <a:r>
              <a:rPr lang="is-IS" dirty="0"/>
              <a:t>://html-ipsum.com</a:t>
            </a:r>
            <a:r>
              <a:rPr lang="is-IS" dirty="0" smtClean="0"/>
              <a:t>/</a:t>
            </a:r>
          </a:p>
          <a:p>
            <a:endParaRPr lang="is-IS" dirty="0"/>
          </a:p>
          <a:p>
            <a:r>
              <a:rPr lang="zh-CHT" altLang="en-US" dirty="0" smtClean="0"/>
              <a:t>亂數假文產生器</a:t>
            </a:r>
            <a:endParaRPr lang="en-US" altLang="zh-CHT" dirty="0" smtClean="0"/>
          </a:p>
          <a:p>
            <a:pPr marL="0" indent="0">
              <a:buNone/>
            </a:pPr>
            <a:r>
              <a:rPr lang="en-US" altLang="zh-CHT" dirty="0" smtClean="0"/>
              <a:t>http</a:t>
            </a:r>
            <a:r>
              <a:rPr lang="en-US" altLang="zh-CHT" dirty="0"/>
              <a:t>://</a:t>
            </a:r>
            <a:r>
              <a:rPr lang="en-US" altLang="zh-CHT" dirty="0" err="1"/>
              <a:t>www.richyli.com</a:t>
            </a:r>
            <a:r>
              <a:rPr lang="en-US" altLang="zh-CHT" dirty="0"/>
              <a:t>/tool/</a:t>
            </a:r>
            <a:r>
              <a:rPr lang="en-US" altLang="zh-CHT" dirty="0" err="1"/>
              <a:t>loremipsum</a:t>
            </a:r>
            <a:r>
              <a:rPr lang="en-US" altLang="zh-CHT" dirty="0" smtClean="0"/>
              <a:t>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81" y="1760538"/>
            <a:ext cx="3467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05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1180" y="257326"/>
            <a:ext cx="43121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Ordered Lists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7" y="2035263"/>
            <a:ext cx="26670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516" y="1991204"/>
            <a:ext cx="2476500" cy="177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14" y="4281550"/>
            <a:ext cx="1769111" cy="1135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947" y="4281550"/>
            <a:ext cx="1680771" cy="11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s-I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s-IS" dirty="0" smtClean="0"/>
              <a:t>Absolute Path vs. Relative Path</a:t>
            </a:r>
            <a:endParaRPr lang="is-IS" dirty="0"/>
          </a:p>
          <a:p>
            <a:pPr marL="0" indent="0">
              <a:buNone/>
            </a:pPr>
            <a:endParaRPr lang="is-IS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39" y="2043847"/>
            <a:ext cx="30734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39" y="3606800"/>
            <a:ext cx="5524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21" y="3287953"/>
            <a:ext cx="3810000" cy="2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828800"/>
            <a:ext cx="8305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5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Emphasized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Semantic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9141"/>
            <a:ext cx="19050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19500"/>
            <a:ext cx="234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8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364151"/>
            <a:ext cx="3459418" cy="5001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77" y="2997200"/>
            <a:ext cx="3149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http://www.w3schools.com/html/</a:t>
            </a:r>
            <a:r>
              <a:rPr lang="en-US" dirty="0" err="1" smtClean="0">
                <a:hlinkClick r:id="rId3"/>
              </a:rPr>
              <a:t>html_forms.asp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672"/>
          <a:stretch/>
        </p:blipFill>
        <p:spPr>
          <a:xfrm>
            <a:off x="685800" y="1550894"/>
            <a:ext cx="8125050" cy="37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separated by space; </a:t>
            </a:r>
          </a:p>
          <a:p>
            <a:r>
              <a:rPr lang="en-US" dirty="0" smtClean="0"/>
              <a:t>id</a:t>
            </a:r>
            <a:r>
              <a:rPr lang="en-US" dirty="0"/>
              <a:t>: unique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429000"/>
            <a:ext cx="772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vs. Inline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Block </a:t>
            </a:r>
            <a:r>
              <a:rPr lang="fr-FR" dirty="0" err="1" smtClean="0"/>
              <a:t>Element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&lt;</a:t>
            </a:r>
            <a:r>
              <a:rPr lang="fr-FR" dirty="0"/>
              <a:t>h1&gt;, &lt;p&gt;, &lt;</a:t>
            </a:r>
            <a:r>
              <a:rPr lang="fr-FR" dirty="0" err="1"/>
              <a:t>ul</a:t>
            </a:r>
            <a:r>
              <a:rPr lang="fr-FR" dirty="0"/>
              <a:t>&gt;, &lt;table&gt; </a:t>
            </a:r>
          </a:p>
          <a:p>
            <a:pPr marL="0" indent="0">
              <a:buNone/>
            </a:pPr>
            <a:r>
              <a:rPr lang="fr-FR" dirty="0" smtClean="0"/>
              <a:t>	&lt;</a:t>
            </a:r>
            <a:r>
              <a:rPr lang="fr-FR" dirty="0"/>
              <a:t>div&gt;&lt;/div&gt;</a:t>
            </a:r>
          </a:p>
          <a:p>
            <a:endParaRPr lang="fr-FR" dirty="0"/>
          </a:p>
          <a:p>
            <a:r>
              <a:rPr lang="fr-FR" dirty="0" err="1" smtClean="0"/>
              <a:t>Inline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&lt;</a:t>
            </a:r>
            <a:r>
              <a:rPr lang="fr-FR" dirty="0" err="1"/>
              <a:t>strong</a:t>
            </a:r>
            <a:r>
              <a:rPr lang="fr-FR" dirty="0"/>
              <a:t>&gt;, &lt;td&gt;, &lt;a&gt;, &lt;</a:t>
            </a:r>
            <a:r>
              <a:rPr lang="fr-FR" dirty="0" err="1"/>
              <a:t>img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 smtClean="0"/>
              <a:t>	&lt;</a:t>
            </a:r>
            <a:r>
              <a:rPr lang="fr-FR" dirty="0" err="1"/>
              <a:t>span</a:t>
            </a:r>
            <a:r>
              <a:rPr lang="fr-FR" dirty="0"/>
              <a:t>&gt;&lt;/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4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Schedule:</a:t>
            </a:r>
            <a:endParaRPr lang="en-US" dirty="0" smtClean="0"/>
          </a:p>
          <a:p>
            <a:r>
              <a:rPr lang="en-US" dirty="0" smtClean="0"/>
              <a:t>Lectures (19</a:t>
            </a:r>
            <a:r>
              <a:rPr lang="en-US" dirty="0" smtClean="0"/>
              <a:t>:00-22:00)</a:t>
            </a:r>
          </a:p>
          <a:p>
            <a:r>
              <a:rPr lang="en-US" dirty="0" smtClean="0"/>
              <a:t>Labs (19</a:t>
            </a:r>
            <a:r>
              <a:rPr lang="en-US" dirty="0" smtClean="0"/>
              <a:t>:00-20:30)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Assessments:</a:t>
            </a:r>
          </a:p>
          <a:p>
            <a:r>
              <a:rPr lang="en-US" dirty="0" smtClean="0"/>
              <a:t>4 assignments (40%)</a:t>
            </a:r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quizzes (10%)</a:t>
            </a:r>
          </a:p>
          <a:p>
            <a:r>
              <a:rPr lang="en-US" dirty="0" smtClean="0"/>
              <a:t>1 exam (50%)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78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(Cascading Style Sheet)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text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color</a:t>
            </a:r>
          </a:p>
          <a:p>
            <a:pPr marL="0" indent="0">
              <a:buNone/>
            </a:pPr>
            <a:r>
              <a:rPr lang="en-US" sz="12000" dirty="0" smtClean="0"/>
              <a:t>size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	position</a:t>
            </a:r>
          </a:p>
        </p:txBody>
      </p:sp>
    </p:spTree>
    <p:extLst>
      <p:ext uri="{BB962C8B-B14F-4D97-AF65-F5344CB8AC3E}">
        <p14:creationId xmlns:p14="http://schemas.microsoft.com/office/powerpoint/2010/main" val="359952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How </a:t>
            </a:r>
            <a:r>
              <a:rPr lang="fi-FI" dirty="0" err="1" smtClean="0"/>
              <a:t>do</a:t>
            </a:r>
            <a:r>
              <a:rPr lang="fi-FI" dirty="0" smtClean="0"/>
              <a:t> I </a:t>
            </a:r>
            <a:r>
              <a:rPr lang="fi-FI" dirty="0" err="1" smtClean="0"/>
              <a:t>put</a:t>
            </a:r>
            <a:r>
              <a:rPr lang="fi-FI" dirty="0" smtClean="0"/>
              <a:t> CSS on my </a:t>
            </a:r>
            <a:r>
              <a:rPr lang="fi-FI" dirty="0" err="1" smtClean="0"/>
              <a:t>page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3 options:</a:t>
            </a:r>
          </a:p>
          <a:p>
            <a:r>
              <a:rPr lang="da-DK" dirty="0" err="1" smtClean="0"/>
              <a:t>Inline</a:t>
            </a:r>
            <a:endParaRPr lang="da-DK" dirty="0" smtClean="0"/>
          </a:p>
          <a:p>
            <a:r>
              <a:rPr lang="da-DK" dirty="0" smtClean="0"/>
              <a:t>Embedded</a:t>
            </a:r>
          </a:p>
          <a:p>
            <a:r>
              <a:rPr lang="da-DK" dirty="0" err="1" smtClean="0"/>
              <a:t>External</a:t>
            </a:r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5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Inline CSS (Bad in most cases)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mixing the style with the structure</a:t>
            </a:r>
          </a:p>
          <a:p>
            <a:endParaRPr lang="en-US" dirty="0" smtClean="0"/>
          </a:p>
          <a:p>
            <a:r>
              <a:rPr lang="en-US" dirty="0" smtClean="0"/>
              <a:t>Guide to CSS support in email | Campaign Monitor</a:t>
            </a:r>
            <a:endParaRPr lang="en-US" dirty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www.campaignmonitor.com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css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18" y="2024407"/>
            <a:ext cx="4838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CSS (OK)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94" y="2247900"/>
            <a:ext cx="2527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93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CSS (Good)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5625"/>
            <a:ext cx="6146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6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how does css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parts:</a:t>
            </a:r>
          </a:p>
          <a:p>
            <a:r>
              <a:rPr lang="en-US" dirty="0"/>
              <a:t>s</a:t>
            </a:r>
            <a:r>
              <a:rPr lang="en-US" dirty="0" smtClean="0"/>
              <a:t>elector</a:t>
            </a:r>
          </a:p>
          <a:p>
            <a:r>
              <a:rPr lang="en-US" dirty="0" smtClean="0"/>
              <a:t>property</a:t>
            </a:r>
            <a:endParaRPr lang="en-US" dirty="0" smtClean="0"/>
          </a:p>
          <a:p>
            <a:r>
              <a:rPr lang="en-US" dirty="0" smtClean="0"/>
              <a:t>value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81" y="1655093"/>
            <a:ext cx="5184152" cy="34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Part</a:t>
            </a:r>
            <a:r>
              <a:rPr lang="fi-FI" dirty="0" smtClean="0"/>
              <a:t> 1 CSS </a:t>
            </a:r>
            <a:r>
              <a:rPr lang="fi-FI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</a:t>
            </a:r>
            <a:r>
              <a:rPr lang="tr-TR" dirty="0" err="1" smtClean="0"/>
              <a:t>elector</a:t>
            </a:r>
            <a:endParaRPr lang="tr-TR" dirty="0" smtClean="0"/>
          </a:p>
          <a:p>
            <a:r>
              <a:rPr lang="tr-TR" dirty="0" err="1"/>
              <a:t>D</a:t>
            </a:r>
            <a:r>
              <a:rPr lang="tr-TR" dirty="0" err="1" smtClean="0"/>
              <a:t>eclaration</a:t>
            </a:r>
            <a:endParaRPr lang="tr-TR" dirty="0" smtClean="0"/>
          </a:p>
          <a:p>
            <a:r>
              <a:rPr lang="tr-TR" dirty="0" err="1"/>
              <a:t>C</a:t>
            </a:r>
            <a:r>
              <a:rPr lang="tr-TR" dirty="0" err="1" smtClean="0"/>
              <a:t>ascade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8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element</a:t>
            </a:r>
          </a:p>
          <a:p>
            <a:pPr marL="0" indent="0">
              <a:buNone/>
            </a:pPr>
            <a:r>
              <a:rPr lang="en-US" dirty="0" smtClean="0"/>
              <a:t>2. class</a:t>
            </a:r>
          </a:p>
          <a:p>
            <a:pPr marL="0" indent="0">
              <a:buNone/>
            </a:pPr>
            <a:r>
              <a:rPr lang="en-US" dirty="0" smtClean="0"/>
              <a:t>3. id</a:t>
            </a:r>
          </a:p>
          <a:p>
            <a:pPr marL="0" indent="0">
              <a:buNone/>
            </a:pPr>
            <a:r>
              <a:rPr lang="en-US" dirty="0" smtClean="0"/>
              <a:t>4. position in the document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Element, Class, ID, Nesting,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 smtClean="0"/>
              <a:t>{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.help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p.intro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{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#about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#about p</a:t>
            </a:r>
            <a:r>
              <a:rPr lang="en-US" dirty="0" smtClean="0"/>
              <a:t> { }</a:t>
            </a:r>
          </a:p>
          <a:p>
            <a:pPr marL="0" indent="0">
              <a:buNone/>
            </a:pPr>
            <a:r>
              <a:rPr lang="en-US" dirty="0" smtClean="0"/>
              <a:t>p, h2 {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782" y="1869141"/>
            <a:ext cx="6118352" cy="19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vs.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attribute that </a:t>
            </a:r>
            <a:r>
              <a:rPr lang="en-US" b="1" dirty="0" smtClean="0"/>
              <a:t>contains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id</a:t>
            </a:r>
            <a:r>
              <a:rPr lang="en-US" dirty="0" smtClean="0"/>
              <a:t> attribute that </a:t>
            </a:r>
            <a:r>
              <a:rPr lang="en-US" b="1" dirty="0" smtClean="0"/>
              <a:t>equals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will learn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Syntax &amp; Markup</a:t>
            </a:r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Syntax &amp; Selector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Syntax; Object; Array</a:t>
            </a:r>
          </a:p>
          <a:p>
            <a:r>
              <a:rPr lang="en-US" b="1" dirty="0" err="1" smtClean="0"/>
              <a:t>jQuery</a:t>
            </a:r>
            <a:endParaRPr lang="en-US" b="1" dirty="0" smtClean="0"/>
          </a:p>
          <a:p>
            <a:pPr lvl="1"/>
            <a:r>
              <a:rPr lang="en-US" dirty="0" smtClean="0"/>
              <a:t>Selector; Animation; Event Handling; Ajax; Plug-ins</a:t>
            </a:r>
          </a:p>
        </p:txBody>
      </p:sp>
    </p:spTree>
    <p:extLst>
      <p:ext uri="{BB962C8B-B14F-4D97-AF65-F5344CB8AC3E}">
        <p14:creationId xmlns:p14="http://schemas.microsoft.com/office/powerpoint/2010/main" val="14217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declaration is the combination of a </a:t>
            </a:r>
            <a:r>
              <a:rPr lang="en-US" b="1" dirty="0" smtClean="0"/>
              <a:t>property</a:t>
            </a:r>
            <a:r>
              <a:rPr lang="en-US" dirty="0" smtClean="0"/>
              <a:t> &amp;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declare what you want to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9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cascade determines which declaration apply to any given element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 { color: red; }</a:t>
            </a:r>
          </a:p>
          <a:p>
            <a:pPr marL="0" indent="0">
              <a:buNone/>
            </a:pPr>
            <a:r>
              <a:rPr lang="en-US" dirty="0" smtClean="0"/>
              <a:t>	p { color: blue; }</a:t>
            </a:r>
          </a:p>
          <a:p>
            <a:endParaRPr lang="en-US" dirty="0" smtClean="0"/>
          </a:p>
          <a:p>
            <a:r>
              <a:rPr lang="en-US" dirty="0" smtClean="0"/>
              <a:t>Who wins?</a:t>
            </a:r>
          </a:p>
        </p:txBody>
      </p:sp>
    </p:spTree>
    <p:extLst>
      <p:ext uri="{BB962C8B-B14F-4D97-AF65-F5344CB8AC3E}">
        <p14:creationId xmlns:p14="http://schemas.microsoft.com/office/powerpoint/2010/main" val="3234963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68" y="1869141"/>
            <a:ext cx="3941445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#</a:t>
            </a:r>
            <a:r>
              <a:rPr lang="da-DK" dirty="0" smtClean="0"/>
              <a:t>a #b h1 { </a:t>
            </a:r>
            <a:r>
              <a:rPr lang="da-DK" dirty="0" err="1" smtClean="0"/>
              <a:t>color</a:t>
            </a:r>
            <a:r>
              <a:rPr lang="da-DK" dirty="0" smtClean="0"/>
              <a:t>: red; }</a:t>
            </a:r>
          </a:p>
          <a:p>
            <a:pPr marL="0" indent="0">
              <a:buNone/>
            </a:pPr>
            <a:r>
              <a:rPr lang="da-DK" dirty="0" smtClean="0"/>
              <a:t>#a h1 { </a:t>
            </a:r>
            <a:r>
              <a:rPr lang="da-DK" dirty="0" err="1" smtClean="0"/>
              <a:t>color</a:t>
            </a:r>
            <a:r>
              <a:rPr lang="da-DK" dirty="0" smtClean="0"/>
              <a:t>: </a:t>
            </a:r>
            <a:r>
              <a:rPr lang="da-DK" dirty="0" err="1" smtClean="0"/>
              <a:t>blue</a:t>
            </a:r>
            <a:r>
              <a:rPr lang="da-DK" dirty="0" smtClean="0"/>
              <a:t>;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Who wins?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9141"/>
            <a:ext cx="3060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3010"/>
                </a:solidFill>
              </a:rPr>
              <a:t>CSS Specificity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605"/>
            <a:ext cx="9168628" cy="55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Specificity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lement 1 point</a:t>
            </a:r>
          </a:p>
          <a:p>
            <a:r>
              <a:rPr lang="en-US" dirty="0"/>
              <a:t>C</a:t>
            </a:r>
            <a:r>
              <a:rPr lang="en-US" dirty="0" smtClean="0"/>
              <a:t>lass 10 points</a:t>
            </a:r>
          </a:p>
          <a:p>
            <a:r>
              <a:rPr lang="en-US" smtClean="0"/>
              <a:t>ID 100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Style Attribute 1000 points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 a { } = 2 points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p.intro</a:t>
            </a:r>
            <a:r>
              <a:rPr lang="en-US" dirty="0" smtClean="0"/>
              <a:t> a { } = 12 points</a:t>
            </a:r>
          </a:p>
          <a:p>
            <a:pPr marL="0" indent="0">
              <a:buNone/>
            </a:pPr>
            <a:r>
              <a:rPr lang="en-US" dirty="0" smtClean="0"/>
              <a:t>	#about </a:t>
            </a:r>
            <a:r>
              <a:rPr lang="en-US" dirty="0" err="1" smtClean="0"/>
              <a:t>p.intro</a:t>
            </a:r>
            <a:r>
              <a:rPr lang="en-US" dirty="0" smtClean="0"/>
              <a:t> a { } = 112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descendant &lt;p&gt; element of ancestor #blog will have a color of 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24123"/>
            <a:ext cx="3327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text-related properties inherit</a:t>
            </a:r>
          </a:p>
          <a:p>
            <a:r>
              <a:rPr lang="en-US" dirty="0" smtClean="0"/>
              <a:t>layout-related properties don't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37" y="2984928"/>
            <a:ext cx="4373107" cy="36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 HTML </a:t>
            </a:r>
            <a:r>
              <a:rPr lang="en-US" dirty="0">
                <a:hlinkClick r:id="rId2"/>
              </a:rPr>
              <a:t>http://www.w3schools.com/html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/>
              <a:t>Glossary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www.codecademy.com</a:t>
            </a:r>
            <a:r>
              <a:rPr lang="en-US" dirty="0">
                <a:hlinkClick r:id="rId3"/>
              </a:rPr>
              <a:t>/glossary/</a:t>
            </a:r>
            <a:r>
              <a:rPr lang="en-US" dirty="0" smtClean="0">
                <a:hlinkClick r:id="rId3"/>
              </a:rPr>
              <a:t>html</a:t>
            </a:r>
            <a:endParaRPr lang="en-US" dirty="0"/>
          </a:p>
          <a:p>
            <a:r>
              <a:rPr lang="en-US" dirty="0" smtClean="0"/>
              <a:t>W3Schools </a:t>
            </a:r>
            <a:r>
              <a:rPr lang="en-US" dirty="0" smtClean="0"/>
              <a:t>CSS Reference </a:t>
            </a:r>
            <a:r>
              <a:rPr lang="en-US" dirty="0" smtClean="0">
                <a:hlinkClick r:id="rId4"/>
              </a:rPr>
              <a:t>http://www.w3schools.com/cssref/default.asp</a:t>
            </a:r>
            <a:endParaRPr lang="nl-NL" dirty="0" smtClean="0"/>
          </a:p>
          <a:p>
            <a:r>
              <a:rPr lang="en-US" dirty="0" err="1" smtClean="0"/>
              <a:t>Quirksmode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www.quirksmode.org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CSS-Tricks </a:t>
            </a:r>
            <a:r>
              <a:rPr lang="en-US" dirty="0" smtClean="0">
                <a:hlinkClick r:id="rId6"/>
              </a:rPr>
              <a:t>http://</a:t>
            </a:r>
            <a:r>
              <a:rPr lang="en-US" dirty="0" err="1" smtClean="0">
                <a:hlinkClick r:id="rId6"/>
              </a:rPr>
              <a:t>css-tricks.com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5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3315" b="13315"/>
          <a:stretch>
            <a:fillRect/>
          </a:stretch>
        </p:blipFill>
        <p:spPr>
          <a:xfrm>
            <a:off x="0" y="929515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173584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B4E20"/>
                </a:solidFill>
                <a:effectLst/>
              </a:rPr>
              <a:t>Front-end Web Technologies</a:t>
            </a:r>
            <a:endParaRPr lang="en-US" dirty="0">
              <a:solidFill>
                <a:srgbClr val="EB4E20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9" y="2101109"/>
            <a:ext cx="7842754" cy="3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3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  <a:effectLst/>
              </a:rPr>
              <a:t>Back-end Web Technologies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69" y="1897621"/>
            <a:ext cx="3660616" cy="36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53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6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1206</TotalTime>
  <Words>1433</Words>
  <Application>Microsoft Macintosh PowerPoint</Application>
  <PresentationFormat>On-screen Show (4:3)</PresentationFormat>
  <Paragraphs>327</Paragraphs>
  <Slides>47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Story</vt:lpstr>
      <vt:lpstr>Web 2.0 應用技術-CSS, JavaScript 及 HTML</vt:lpstr>
      <vt:lpstr>Who am I?</vt:lpstr>
      <vt:lpstr>Course Administration</vt:lpstr>
      <vt:lpstr>What I will learn in this course</vt:lpstr>
      <vt:lpstr>Outline</vt:lpstr>
      <vt:lpstr>PowerPoint Presentation</vt:lpstr>
      <vt:lpstr>Front-end Web Technologies</vt:lpstr>
      <vt:lpstr>Back-end Web Technologies</vt:lpstr>
      <vt:lpstr>PowerPoint Presentation</vt:lpstr>
      <vt:lpstr>Job Listing</vt:lpstr>
      <vt:lpstr>Job Listing (cont.)</vt:lpstr>
      <vt:lpstr>Web Development Process</vt:lpstr>
      <vt:lpstr>Development Tools</vt:lpstr>
      <vt:lpstr>Getting Started</vt:lpstr>
      <vt:lpstr>A Simple HTML Web Page</vt:lpstr>
      <vt:lpstr>PowerPoint Presentation</vt:lpstr>
      <vt:lpstr>HTML (HyperText Markup Language)</vt:lpstr>
      <vt:lpstr>HTML Tags</vt:lpstr>
      <vt:lpstr>Anatomy of an HTML tag</vt:lpstr>
      <vt:lpstr>Headings</vt:lpstr>
      <vt:lpstr>Paragraphs</vt:lpstr>
      <vt:lpstr>Unordered Lists</vt:lpstr>
      <vt:lpstr>Links</vt:lpstr>
      <vt:lpstr>Images</vt:lpstr>
      <vt:lpstr>Emphasized text </vt:lpstr>
      <vt:lpstr>Table</vt:lpstr>
      <vt:lpstr>form</vt:lpstr>
      <vt:lpstr>Element Attributes </vt:lpstr>
      <vt:lpstr>Block vs. Inline Element</vt:lpstr>
      <vt:lpstr>CSS (Cascading Style Sheet)</vt:lpstr>
      <vt:lpstr>How do I put CSS on my page?</vt:lpstr>
      <vt:lpstr>Inline CSS (Bad in most cases)</vt:lpstr>
      <vt:lpstr>Embedded CSS (OK)</vt:lpstr>
      <vt:lpstr>External CSS (Good)</vt:lpstr>
      <vt:lpstr>how does css works?</vt:lpstr>
      <vt:lpstr>Part 1 CSS Syntax</vt:lpstr>
      <vt:lpstr>Selector</vt:lpstr>
      <vt:lpstr>Element, Class, ID, Nesting, Grouping</vt:lpstr>
      <vt:lpstr>class vs. id</vt:lpstr>
      <vt:lpstr>The Declaration</vt:lpstr>
      <vt:lpstr>Cascade</vt:lpstr>
      <vt:lpstr>PowerPoint Presentation</vt:lpstr>
      <vt:lpstr>CSS Specificity </vt:lpstr>
      <vt:lpstr>CSS Specificity (cont.)</vt:lpstr>
      <vt:lpstr>Inheritance</vt:lpstr>
      <vt:lpstr>Inheritance (cont.)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 應用技術-CSS, JavaScript 及 HTML</dc:title>
  <dc:creator>Kai Meng Wong</dc:creator>
  <cp:lastModifiedBy>Kai Meng Wong</cp:lastModifiedBy>
  <cp:revision>73</cp:revision>
  <dcterms:created xsi:type="dcterms:W3CDTF">2012-09-03T15:05:56Z</dcterms:created>
  <dcterms:modified xsi:type="dcterms:W3CDTF">2013-09-30T07:28:52Z</dcterms:modified>
</cp:coreProperties>
</file>