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258" r:id="rId2"/>
    <p:sldId id="257" r:id="rId3"/>
    <p:sldId id="314" r:id="rId4"/>
    <p:sldId id="259" r:id="rId5"/>
    <p:sldId id="347" r:id="rId6"/>
    <p:sldId id="260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261" r:id="rId17"/>
    <p:sldId id="317" r:id="rId18"/>
    <p:sldId id="316" r:id="rId19"/>
    <p:sldId id="348" r:id="rId20"/>
    <p:sldId id="313" r:id="rId21"/>
    <p:sldId id="318" r:id="rId22"/>
    <p:sldId id="315" r:id="rId23"/>
    <p:sldId id="324" r:id="rId24"/>
    <p:sldId id="319" r:id="rId25"/>
    <p:sldId id="320" r:id="rId26"/>
    <p:sldId id="321" r:id="rId27"/>
    <p:sldId id="322" r:id="rId28"/>
    <p:sldId id="323" r:id="rId29"/>
    <p:sldId id="326" r:id="rId30"/>
    <p:sldId id="325" r:id="rId31"/>
    <p:sldId id="327" r:id="rId32"/>
    <p:sldId id="329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5" r:id="rId47"/>
    <p:sldId id="346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152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78669" autoAdjust="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7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4EDFC-F4E8-474C-815E-CC4634BEE016}" type="datetimeFigureOut">
              <a:rPr lang="en-US" smtClean="0"/>
              <a:t>10/6/13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3363C-E4EF-654F-84F7-B9482898E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7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A8B2A-F7B4-2B43-B5F8-82514A5B493A}" type="datetimeFigureOut">
              <a:rPr lang="en-US" smtClean="0"/>
              <a:t>10/6/13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2C9F5-9F8D-C145-995F-B3B7DE5A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562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2C9F5-9F8D-C145-995F-B3B7DE5AC3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42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function transcript(student)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total = 0;</a:t>
            </a:r>
          </a:p>
          <a:p>
            <a:pPr marL="0" indent="0">
              <a:buNone/>
            </a:pPr>
            <a:r>
              <a:rPr lang="en-US" dirty="0" smtClean="0"/>
              <a:t>	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student.mark.length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0" indent="0">
              <a:buNone/>
            </a:pPr>
            <a:r>
              <a:rPr lang="en-US" dirty="0" smtClean="0"/>
              <a:t>		total += </a:t>
            </a:r>
            <a:r>
              <a:rPr lang="en-US" dirty="0" err="1" smtClean="0"/>
              <a:t>student.mark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	// ……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transcript(student1);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2C9F5-9F8D-C145-995F-B3B7DE5AC36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10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students = [ { name: "John", </a:t>
            </a:r>
          </a:p>
          <a:p>
            <a:pPr marL="0" indent="0">
              <a:buNone/>
            </a:pPr>
            <a:r>
              <a:rPr lang="en-US" dirty="0" smtClean="0"/>
              <a:t>					  mark: [40, 60, 70, 82], </a:t>
            </a:r>
          </a:p>
          <a:p>
            <a:pPr marL="0" indent="0">
              <a:buNone/>
            </a:pPr>
            <a:r>
              <a:rPr lang="en-US" dirty="0" smtClean="0"/>
              <a:t>					  behavior: "A" },</a:t>
            </a:r>
          </a:p>
          <a:p>
            <a:pPr marL="0" indent="0">
              <a:buNone/>
            </a:pPr>
            <a:r>
              <a:rPr lang="en-US" dirty="0" smtClean="0"/>
              <a:t>					{ name: "Mary", </a:t>
            </a:r>
          </a:p>
          <a:p>
            <a:pPr marL="0" indent="0">
              <a:buNone/>
            </a:pPr>
            <a:r>
              <a:rPr lang="en-US" dirty="0" smtClean="0"/>
              <a:t>					  mark: [20, 50, 73, 62], </a:t>
            </a:r>
          </a:p>
          <a:p>
            <a:pPr marL="0" indent="0">
              <a:buNone/>
            </a:pPr>
            <a:r>
              <a:rPr lang="en-US" dirty="0" smtClean="0"/>
              <a:t>					  behavior: "C" } ];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(count = 0; count &lt; </a:t>
            </a:r>
            <a:r>
              <a:rPr lang="en-US" dirty="0" err="1" smtClean="0"/>
              <a:t>students.length</a:t>
            </a:r>
            <a:r>
              <a:rPr lang="en-US" dirty="0" smtClean="0"/>
              <a:t>; count++) {</a:t>
            </a:r>
          </a:p>
          <a:p>
            <a:pPr marL="0" indent="0">
              <a:buNone/>
            </a:pPr>
            <a:r>
              <a:rPr lang="en-US" dirty="0" smtClean="0"/>
              <a:t>	transcript(students[count]);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2C9F5-9F8D-C145-995F-B3B7DE5AC36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70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 type=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hr-H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text/javascript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hr-H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alert("Hello world!");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&lt;/script&gt;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Why and how to</a:t>
            </a:r>
            <a:r>
              <a:rPr lang="en-US" baseline="0" dirty="0" smtClean="0"/>
              <a:t> include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r>
              <a:rPr lang="en-US" baseline="0" dirty="0" smtClean="0"/>
              <a:t>CDN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2C9F5-9F8D-C145-995F-B3B7DE5AC36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68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s-IS" dirty="0" smtClean="0"/>
              <a:t>&lt;!doctype html&gt;</a:t>
            </a:r>
          </a:p>
          <a:p>
            <a:pPr marL="0" indent="0">
              <a:buNone/>
            </a:pPr>
            <a:r>
              <a:rPr lang="is-IS" dirty="0" smtClean="0"/>
              <a:t>&lt;html&gt;</a:t>
            </a:r>
          </a:p>
          <a:p>
            <a:pPr marL="0" indent="0">
              <a:buNone/>
            </a:pPr>
            <a:r>
              <a:rPr lang="is-IS" dirty="0" smtClean="0"/>
              <a:t>  &lt;head&gt;</a:t>
            </a:r>
          </a:p>
          <a:p>
            <a:pPr marL="0" indent="0">
              <a:buNone/>
            </a:pPr>
            <a:r>
              <a:rPr lang="is-IS" dirty="0" smtClean="0"/>
              <a:t>    &lt;meta charset=</a:t>
            </a:r>
            <a:r>
              <a:rPr lang="en-US" dirty="0" smtClean="0"/>
              <a:t>"</a:t>
            </a:r>
            <a:r>
              <a:rPr lang="is-IS" dirty="0" smtClean="0"/>
              <a:t>utf-8</a:t>
            </a:r>
            <a:r>
              <a:rPr lang="en-US" dirty="0" smtClean="0"/>
              <a:t>"</a:t>
            </a:r>
            <a:r>
              <a:rPr lang="is-IS" dirty="0" smtClean="0"/>
              <a:t>&gt;</a:t>
            </a:r>
          </a:p>
          <a:p>
            <a:pPr marL="0" indent="0">
              <a:buNone/>
            </a:pPr>
            <a:r>
              <a:rPr lang="is-IS" dirty="0" smtClean="0"/>
              <a:t>    &lt;title&gt;Demo&lt;/title&gt;</a:t>
            </a:r>
          </a:p>
          <a:p>
            <a:pPr marL="0" indent="0">
              <a:buNone/>
            </a:pPr>
            <a:r>
              <a:rPr lang="is-IS" dirty="0" smtClean="0"/>
              <a:t>  &lt;/head&gt;</a:t>
            </a:r>
          </a:p>
          <a:p>
            <a:pPr marL="0" indent="0">
              <a:buNone/>
            </a:pPr>
            <a:r>
              <a:rPr lang="is-IS" dirty="0" smtClean="0"/>
              <a:t>  &lt;body&gt;</a:t>
            </a:r>
          </a:p>
          <a:p>
            <a:pPr marL="0" indent="0">
              <a:buNone/>
            </a:pPr>
            <a:r>
              <a:rPr lang="is-IS" dirty="0" smtClean="0"/>
              <a:t>    &lt;a href=</a:t>
            </a:r>
            <a:r>
              <a:rPr lang="en-US" dirty="0" smtClean="0"/>
              <a:t>"</a:t>
            </a:r>
            <a:r>
              <a:rPr lang="is-IS" dirty="0" smtClean="0"/>
              <a:t>http://jquery.com/</a:t>
            </a:r>
            <a:r>
              <a:rPr lang="en-US" dirty="0" smtClean="0"/>
              <a:t>"</a:t>
            </a:r>
            <a:r>
              <a:rPr lang="is-IS" dirty="0" smtClean="0"/>
              <a:t>&gt;jQuery&lt;/a&gt;</a:t>
            </a:r>
          </a:p>
          <a:p>
            <a:pPr marL="0" indent="0">
              <a:buNone/>
            </a:pPr>
            <a:r>
              <a:rPr lang="is-IS" dirty="0" smtClean="0"/>
              <a:t>    &lt;script src=</a:t>
            </a:r>
            <a:r>
              <a:rPr lang="en-US" dirty="0" smtClean="0"/>
              <a:t>"</a:t>
            </a:r>
            <a:r>
              <a:rPr lang="is-IS" dirty="0" smtClean="0"/>
              <a:t>jquery.js</a:t>
            </a:r>
            <a:r>
              <a:rPr lang="en-US" dirty="0" smtClean="0"/>
              <a:t>"</a:t>
            </a:r>
            <a:r>
              <a:rPr lang="is-IS" dirty="0" smtClean="0"/>
              <a:t>&gt;&lt;/script&gt;</a:t>
            </a:r>
          </a:p>
          <a:p>
            <a:pPr marL="0" indent="0">
              <a:buNone/>
            </a:pPr>
            <a:r>
              <a:rPr lang="is-IS" dirty="0" smtClean="0"/>
              <a:t>    &lt;script&gt;</a:t>
            </a:r>
          </a:p>
          <a:p>
            <a:pPr marL="0" indent="0">
              <a:buNone/>
            </a:pPr>
            <a:r>
              <a:rPr lang="is-IS" dirty="0" smtClean="0"/>
              <a:t>      </a:t>
            </a:r>
          </a:p>
          <a:p>
            <a:pPr marL="0" indent="0">
              <a:buNone/>
            </a:pPr>
            <a:r>
              <a:rPr lang="is-IS" dirty="0" smtClean="0"/>
              <a:t>    &lt;/script&gt;</a:t>
            </a:r>
          </a:p>
          <a:p>
            <a:pPr marL="0" indent="0">
              <a:buNone/>
            </a:pPr>
            <a:r>
              <a:rPr lang="is-IS" dirty="0" smtClean="0"/>
              <a:t>  &lt;/body&gt;</a:t>
            </a:r>
          </a:p>
          <a:p>
            <a:pPr marL="0" indent="0">
              <a:buNone/>
            </a:pPr>
            <a:r>
              <a:rPr lang="is-IS" dirty="0" smtClean="0"/>
              <a:t>&lt;/html&gt;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2C9F5-9F8D-C145-995F-B3B7DE5AC36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29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 Firebug</a:t>
            </a:r>
            <a:r>
              <a:rPr lang="en-US" baseline="0" dirty="0" smtClean="0"/>
              <a:t> add-ons in Firefox</a:t>
            </a:r>
            <a:endParaRPr lang="en-US" dirty="0" smtClean="0"/>
          </a:p>
          <a:p>
            <a:r>
              <a:rPr lang="en-US" dirty="0" err="1" smtClean="0"/>
              <a:t>console.log</a:t>
            </a:r>
            <a:r>
              <a:rPr lang="en-US" dirty="0" smtClean="0"/>
              <a:t>(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2C9F5-9F8D-C145-995F-B3B7DE5AC36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90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window.onload</a:t>
            </a:r>
            <a:r>
              <a:rPr lang="en-US" dirty="0" smtClean="0">
                <a:solidFill>
                  <a:srgbClr val="FF0000"/>
                </a:solidFill>
              </a:rPr>
              <a:t> = function(){ alert("welcome");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$(document).ready(function() { </a:t>
            </a:r>
          </a:p>
          <a:p>
            <a:pPr marL="0" indent="0">
              <a:buNone/>
            </a:pPr>
            <a:r>
              <a:rPr lang="cs-CZ" dirty="0" smtClean="0"/>
              <a:t>	// </a:t>
            </a:r>
            <a:r>
              <a:rPr lang="cs-CZ" dirty="0" err="1" smtClean="0"/>
              <a:t>code</a:t>
            </a:r>
            <a:endParaRPr lang="cs-CZ" dirty="0" smtClean="0"/>
          </a:p>
          <a:p>
            <a:pPr marL="0" indent="0">
              <a:buNone/>
            </a:pPr>
            <a:r>
              <a:rPr lang="en-US" dirty="0" smtClean="0"/>
              <a:t>});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$(function() { </a:t>
            </a:r>
          </a:p>
          <a:p>
            <a:pPr marL="0" indent="0">
              <a:buNone/>
            </a:pPr>
            <a:r>
              <a:rPr lang="cs-CZ" dirty="0" smtClean="0"/>
              <a:t>	// </a:t>
            </a:r>
            <a:r>
              <a:rPr lang="cs-CZ" dirty="0" err="1" smtClean="0"/>
              <a:t>code</a:t>
            </a:r>
            <a:endParaRPr lang="cs-CZ" dirty="0" smtClean="0"/>
          </a:p>
          <a:p>
            <a:pPr marL="0" indent="0">
              <a:buNone/>
            </a:pPr>
            <a:r>
              <a:rPr lang="en-US" dirty="0" smtClean="0"/>
              <a:t>});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2C9F5-9F8D-C145-995F-B3B7DE5AC36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02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	&lt;title&gt;jQuery First Flight&lt;/title&gt;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	&lt;h1&gt;Welcome to jQuery Air!&lt;/h1&gt;</a:t>
            </a:r>
          </a:p>
          <a:p>
            <a:pPr marL="0" indent="0">
              <a:buNone/>
            </a:pPr>
            <a:r>
              <a:rPr lang="en-US" dirty="0" smtClean="0"/>
              <a:t>	&lt;p class=‘plan’&gt;</a:t>
            </a:r>
          </a:p>
          <a:p>
            <a:pPr marL="0" indent="0">
              <a:buNone/>
            </a:pPr>
            <a:r>
              <a:rPr lang="en-US" dirty="0" smtClean="0"/>
              <a:t>		Before you can takeoff...</a:t>
            </a:r>
          </a:p>
          <a:p>
            <a:pPr marL="0" indent="0">
              <a:buNone/>
            </a:pPr>
            <a:r>
              <a:rPr lang="en-US" dirty="0" smtClean="0"/>
              <a:t>		&lt;span class="highlight"&gt;Warning&lt;/span&gt;</a:t>
            </a:r>
          </a:p>
          <a:p>
            <a:pPr marL="0" indent="0">
              <a:buNone/>
            </a:pPr>
            <a:r>
              <a:rPr lang="en-US" dirty="0" smtClean="0"/>
              <a:t>	&lt;/p&gt;</a:t>
            </a:r>
          </a:p>
          <a:p>
            <a:pPr marL="0" indent="0">
              <a:buNone/>
            </a:pPr>
            <a:r>
              <a:rPr lang="fr-FR" dirty="0" smtClean="0"/>
              <a:t>	&lt;p id=‘final’&gt;</a:t>
            </a:r>
          </a:p>
          <a:p>
            <a:pPr marL="0" indent="0">
              <a:buNone/>
            </a:pPr>
            <a:r>
              <a:rPr lang="en-US" dirty="0" smtClean="0"/>
              <a:t>		Before Landing</a:t>
            </a:r>
          </a:p>
          <a:p>
            <a:pPr marL="0" indent="0">
              <a:buNone/>
            </a:pPr>
            <a:r>
              <a:rPr lang="en-US" dirty="0" smtClean="0"/>
              <a:t>		&lt;span&gt;Seatbelt&lt;/span&gt;</a:t>
            </a:r>
          </a:p>
          <a:p>
            <a:pPr marL="0" indent="0">
              <a:buNone/>
            </a:pPr>
            <a:r>
              <a:rPr lang="en-US" dirty="0" smtClean="0"/>
              <a:t>	&lt;/p&gt;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2C9F5-9F8D-C145-995F-B3B7DE5AC36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21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Total calculated box width = content width + padding width + border width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2C9F5-9F8D-C145-995F-B3B7DE5AC3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7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/>
              <a:t>&lt;script type="text/</a:t>
            </a:r>
            <a:r>
              <a:rPr lang="en-US" sz="1200" dirty="0" err="1" smtClean="0"/>
              <a:t>javascript</a:t>
            </a:r>
            <a:r>
              <a:rPr lang="en-US" sz="1200" dirty="0" smtClean="0"/>
              <a:t>"&gt;</a:t>
            </a:r>
          </a:p>
          <a:p>
            <a:pPr marL="0" indent="0">
              <a:buNone/>
            </a:pPr>
            <a:r>
              <a:rPr lang="en-US" sz="1200" dirty="0" smtClean="0"/>
              <a:t>	alert("Hello world!");</a:t>
            </a:r>
          </a:p>
          <a:p>
            <a:pPr marL="0" indent="0">
              <a:buNone/>
            </a:pPr>
            <a:r>
              <a:rPr lang="en-US" sz="1200" dirty="0" smtClean="0"/>
              <a:t>&lt;/script&gt;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2C9F5-9F8D-C145-995F-B3B7DE5AC3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26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person = {  </a:t>
            </a:r>
            <a:r>
              <a:rPr lang="en-US" dirty="0" err="1" smtClean="0"/>
              <a:t>firstname</a:t>
            </a:r>
            <a:r>
              <a:rPr lang="en-US" dirty="0" smtClean="0"/>
              <a:t>: "John",</a:t>
            </a:r>
          </a:p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dirty="0" err="1" smtClean="0"/>
              <a:t>lastname</a:t>
            </a:r>
            <a:r>
              <a:rPr lang="en-US" dirty="0" smtClean="0"/>
              <a:t>: "Doe",</a:t>
            </a:r>
          </a:p>
          <a:p>
            <a:pPr marL="0" indent="0">
              <a:buNone/>
            </a:pPr>
            <a:r>
              <a:rPr lang="en-US" dirty="0" smtClean="0"/>
              <a:t>				age: 50,</a:t>
            </a:r>
          </a:p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dirty="0" err="1" smtClean="0"/>
              <a:t>eyecolor</a:t>
            </a:r>
            <a:r>
              <a:rPr lang="en-US" dirty="0" smtClean="0"/>
              <a:t>: "blue" };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console.log</a:t>
            </a:r>
            <a:r>
              <a:rPr lang="en-US" dirty="0" smtClean="0"/>
              <a:t>( </a:t>
            </a:r>
            <a:r>
              <a:rPr lang="en-US" dirty="0" err="1" smtClean="0"/>
              <a:t>person.firstname</a:t>
            </a:r>
            <a:r>
              <a:rPr lang="en-US" dirty="0" smtClean="0"/>
              <a:t> 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2C9F5-9F8D-C145-995F-B3B7DE5AC36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28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var courses = [</a:t>
            </a:r>
            <a:r>
              <a:rPr lang="en-US" dirty="0" smtClean="0"/>
              <a:t>"</a:t>
            </a:r>
            <a:r>
              <a:rPr lang="fr-FR" dirty="0" smtClean="0"/>
              <a:t>HTML</a:t>
            </a:r>
            <a:r>
              <a:rPr lang="en-US" dirty="0" smtClean="0"/>
              <a:t>"</a:t>
            </a:r>
            <a:r>
              <a:rPr lang="fr-FR" dirty="0" smtClean="0"/>
              <a:t>, </a:t>
            </a:r>
            <a:r>
              <a:rPr lang="en-US" dirty="0" smtClean="0"/>
              <a:t>"</a:t>
            </a:r>
            <a:r>
              <a:rPr lang="fr-FR" dirty="0" smtClean="0"/>
              <a:t>CSS</a:t>
            </a:r>
            <a:r>
              <a:rPr lang="en-US" dirty="0" smtClean="0"/>
              <a:t>"</a:t>
            </a:r>
            <a:r>
              <a:rPr lang="fr-FR" dirty="0" smtClean="0"/>
              <a:t>, </a:t>
            </a:r>
            <a:r>
              <a:rPr lang="en-US" dirty="0" smtClean="0"/>
              <a:t>"</a:t>
            </a:r>
            <a:r>
              <a:rPr lang="fr-FR" dirty="0" smtClean="0"/>
              <a:t>JavaScript</a:t>
            </a:r>
            <a:r>
              <a:rPr lang="en-US" dirty="0" smtClean="0"/>
              <a:t>"</a:t>
            </a:r>
            <a:r>
              <a:rPr lang="fr-FR" dirty="0" smtClean="0"/>
              <a:t>];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console.log</a:t>
            </a:r>
            <a:r>
              <a:rPr lang="fr-FR" dirty="0" smtClean="0"/>
              <a:t>( courses[0] );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for (var i = 0; i &lt; </a:t>
            </a:r>
            <a:r>
              <a:rPr lang="fr-FR" dirty="0" err="1" smtClean="0"/>
              <a:t>courses.length</a:t>
            </a:r>
            <a:r>
              <a:rPr lang="fr-FR" dirty="0" smtClean="0"/>
              <a:t>; i++)</a:t>
            </a:r>
          </a:p>
          <a:p>
            <a:pPr marL="0" indent="0">
              <a:buNone/>
            </a:pPr>
            <a:r>
              <a:rPr lang="fr-FR" dirty="0" smtClean="0"/>
              <a:t>{ 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console.log</a:t>
            </a:r>
            <a:r>
              <a:rPr lang="fr-FR" dirty="0" smtClean="0"/>
              <a:t>( courses[i] + </a:t>
            </a:r>
            <a:r>
              <a:rPr lang="en-US" dirty="0" smtClean="0"/>
              <a:t>"</a:t>
            </a:r>
            <a:r>
              <a:rPr lang="fr-FR" dirty="0" smtClean="0"/>
              <a:t>&lt;</a:t>
            </a:r>
            <a:r>
              <a:rPr lang="fr-FR" dirty="0" err="1" smtClean="0"/>
              <a:t>br</a:t>
            </a:r>
            <a:r>
              <a:rPr lang="fr-FR" dirty="0" smtClean="0"/>
              <a:t> /&gt;</a:t>
            </a:r>
            <a:r>
              <a:rPr lang="en-US" dirty="0" smtClean="0"/>
              <a:t>"</a:t>
            </a:r>
            <a:r>
              <a:rPr lang="fr-FR" dirty="0" smtClean="0"/>
              <a:t> );</a:t>
            </a:r>
          </a:p>
          <a:p>
            <a:pPr marL="0" indent="0">
              <a:buNone/>
            </a:pPr>
            <a:r>
              <a:rPr lang="fr-FR" dirty="0" smtClean="0"/>
              <a:t>}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for (var i in courses)</a:t>
            </a:r>
          </a:p>
          <a:p>
            <a:pPr marL="0" indent="0">
              <a:buNone/>
            </a:pPr>
            <a:r>
              <a:rPr lang="fr-FR" dirty="0" smtClean="0"/>
              <a:t>{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console.log</a:t>
            </a:r>
            <a:r>
              <a:rPr lang="fr-FR" dirty="0" smtClean="0"/>
              <a:t>( courses[i] + </a:t>
            </a:r>
            <a:r>
              <a:rPr lang="en-US" dirty="0" smtClean="0"/>
              <a:t>"</a:t>
            </a:r>
            <a:r>
              <a:rPr lang="fr-FR" dirty="0" smtClean="0"/>
              <a:t>&lt;</a:t>
            </a:r>
            <a:r>
              <a:rPr lang="fr-FR" dirty="0" err="1" smtClean="0"/>
              <a:t>br</a:t>
            </a:r>
            <a:r>
              <a:rPr lang="fr-FR" dirty="0" smtClean="0"/>
              <a:t> /&gt;</a:t>
            </a:r>
            <a:r>
              <a:rPr lang="en-US" dirty="0" smtClean="0"/>
              <a:t>"</a:t>
            </a:r>
            <a:r>
              <a:rPr lang="fr-FR" dirty="0" smtClean="0"/>
              <a:t> );</a:t>
            </a:r>
          </a:p>
          <a:p>
            <a:pPr marL="0" indent="0">
              <a:buNone/>
            </a:pPr>
            <a:r>
              <a:rPr lang="fr-FR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2C9F5-9F8D-C145-995F-B3B7DE5AC3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61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	</a:t>
            </a:r>
          </a:p>
          <a:p>
            <a:pPr marL="0" indent="0">
              <a:buNone/>
            </a:pPr>
            <a:r>
              <a:rPr lang="de-DE" dirty="0" smtClean="0"/>
              <a:t>	</a:t>
            </a:r>
            <a:r>
              <a:rPr lang="de-DE" dirty="0" err="1" smtClean="0"/>
              <a:t>var</a:t>
            </a:r>
            <a:r>
              <a:rPr lang="de-DE" dirty="0" smtClean="0"/>
              <a:t> student1Mark = [40, 60, 70, 82];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</a:t>
            </a:r>
            <a:r>
              <a:rPr lang="de-DE" dirty="0" err="1" smtClean="0"/>
              <a:t>var</a:t>
            </a:r>
            <a:r>
              <a:rPr lang="de-DE" dirty="0" smtClean="0"/>
              <a:t> student1 = { </a:t>
            </a:r>
            <a:r>
              <a:rPr lang="de-DE" dirty="0" err="1" smtClean="0"/>
              <a:t>name</a:t>
            </a:r>
            <a:r>
              <a:rPr lang="de-DE" dirty="0" smtClean="0"/>
              <a:t>: "John",</a:t>
            </a:r>
          </a:p>
          <a:p>
            <a:pPr marL="0" indent="0">
              <a:buNone/>
            </a:pPr>
            <a:r>
              <a:rPr lang="de-DE" dirty="0" smtClean="0"/>
              <a:t>					 </a:t>
            </a:r>
            <a:r>
              <a:rPr lang="de-DE" dirty="0" err="1" smtClean="0"/>
              <a:t>mark</a:t>
            </a:r>
            <a:r>
              <a:rPr lang="de-DE" dirty="0" smtClean="0"/>
              <a:t>: [40, 60, 70, 82],</a:t>
            </a:r>
          </a:p>
          <a:p>
            <a:pPr marL="0" indent="0">
              <a:buNone/>
            </a:pPr>
            <a:r>
              <a:rPr lang="de-DE" dirty="0" smtClean="0"/>
              <a:t>					 </a:t>
            </a:r>
            <a:r>
              <a:rPr lang="de-DE" dirty="0" err="1" smtClean="0"/>
              <a:t>behavior</a:t>
            </a:r>
            <a:r>
              <a:rPr lang="de-DE" dirty="0" smtClean="0"/>
              <a:t>: "A",</a:t>
            </a:r>
          </a:p>
          <a:p>
            <a:pPr marL="0" indent="0">
              <a:buNone/>
            </a:pPr>
            <a:r>
              <a:rPr lang="de-DE" dirty="0" smtClean="0"/>
              <a:t>					 </a:t>
            </a:r>
            <a:r>
              <a:rPr lang="de-DE" dirty="0" err="1" smtClean="0"/>
              <a:t>hobby</a:t>
            </a:r>
            <a:r>
              <a:rPr lang="de-DE" dirty="0" smtClean="0"/>
              <a:t>: ["</a:t>
            </a:r>
            <a:r>
              <a:rPr lang="de-DE" dirty="0" err="1" smtClean="0"/>
              <a:t>kung</a:t>
            </a:r>
            <a:r>
              <a:rPr lang="de-DE" dirty="0" smtClean="0"/>
              <a:t> </a:t>
            </a:r>
            <a:r>
              <a:rPr lang="de-DE" dirty="0" err="1" smtClean="0"/>
              <a:t>fu</a:t>
            </a:r>
            <a:r>
              <a:rPr lang="de-DE" dirty="0" smtClean="0"/>
              <a:t>", "</a:t>
            </a:r>
            <a:r>
              <a:rPr lang="de-DE" dirty="0" err="1" smtClean="0"/>
              <a:t>football</a:t>
            </a:r>
            <a:r>
              <a:rPr lang="de-DE" dirty="0" smtClean="0"/>
              <a:t>"] };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err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2C9F5-9F8D-C145-995F-B3B7DE5AC36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57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var total = 0;</a:t>
            </a:r>
          </a:p>
          <a:p>
            <a:pPr marL="0" indent="0">
              <a:buNone/>
            </a:pPr>
            <a:r>
              <a:rPr lang="sv-SE" dirty="0" smtClean="0"/>
              <a:t>for (i = 0; i &lt; student1.mark.length; i++) {</a:t>
            </a:r>
          </a:p>
          <a:p>
            <a:pPr marL="0" indent="0">
              <a:buNone/>
            </a:pPr>
            <a:r>
              <a:rPr lang="sv-SE" dirty="0" smtClean="0"/>
              <a:t>	total += student1.mark[i];</a:t>
            </a:r>
          </a:p>
          <a:p>
            <a:pPr marL="0" indent="0">
              <a:buNone/>
            </a:pPr>
            <a:r>
              <a:rPr lang="sv-SE" dirty="0" smtClean="0"/>
              <a:t>}</a:t>
            </a:r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var </a:t>
            </a:r>
            <a:r>
              <a:rPr lang="sv-SE" dirty="0" err="1" smtClean="0"/>
              <a:t>avg</a:t>
            </a:r>
            <a:r>
              <a:rPr lang="sv-SE" dirty="0" smtClean="0"/>
              <a:t> = total / student1.mark.length;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2C9F5-9F8D-C145-995F-B3B7DE5AC3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66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var </a:t>
            </a:r>
            <a:r>
              <a:rPr lang="sv-SE" dirty="0" err="1" smtClean="0"/>
              <a:t>grade</a:t>
            </a:r>
            <a:r>
              <a:rPr lang="sv-SE" dirty="0" smtClean="0"/>
              <a:t>;</a:t>
            </a:r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r>
              <a:rPr lang="sv-SE" dirty="0" err="1" smtClean="0"/>
              <a:t>if</a:t>
            </a:r>
            <a:r>
              <a:rPr lang="sv-SE" dirty="0" smtClean="0"/>
              <a:t> (</a:t>
            </a:r>
            <a:r>
              <a:rPr lang="sv-SE" dirty="0" err="1" smtClean="0"/>
              <a:t>avg</a:t>
            </a:r>
            <a:r>
              <a:rPr lang="sv-SE" dirty="0" smtClean="0"/>
              <a:t> &lt; 60) {</a:t>
            </a:r>
          </a:p>
          <a:p>
            <a:pPr marL="0" indent="0">
              <a:buNone/>
            </a:pPr>
            <a:r>
              <a:rPr lang="sv-SE" dirty="0" smtClean="0"/>
              <a:t>	</a:t>
            </a:r>
            <a:r>
              <a:rPr lang="sv-SE" dirty="0" err="1" smtClean="0"/>
              <a:t>grade</a:t>
            </a:r>
            <a:r>
              <a:rPr lang="sv-SE" dirty="0" smtClean="0"/>
              <a:t> = </a:t>
            </a:r>
            <a:r>
              <a:rPr lang="en-US" dirty="0" smtClean="0"/>
              <a:t>"</a:t>
            </a:r>
            <a:r>
              <a:rPr lang="sv-SE" dirty="0" err="1" smtClean="0"/>
              <a:t>fails</a:t>
            </a:r>
            <a:r>
              <a:rPr lang="en-US" dirty="0" smtClean="0"/>
              <a:t>"</a:t>
            </a:r>
            <a:r>
              <a:rPr lang="sv-SE" dirty="0" smtClean="0"/>
              <a:t>;</a:t>
            </a:r>
          </a:p>
          <a:p>
            <a:pPr marL="0" indent="0">
              <a:buNone/>
            </a:pPr>
            <a:r>
              <a:rPr lang="sv-SE" dirty="0" smtClean="0"/>
              <a:t>} </a:t>
            </a:r>
            <a:r>
              <a:rPr lang="sv-SE" dirty="0" err="1" smtClean="0"/>
              <a:t>else</a:t>
            </a:r>
            <a:r>
              <a:rPr lang="sv-SE" dirty="0" smtClean="0"/>
              <a:t> {</a:t>
            </a:r>
          </a:p>
          <a:p>
            <a:pPr marL="0" indent="0">
              <a:buNone/>
            </a:pPr>
            <a:r>
              <a:rPr lang="sv-SE" dirty="0" smtClean="0"/>
              <a:t>	</a:t>
            </a:r>
            <a:r>
              <a:rPr lang="sv-SE" dirty="0" err="1" smtClean="0"/>
              <a:t>grade</a:t>
            </a:r>
            <a:r>
              <a:rPr lang="sv-SE" dirty="0" smtClean="0"/>
              <a:t> = </a:t>
            </a:r>
            <a:r>
              <a:rPr lang="en-US" dirty="0" smtClean="0"/>
              <a:t>"</a:t>
            </a:r>
            <a:r>
              <a:rPr lang="sv-SE" dirty="0" err="1" smtClean="0"/>
              <a:t>passes</a:t>
            </a:r>
            <a:r>
              <a:rPr lang="en-US" dirty="0" smtClean="0"/>
              <a:t>"</a:t>
            </a:r>
            <a:r>
              <a:rPr lang="sv-SE" dirty="0" smtClean="0"/>
              <a:t>;</a:t>
            </a:r>
          </a:p>
          <a:p>
            <a:pPr marL="0" indent="0">
              <a:buNone/>
            </a:pPr>
            <a:r>
              <a:rPr lang="sv-SE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2C9F5-9F8D-C145-995F-B3B7DE5AC36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8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comment;</a:t>
            </a:r>
          </a:p>
          <a:p>
            <a:pPr marL="0" indent="0">
              <a:buNone/>
            </a:pPr>
            <a:r>
              <a:rPr lang="en-US" dirty="0" smtClean="0"/>
              <a:t>switch (student1.behavior) {</a:t>
            </a:r>
          </a:p>
          <a:p>
            <a:pPr marL="0" indent="0">
              <a:buNone/>
            </a:pPr>
            <a:r>
              <a:rPr lang="en-US" dirty="0" smtClean="0"/>
              <a:t>	case "A":</a:t>
            </a:r>
          </a:p>
          <a:p>
            <a:pPr marL="0" indent="0">
              <a:buNone/>
            </a:pPr>
            <a:r>
              <a:rPr lang="en-US" dirty="0" smtClean="0"/>
              <a:t>		comment = "Good student";</a:t>
            </a:r>
          </a:p>
          <a:p>
            <a:pPr marL="0" indent="0">
              <a:buNone/>
            </a:pPr>
            <a:r>
              <a:rPr lang="en-US" dirty="0" smtClean="0"/>
              <a:t>		break;</a:t>
            </a:r>
          </a:p>
          <a:p>
            <a:pPr marL="0" indent="0">
              <a:buNone/>
            </a:pPr>
            <a:r>
              <a:rPr lang="en-US" dirty="0" smtClean="0"/>
              <a:t>	case "B":</a:t>
            </a:r>
          </a:p>
          <a:p>
            <a:pPr marL="0" indent="0">
              <a:buNone/>
            </a:pPr>
            <a:r>
              <a:rPr lang="en-US" dirty="0" smtClean="0"/>
              <a:t>		comment = "Can be better";</a:t>
            </a:r>
          </a:p>
          <a:p>
            <a:pPr marL="0" indent="0">
              <a:buNone/>
            </a:pPr>
            <a:r>
              <a:rPr lang="en-US" dirty="0" smtClean="0"/>
              <a:t>		break;</a:t>
            </a:r>
          </a:p>
          <a:p>
            <a:pPr marL="0" indent="0">
              <a:buNone/>
            </a:pPr>
            <a:r>
              <a:rPr lang="en-US" dirty="0" smtClean="0"/>
              <a:t>	case "C":</a:t>
            </a:r>
          </a:p>
          <a:p>
            <a:pPr marL="0" indent="0">
              <a:buNone/>
            </a:pPr>
            <a:r>
              <a:rPr lang="en-US" dirty="0" smtClean="0"/>
              <a:t>		comment = "Should improve the behavior";</a:t>
            </a:r>
          </a:p>
          <a:p>
            <a:pPr marL="0" indent="0">
              <a:buNone/>
            </a:pPr>
            <a:r>
              <a:rPr lang="en-US" dirty="0" smtClean="0"/>
              <a:t>		break;</a:t>
            </a:r>
          </a:p>
          <a:p>
            <a:pPr marL="0" indent="0">
              <a:buNone/>
            </a:pPr>
            <a:r>
              <a:rPr lang="en-US" dirty="0" smtClean="0"/>
              <a:t>	default:</a:t>
            </a:r>
          </a:p>
          <a:p>
            <a:pPr marL="0" indent="0">
              <a:buNone/>
            </a:pPr>
            <a:r>
              <a:rPr lang="en-US" dirty="0" smtClean="0"/>
              <a:t>		comment = "Kick away!!";</a:t>
            </a:r>
          </a:p>
          <a:p>
            <a:pPr marL="0" indent="0">
              <a:buNone/>
            </a:pPr>
            <a:r>
              <a:rPr lang="en-US" dirty="0" smtClean="0"/>
              <a:t>		break;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2C9F5-9F8D-C145-995F-B3B7DE5AC36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65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9/9/12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55FF227-F1AF-4A4E-90BD-608F8AA3EB5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s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htmldog.com/reference/cssproperties/" TargetMode="External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ig/calculator?hl=en&amp;q=1USD=?HKD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i.jquery.com/category/selectors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ss-tricks.com/the-css-box-model/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arelyfitz.com/screencast/html-training/css/positionin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HT" dirty="0"/>
              <a:t>Web 2.0 </a:t>
            </a:r>
            <a:r>
              <a:rPr lang="zh-CHT" altLang="en-US" dirty="0"/>
              <a:t>應用技術</a:t>
            </a:r>
            <a:r>
              <a:rPr lang="en-US" altLang="zh-CHT" dirty="0"/>
              <a:t>-CSS, JavaScript </a:t>
            </a:r>
            <a:r>
              <a:rPr lang="zh-CHT" altLang="en-US" dirty="0"/>
              <a:t>及 </a:t>
            </a:r>
            <a:r>
              <a:rPr lang="en-US" altLang="zh-CHT" dirty="0"/>
              <a:t>HTML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CM310.1-</a:t>
            </a:r>
            <a:r>
              <a:rPr lang="en-US" dirty="0" smtClean="0">
                <a:solidFill>
                  <a:schemeClr val="tx1"/>
                </a:solidFill>
              </a:rPr>
              <a:t>09-</a:t>
            </a:r>
            <a:r>
              <a:rPr lang="en-US" dirty="0">
                <a:solidFill>
                  <a:schemeClr val="tx1"/>
                </a:solidFill>
              </a:rPr>
              <a:t>2013-C</a:t>
            </a:r>
          </a:p>
          <a:p>
            <a:r>
              <a:rPr lang="en-US" dirty="0">
                <a:solidFill>
                  <a:schemeClr val="tx1"/>
                </a:solidFill>
              </a:rPr>
              <a:t>Lesson 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24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</a:t>
            </a:r>
            <a:r>
              <a:rPr lang="en-US" dirty="0" err="1"/>
              <a:t>position:relative</a:t>
            </a:r>
            <a:r>
              <a:rPr lang="en-US" dirty="0"/>
              <a:t> + </a:t>
            </a:r>
            <a:r>
              <a:rPr lang="en-US" dirty="0" err="1" smtClean="0"/>
              <a:t>position:absolute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div-1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position:relative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#div-1a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position:absolute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top:0;</a:t>
            </a:r>
          </a:p>
          <a:p>
            <a:pPr marL="0" indent="0">
              <a:buNone/>
            </a:pPr>
            <a:r>
              <a:rPr lang="en-US" dirty="0"/>
              <a:t> right:0;</a:t>
            </a:r>
          </a:p>
          <a:p>
            <a:pPr marL="0" indent="0">
              <a:buNone/>
            </a:pPr>
            <a:r>
              <a:rPr lang="en-US" dirty="0"/>
              <a:t> width:200px;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98" r="-13"/>
          <a:stretch/>
        </p:blipFill>
        <p:spPr>
          <a:xfrm>
            <a:off x="3247627" y="2415820"/>
            <a:ext cx="5659232" cy="309949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07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two column </a:t>
            </a:r>
            <a:r>
              <a:rPr lang="en-US" dirty="0" smtClean="0"/>
              <a:t>absolute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#div-1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position:relative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#div-1a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position:absolute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top:0;</a:t>
            </a:r>
          </a:p>
          <a:p>
            <a:pPr marL="0" indent="0">
              <a:buNone/>
            </a:pPr>
            <a:r>
              <a:rPr lang="en-US" dirty="0"/>
              <a:t> right:0;</a:t>
            </a:r>
          </a:p>
          <a:p>
            <a:pPr marL="0" indent="0">
              <a:buNone/>
            </a:pPr>
            <a:r>
              <a:rPr lang="en-US" dirty="0"/>
              <a:t> width:200px;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#div-1b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position:absolute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top:0;</a:t>
            </a:r>
          </a:p>
          <a:p>
            <a:pPr marL="0" indent="0">
              <a:buNone/>
            </a:pPr>
            <a:r>
              <a:rPr lang="en-US" dirty="0"/>
              <a:t> left:0;</a:t>
            </a:r>
          </a:p>
          <a:p>
            <a:pPr marL="0" indent="0">
              <a:buNone/>
            </a:pPr>
            <a:r>
              <a:rPr lang="en-US" dirty="0"/>
              <a:t> width:200px;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-265" r="-3998"/>
          <a:stretch/>
        </p:blipFill>
        <p:spPr>
          <a:xfrm>
            <a:off x="2701671" y="2443401"/>
            <a:ext cx="6442329" cy="300761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84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6. two column absolute </a:t>
            </a:r>
            <a:r>
              <a:rPr lang="en-US" dirty="0" smtClean="0"/>
              <a:t>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#div-1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position:relative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height:250px;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#div-1a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position:absolute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top:0;</a:t>
            </a:r>
          </a:p>
          <a:p>
            <a:pPr marL="0" indent="0">
              <a:buNone/>
            </a:pPr>
            <a:r>
              <a:rPr lang="en-US" dirty="0"/>
              <a:t> right:0;</a:t>
            </a:r>
          </a:p>
          <a:p>
            <a:pPr marL="0" indent="0">
              <a:buNone/>
            </a:pPr>
            <a:r>
              <a:rPr lang="en-US" dirty="0"/>
              <a:t> width:200px;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#div-1b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position:absolute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top:0;</a:t>
            </a:r>
          </a:p>
          <a:p>
            <a:pPr marL="0" indent="0">
              <a:buNone/>
            </a:pPr>
            <a:r>
              <a:rPr lang="en-US" dirty="0"/>
              <a:t> left:0;</a:t>
            </a:r>
          </a:p>
          <a:p>
            <a:pPr marL="0" indent="0">
              <a:buNone/>
            </a:pPr>
            <a:r>
              <a:rPr lang="en-US" dirty="0"/>
              <a:t> width:200px;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-1555" r="-7764"/>
          <a:stretch/>
        </p:blipFill>
        <p:spPr>
          <a:xfrm>
            <a:off x="3028741" y="1767764"/>
            <a:ext cx="6093320" cy="413334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15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7. </a:t>
            </a:r>
            <a:r>
              <a:rPr lang="ro-RO" dirty="0" smtClean="0"/>
              <a:t>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#div-1a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float:left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width:200px;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-2881" r="-6238"/>
          <a:stretch/>
        </p:blipFill>
        <p:spPr>
          <a:xfrm>
            <a:off x="3064550" y="2323576"/>
            <a:ext cx="5696273" cy="338305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82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8. float </a:t>
            </a:r>
            <a:r>
              <a:rPr lang="ro-RO" dirty="0" smtClean="0"/>
              <a:t>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#div-1a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float:left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width:150px;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#div-1b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float:left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width:150px;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-625" r="222"/>
          <a:stretch/>
        </p:blipFill>
        <p:spPr>
          <a:xfrm>
            <a:off x="3376245" y="1600200"/>
            <a:ext cx="5412309" cy="375277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25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9. float columns with </a:t>
            </a:r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#div-1a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float:left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width:190px;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#div-1b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float:left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width:190px;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#div-1c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clear:both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-3715" r="-578"/>
          <a:stretch/>
        </p:blipFill>
        <p:spPr>
          <a:xfrm>
            <a:off x="3247625" y="2066376"/>
            <a:ext cx="4868877" cy="331875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69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60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6000" dirty="0" smtClean="0">
                <a:latin typeface="Calibri"/>
                <a:cs typeface="Calibri"/>
              </a:rPr>
              <a:t>JavaScript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16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450" y="1457325"/>
            <a:ext cx="3624186" cy="475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30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(JS) is an interpreted computer programming language. It was originally implemented as part of web browsers so that client-side scripts may interact with the user, control the browser, communicate asynchronously and alter the document content that is </a:t>
            </a:r>
            <a:r>
              <a:rPr lang="en-US" dirty="0" smtClean="0"/>
              <a:t>displayed. [</a:t>
            </a:r>
            <a:r>
              <a:rPr lang="en-US" dirty="0"/>
              <a:t>W</a:t>
            </a:r>
            <a:r>
              <a:rPr lang="en-US" dirty="0" smtClean="0"/>
              <a:t>ikipedia</a:t>
            </a:r>
            <a:r>
              <a:rPr lang="en-US" dirty="0"/>
              <a:t>]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27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- Hello World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18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2051" t="5780" r="1993" b="6792"/>
          <a:stretch/>
        </p:blipFill>
        <p:spPr>
          <a:xfrm>
            <a:off x="571500" y="3460750"/>
            <a:ext cx="5349875" cy="19208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812926"/>
            <a:ext cx="43434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21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4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Properties</a:t>
            </a:r>
          </a:p>
          <a:p>
            <a:r>
              <a:rPr lang="en-US" dirty="0" smtClean="0"/>
              <a:t>CSS Box Model</a:t>
            </a:r>
          </a:p>
          <a:p>
            <a:r>
              <a:rPr lang="en-US" dirty="0" smtClean="0"/>
              <a:t>CSS Position</a:t>
            </a:r>
          </a:p>
          <a:p>
            <a:r>
              <a:rPr lang="en-US" dirty="0" smtClean="0"/>
              <a:t>Introduction to JavaScript</a:t>
            </a:r>
          </a:p>
          <a:p>
            <a:r>
              <a:rPr lang="en-US" dirty="0"/>
              <a:t>Working with Object and Array in </a:t>
            </a:r>
            <a:r>
              <a:rPr lang="en-US" dirty="0" smtClean="0"/>
              <a:t>JavaScript</a:t>
            </a:r>
            <a:endParaRPr lang="en-US" dirty="0"/>
          </a:p>
          <a:p>
            <a:r>
              <a:rPr lang="en-US" dirty="0" smtClean="0"/>
              <a:t>jQuery Selector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46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smtClean="0"/>
              <a:t>"Everything" </a:t>
            </a:r>
            <a:r>
              <a:rPr lang="en-US" sz="3000" dirty="0"/>
              <a:t>in JavaScript is an Object: a String, a Number, an Array, a Date...</a:t>
            </a:r>
            <a:r>
              <a:rPr lang="en-US" sz="3000" dirty="0" smtClean="0"/>
              <a:t>.</a:t>
            </a:r>
            <a:endParaRPr lang="en-US" sz="3000" dirty="0"/>
          </a:p>
          <a:p>
            <a:r>
              <a:rPr lang="en-US" sz="3000" dirty="0"/>
              <a:t>In JavaScript, an object is data, with properties and methods.</a:t>
            </a:r>
          </a:p>
          <a:p>
            <a:r>
              <a:rPr lang="en-US" sz="3000" dirty="0"/>
              <a:t>Properties are </a:t>
            </a:r>
            <a:r>
              <a:rPr lang="en-US" sz="3000" b="1" dirty="0"/>
              <a:t>values</a:t>
            </a:r>
            <a:r>
              <a:rPr lang="en-US" sz="3000" dirty="0"/>
              <a:t> associated with an object.</a:t>
            </a:r>
          </a:p>
          <a:p>
            <a:r>
              <a:rPr lang="en-US" sz="3000" dirty="0"/>
              <a:t>Methods are </a:t>
            </a:r>
            <a:r>
              <a:rPr lang="en-US" sz="3000" b="1" dirty="0"/>
              <a:t>actions</a:t>
            </a:r>
            <a:r>
              <a:rPr lang="en-US" sz="3000" dirty="0"/>
              <a:t> that can be performed on </a:t>
            </a:r>
            <a:r>
              <a:rPr lang="en-US" sz="3000" dirty="0" smtClean="0"/>
              <a:t>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33750" y="5633234"/>
            <a:ext cx="50962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http://www.w3schools.com/js</a:t>
            </a:r>
            <a:r>
              <a:rPr lang="en-US" sz="3000" dirty="0" smtClean="0">
                <a:hlinkClick r:id="rId2"/>
              </a:rPr>
              <a:t>/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7533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 </a:t>
            </a:r>
            <a:r>
              <a:rPr lang="en-US" dirty="0" smtClean="0"/>
              <a:t>Object - </a:t>
            </a:r>
            <a:r>
              <a:rPr lang="en-US" dirty="0"/>
              <a:t>I</a:t>
            </a:r>
            <a:r>
              <a:rPr lang="en-US" dirty="0" smtClean="0"/>
              <a:t>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82775"/>
            <a:ext cx="7069282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5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Array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t="8579" b="8579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72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Student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 student name, marks, and behavior.</a:t>
            </a:r>
          </a:p>
          <a:p>
            <a:r>
              <a:rPr lang="en-US" dirty="0" smtClean="0"/>
              <a:t>Based on the details we have, display the corresponding 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38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var student1Name = </a:t>
            </a:r>
            <a:r>
              <a:rPr lang="en-US" dirty="0" smtClean="0"/>
              <a:t>"</a:t>
            </a:r>
            <a:r>
              <a:rPr lang="sv-SE" dirty="0" smtClean="0"/>
              <a:t>John</a:t>
            </a:r>
            <a:r>
              <a:rPr lang="en-US" dirty="0" smtClean="0"/>
              <a:t>"</a:t>
            </a:r>
            <a:r>
              <a:rPr lang="sv-SE" dirty="0" smtClean="0"/>
              <a:t>;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var student1Mark1 = 40;</a:t>
            </a:r>
          </a:p>
          <a:p>
            <a:pPr marL="0" indent="0">
              <a:buNone/>
            </a:pPr>
            <a:r>
              <a:rPr lang="sv-SE" dirty="0"/>
              <a:t>var student1Mark2 = 60;</a:t>
            </a:r>
          </a:p>
          <a:p>
            <a:pPr marL="0" indent="0">
              <a:buNone/>
            </a:pPr>
            <a:r>
              <a:rPr lang="sv-SE" dirty="0"/>
              <a:t>var student1Mark3 = 70;</a:t>
            </a:r>
          </a:p>
          <a:p>
            <a:pPr marL="0" indent="0">
              <a:buNone/>
            </a:pPr>
            <a:r>
              <a:rPr lang="sv-SE" dirty="0"/>
              <a:t>var student1Mark4 = 82;</a:t>
            </a:r>
          </a:p>
          <a:p>
            <a:pPr marL="0" indent="0">
              <a:buNone/>
            </a:pPr>
            <a:r>
              <a:rPr lang="sv-SE" dirty="0"/>
              <a:t>var student1Behavior = </a:t>
            </a:r>
            <a:r>
              <a:rPr lang="en-US" dirty="0" smtClean="0"/>
              <a:t>"</a:t>
            </a:r>
            <a:r>
              <a:rPr lang="sv-SE" dirty="0" smtClean="0"/>
              <a:t>A</a:t>
            </a:r>
            <a:r>
              <a:rPr lang="en-US" dirty="0" smtClean="0"/>
              <a:t>"</a:t>
            </a:r>
            <a:r>
              <a:rPr lang="sv-SE" dirty="0" smtClean="0"/>
              <a:t>;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68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Refactoring by using object and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349500"/>
            <a:ext cx="69977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05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through an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0" y="2566894"/>
            <a:ext cx="61468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12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2222500"/>
            <a:ext cx="30734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53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0" y="1695450"/>
            <a:ext cx="68199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64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Abstract codes into a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879600"/>
            <a:ext cx="67056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4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Text and Fonts</a:t>
            </a:r>
          </a:p>
          <a:p>
            <a:r>
              <a:rPr lang="en-US" dirty="0" err="1"/>
              <a:t>Colours</a:t>
            </a:r>
            <a:r>
              <a:rPr lang="en-US" dirty="0"/>
              <a:t> and Backgrounds</a:t>
            </a:r>
          </a:p>
          <a:p>
            <a:r>
              <a:rPr lang="en-US" dirty="0"/>
              <a:t>The Box Model</a:t>
            </a:r>
          </a:p>
          <a:p>
            <a:r>
              <a:rPr lang="en-US" dirty="0"/>
              <a:t>Positioning and Display</a:t>
            </a:r>
          </a:p>
          <a:p>
            <a:r>
              <a:rPr lang="en-US" dirty="0"/>
              <a:t>Lists</a:t>
            </a:r>
          </a:p>
          <a:p>
            <a:r>
              <a:rPr lang="en-US" dirty="0"/>
              <a:t>Tables</a:t>
            </a:r>
          </a:p>
          <a:p>
            <a:r>
              <a:rPr lang="en-US" dirty="0"/>
              <a:t>Generated Content</a:t>
            </a:r>
          </a:p>
          <a:p>
            <a:r>
              <a:rPr lang="en-US" dirty="0"/>
              <a:t>Paged Media</a:t>
            </a:r>
          </a:p>
          <a:p>
            <a:r>
              <a:rPr lang="en-US" dirty="0"/>
              <a:t>Misc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219324" y="5880894"/>
            <a:ext cx="6924676" cy="8080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500" dirty="0" smtClean="0">
                <a:hlinkClick r:id="rId2"/>
              </a:rPr>
              <a:t>http</a:t>
            </a:r>
            <a:r>
              <a:rPr lang="en-US" sz="2500" dirty="0">
                <a:hlinkClick r:id="rId2"/>
              </a:rPr>
              <a:t>:</a:t>
            </a:r>
            <a:r>
              <a:rPr lang="en-US" sz="2500" dirty="0" smtClean="0">
                <a:hlinkClick r:id="rId2"/>
              </a:rPr>
              <a:t>//www.htmldog.com</a:t>
            </a:r>
            <a:r>
              <a:rPr lang="en-US" sz="2500" dirty="0">
                <a:hlinkClick r:id="rId2"/>
              </a:rPr>
              <a:t>/reference/cssproperties</a:t>
            </a:r>
            <a:r>
              <a:rPr lang="en-US" sz="2500" dirty="0" smtClean="0">
                <a:hlinkClick r:id="rId2"/>
              </a:rPr>
              <a:t>/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211388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36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778000"/>
            <a:ext cx="7239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13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 Object Notation (JSON)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500" dirty="0">
                <a:hlinkClick r:id="rId2"/>
              </a:rPr>
              <a:t>http://www.google.com/ig/calculator?hl=en&amp;q=1USD=?</a:t>
            </a:r>
            <a:r>
              <a:rPr lang="nl-NL" sz="2500" dirty="0" smtClean="0">
                <a:hlinkClick r:id="rId2"/>
              </a:rPr>
              <a:t>HKD</a:t>
            </a:r>
            <a:endParaRPr lang="nl-NL" sz="2500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en-US" dirty="0"/>
              <a:t>{lhs: </a:t>
            </a:r>
            <a:r>
              <a:rPr lang="en-US" dirty="0" smtClean="0"/>
              <a:t>"1 </a:t>
            </a:r>
            <a:r>
              <a:rPr lang="en-US" dirty="0"/>
              <a:t>U.S. </a:t>
            </a:r>
            <a:r>
              <a:rPr lang="en-US" dirty="0" smtClean="0"/>
              <a:t>dollar",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rhs</a:t>
            </a:r>
            <a:r>
              <a:rPr lang="en-US" dirty="0"/>
              <a:t>: </a:t>
            </a:r>
            <a:r>
              <a:rPr lang="en-US" dirty="0" smtClean="0"/>
              <a:t>"7.75662804 </a:t>
            </a:r>
            <a:r>
              <a:rPr lang="en-US" dirty="0"/>
              <a:t>Hong Kong </a:t>
            </a:r>
            <a:r>
              <a:rPr lang="en-US" dirty="0" smtClean="0"/>
              <a:t>dollars",</a:t>
            </a:r>
          </a:p>
          <a:p>
            <a:pPr marL="0" indent="0">
              <a:buNone/>
            </a:pPr>
            <a:r>
              <a:rPr lang="en-US" dirty="0" smtClean="0"/>
              <a:t> error</a:t>
            </a:r>
            <a:r>
              <a:rPr lang="en-US" dirty="0"/>
              <a:t>: </a:t>
            </a:r>
            <a:r>
              <a:rPr lang="en-US" dirty="0" smtClean="0"/>
              <a:t>"",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icc</a:t>
            </a:r>
            <a:r>
              <a:rPr lang="en-US" dirty="0"/>
              <a:t>: true}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88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52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32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175" y="2619374"/>
            <a:ext cx="5147072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57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876"/>
            <a:ext cx="9169290" cy="139654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028176"/>
            <a:ext cx="9144000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http://</a:t>
            </a:r>
            <a:r>
              <a:rPr lang="en-US" sz="4800" dirty="0" err="1" smtClean="0"/>
              <a:t>jquery.com</a:t>
            </a:r>
            <a:endParaRPr lang="en-US" sz="4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3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Local file system</a:t>
            </a:r>
          </a:p>
          <a:p>
            <a:pPr marL="0" indent="0">
              <a:buNone/>
            </a:pPr>
            <a:r>
              <a:rPr lang="hr-HR" sz="2600" dirty="0"/>
              <a:t>	</a:t>
            </a:r>
            <a:r>
              <a:rPr lang="hr-HR" sz="2600" dirty="0" smtClean="0"/>
              <a:t>&lt;script src=</a:t>
            </a:r>
            <a:r>
              <a:rPr lang="en-US" sz="2600" dirty="0" smtClean="0"/>
              <a:t>"</a:t>
            </a:r>
            <a:r>
              <a:rPr lang="hr-HR" sz="2600" dirty="0" smtClean="0">
                <a:solidFill>
                  <a:srgbClr val="FF0000"/>
                </a:solidFill>
              </a:rPr>
              <a:t>jquery.js</a:t>
            </a:r>
            <a:r>
              <a:rPr lang="en-US" sz="2600" dirty="0" smtClean="0"/>
              <a:t>"</a:t>
            </a:r>
            <a:r>
              <a:rPr lang="hr-HR" sz="2600" dirty="0" smtClean="0"/>
              <a:t>&gt;</a:t>
            </a:r>
            <a:r>
              <a:rPr lang="hr-HR" sz="2600" dirty="0"/>
              <a:t>&lt;/script</a:t>
            </a:r>
            <a:r>
              <a:rPr lang="hr-HR" sz="2600" dirty="0" smtClean="0"/>
              <a:t>&gt;</a:t>
            </a:r>
          </a:p>
          <a:p>
            <a:endParaRPr lang="hr-HR" dirty="0" smtClean="0"/>
          </a:p>
          <a:p>
            <a:r>
              <a:rPr lang="hr-HR" dirty="0" smtClean="0"/>
              <a:t>Google’s Content Devliery Network (CDN)</a:t>
            </a:r>
          </a:p>
          <a:p>
            <a:pPr marL="400050" lvl="1" indent="0">
              <a:buNone/>
            </a:pPr>
            <a:r>
              <a:rPr lang="hr-HR" sz="2600" dirty="0" smtClean="0"/>
              <a:t>&lt;</a:t>
            </a:r>
            <a:r>
              <a:rPr lang="hr-HR" sz="2600" dirty="0"/>
              <a:t>script </a:t>
            </a:r>
            <a:r>
              <a:rPr lang="hr-HR" sz="2600" dirty="0" smtClean="0"/>
              <a:t>src</a:t>
            </a:r>
            <a:r>
              <a:rPr lang="hr-HR" sz="2600" dirty="0"/>
              <a:t>=</a:t>
            </a:r>
          </a:p>
          <a:p>
            <a:pPr marL="400050" lvl="1" indent="0">
              <a:buNone/>
            </a:pPr>
            <a:r>
              <a:rPr lang="en-US" sz="2600" dirty="0" smtClean="0"/>
              <a:t>"</a:t>
            </a:r>
            <a:r>
              <a:rPr lang="hr-HR" sz="2600" dirty="0" smtClean="0">
                <a:solidFill>
                  <a:srgbClr val="FF0000"/>
                </a:solidFill>
              </a:rPr>
              <a:t>https</a:t>
            </a:r>
            <a:r>
              <a:rPr lang="hr-HR" sz="2600" dirty="0">
                <a:solidFill>
                  <a:srgbClr val="FF0000"/>
                </a:solidFill>
              </a:rPr>
              <a:t>://ajax.googleapis.com/ajax/libs/jquery/</a:t>
            </a:r>
            <a:r>
              <a:rPr lang="hr-HR" sz="2600" dirty="0" smtClean="0">
                <a:solidFill>
                  <a:srgbClr val="FF0000"/>
                </a:solidFill>
              </a:rPr>
              <a:t>1.10.2/</a:t>
            </a:r>
            <a:r>
              <a:rPr lang="hr-HR" sz="2600" dirty="0" smtClean="0">
                <a:solidFill>
                  <a:srgbClr val="FF0000"/>
                </a:solidFill>
              </a:rPr>
              <a:t>jquery.min.js</a:t>
            </a:r>
            <a:r>
              <a:rPr lang="en-US" sz="2600" dirty="0" smtClean="0"/>
              <a:t>"</a:t>
            </a:r>
            <a:r>
              <a:rPr lang="hr-HR" sz="2600" dirty="0" smtClean="0"/>
              <a:t>&gt;</a:t>
            </a:r>
            <a:endParaRPr lang="hr-HR" sz="2600" dirty="0"/>
          </a:p>
          <a:p>
            <a:pPr marL="400050" lvl="1" indent="0">
              <a:buNone/>
            </a:pPr>
            <a:r>
              <a:rPr lang="hr-HR" sz="2600" dirty="0"/>
              <a:t>&lt;/script&gt;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26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700" y="1155700"/>
            <a:ext cx="52959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55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 jQuery is loaded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err="1"/>
              <a:t>ReferenceError</a:t>
            </a:r>
            <a:r>
              <a:rPr lang="en-US" dirty="0"/>
              <a:t>: </a:t>
            </a:r>
            <a:r>
              <a:rPr lang="en-US" dirty="0" err="1"/>
              <a:t>jQuery</a:t>
            </a:r>
            <a:r>
              <a:rPr lang="en-US" dirty="0"/>
              <a:t> is not </a:t>
            </a:r>
            <a:r>
              <a:rPr lang="en-US" dirty="0" smtClean="0"/>
              <a:t>defined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is not loaded</a:t>
            </a:r>
          </a:p>
          <a:p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/>
              <a:t>function (</a:t>
            </a:r>
            <a:r>
              <a:rPr lang="en-US" dirty="0" err="1"/>
              <a:t>j,s</a:t>
            </a:r>
            <a:r>
              <a:rPr lang="en-US" dirty="0"/>
              <a:t>){return new </a:t>
            </a:r>
            <a:r>
              <a:rPr lang="en-US" dirty="0" err="1"/>
              <a:t>b.fn.init</a:t>
            </a:r>
            <a:r>
              <a:rPr lang="en-US" dirty="0"/>
              <a:t>(</a:t>
            </a:r>
            <a:r>
              <a:rPr lang="en-US" dirty="0" err="1"/>
              <a:t>j,s</a:t>
            </a:r>
            <a:r>
              <a:rPr lang="en-US" dirty="0"/>
              <a:t>)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Ready to go!</a:t>
            </a:r>
          </a:p>
          <a:p>
            <a:r>
              <a:rPr lang="en-US" dirty="0" smtClean="0"/>
              <a:t>$</a:t>
            </a:r>
          </a:p>
          <a:p>
            <a:pPr lvl="1"/>
            <a:r>
              <a:rPr lang="en-US" dirty="0"/>
              <a:t>function (</a:t>
            </a:r>
            <a:r>
              <a:rPr lang="en-US" dirty="0" err="1"/>
              <a:t>j,s</a:t>
            </a:r>
            <a:r>
              <a:rPr lang="en-US" dirty="0"/>
              <a:t>){return new </a:t>
            </a:r>
            <a:r>
              <a:rPr lang="en-US" dirty="0" err="1"/>
              <a:t>b.fn.init</a:t>
            </a:r>
            <a:r>
              <a:rPr lang="en-US" dirty="0"/>
              <a:t>(</a:t>
            </a:r>
            <a:r>
              <a:rPr lang="en-US" dirty="0" err="1"/>
              <a:t>j,s</a:t>
            </a:r>
            <a:r>
              <a:rPr lang="en-US" dirty="0"/>
              <a:t>)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Still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6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Launching code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37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00" y="1981200"/>
            <a:ext cx="6578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34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basic concept of jQuery is to </a:t>
            </a:r>
            <a:r>
              <a:rPr lang="en-US" dirty="0" smtClean="0"/>
              <a:t>"select </a:t>
            </a:r>
            <a:r>
              <a:rPr lang="en-US" dirty="0"/>
              <a:t>some elements and do something with them</a:t>
            </a:r>
            <a:r>
              <a:rPr lang="en-US" dirty="0" smtClean="0"/>
              <a:t>."</a:t>
            </a:r>
            <a:endParaRPr lang="en-US" dirty="0"/>
          </a:p>
          <a:p>
            <a:r>
              <a:rPr lang="en-US" dirty="0" err="1"/>
              <a:t>jQuery</a:t>
            </a:r>
            <a:r>
              <a:rPr lang="en-US" dirty="0"/>
              <a:t> supports most CSS3 selectors, as well as some non-standard </a:t>
            </a:r>
            <a:r>
              <a:rPr lang="en-US" dirty="0" smtClean="0"/>
              <a:t>selectors.</a:t>
            </a:r>
          </a:p>
          <a:p>
            <a:r>
              <a:rPr lang="en-US" dirty="0" smtClean="0"/>
              <a:t>For </a:t>
            </a:r>
            <a:r>
              <a:rPr lang="en-US" dirty="0"/>
              <a:t>a </a:t>
            </a:r>
            <a:r>
              <a:rPr lang="en-US" dirty="0" smtClean="0"/>
              <a:t>complete selector </a:t>
            </a:r>
            <a:r>
              <a:rPr lang="en-US" dirty="0"/>
              <a:t>reference, visit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://api.jquery.com/category/selectors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4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 smtClean="0"/>
              <a:t>Document Object Model (DOM)</a:t>
            </a:r>
            <a:endParaRPr lang="en-US" sz="4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39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1174750"/>
            <a:ext cx="6629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33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Box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1" y="5852933"/>
            <a:ext cx="8229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hlinkClick r:id="rId3"/>
              </a:rPr>
              <a:t>http://css-tricks.com/the-css-box-model</a:t>
            </a:r>
            <a:r>
              <a:rPr lang="en-US" sz="3200" dirty="0" smtClean="0">
                <a:hlinkClick r:id="rId3"/>
              </a:rPr>
              <a:t>/</a:t>
            </a:r>
            <a:endParaRPr lang="en-US" sz="32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349" y="1113124"/>
            <a:ext cx="7422962" cy="474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2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html</a:t>
            </a:r>
          </a:p>
          <a:p>
            <a:pPr marL="0" indent="0">
              <a:buNone/>
            </a:pPr>
            <a:r>
              <a:rPr lang="en-US" dirty="0" smtClean="0"/>
              <a:t>	- head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- title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- body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- h1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/>
              <a:t>- </a:t>
            </a:r>
            <a:r>
              <a:rPr lang="en-US" dirty="0" err="1" smtClean="0"/>
              <a:t>p.plan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/>
              <a:t>- </a:t>
            </a:r>
            <a:r>
              <a:rPr lang="en-US" dirty="0" err="1" smtClean="0"/>
              <a:t>p#final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99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Selectors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</a:t>
            </a:r>
            <a:r>
              <a:rPr lang="en-US" dirty="0" smtClean="0"/>
              <a:t>("h1")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smtClean="0"/>
              <a:t>("p")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smtClean="0"/>
              <a:t>("</a:t>
            </a:r>
            <a:r>
              <a:rPr lang="en-US" dirty="0" err="1" smtClean="0"/>
              <a:t>p.plan</a:t>
            </a:r>
            <a:r>
              <a:rPr lang="en-US" dirty="0" smtClean="0"/>
              <a:t>")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smtClean="0"/>
              <a:t>("</a:t>
            </a:r>
            <a:r>
              <a:rPr lang="en-US" dirty="0" err="1" smtClean="0"/>
              <a:t>p</a:t>
            </a:r>
            <a:r>
              <a:rPr lang="en-US" dirty="0" err="1"/>
              <a:t>#</a:t>
            </a:r>
            <a:r>
              <a:rPr lang="en-US" dirty="0" err="1" smtClean="0"/>
              <a:t>final</a:t>
            </a:r>
            <a:r>
              <a:rPr lang="en-US" dirty="0" smtClean="0"/>
              <a:t>")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44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Selection </a:t>
            </a:r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jQuery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$("p")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DOM</a:t>
            </a:r>
          </a:p>
          <a:p>
            <a:pPr marL="0" indent="0">
              <a:buNone/>
            </a:pPr>
            <a:r>
              <a:rPr lang="en-US" dirty="0" err="1" smtClean="0"/>
              <a:t>p.plan</a:t>
            </a:r>
            <a:r>
              <a:rPr lang="en-US" dirty="0" smtClean="0"/>
              <a:t>  (</a:t>
            </a:r>
            <a:r>
              <a:rPr lang="en-US" dirty="0"/>
              <a:t>Before you can takeoff...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p#plan</a:t>
            </a:r>
            <a:r>
              <a:rPr lang="en-US" dirty="0" smtClean="0"/>
              <a:t> (Then</a:t>
            </a:r>
            <a:r>
              <a:rPr lang="en-US" dirty="0"/>
              <a:t>, before landing...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JavaScript </a:t>
            </a:r>
            <a:r>
              <a:rPr lang="en-US" dirty="0"/>
              <a:t>Results</a:t>
            </a:r>
          </a:p>
          <a:p>
            <a:pPr marL="400050" lvl="1" indent="0">
              <a:buNone/>
            </a:pPr>
            <a:r>
              <a:rPr lang="en-US" dirty="0" smtClean="0"/>
              <a:t>["&lt;</a:t>
            </a:r>
            <a:r>
              <a:rPr lang="en-US" dirty="0"/>
              <a:t>p class=‘plan’&gt;Before you can takeoff...&lt;/p</a:t>
            </a:r>
            <a:r>
              <a:rPr lang="en-US" dirty="0" smtClean="0"/>
              <a:t>&gt;",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"&lt;</a:t>
            </a:r>
            <a:r>
              <a:rPr lang="en-US" dirty="0"/>
              <a:t>p class=‘final’&gt;Then, before landing...&lt;/p</a:t>
            </a:r>
            <a:r>
              <a:rPr lang="en-US" dirty="0" smtClean="0"/>
              <a:t>&gt;"]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2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Non-match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jQuery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smtClean="0"/>
              <a:t>("h2")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DOM</a:t>
            </a:r>
          </a:p>
          <a:p>
            <a:pPr marL="0" indent="0">
              <a:buNone/>
            </a:pPr>
            <a:r>
              <a:rPr lang="en-US" dirty="0"/>
              <a:t>There were no H2s in the </a:t>
            </a:r>
            <a:r>
              <a:rPr lang="en-US" dirty="0" smtClean="0"/>
              <a:t>DOM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JavaScript </a:t>
            </a:r>
            <a:r>
              <a:rPr lang="en-US" dirty="0"/>
              <a:t>Results</a:t>
            </a:r>
          </a:p>
          <a:p>
            <a:pPr marL="0" indent="0">
              <a:buNone/>
            </a:pPr>
            <a:r>
              <a:rPr lang="en-US" dirty="0"/>
              <a:t>[]</a:t>
            </a:r>
          </a:p>
          <a:p>
            <a:pPr marL="0" indent="0">
              <a:buNone/>
            </a:pPr>
            <a:r>
              <a:rPr lang="en-US" dirty="0"/>
              <a:t>Watch out, I'm </a:t>
            </a:r>
            <a:r>
              <a:rPr lang="en-US" dirty="0" smtClean="0"/>
              <a:t>"</a:t>
            </a:r>
            <a:r>
              <a:rPr lang="en-US" dirty="0" err="1" smtClean="0"/>
              <a:t>truthy</a:t>
            </a:r>
            <a:r>
              <a:rPr lang="en-US" dirty="0" smtClean="0"/>
              <a:t>"</a:t>
            </a:r>
          </a:p>
          <a:p>
            <a:pPr marL="0" indent="0">
              <a:buNone/>
            </a:pPr>
            <a:r>
              <a:rPr lang="en-US" dirty="0" smtClean="0"/>
              <a:t>if (</a:t>
            </a:r>
            <a:r>
              <a:rPr lang="en-US" dirty="0"/>
              <a:t>$</a:t>
            </a:r>
            <a:r>
              <a:rPr lang="en-US" dirty="0" smtClean="0"/>
              <a:t>("h2").length) { …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4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Selections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Every time you make a selection, a lot of code runs, and </a:t>
            </a:r>
            <a:r>
              <a:rPr lang="en-US" sz="2600" dirty="0" err="1"/>
              <a:t>jQuery</a:t>
            </a:r>
            <a:r>
              <a:rPr lang="en-US" sz="2600" dirty="0"/>
              <a:t> doesn't do caching of selections </a:t>
            </a:r>
            <a:r>
              <a:rPr lang="en-US" sz="2600" dirty="0" smtClean="0"/>
              <a:t>for you</a:t>
            </a:r>
            <a:r>
              <a:rPr lang="en-US" sz="2600" dirty="0"/>
              <a:t>. If you've made a selection that you might need to make again, you should save the selection in </a:t>
            </a:r>
            <a:r>
              <a:rPr lang="en-US" sz="2600" dirty="0" smtClean="0"/>
              <a:t>a variable </a:t>
            </a:r>
            <a:r>
              <a:rPr lang="en-US" sz="2600" dirty="0"/>
              <a:t>rather than making the selection repeatedly.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var </a:t>
            </a:r>
            <a:r>
              <a:rPr lang="tr-TR" dirty="0"/>
              <a:t>$</a:t>
            </a:r>
            <a:r>
              <a:rPr lang="tr-TR" dirty="0" err="1"/>
              <a:t>divs</a:t>
            </a:r>
            <a:r>
              <a:rPr lang="tr-TR" dirty="0"/>
              <a:t> = $('div');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90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Understanding</a:t>
            </a:r>
            <a:r>
              <a:rPr lang="da-DK" dirty="0"/>
              <a:t> </a:t>
            </a:r>
            <a:r>
              <a:rPr lang="da-DK" dirty="0" err="1"/>
              <a:t>Whitespace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</a:t>
            </a:r>
            <a:r>
              <a:rPr lang="en-US" dirty="0" smtClean="0"/>
              <a:t>("</a:t>
            </a:r>
            <a:r>
              <a:rPr lang="en-US" dirty="0" err="1" smtClean="0"/>
              <a:t>p</a:t>
            </a:r>
            <a:r>
              <a:rPr lang="en-US" dirty="0" err="1"/>
              <a:t>#</a:t>
            </a:r>
            <a:r>
              <a:rPr lang="en-US" dirty="0" err="1" smtClean="0"/>
              <a:t>final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/>
              <a:t>This matches paragraphs with </a:t>
            </a:r>
            <a:r>
              <a:rPr lang="en-US" dirty="0" smtClean="0"/>
              <a:t>ID "final"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smtClean="0"/>
              <a:t>("p </a:t>
            </a:r>
            <a:r>
              <a:rPr lang="en-US" dirty="0"/>
              <a:t>#</a:t>
            </a:r>
            <a:r>
              <a:rPr lang="en-US" dirty="0" smtClean="0"/>
              <a:t>final");</a:t>
            </a:r>
          </a:p>
          <a:p>
            <a:pPr marL="0" indent="0">
              <a:buNone/>
            </a:pPr>
            <a:r>
              <a:rPr lang="en-US" dirty="0"/>
              <a:t>This matches any element with </a:t>
            </a:r>
            <a:r>
              <a:rPr lang="en-US" dirty="0" smtClean="0"/>
              <a:t>class "final" </a:t>
            </a:r>
            <a:r>
              <a:rPr lang="en-US" dirty="0"/>
              <a:t>within a paragraph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01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Pseudo</a:t>
            </a:r>
            <a:r>
              <a:rPr lang="en-US" dirty="0"/>
              <a:t>-Classes and Direct Descendants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</a:t>
            </a:r>
            <a:r>
              <a:rPr lang="en-US" dirty="0" smtClean="0"/>
              <a:t>("</a:t>
            </a:r>
            <a:r>
              <a:rPr lang="en-US" dirty="0" err="1" smtClean="0"/>
              <a:t>p:first</a:t>
            </a:r>
            <a:r>
              <a:rPr lang="en-US" dirty="0" smtClean="0"/>
              <a:t>");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This is not the same as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smtClean="0"/>
              <a:t>("</a:t>
            </a:r>
            <a:r>
              <a:rPr lang="en-US" dirty="0" err="1" smtClean="0"/>
              <a:t>p.first</a:t>
            </a:r>
            <a:r>
              <a:rPr lang="en-US" dirty="0" smtClean="0"/>
              <a:t>")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5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Descendants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Any </a:t>
            </a:r>
            <a:r>
              <a:rPr lang="en-US" dirty="0" smtClean="0"/>
              <a:t>span within body</a:t>
            </a:r>
            <a:endParaRPr lang="cs-CZ" dirty="0" smtClean="0"/>
          </a:p>
          <a:p>
            <a:pPr marL="0" indent="0">
              <a:buNone/>
            </a:pPr>
            <a:r>
              <a:rPr lang="cs-CZ" dirty="0" smtClean="0"/>
              <a:t>	$(</a:t>
            </a:r>
            <a:r>
              <a:rPr lang="en-US" dirty="0" smtClean="0"/>
              <a:t>"</a:t>
            </a:r>
            <a:r>
              <a:rPr lang="cs-CZ" dirty="0" smtClean="0"/>
              <a:t>body </a:t>
            </a:r>
            <a:r>
              <a:rPr lang="cs-CZ" dirty="0" err="1" smtClean="0"/>
              <a:t>span</a:t>
            </a:r>
            <a:r>
              <a:rPr lang="en-US" dirty="0"/>
              <a:t>"</a:t>
            </a:r>
            <a:r>
              <a:rPr lang="cs-CZ" dirty="0" smtClean="0"/>
              <a:t>);</a:t>
            </a:r>
          </a:p>
          <a:p>
            <a:pPr marL="0" indent="0">
              <a:buNone/>
            </a:pPr>
            <a:endParaRPr lang="cs-CZ" dirty="0"/>
          </a:p>
          <a:p>
            <a:r>
              <a:rPr lang="en-US" dirty="0"/>
              <a:t>Only spans directly under body</a:t>
            </a:r>
          </a:p>
          <a:p>
            <a:pPr marL="0" indent="0">
              <a:buNone/>
            </a:pPr>
            <a:r>
              <a:rPr lang="en-US" dirty="0" smtClean="0"/>
              <a:t>	$("body </a:t>
            </a:r>
            <a:r>
              <a:rPr lang="en-US" dirty="0"/>
              <a:t>&gt; </a:t>
            </a:r>
            <a:r>
              <a:rPr lang="en-US" dirty="0" smtClean="0"/>
              <a:t>span")</a:t>
            </a:r>
            <a:r>
              <a:rPr lang="en-US" dirty="0"/>
              <a:t>; </a:t>
            </a:r>
          </a:p>
          <a:p>
            <a:endParaRPr lang="en-US" dirty="0"/>
          </a:p>
          <a:p>
            <a:r>
              <a:rPr lang="en-US" dirty="0"/>
              <a:t>$</a:t>
            </a:r>
            <a:r>
              <a:rPr lang="en-US" dirty="0" smtClean="0"/>
              <a:t>("</a:t>
            </a:r>
            <a:r>
              <a:rPr lang="en-US" dirty="0" err="1" smtClean="0"/>
              <a:t>p.plan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smtClean="0"/>
              <a:t>span")</a:t>
            </a:r>
            <a:r>
              <a:rPr lang="en-US" dirty="0"/>
              <a:t>;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47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calculated box width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calculated box </a:t>
            </a:r>
            <a:r>
              <a:rPr lang="en-US" dirty="0" smtClean="0"/>
              <a:t>width</a:t>
            </a:r>
          </a:p>
          <a:p>
            <a:pPr marL="0" indent="0">
              <a:buNone/>
            </a:pPr>
            <a:r>
              <a:rPr lang="en-US" dirty="0" smtClean="0"/>
              <a:t>= </a:t>
            </a:r>
            <a:r>
              <a:rPr lang="en-US" dirty="0"/>
              <a:t>content width + padding width + border width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9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Learn</a:t>
            </a:r>
            <a:r>
              <a:rPr lang="nl-NL" dirty="0"/>
              <a:t> CSS Positioning in Ten Steps</a:t>
            </a:r>
          </a:p>
          <a:p>
            <a:pPr marL="400050" lvl="1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://www.barelyfitz.com/screencast/html-training/css/positioning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4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dirty="0" err="1" smtClean="0"/>
              <a:t>position:static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#div-1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position:static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86" r="-206"/>
          <a:stretch/>
        </p:blipFill>
        <p:spPr>
          <a:xfrm>
            <a:off x="4104752" y="1600200"/>
            <a:ext cx="4582048" cy="321670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48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2. </a:t>
            </a:r>
            <a:r>
              <a:rPr lang="tr-TR" dirty="0" err="1" smtClean="0"/>
              <a:t>position:relative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#</a:t>
            </a:r>
            <a:r>
              <a:rPr lang="tr-TR" dirty="0"/>
              <a:t>div-1 {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err="1"/>
              <a:t>position:relative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dirty="0"/>
              <a:t> top:20px;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err="1"/>
              <a:t>left</a:t>
            </a:r>
            <a:r>
              <a:rPr lang="tr-TR" dirty="0"/>
              <a:t>:-40px;</a:t>
            </a:r>
          </a:p>
          <a:p>
            <a:pPr marL="0" indent="0">
              <a:buNone/>
            </a:pPr>
            <a:r>
              <a:rPr lang="tr-TR" dirty="0"/>
              <a:t>}</a:t>
            </a:r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-18" r="-150"/>
          <a:stretch/>
        </p:blipFill>
        <p:spPr>
          <a:xfrm>
            <a:off x="3297913" y="2387876"/>
            <a:ext cx="5388887" cy="351165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66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dirty="0" err="1" smtClean="0"/>
              <a:t>position:absolute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#div-1a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position:absolute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top:0;</a:t>
            </a:r>
          </a:p>
          <a:p>
            <a:pPr marL="0" indent="0">
              <a:buNone/>
            </a:pPr>
            <a:r>
              <a:rPr lang="en-US" dirty="0"/>
              <a:t> right:0;</a:t>
            </a:r>
          </a:p>
          <a:p>
            <a:pPr marL="0" indent="0">
              <a:buNone/>
            </a:pPr>
            <a:r>
              <a:rPr lang="en-US" dirty="0"/>
              <a:t> width:200px;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-1575" r="-1019"/>
          <a:stretch/>
        </p:blipFill>
        <p:spPr>
          <a:xfrm>
            <a:off x="4164037" y="1600200"/>
            <a:ext cx="4979963" cy="45259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F227-F1AF-4A4E-90BD-608F8AA3EB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45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2253</TotalTime>
  <Words>1488</Words>
  <Application>Microsoft Macintosh PowerPoint</Application>
  <PresentationFormat>On-screen Show (4:3)</PresentationFormat>
  <Paragraphs>422</Paragraphs>
  <Slides>47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Story</vt:lpstr>
      <vt:lpstr>Web 2.0 應用技術-CSS, JavaScript 及 HTML</vt:lpstr>
      <vt:lpstr>Outline</vt:lpstr>
      <vt:lpstr>CSS Properties</vt:lpstr>
      <vt:lpstr>CSS Box Model</vt:lpstr>
      <vt:lpstr>Total calculated box width </vt:lpstr>
      <vt:lpstr>CSS Position</vt:lpstr>
      <vt:lpstr>1. position:static</vt:lpstr>
      <vt:lpstr>2. position:relative</vt:lpstr>
      <vt:lpstr>3. position:absolute</vt:lpstr>
      <vt:lpstr>4. position:relative + position:absolute</vt:lpstr>
      <vt:lpstr>5. two column absolute</vt:lpstr>
      <vt:lpstr>6. two column absolute height</vt:lpstr>
      <vt:lpstr>7. float</vt:lpstr>
      <vt:lpstr>8. float columns</vt:lpstr>
      <vt:lpstr>9. float columns with clear</vt:lpstr>
      <vt:lpstr>PowerPoint Presentation</vt:lpstr>
      <vt:lpstr>JavaScript</vt:lpstr>
      <vt:lpstr>JavaScript - Hello World</vt:lpstr>
      <vt:lpstr>PowerPoint Presentation</vt:lpstr>
      <vt:lpstr>JavaScript Object</vt:lpstr>
      <vt:lpstr>JavaScript Object - Implementation</vt:lpstr>
      <vt:lpstr>JavaScript Array</vt:lpstr>
      <vt:lpstr>Example – Student records</vt:lpstr>
      <vt:lpstr>Student variables</vt:lpstr>
      <vt:lpstr>Refactoring by using object and array</vt:lpstr>
      <vt:lpstr>Loop through an array</vt:lpstr>
      <vt:lpstr>if-else condition</vt:lpstr>
      <vt:lpstr>switch statement</vt:lpstr>
      <vt:lpstr>Abstract codes into a function</vt:lpstr>
      <vt:lpstr>Generalize</vt:lpstr>
      <vt:lpstr>JavaScript Object Notation (JSON)</vt:lpstr>
      <vt:lpstr>PowerPoint Presentation</vt:lpstr>
      <vt:lpstr>PowerPoint Presentation</vt:lpstr>
      <vt:lpstr>Loading jQuery</vt:lpstr>
      <vt:lpstr>PowerPoint Presentation</vt:lpstr>
      <vt:lpstr>Confirm jQuery is loaded</vt:lpstr>
      <vt:lpstr>Launching code</vt:lpstr>
      <vt:lpstr>Selecting Elements</vt:lpstr>
      <vt:lpstr>Document Object Model (DOM)</vt:lpstr>
      <vt:lpstr>PowerPoint Presentation</vt:lpstr>
      <vt:lpstr>CSS Selectors</vt:lpstr>
      <vt:lpstr>Selection Result</vt:lpstr>
      <vt:lpstr>Non-match Results</vt:lpstr>
      <vt:lpstr>Saving Selections</vt:lpstr>
      <vt:lpstr>Understanding Whitespace</vt:lpstr>
      <vt:lpstr>Pseudo-Classes and Direct Descendants</vt:lpstr>
      <vt:lpstr>Descendants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2.0 Application Techniques - CSS, JavaScript and HTML</dc:title>
  <dc:creator>Kai Meng Wong</dc:creator>
  <cp:lastModifiedBy>Kai Meng Wong</cp:lastModifiedBy>
  <cp:revision>84</cp:revision>
  <dcterms:created xsi:type="dcterms:W3CDTF">2012-09-09T15:25:16Z</dcterms:created>
  <dcterms:modified xsi:type="dcterms:W3CDTF">2013-10-06T15:11:00Z</dcterms:modified>
</cp:coreProperties>
</file>