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8"/>
  </p:notesMasterIdLst>
  <p:handoutMasterIdLst>
    <p:handoutMasterId r:id="rId29"/>
  </p:handoutMasterIdLst>
  <p:sldIdLst>
    <p:sldId id="258" r:id="rId2"/>
    <p:sldId id="267" r:id="rId3"/>
    <p:sldId id="263" r:id="rId4"/>
    <p:sldId id="266" r:id="rId5"/>
    <p:sldId id="262" r:id="rId6"/>
    <p:sldId id="270" r:id="rId7"/>
    <p:sldId id="261" r:id="rId8"/>
    <p:sldId id="272" r:id="rId9"/>
    <p:sldId id="273" r:id="rId10"/>
    <p:sldId id="281" r:id="rId11"/>
    <p:sldId id="283" r:id="rId12"/>
    <p:sldId id="275" r:id="rId13"/>
    <p:sldId id="276" r:id="rId14"/>
    <p:sldId id="278" r:id="rId15"/>
    <p:sldId id="279" r:id="rId16"/>
    <p:sldId id="280" r:id="rId17"/>
    <p:sldId id="282" r:id="rId18"/>
    <p:sldId id="284" r:id="rId19"/>
    <p:sldId id="277" r:id="rId20"/>
    <p:sldId id="293" r:id="rId21"/>
    <p:sldId id="294" r:id="rId22"/>
    <p:sldId id="295" r:id="rId23"/>
    <p:sldId id="296" r:id="rId24"/>
    <p:sldId id="289" r:id="rId25"/>
    <p:sldId id="288" r:id="rId26"/>
    <p:sldId id="28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6" autoAdjust="0"/>
    <p:restoredTop sz="68743" autoAdjust="0"/>
  </p:normalViewPr>
  <p:slideViewPr>
    <p:cSldViewPr snapToGrid="0" showGuides="1">
      <p:cViewPr varScale="1">
        <p:scale>
          <a:sx n="59" d="100"/>
          <a:sy n="59" d="100"/>
        </p:scale>
        <p:origin x="1146" y="66"/>
      </p:cViewPr>
      <p:guideLst>
        <p:guide orient="horz" pos="2160"/>
        <p:guide pos="3840"/>
      </p:guideLst>
    </p:cSldViewPr>
  </p:slideViewPr>
  <p:notesTextViewPr>
    <p:cViewPr>
      <p:scale>
        <a:sx n="3" d="2"/>
        <a:sy n="3" d="2"/>
      </p:scale>
      <p:origin x="0" y="0"/>
    </p:cViewPr>
  </p:notesTextViewPr>
  <p:notesViewPr>
    <p:cSldViewPr snapToGrid="0" showGuides="1">
      <p:cViewPr varScale="1">
        <p:scale>
          <a:sx n="79" d="100"/>
          <a:sy n="79" d="100"/>
        </p:scale>
        <p:origin x="2496"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06F081-8781-4431-8FD4-2CF608CD7C47}" type="datetimeFigureOut">
              <a:rPr lang="en-US" smtClean="0"/>
              <a:t>12/15/2021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6E42EF-B2A2-4428-A098-E6934E2840B8}" type="slidenum">
              <a:rPr lang="en-US" smtClean="0"/>
              <a:t>‹#›</a:t>
            </a:fld>
            <a:endParaRPr lang="en-US"/>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CA47C-B7FD-4BE9-B0E6-81BA758D95F2}" type="datetimeFigureOut">
              <a:rPr lang="en-US" smtClean="0"/>
              <a:t>12/15/2021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716F0-385D-4F6E-BE54-A09D410D24C2}" type="slidenum">
              <a:rPr lang="en-US" smtClean="0"/>
              <a:t>‹#›</a:t>
            </a:fld>
            <a:endParaRPr lang="en-US"/>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haveibeenpwned.co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a:t>
            </a:r>
            <a:r>
              <a:rPr lang="en-US" baseline="0" dirty="0"/>
              <a:t> statement:</a:t>
            </a:r>
          </a:p>
          <a:p>
            <a:pPr lvl="1"/>
            <a:r>
              <a:rPr lang="en-US" dirty="0"/>
              <a:t>Name:</a:t>
            </a:r>
            <a:endParaRPr lang="en-US" baseline="0" dirty="0"/>
          </a:p>
          <a:p>
            <a:pPr lvl="1"/>
            <a:r>
              <a:rPr lang="en-US" baseline="0" dirty="0"/>
              <a:t>Hook:</a:t>
            </a:r>
          </a:p>
          <a:p>
            <a:pPr lvl="1"/>
            <a:r>
              <a:rPr lang="en-US" baseline="0" dirty="0"/>
              <a:t>Fun fact:</a:t>
            </a:r>
          </a:p>
          <a:p>
            <a:pPr lvl="1"/>
            <a:r>
              <a:rPr lang="en-US" baseline="0" dirty="0"/>
              <a:t>What’s in it for them: </a:t>
            </a:r>
          </a:p>
          <a:p>
            <a:pPr lvl="1"/>
            <a:r>
              <a:rPr lang="en-US" baseline="0" dirty="0"/>
              <a:t>I'm excited:</a:t>
            </a:r>
          </a:p>
          <a:p>
            <a:endParaRPr lang="en-US" dirty="0"/>
          </a:p>
        </p:txBody>
      </p:sp>
      <p:sp>
        <p:nvSpPr>
          <p:cNvPr id="4" name="Slide Number Placeholder 3"/>
          <p:cNvSpPr>
            <a:spLocks noGrp="1"/>
          </p:cNvSpPr>
          <p:nvPr>
            <p:ph type="sldNum" sz="quarter" idx="10"/>
          </p:nvPr>
        </p:nvSpPr>
        <p:spPr/>
        <p:txBody>
          <a:bodyPr/>
          <a:lstStyle/>
          <a:p>
            <a:fld id="{923716F0-385D-4F6E-BE54-A09D410D24C2}" type="slidenum">
              <a:rPr lang="en-US" smtClean="0"/>
              <a:t>1</a:t>
            </a:fld>
            <a:endParaRPr lang="en-US"/>
          </a:p>
        </p:txBody>
      </p:sp>
    </p:spTree>
    <p:extLst>
      <p:ext uri="{BB962C8B-B14F-4D97-AF65-F5344CB8AC3E}">
        <p14:creationId xmlns:p14="http://schemas.microsoft.com/office/powerpoint/2010/main" val="456846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Hook: Everyone wants admin rights</a:t>
            </a:r>
          </a:p>
          <a:p>
            <a:endParaRPr lang="en-US" dirty="0"/>
          </a:p>
          <a:p>
            <a:r>
              <a:rPr lang="en-US" baseline="0" dirty="0"/>
              <a:t>Story:</a:t>
            </a:r>
          </a:p>
          <a:p>
            <a:endParaRPr lang="en-US" baseline="0" dirty="0"/>
          </a:p>
          <a:p>
            <a:r>
              <a:rPr lang="en-US" baseline="0" dirty="0"/>
              <a:t>They can install anything</a:t>
            </a:r>
          </a:p>
          <a:p>
            <a:r>
              <a:rPr lang="en-US" baseline="0" dirty="0"/>
              <a:t>Ransomware hits</a:t>
            </a:r>
          </a:p>
          <a:p>
            <a:r>
              <a:rPr lang="en-US" dirty="0"/>
              <a:t>We</a:t>
            </a:r>
            <a:r>
              <a:rPr lang="en-US" baseline="0" dirty="0"/>
              <a:t> have all the keys to the kingdom. Convenient. </a:t>
            </a:r>
          </a:p>
          <a:p>
            <a:r>
              <a:rPr lang="en-US" baseline="0" dirty="0"/>
              <a:t>We are not immune from hacks</a:t>
            </a:r>
          </a:p>
          <a:p>
            <a:endParaRPr lang="en-US" baseline="0" dirty="0"/>
          </a:p>
          <a:p>
            <a:r>
              <a:rPr lang="en-US" baseline="0" dirty="0"/>
              <a:t>Pain Point for sys admins: Everyone wants admin rights</a:t>
            </a:r>
            <a:endParaRPr lang="en-US" dirty="0"/>
          </a:p>
        </p:txBody>
      </p:sp>
      <p:sp>
        <p:nvSpPr>
          <p:cNvPr id="4" name="Slide Number Placeholder 3"/>
          <p:cNvSpPr>
            <a:spLocks noGrp="1"/>
          </p:cNvSpPr>
          <p:nvPr>
            <p:ph type="sldNum" sz="quarter" idx="10"/>
          </p:nvPr>
        </p:nvSpPr>
        <p:spPr/>
        <p:txBody>
          <a:bodyPr/>
          <a:lstStyle/>
          <a:p>
            <a:fld id="{923716F0-385D-4F6E-BE54-A09D410D24C2}" type="slidenum">
              <a:rPr lang="en-US" smtClean="0"/>
              <a:t>10</a:t>
            </a:fld>
            <a:endParaRPr lang="en-US"/>
          </a:p>
        </p:txBody>
      </p:sp>
    </p:spTree>
    <p:extLst>
      <p:ext uri="{BB962C8B-B14F-4D97-AF65-F5344CB8AC3E}">
        <p14:creationId xmlns:p14="http://schemas.microsoft.com/office/powerpoint/2010/main" val="1003175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Hook:</a:t>
            </a:r>
            <a:r>
              <a:rPr lang="en-US" baseline="0" dirty="0"/>
              <a:t> passwords are the downfall of every company that relies on them as their sole form of authentication </a:t>
            </a:r>
            <a:endParaRPr lang="en-US" dirty="0"/>
          </a:p>
          <a:p>
            <a:r>
              <a:rPr lang="en-US" baseline="0" dirty="0"/>
              <a:t>Story: </a:t>
            </a:r>
          </a:p>
          <a:p>
            <a:r>
              <a:rPr lang="en-US" baseline="0" dirty="0"/>
              <a:t>Same password on multiple systems</a:t>
            </a:r>
          </a:p>
          <a:p>
            <a:r>
              <a:rPr lang="en-US" baseline="0" dirty="0"/>
              <a:t>Banking password for something else</a:t>
            </a:r>
          </a:p>
          <a:p>
            <a:r>
              <a:rPr lang="en-US" dirty="0">
                <a:hlinkClick r:id="rId3"/>
              </a:rPr>
              <a:t>https://haveibeenpwned.com/</a:t>
            </a:r>
            <a:endParaRPr lang="en-US" baseline="0" dirty="0"/>
          </a:p>
          <a:p>
            <a:r>
              <a:rPr lang="en-US" baseline="0" dirty="0"/>
              <a:t>go look into password dumps and partially search for your password. </a:t>
            </a:r>
          </a:p>
          <a:p>
            <a:r>
              <a:rPr lang="en-US" baseline="0" dirty="0"/>
              <a:t>Humans are very predictable </a:t>
            </a:r>
          </a:p>
          <a:p>
            <a:r>
              <a:rPr lang="en-US" baseline="0" dirty="0"/>
              <a:t>Password straying – build a user list from social media or exposed company directory, spraying outlook web access timing-based enumeration </a:t>
            </a:r>
          </a:p>
          <a:p>
            <a:r>
              <a:rPr lang="en-US" baseline="0" dirty="0"/>
              <a:t>Rainbow tables</a:t>
            </a:r>
          </a:p>
          <a:p>
            <a:endParaRPr lang="en-US" baseline="0" dirty="0"/>
          </a:p>
          <a:p>
            <a:r>
              <a:rPr lang="en-US" baseline="0" dirty="0"/>
              <a:t>Pain Point for sys admins: Having users pick the same pool of passwords</a:t>
            </a:r>
          </a:p>
          <a:p>
            <a:endParaRPr lang="en-US" dirty="0"/>
          </a:p>
        </p:txBody>
      </p:sp>
      <p:sp>
        <p:nvSpPr>
          <p:cNvPr id="4" name="Slide Number Placeholder 3"/>
          <p:cNvSpPr>
            <a:spLocks noGrp="1"/>
          </p:cNvSpPr>
          <p:nvPr>
            <p:ph type="sldNum" sz="quarter" idx="10"/>
          </p:nvPr>
        </p:nvSpPr>
        <p:spPr/>
        <p:txBody>
          <a:bodyPr/>
          <a:lstStyle/>
          <a:p>
            <a:fld id="{923716F0-385D-4F6E-BE54-A09D410D24C2}" type="slidenum">
              <a:rPr lang="en-US" smtClean="0"/>
              <a:t>11</a:t>
            </a:fld>
            <a:endParaRPr lang="en-US"/>
          </a:p>
        </p:txBody>
      </p:sp>
    </p:spTree>
    <p:extLst>
      <p:ext uri="{BB962C8B-B14F-4D97-AF65-F5344CB8AC3E}">
        <p14:creationId xmlns:p14="http://schemas.microsoft.com/office/powerpoint/2010/main" val="3149953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Hook: Avoid</a:t>
            </a:r>
            <a:r>
              <a:rPr lang="en-US" baseline="0" dirty="0"/>
              <a:t> the flat network</a:t>
            </a:r>
            <a:endParaRPr lang="en-US" dirty="0"/>
          </a:p>
          <a:p>
            <a:endParaRPr lang="en-US" dirty="0"/>
          </a:p>
          <a:p>
            <a:r>
              <a:rPr lang="en-US" baseline="0" dirty="0"/>
              <a:t>Story: What do I see when I get into your network?</a:t>
            </a:r>
          </a:p>
          <a:p>
            <a:endParaRPr lang="en-US" baseline="0" dirty="0"/>
          </a:p>
          <a:p>
            <a:endParaRPr lang="en-US" baseline="0" dirty="0"/>
          </a:p>
          <a:p>
            <a:endParaRPr lang="en-US" baseline="0" dirty="0"/>
          </a:p>
          <a:p>
            <a:r>
              <a:rPr lang="en-US" baseline="0" dirty="0"/>
              <a:t>Pain Point for sys admins: everyone wanting access to everything. They don’t need it. It’s easy but it comes at a price. </a:t>
            </a:r>
            <a:endParaRPr lang="en-US" dirty="0"/>
          </a:p>
        </p:txBody>
      </p:sp>
      <p:sp>
        <p:nvSpPr>
          <p:cNvPr id="4" name="Slide Number Placeholder 3"/>
          <p:cNvSpPr>
            <a:spLocks noGrp="1"/>
          </p:cNvSpPr>
          <p:nvPr>
            <p:ph type="sldNum" sz="quarter" idx="10"/>
          </p:nvPr>
        </p:nvSpPr>
        <p:spPr/>
        <p:txBody>
          <a:bodyPr/>
          <a:lstStyle/>
          <a:p>
            <a:fld id="{923716F0-385D-4F6E-BE54-A09D410D24C2}" type="slidenum">
              <a:rPr lang="en-US" smtClean="0"/>
              <a:t>12</a:t>
            </a:fld>
            <a:endParaRPr lang="en-US"/>
          </a:p>
        </p:txBody>
      </p:sp>
    </p:spTree>
    <p:extLst>
      <p:ext uri="{BB962C8B-B14F-4D97-AF65-F5344CB8AC3E}">
        <p14:creationId xmlns:p14="http://schemas.microsoft.com/office/powerpoint/2010/main" val="418028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Hook: After</a:t>
            </a:r>
            <a:r>
              <a:rPr lang="en-US" baseline="0" dirty="0"/>
              <a:t> we have an inventory of everything, let’s see what it’s vulnerable to</a:t>
            </a:r>
            <a:endParaRPr lang="en-US" dirty="0"/>
          </a:p>
          <a:p>
            <a:endParaRPr lang="en-US" dirty="0"/>
          </a:p>
          <a:p>
            <a:r>
              <a:rPr lang="en-US" baseline="0" dirty="0"/>
              <a:t>Story: </a:t>
            </a:r>
            <a:r>
              <a:rPr lang="en-US" baseline="0" dirty="0" err="1"/>
              <a:t>config</a:t>
            </a:r>
            <a:r>
              <a:rPr lang="en-US" baseline="0" dirty="0"/>
              <a:t> management is your best friend</a:t>
            </a:r>
          </a:p>
          <a:p>
            <a:r>
              <a:rPr lang="en-US" baseline="0" dirty="0"/>
              <a:t>Management needs to be aware of the risks for legacy systems</a:t>
            </a:r>
          </a:p>
          <a:p>
            <a:r>
              <a:rPr lang="en-US" baseline="0" dirty="0"/>
              <a:t>Pain Point for sys admins: acting on those reports. Someone needs that old piece of software. Segment it from the rest of your network </a:t>
            </a:r>
            <a:endParaRPr lang="en-US" dirty="0"/>
          </a:p>
        </p:txBody>
      </p:sp>
      <p:sp>
        <p:nvSpPr>
          <p:cNvPr id="4" name="Slide Number Placeholder 3"/>
          <p:cNvSpPr>
            <a:spLocks noGrp="1"/>
          </p:cNvSpPr>
          <p:nvPr>
            <p:ph type="sldNum" sz="quarter" idx="10"/>
          </p:nvPr>
        </p:nvSpPr>
        <p:spPr/>
        <p:txBody>
          <a:bodyPr/>
          <a:lstStyle/>
          <a:p>
            <a:fld id="{923716F0-385D-4F6E-BE54-A09D410D24C2}" type="slidenum">
              <a:rPr lang="en-US" smtClean="0"/>
              <a:t>13</a:t>
            </a:fld>
            <a:endParaRPr lang="en-US"/>
          </a:p>
        </p:txBody>
      </p:sp>
    </p:spTree>
    <p:extLst>
      <p:ext uri="{BB962C8B-B14F-4D97-AF65-F5344CB8AC3E}">
        <p14:creationId xmlns:p14="http://schemas.microsoft.com/office/powerpoint/2010/main" val="2135565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Hook: Base line is not meant for your org. Default</a:t>
            </a:r>
            <a:r>
              <a:rPr lang="en-US" baseline="0" dirty="0"/>
              <a:t> passwords and configs are available through the internet. </a:t>
            </a:r>
            <a:endParaRPr lang="en-US" dirty="0"/>
          </a:p>
          <a:p>
            <a:endParaRPr lang="en-US" dirty="0"/>
          </a:p>
          <a:p>
            <a:r>
              <a:rPr lang="en-US" baseline="0" dirty="0"/>
              <a:t>Story:</a:t>
            </a:r>
          </a:p>
          <a:p>
            <a:r>
              <a:rPr lang="en-US" baseline="0" dirty="0"/>
              <a:t>Cis is here to help</a:t>
            </a:r>
          </a:p>
          <a:p>
            <a:endParaRPr lang="en-US" baseline="0" dirty="0"/>
          </a:p>
          <a:p>
            <a:r>
              <a:rPr lang="en-US" baseline="0" dirty="0"/>
              <a:t>Pain Point for sys admins:  new tech means we need in-depth knowledge to fully know how to secure it</a:t>
            </a:r>
            <a:endParaRPr lang="en-US" dirty="0"/>
          </a:p>
        </p:txBody>
      </p:sp>
      <p:sp>
        <p:nvSpPr>
          <p:cNvPr id="4" name="Slide Number Placeholder 3"/>
          <p:cNvSpPr>
            <a:spLocks noGrp="1"/>
          </p:cNvSpPr>
          <p:nvPr>
            <p:ph type="sldNum" sz="quarter" idx="10"/>
          </p:nvPr>
        </p:nvSpPr>
        <p:spPr/>
        <p:txBody>
          <a:bodyPr/>
          <a:lstStyle/>
          <a:p>
            <a:fld id="{923716F0-385D-4F6E-BE54-A09D410D24C2}" type="slidenum">
              <a:rPr lang="en-US" smtClean="0"/>
              <a:t>14</a:t>
            </a:fld>
            <a:endParaRPr lang="en-US"/>
          </a:p>
        </p:txBody>
      </p:sp>
    </p:spTree>
    <p:extLst>
      <p:ext uri="{BB962C8B-B14F-4D97-AF65-F5344CB8AC3E}">
        <p14:creationId xmlns:p14="http://schemas.microsoft.com/office/powerpoint/2010/main" val="2888399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Hook: Shield what</a:t>
            </a:r>
            <a:r>
              <a:rPr lang="en-US" baseline="0" dirty="0"/>
              <a:t> is important</a:t>
            </a:r>
            <a:endParaRPr lang="en-US" dirty="0"/>
          </a:p>
          <a:p>
            <a:endParaRPr lang="en-US" baseline="0" dirty="0"/>
          </a:p>
          <a:p>
            <a:r>
              <a:rPr lang="en-US" baseline="0" dirty="0"/>
              <a:t>Story: What does the sec and </a:t>
            </a:r>
            <a:r>
              <a:rPr lang="en-US" baseline="0" dirty="0" err="1"/>
              <a:t>hr</a:t>
            </a:r>
            <a:r>
              <a:rPr lang="en-US" baseline="0" dirty="0"/>
              <a:t> have access to. </a:t>
            </a:r>
          </a:p>
          <a:p>
            <a:endParaRPr lang="en-US" dirty="0"/>
          </a:p>
          <a:p>
            <a:endParaRPr lang="en-US" dirty="0"/>
          </a:p>
          <a:p>
            <a:r>
              <a:rPr lang="en-US" baseline="0" dirty="0"/>
              <a:t>Pain Point for sys admins:  we don’t know all the information out there</a:t>
            </a:r>
            <a:endParaRPr lang="en-US" dirty="0"/>
          </a:p>
        </p:txBody>
      </p:sp>
      <p:sp>
        <p:nvSpPr>
          <p:cNvPr id="4" name="Slide Number Placeholder 3"/>
          <p:cNvSpPr>
            <a:spLocks noGrp="1"/>
          </p:cNvSpPr>
          <p:nvPr>
            <p:ph type="sldNum" sz="quarter" idx="10"/>
          </p:nvPr>
        </p:nvSpPr>
        <p:spPr/>
        <p:txBody>
          <a:bodyPr/>
          <a:lstStyle/>
          <a:p>
            <a:fld id="{923716F0-385D-4F6E-BE54-A09D410D24C2}" type="slidenum">
              <a:rPr lang="en-US" smtClean="0"/>
              <a:t>15</a:t>
            </a:fld>
            <a:endParaRPr lang="en-US"/>
          </a:p>
        </p:txBody>
      </p:sp>
    </p:spTree>
    <p:extLst>
      <p:ext uri="{BB962C8B-B14F-4D97-AF65-F5344CB8AC3E}">
        <p14:creationId xmlns:p14="http://schemas.microsoft.com/office/powerpoint/2010/main" val="4034215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Hook: Start with a</a:t>
            </a:r>
            <a:r>
              <a:rPr lang="en-US" baseline="0" dirty="0"/>
              <a:t> framework. </a:t>
            </a:r>
            <a:endParaRPr lang="en-US" dirty="0"/>
          </a:p>
          <a:p>
            <a:endParaRPr lang="en-US" dirty="0"/>
          </a:p>
          <a:p>
            <a:r>
              <a:rPr lang="en-US" baseline="0" dirty="0"/>
              <a:t>Story: Managing the PCI environment for HPS</a:t>
            </a:r>
          </a:p>
          <a:p>
            <a:endParaRPr lang="en-US" baseline="0" dirty="0"/>
          </a:p>
          <a:p>
            <a:endParaRPr lang="en-US" baseline="0" dirty="0"/>
          </a:p>
          <a:p>
            <a:r>
              <a:rPr lang="en-US" baseline="0" dirty="0"/>
              <a:t>Pain Point for sys admins:  we don’t get the buy-off from management. Our goal is to communicate the risks. </a:t>
            </a:r>
            <a:endParaRPr lang="en-US" dirty="0"/>
          </a:p>
        </p:txBody>
      </p:sp>
      <p:sp>
        <p:nvSpPr>
          <p:cNvPr id="4" name="Slide Number Placeholder 3"/>
          <p:cNvSpPr>
            <a:spLocks noGrp="1"/>
          </p:cNvSpPr>
          <p:nvPr>
            <p:ph type="sldNum" sz="quarter" idx="10"/>
          </p:nvPr>
        </p:nvSpPr>
        <p:spPr/>
        <p:txBody>
          <a:bodyPr/>
          <a:lstStyle/>
          <a:p>
            <a:fld id="{923716F0-385D-4F6E-BE54-A09D410D24C2}" type="slidenum">
              <a:rPr lang="en-US" smtClean="0"/>
              <a:t>16</a:t>
            </a:fld>
            <a:endParaRPr lang="en-US"/>
          </a:p>
        </p:txBody>
      </p:sp>
    </p:spTree>
    <p:extLst>
      <p:ext uri="{BB962C8B-B14F-4D97-AF65-F5344CB8AC3E}">
        <p14:creationId xmlns:p14="http://schemas.microsoft.com/office/powerpoint/2010/main" val="4282354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Hook: We want the lights on and security wants as few people in there as possible. Let’s find that middle ground</a:t>
            </a:r>
          </a:p>
          <a:p>
            <a:endParaRPr lang="en-US" dirty="0"/>
          </a:p>
          <a:p>
            <a:r>
              <a:rPr lang="en-US" baseline="0" dirty="0"/>
              <a:t>Story: tug-a-war </a:t>
            </a:r>
          </a:p>
          <a:p>
            <a:endParaRPr lang="en-US" baseline="0" dirty="0"/>
          </a:p>
          <a:p>
            <a:r>
              <a:rPr lang="en-US" baseline="0" dirty="0"/>
              <a:t>Pain Point for sys admins: sec and sys admins have different purposes</a:t>
            </a:r>
            <a:endParaRPr lang="en-US" dirty="0"/>
          </a:p>
        </p:txBody>
      </p:sp>
      <p:sp>
        <p:nvSpPr>
          <p:cNvPr id="4" name="Slide Number Placeholder 3"/>
          <p:cNvSpPr>
            <a:spLocks noGrp="1"/>
          </p:cNvSpPr>
          <p:nvPr>
            <p:ph type="sldNum" sz="quarter" idx="10"/>
          </p:nvPr>
        </p:nvSpPr>
        <p:spPr/>
        <p:txBody>
          <a:bodyPr/>
          <a:lstStyle/>
          <a:p>
            <a:fld id="{923716F0-385D-4F6E-BE54-A09D410D24C2}" type="slidenum">
              <a:rPr lang="en-US" smtClean="0"/>
              <a:t>17</a:t>
            </a:fld>
            <a:endParaRPr lang="en-US"/>
          </a:p>
        </p:txBody>
      </p:sp>
    </p:spTree>
    <p:extLst>
      <p:ext uri="{BB962C8B-B14F-4D97-AF65-F5344CB8AC3E}">
        <p14:creationId xmlns:p14="http://schemas.microsoft.com/office/powerpoint/2010/main" val="3166069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Hook:</a:t>
            </a:r>
          </a:p>
          <a:p>
            <a:r>
              <a:rPr lang="en-US" dirty="0"/>
              <a:t>Job posting</a:t>
            </a:r>
          </a:p>
          <a:p>
            <a:r>
              <a:rPr lang="en-US" dirty="0"/>
              <a:t>Social</a:t>
            </a:r>
            <a:r>
              <a:rPr lang="en-US" baseline="0" dirty="0"/>
              <a:t> events on the internet (badges)</a:t>
            </a:r>
          </a:p>
          <a:p>
            <a:r>
              <a:rPr lang="en-US" baseline="0" dirty="0"/>
              <a:t>Online documents</a:t>
            </a:r>
          </a:p>
          <a:p>
            <a:r>
              <a:rPr lang="en-US" baseline="0" dirty="0"/>
              <a:t>Punishment tactic (people will hide their findings)</a:t>
            </a:r>
          </a:p>
          <a:p>
            <a:r>
              <a:rPr lang="en-US" baseline="0" dirty="0"/>
              <a:t>Make a learning experience </a:t>
            </a:r>
          </a:p>
          <a:p>
            <a:r>
              <a:rPr lang="en-US" baseline="0" dirty="0"/>
              <a:t>Better to understand and respond to the incident</a:t>
            </a:r>
          </a:p>
          <a:p>
            <a:endParaRPr lang="en-US" dirty="0"/>
          </a:p>
          <a:p>
            <a:r>
              <a:rPr lang="en-US" baseline="0" dirty="0"/>
              <a:t>Story:</a:t>
            </a:r>
          </a:p>
          <a:p>
            <a:r>
              <a:rPr lang="en-US" dirty="0"/>
              <a:t>Utah</a:t>
            </a:r>
            <a:r>
              <a:rPr lang="en-US" baseline="0" dirty="0"/>
              <a:t> State University </a:t>
            </a:r>
          </a:p>
          <a:p>
            <a:r>
              <a:rPr lang="en-US" baseline="0" dirty="0"/>
              <a:t>Report phishing and get 5 buck card to aggie ice cream</a:t>
            </a:r>
          </a:p>
          <a:p>
            <a:endParaRPr lang="en-US" baseline="0" dirty="0"/>
          </a:p>
          <a:p>
            <a:r>
              <a:rPr lang="en-US" baseline="0" dirty="0"/>
              <a:t>Pain Point for sys admins: Users click on the picture link</a:t>
            </a:r>
          </a:p>
          <a:p>
            <a:endParaRPr lang="en-US" dirty="0"/>
          </a:p>
        </p:txBody>
      </p:sp>
      <p:sp>
        <p:nvSpPr>
          <p:cNvPr id="4" name="Slide Number Placeholder 3"/>
          <p:cNvSpPr>
            <a:spLocks noGrp="1"/>
          </p:cNvSpPr>
          <p:nvPr>
            <p:ph type="sldNum" sz="quarter" idx="10"/>
          </p:nvPr>
        </p:nvSpPr>
        <p:spPr/>
        <p:txBody>
          <a:bodyPr/>
          <a:lstStyle/>
          <a:p>
            <a:fld id="{923716F0-385D-4F6E-BE54-A09D410D24C2}" type="slidenum">
              <a:rPr lang="en-US" smtClean="0"/>
              <a:t>18</a:t>
            </a:fld>
            <a:endParaRPr lang="en-US"/>
          </a:p>
        </p:txBody>
      </p:sp>
    </p:spTree>
    <p:extLst>
      <p:ext uri="{BB962C8B-B14F-4D97-AF65-F5344CB8AC3E}">
        <p14:creationId xmlns:p14="http://schemas.microsoft.com/office/powerpoint/2010/main" val="32835713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Hook: You can’t do everything</a:t>
            </a:r>
            <a:r>
              <a:rPr lang="en-US" baseline="0" dirty="0"/>
              <a:t> at once. </a:t>
            </a:r>
            <a:endParaRPr lang="en-US" dirty="0"/>
          </a:p>
          <a:p>
            <a:endParaRPr lang="en-US" dirty="0"/>
          </a:p>
          <a:p>
            <a:r>
              <a:rPr lang="en-US" baseline="0" dirty="0"/>
              <a:t>Story: Now we have to do this on top of everything else. </a:t>
            </a:r>
          </a:p>
          <a:p>
            <a:endParaRPr lang="en-US" baseline="0" dirty="0"/>
          </a:p>
          <a:p>
            <a:r>
              <a:rPr lang="en-US" baseline="0" dirty="0"/>
              <a:t>Pain Point for sys admins:  everyone doing their part</a:t>
            </a:r>
            <a:endParaRPr lang="en-US" dirty="0"/>
          </a:p>
        </p:txBody>
      </p:sp>
      <p:sp>
        <p:nvSpPr>
          <p:cNvPr id="4" name="Slide Number Placeholder 3"/>
          <p:cNvSpPr>
            <a:spLocks noGrp="1"/>
          </p:cNvSpPr>
          <p:nvPr>
            <p:ph type="sldNum" sz="quarter" idx="10"/>
          </p:nvPr>
        </p:nvSpPr>
        <p:spPr/>
        <p:txBody>
          <a:bodyPr/>
          <a:lstStyle/>
          <a:p>
            <a:fld id="{923716F0-385D-4F6E-BE54-A09D410D24C2}" type="slidenum">
              <a:rPr lang="en-US" smtClean="0"/>
              <a:t>19</a:t>
            </a:fld>
            <a:endParaRPr lang="en-US"/>
          </a:p>
        </p:txBody>
      </p:sp>
    </p:spTree>
    <p:extLst>
      <p:ext uri="{BB962C8B-B14F-4D97-AF65-F5344CB8AC3E}">
        <p14:creationId xmlns:p14="http://schemas.microsoft.com/office/powerpoint/2010/main" val="564407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Hook:</a:t>
            </a:r>
          </a:p>
          <a:p>
            <a:r>
              <a:rPr lang="en-US" dirty="0"/>
              <a:t>Talk:</a:t>
            </a:r>
            <a:r>
              <a:rPr lang="en-US" baseline="0" dirty="0"/>
              <a:t> How many of you wear different hats</a:t>
            </a:r>
          </a:p>
          <a:p>
            <a:r>
              <a:rPr lang="en-US" dirty="0"/>
              <a:t>Alerts</a:t>
            </a:r>
          </a:p>
          <a:p>
            <a:r>
              <a:rPr lang="en-US" dirty="0"/>
              <a:t>-information</a:t>
            </a:r>
            <a:r>
              <a:rPr lang="en-US" baseline="0" dirty="0"/>
              <a:t> inquiries </a:t>
            </a:r>
          </a:p>
          <a:p>
            <a:r>
              <a:rPr lang="en-US" baseline="0" dirty="0"/>
              <a:t>-requests</a:t>
            </a:r>
          </a:p>
          <a:p>
            <a:r>
              <a:rPr lang="en-US" baseline="0" dirty="0"/>
              <a:t>-incidents</a:t>
            </a:r>
          </a:p>
          <a:p>
            <a:r>
              <a:rPr lang="en-US" baseline="0" dirty="0"/>
              <a:t>-your requests</a:t>
            </a:r>
          </a:p>
          <a:p>
            <a:r>
              <a:rPr lang="en-US" baseline="0" dirty="0"/>
              <a:t>New tech for new project</a:t>
            </a:r>
          </a:p>
          <a:p>
            <a:r>
              <a:rPr lang="en-US" baseline="0" dirty="0"/>
              <a:t>Buying the solution or configuring using open sources tools</a:t>
            </a:r>
          </a:p>
          <a:p>
            <a:r>
              <a:rPr lang="en-US" baseline="0" dirty="0"/>
              <a:t>No money for training. Self taught route. (google is our best friend) </a:t>
            </a:r>
          </a:p>
          <a:p>
            <a:endParaRPr lang="en-US" dirty="0"/>
          </a:p>
          <a:p>
            <a:endParaRPr lang="en-US" dirty="0"/>
          </a:p>
          <a:p>
            <a:endParaRPr lang="en-US" dirty="0"/>
          </a:p>
          <a:p>
            <a:r>
              <a:rPr lang="en-US" baseline="0" dirty="0"/>
              <a:t>Story: DFPM with </a:t>
            </a:r>
            <a:r>
              <a:rPr lang="en-US" baseline="0" dirty="0" err="1"/>
              <a:t>creston</a:t>
            </a:r>
            <a:endParaRPr lang="en-US" baseline="0" dirty="0"/>
          </a:p>
          <a:p>
            <a:r>
              <a:rPr lang="en-US" baseline="0" dirty="0" err="1"/>
              <a:t>Ucloud</a:t>
            </a:r>
            <a:r>
              <a:rPr lang="en-US" baseline="0" dirty="0"/>
              <a:t> with MF</a:t>
            </a:r>
          </a:p>
          <a:p>
            <a:r>
              <a:rPr lang="en-US" baseline="0" dirty="0"/>
              <a:t>Cisco just came out with </a:t>
            </a:r>
            <a:r>
              <a:rPr lang="en-US" baseline="0" dirty="0" err="1"/>
              <a:t>devnet</a:t>
            </a:r>
            <a:endParaRPr lang="en-US" dirty="0"/>
          </a:p>
        </p:txBody>
      </p:sp>
      <p:sp>
        <p:nvSpPr>
          <p:cNvPr id="4" name="Slide Number Placeholder 3"/>
          <p:cNvSpPr>
            <a:spLocks noGrp="1"/>
          </p:cNvSpPr>
          <p:nvPr>
            <p:ph type="sldNum" sz="quarter" idx="10"/>
          </p:nvPr>
        </p:nvSpPr>
        <p:spPr/>
        <p:txBody>
          <a:bodyPr/>
          <a:lstStyle/>
          <a:p>
            <a:fld id="{923716F0-385D-4F6E-BE54-A09D410D24C2}" type="slidenum">
              <a:rPr lang="en-US" smtClean="0"/>
              <a:t>2</a:t>
            </a:fld>
            <a:endParaRPr lang="en-US"/>
          </a:p>
        </p:txBody>
      </p:sp>
    </p:spTree>
    <p:extLst>
      <p:ext uri="{BB962C8B-B14F-4D97-AF65-F5344CB8AC3E}">
        <p14:creationId xmlns:p14="http://schemas.microsoft.com/office/powerpoint/2010/main" val="3029402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LLMNR and NBT-NS</a:t>
            </a:r>
            <a:r>
              <a:rPr lang="en-US" baseline="0" dirty="0"/>
              <a:t> help resolve hostnames as a backup to DNS</a:t>
            </a:r>
          </a:p>
          <a:p>
            <a:r>
              <a:rPr lang="en-US" baseline="0" dirty="0"/>
              <a:t>A malicious actor responds to broadcast requests</a:t>
            </a:r>
          </a:p>
          <a:p>
            <a:r>
              <a:rPr lang="en-US" dirty="0"/>
              <a:t>Pretends to be the requested resources</a:t>
            </a:r>
            <a:r>
              <a:rPr lang="en-US" baseline="0" dirty="0"/>
              <a:t> </a:t>
            </a:r>
          </a:p>
          <a:p>
            <a:r>
              <a:rPr lang="en-US" baseline="0" dirty="0"/>
              <a:t>Poisons requests searching for file shares</a:t>
            </a:r>
          </a:p>
          <a:p>
            <a:r>
              <a:rPr lang="en-US" baseline="0" dirty="0"/>
              <a:t>Leads to an </a:t>
            </a:r>
            <a:r>
              <a:rPr lang="en-US" baseline="0" dirty="0" err="1"/>
              <a:t>smb</a:t>
            </a:r>
            <a:r>
              <a:rPr lang="en-US" baseline="0" dirty="0"/>
              <a:t> authentication attempt</a:t>
            </a:r>
          </a:p>
          <a:p>
            <a:r>
              <a:rPr lang="en-US" baseline="0" dirty="0"/>
              <a:t>Captures hashes </a:t>
            </a:r>
          </a:p>
          <a:p>
            <a:r>
              <a:rPr lang="en-US" baseline="0" dirty="0" err="1"/>
              <a:t>Metaspoilt</a:t>
            </a:r>
            <a:r>
              <a:rPr lang="en-US" baseline="0" dirty="0"/>
              <a:t> </a:t>
            </a:r>
          </a:p>
          <a:p>
            <a:r>
              <a:rPr lang="en-US" baseline="0" dirty="0"/>
              <a:t>Disable those protocols or use the principle of least privilege</a:t>
            </a:r>
          </a:p>
          <a:p>
            <a:endParaRPr lang="en-US" dirty="0"/>
          </a:p>
        </p:txBody>
      </p:sp>
      <p:sp>
        <p:nvSpPr>
          <p:cNvPr id="4" name="Slide Number Placeholder 3"/>
          <p:cNvSpPr>
            <a:spLocks noGrp="1"/>
          </p:cNvSpPr>
          <p:nvPr>
            <p:ph type="sldNum" sz="quarter" idx="10"/>
          </p:nvPr>
        </p:nvSpPr>
        <p:spPr/>
        <p:txBody>
          <a:bodyPr/>
          <a:lstStyle/>
          <a:p>
            <a:fld id="{923716F0-385D-4F6E-BE54-A09D410D24C2}" type="slidenum">
              <a:rPr lang="en-US" smtClean="0"/>
              <a:t>20</a:t>
            </a:fld>
            <a:endParaRPr lang="en-US"/>
          </a:p>
        </p:txBody>
      </p:sp>
    </p:spTree>
    <p:extLst>
      <p:ext uri="{BB962C8B-B14F-4D97-AF65-F5344CB8AC3E}">
        <p14:creationId xmlns:p14="http://schemas.microsoft.com/office/powerpoint/2010/main" val="519345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Signing</a:t>
            </a:r>
            <a:r>
              <a:rPr lang="en-US" baseline="0" dirty="0"/>
              <a:t> allows the recipient of </a:t>
            </a:r>
            <a:r>
              <a:rPr lang="en-US" baseline="0" dirty="0" err="1"/>
              <a:t>smb</a:t>
            </a:r>
            <a:r>
              <a:rPr lang="en-US" baseline="0" dirty="0"/>
              <a:t> packets to confirm their authenticity</a:t>
            </a:r>
          </a:p>
          <a:p>
            <a:r>
              <a:rPr lang="en-US" baseline="0" dirty="0"/>
              <a:t>This is done by digitally signing the communications between the hosts, and helping prevent man in the middle attacks</a:t>
            </a:r>
          </a:p>
          <a:p>
            <a:r>
              <a:rPr lang="en-US" baseline="0" dirty="0"/>
              <a:t>Exploitable through the 15 year old </a:t>
            </a:r>
            <a:r>
              <a:rPr lang="en-US" baseline="0" dirty="0" err="1"/>
              <a:t>smb</a:t>
            </a:r>
            <a:r>
              <a:rPr lang="en-US" baseline="0" dirty="0"/>
              <a:t> relay attack </a:t>
            </a:r>
          </a:p>
          <a:p>
            <a:r>
              <a:rPr lang="en-US" baseline="0" dirty="0"/>
              <a:t>Set </a:t>
            </a:r>
            <a:r>
              <a:rPr lang="en-US" baseline="0" dirty="0" err="1"/>
              <a:t>smb</a:t>
            </a:r>
            <a:r>
              <a:rPr lang="en-US" baseline="0" dirty="0"/>
              <a:t> signing to required on all hosts</a:t>
            </a:r>
          </a:p>
        </p:txBody>
      </p:sp>
      <p:sp>
        <p:nvSpPr>
          <p:cNvPr id="4" name="Slide Number Placeholder 3"/>
          <p:cNvSpPr>
            <a:spLocks noGrp="1"/>
          </p:cNvSpPr>
          <p:nvPr>
            <p:ph type="sldNum" sz="quarter" idx="10"/>
          </p:nvPr>
        </p:nvSpPr>
        <p:spPr/>
        <p:txBody>
          <a:bodyPr/>
          <a:lstStyle/>
          <a:p>
            <a:fld id="{923716F0-385D-4F6E-BE54-A09D410D24C2}" type="slidenum">
              <a:rPr lang="en-US" smtClean="0"/>
              <a:t>21</a:t>
            </a:fld>
            <a:endParaRPr lang="en-US"/>
          </a:p>
        </p:txBody>
      </p:sp>
    </p:spTree>
    <p:extLst>
      <p:ext uri="{BB962C8B-B14F-4D97-AF65-F5344CB8AC3E}">
        <p14:creationId xmlns:p14="http://schemas.microsoft.com/office/powerpoint/2010/main" val="3681777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Caches credentials in clear text in memory (all credentials since</a:t>
            </a:r>
            <a:r>
              <a:rPr lang="en-US" baseline="0" dirty="0"/>
              <a:t> last reboot) </a:t>
            </a:r>
          </a:p>
          <a:p>
            <a:r>
              <a:rPr lang="en-US" baseline="0" dirty="0"/>
              <a:t>Use </a:t>
            </a:r>
            <a:r>
              <a:rPr lang="en-US" baseline="0" dirty="0" err="1"/>
              <a:t>mimikatz</a:t>
            </a:r>
            <a:r>
              <a:rPr lang="en-US" baseline="0" dirty="0"/>
              <a:t> to extract creds from memory but you need admin rights (</a:t>
            </a:r>
            <a:r>
              <a:rPr lang="en-US" baseline="0" dirty="0" err="1"/>
              <a:t>powershell</a:t>
            </a:r>
            <a:r>
              <a:rPr lang="en-US" baseline="0" dirty="0"/>
              <a:t> empire /</a:t>
            </a:r>
            <a:r>
              <a:rPr lang="en-US" baseline="0" dirty="0" err="1"/>
              <a:t>metaspoilt</a:t>
            </a:r>
            <a:r>
              <a:rPr lang="en-US" baseline="0" dirty="0"/>
              <a:t>) </a:t>
            </a:r>
          </a:p>
          <a:p>
            <a:endParaRPr lang="en-US" dirty="0"/>
          </a:p>
        </p:txBody>
      </p:sp>
      <p:sp>
        <p:nvSpPr>
          <p:cNvPr id="4" name="Slide Number Placeholder 3"/>
          <p:cNvSpPr>
            <a:spLocks noGrp="1"/>
          </p:cNvSpPr>
          <p:nvPr>
            <p:ph type="sldNum" sz="quarter" idx="10"/>
          </p:nvPr>
        </p:nvSpPr>
        <p:spPr/>
        <p:txBody>
          <a:bodyPr/>
          <a:lstStyle/>
          <a:p>
            <a:fld id="{923716F0-385D-4F6E-BE54-A09D410D24C2}" type="slidenum">
              <a:rPr lang="en-US" smtClean="0"/>
              <a:t>23</a:t>
            </a:fld>
            <a:endParaRPr lang="en-US"/>
          </a:p>
        </p:txBody>
      </p:sp>
    </p:spTree>
    <p:extLst>
      <p:ext uri="{BB962C8B-B14F-4D97-AF65-F5344CB8AC3E}">
        <p14:creationId xmlns:p14="http://schemas.microsoft.com/office/powerpoint/2010/main" val="3893226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3716F0-385D-4F6E-BE54-A09D410D24C2}" type="slidenum">
              <a:rPr lang="en-US" smtClean="0"/>
              <a:t>24</a:t>
            </a:fld>
            <a:endParaRPr lang="en-US"/>
          </a:p>
        </p:txBody>
      </p:sp>
    </p:spTree>
    <p:extLst>
      <p:ext uri="{BB962C8B-B14F-4D97-AF65-F5344CB8AC3E}">
        <p14:creationId xmlns:p14="http://schemas.microsoft.com/office/powerpoint/2010/main" val="13447062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3716F0-385D-4F6E-BE54-A09D410D24C2}" type="slidenum">
              <a:rPr lang="en-US" smtClean="0"/>
              <a:t>26</a:t>
            </a:fld>
            <a:endParaRPr lang="en-US"/>
          </a:p>
        </p:txBody>
      </p:sp>
    </p:spTree>
    <p:extLst>
      <p:ext uri="{BB962C8B-B14F-4D97-AF65-F5344CB8AC3E}">
        <p14:creationId xmlns:p14="http://schemas.microsoft.com/office/powerpoint/2010/main" val="3670897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3716F0-385D-4F6E-BE54-A09D410D24C2}" type="slidenum">
              <a:rPr lang="en-US" smtClean="0"/>
              <a:t>3</a:t>
            </a:fld>
            <a:endParaRPr lang="en-US"/>
          </a:p>
        </p:txBody>
      </p:sp>
    </p:spTree>
    <p:extLst>
      <p:ext uri="{BB962C8B-B14F-4D97-AF65-F5344CB8AC3E}">
        <p14:creationId xmlns:p14="http://schemas.microsoft.com/office/powerpoint/2010/main" val="1952004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Hook: </a:t>
            </a:r>
          </a:p>
          <a:p>
            <a:r>
              <a:rPr lang="en-US" dirty="0"/>
              <a:t>You must know this</a:t>
            </a:r>
          </a:p>
          <a:p>
            <a:r>
              <a:rPr lang="en-US" dirty="0"/>
              <a:t>You</a:t>
            </a:r>
            <a:r>
              <a:rPr lang="en-US" baseline="0" dirty="0"/>
              <a:t> can not teach effective to your users</a:t>
            </a:r>
          </a:p>
          <a:p>
            <a:r>
              <a:rPr lang="en-US" baseline="0" dirty="0"/>
              <a:t>You can not communicate effectively with management</a:t>
            </a:r>
          </a:p>
          <a:p>
            <a:r>
              <a:rPr lang="en-US" baseline="0" dirty="0"/>
              <a:t>Unless you know what is your attack surface, what are the possibilities?</a:t>
            </a:r>
          </a:p>
          <a:p>
            <a:r>
              <a:rPr lang="en-US" baseline="0" dirty="0"/>
              <a:t>“It’s like getting your driver’s license. You do the bare minimum to get your driver’s license and then you are allowed on the road. That doesn’t mean you’re not going to drive a truck through a herd of nuns. Its just means you are allow to drive.” – Dan </a:t>
            </a:r>
            <a:r>
              <a:rPr lang="en-US" baseline="0" dirty="0" err="1"/>
              <a:t>Tentler</a:t>
            </a:r>
            <a:r>
              <a:rPr lang="en-US" baseline="0" dirty="0"/>
              <a:t> </a:t>
            </a:r>
          </a:p>
          <a:p>
            <a:r>
              <a:rPr lang="en-US" baseline="0" dirty="0"/>
              <a:t>Story: Building a boat but it’s never been to sea. It’s beautiful but does it work? Does it float? </a:t>
            </a:r>
          </a:p>
          <a:p>
            <a:endParaRPr lang="en-US" baseline="0" dirty="0"/>
          </a:p>
          <a:p>
            <a:endParaRPr lang="en-US" baseline="0" dirty="0"/>
          </a:p>
          <a:p>
            <a:r>
              <a:rPr lang="en-US" baseline="0" dirty="0"/>
              <a:t>Now how we going to fix it</a:t>
            </a:r>
          </a:p>
          <a:p>
            <a:endParaRPr lang="en-US" baseline="0" dirty="0"/>
          </a:p>
          <a:p>
            <a:endParaRPr lang="en-US" baseline="0" dirty="0"/>
          </a:p>
          <a:p>
            <a:r>
              <a:rPr lang="en-US" baseline="0" dirty="0"/>
              <a:t>Pain Point for sys admins: </a:t>
            </a:r>
          </a:p>
          <a:p>
            <a:endParaRPr lang="en-US" baseline="0" dirty="0"/>
          </a:p>
        </p:txBody>
      </p:sp>
      <p:sp>
        <p:nvSpPr>
          <p:cNvPr id="4" name="Slide Number Placeholder 3"/>
          <p:cNvSpPr>
            <a:spLocks noGrp="1"/>
          </p:cNvSpPr>
          <p:nvPr>
            <p:ph type="sldNum" sz="quarter" idx="10"/>
          </p:nvPr>
        </p:nvSpPr>
        <p:spPr/>
        <p:txBody>
          <a:bodyPr/>
          <a:lstStyle/>
          <a:p>
            <a:fld id="{923716F0-385D-4F6E-BE54-A09D410D24C2}" type="slidenum">
              <a:rPr lang="en-US" smtClean="0"/>
              <a:t>4</a:t>
            </a:fld>
            <a:endParaRPr lang="en-US"/>
          </a:p>
        </p:txBody>
      </p:sp>
    </p:spTree>
    <p:extLst>
      <p:ext uri="{BB962C8B-B14F-4D97-AF65-F5344CB8AC3E}">
        <p14:creationId xmlns:p14="http://schemas.microsoft.com/office/powerpoint/2010/main" val="835193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Hook: Let’s make their</a:t>
            </a:r>
            <a:r>
              <a:rPr lang="en-US" baseline="0" dirty="0"/>
              <a:t> life a bit harder</a:t>
            </a:r>
          </a:p>
          <a:p>
            <a:r>
              <a:rPr lang="en-US" baseline="0" dirty="0"/>
              <a:t>Levels of hackers, let’s raise the bar</a:t>
            </a:r>
            <a:endParaRPr lang="en-US" dirty="0"/>
          </a:p>
          <a:p>
            <a:endParaRPr lang="en-US" dirty="0"/>
          </a:p>
          <a:p>
            <a:r>
              <a:rPr lang="en-US" baseline="0" dirty="0"/>
              <a:t>Story: download and point without knowing how it works</a:t>
            </a:r>
            <a:endParaRPr lang="en-US" dirty="0"/>
          </a:p>
        </p:txBody>
      </p:sp>
      <p:sp>
        <p:nvSpPr>
          <p:cNvPr id="4" name="Slide Number Placeholder 3"/>
          <p:cNvSpPr>
            <a:spLocks noGrp="1"/>
          </p:cNvSpPr>
          <p:nvPr>
            <p:ph type="sldNum" sz="quarter" idx="10"/>
          </p:nvPr>
        </p:nvSpPr>
        <p:spPr/>
        <p:txBody>
          <a:bodyPr/>
          <a:lstStyle/>
          <a:p>
            <a:fld id="{923716F0-385D-4F6E-BE54-A09D410D24C2}" type="slidenum">
              <a:rPr lang="en-US" smtClean="0"/>
              <a:t>5</a:t>
            </a:fld>
            <a:endParaRPr lang="en-US"/>
          </a:p>
        </p:txBody>
      </p:sp>
    </p:spTree>
    <p:extLst>
      <p:ext uri="{BB962C8B-B14F-4D97-AF65-F5344CB8AC3E}">
        <p14:creationId xmlns:p14="http://schemas.microsoft.com/office/powerpoint/2010/main" val="282860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Hook: Look at yourself</a:t>
            </a:r>
            <a:r>
              <a:rPr lang="en-US" baseline="0" dirty="0"/>
              <a:t> </a:t>
            </a:r>
          </a:p>
          <a:p>
            <a:r>
              <a:rPr lang="en-US" baseline="0" dirty="0"/>
              <a:t>What am I able to see from the outside and once I’m inside</a:t>
            </a:r>
            <a:endParaRPr lang="en-US" dirty="0"/>
          </a:p>
          <a:p>
            <a:endParaRPr lang="en-US" dirty="0"/>
          </a:p>
          <a:p>
            <a:r>
              <a:rPr lang="en-US" baseline="0" dirty="0"/>
              <a:t>Story:</a:t>
            </a:r>
          </a:p>
          <a:p>
            <a:endParaRPr lang="en-US" baseline="0" dirty="0"/>
          </a:p>
          <a:p>
            <a:endParaRPr lang="en-US" baseline="0" dirty="0"/>
          </a:p>
          <a:p>
            <a:r>
              <a:rPr lang="en-US" baseline="0" dirty="0"/>
              <a:t>Can </a:t>
            </a:r>
            <a:r>
              <a:rPr lang="en-US" baseline="0" dirty="0" err="1"/>
              <a:t>smb</a:t>
            </a:r>
            <a:r>
              <a:rPr lang="en-US" baseline="0" dirty="0"/>
              <a:t> egress out of your network? </a:t>
            </a:r>
          </a:p>
          <a:p>
            <a:r>
              <a:rPr lang="en-US" baseline="0" dirty="0"/>
              <a:t>Requires port 445 (used for </a:t>
            </a:r>
            <a:r>
              <a:rPr lang="en-US" baseline="0" dirty="0" err="1"/>
              <a:t>smb</a:t>
            </a:r>
            <a:r>
              <a:rPr lang="en-US" baseline="0" dirty="0"/>
              <a:t>) egress to the internet</a:t>
            </a:r>
          </a:p>
          <a:p>
            <a:r>
              <a:rPr lang="en-US" baseline="0" dirty="0"/>
              <a:t>Windows will automatically attempt to authenticate</a:t>
            </a:r>
          </a:p>
          <a:p>
            <a:r>
              <a:rPr lang="en-US" baseline="0" dirty="0"/>
              <a:t>Connections can be triggered through html image tags</a:t>
            </a:r>
          </a:p>
          <a:p>
            <a:r>
              <a:rPr lang="en-US" baseline="0" dirty="0"/>
              <a:t>Authentication uses ntlmv2 hash, which can be cracked offline</a:t>
            </a:r>
          </a:p>
          <a:p>
            <a:r>
              <a:rPr lang="en-US" baseline="0" dirty="0"/>
              <a:t>Send email with image tag. (that easy)</a:t>
            </a:r>
          </a:p>
          <a:p>
            <a:r>
              <a:rPr lang="en-US" baseline="0" dirty="0"/>
              <a:t>Remediation </a:t>
            </a:r>
          </a:p>
          <a:p>
            <a:r>
              <a:rPr lang="en-US" baseline="0" dirty="0"/>
              <a:t>Block network egress of unnecessary protocols and prevent </a:t>
            </a:r>
            <a:r>
              <a:rPr lang="en-US" baseline="0" dirty="0" err="1"/>
              <a:t>smb</a:t>
            </a:r>
            <a:r>
              <a:rPr lang="en-US" baseline="0" dirty="0"/>
              <a:t> egress via host based firewall rules</a:t>
            </a:r>
          </a:p>
          <a:p>
            <a:endParaRPr lang="en-US" baseline="0" dirty="0"/>
          </a:p>
          <a:p>
            <a:r>
              <a:rPr lang="en-US" baseline="0" dirty="0"/>
              <a:t>Pain point for sys admins: </a:t>
            </a:r>
            <a:endParaRPr lang="en-US" dirty="0"/>
          </a:p>
        </p:txBody>
      </p:sp>
      <p:sp>
        <p:nvSpPr>
          <p:cNvPr id="4" name="Slide Number Placeholder 3"/>
          <p:cNvSpPr>
            <a:spLocks noGrp="1"/>
          </p:cNvSpPr>
          <p:nvPr>
            <p:ph type="sldNum" sz="quarter" idx="10"/>
          </p:nvPr>
        </p:nvSpPr>
        <p:spPr/>
        <p:txBody>
          <a:bodyPr/>
          <a:lstStyle/>
          <a:p>
            <a:fld id="{923716F0-385D-4F6E-BE54-A09D410D24C2}" type="slidenum">
              <a:rPr lang="en-US" smtClean="0"/>
              <a:t>6</a:t>
            </a:fld>
            <a:endParaRPr lang="en-US"/>
          </a:p>
        </p:txBody>
      </p:sp>
    </p:spTree>
    <p:extLst>
      <p:ext uri="{BB962C8B-B14F-4D97-AF65-F5344CB8AC3E}">
        <p14:creationId xmlns:p14="http://schemas.microsoft.com/office/powerpoint/2010/main" val="3319284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Hook: Can’t defend what you don’t know you have</a:t>
            </a:r>
          </a:p>
          <a:p>
            <a:endParaRPr lang="en-US" dirty="0"/>
          </a:p>
          <a:p>
            <a:r>
              <a:rPr lang="en-US" baseline="0" dirty="0"/>
              <a:t>Story: Gathering the inventory at </a:t>
            </a:r>
            <a:r>
              <a:rPr lang="en-US" baseline="0" dirty="0" err="1"/>
              <a:t>dfpm</a:t>
            </a:r>
            <a:endParaRPr lang="en-US" baseline="0" dirty="0"/>
          </a:p>
          <a:p>
            <a:endParaRPr lang="en-US" baseline="0" dirty="0"/>
          </a:p>
          <a:p>
            <a:r>
              <a:rPr lang="en-US" baseline="0" dirty="0"/>
              <a:t>Pain Point for sys admins: Manual count of every box is very time-consuming</a:t>
            </a:r>
          </a:p>
          <a:p>
            <a:r>
              <a:rPr lang="en-US" baseline="0" dirty="0"/>
              <a:t>Our staff goes rogue and buys their own device</a:t>
            </a:r>
          </a:p>
          <a:p>
            <a:r>
              <a:rPr lang="en-US" baseline="0" dirty="0"/>
              <a:t>BYOD</a:t>
            </a:r>
          </a:p>
          <a:p>
            <a:endParaRPr lang="en-US" dirty="0"/>
          </a:p>
        </p:txBody>
      </p:sp>
      <p:sp>
        <p:nvSpPr>
          <p:cNvPr id="4" name="Slide Number Placeholder 3"/>
          <p:cNvSpPr>
            <a:spLocks noGrp="1"/>
          </p:cNvSpPr>
          <p:nvPr>
            <p:ph type="sldNum" sz="quarter" idx="10"/>
          </p:nvPr>
        </p:nvSpPr>
        <p:spPr/>
        <p:txBody>
          <a:bodyPr/>
          <a:lstStyle/>
          <a:p>
            <a:fld id="{923716F0-385D-4F6E-BE54-A09D410D24C2}" type="slidenum">
              <a:rPr lang="en-US" smtClean="0"/>
              <a:t>7</a:t>
            </a:fld>
            <a:endParaRPr lang="en-US"/>
          </a:p>
        </p:txBody>
      </p:sp>
    </p:spTree>
    <p:extLst>
      <p:ext uri="{BB962C8B-B14F-4D97-AF65-F5344CB8AC3E}">
        <p14:creationId xmlns:p14="http://schemas.microsoft.com/office/powerpoint/2010/main" val="2991962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Hook: Bare minimum is</a:t>
            </a:r>
            <a:r>
              <a:rPr lang="en-US" baseline="0" dirty="0"/>
              <a:t> to patch your systems</a:t>
            </a:r>
          </a:p>
          <a:p>
            <a:r>
              <a:rPr lang="en-US" baseline="0" dirty="0"/>
              <a:t>Do what is in your reach</a:t>
            </a:r>
            <a:endParaRPr lang="en-US" dirty="0"/>
          </a:p>
          <a:p>
            <a:endParaRPr lang="en-US" baseline="0" dirty="0"/>
          </a:p>
          <a:p>
            <a:r>
              <a:rPr lang="en-US" baseline="0" dirty="0"/>
              <a:t>Story: NSA eternal blue</a:t>
            </a:r>
          </a:p>
          <a:p>
            <a:endParaRPr lang="en-US" baseline="0" dirty="0"/>
          </a:p>
          <a:p>
            <a:r>
              <a:rPr lang="en-US" baseline="0" dirty="0"/>
              <a:t>Pain Point for sys admins: Building out the infrastructure</a:t>
            </a:r>
          </a:p>
          <a:p>
            <a:r>
              <a:rPr lang="en-US" baseline="0" dirty="0"/>
              <a:t>Updates/patches bringing down environments </a:t>
            </a:r>
            <a:endParaRPr lang="en-US" dirty="0"/>
          </a:p>
        </p:txBody>
      </p:sp>
      <p:sp>
        <p:nvSpPr>
          <p:cNvPr id="4" name="Slide Number Placeholder 3"/>
          <p:cNvSpPr>
            <a:spLocks noGrp="1"/>
          </p:cNvSpPr>
          <p:nvPr>
            <p:ph type="sldNum" sz="quarter" idx="10"/>
          </p:nvPr>
        </p:nvSpPr>
        <p:spPr/>
        <p:txBody>
          <a:bodyPr/>
          <a:lstStyle/>
          <a:p>
            <a:fld id="{923716F0-385D-4F6E-BE54-A09D410D24C2}" type="slidenum">
              <a:rPr lang="en-US" smtClean="0"/>
              <a:t>8</a:t>
            </a:fld>
            <a:endParaRPr lang="en-US"/>
          </a:p>
        </p:txBody>
      </p:sp>
    </p:spTree>
    <p:extLst>
      <p:ext uri="{BB962C8B-B14F-4D97-AF65-F5344CB8AC3E}">
        <p14:creationId xmlns:p14="http://schemas.microsoft.com/office/powerpoint/2010/main" val="3845873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Hook: A s</a:t>
            </a:r>
            <a:r>
              <a:rPr lang="en-US" sz="1200" b="0" i="0" kern="1200" dirty="0">
                <a:solidFill>
                  <a:schemeClr val="tx1"/>
                </a:solidFill>
                <a:effectLst/>
                <a:latin typeface="+mn-lt"/>
                <a:ea typeface="+mn-ea"/>
                <a:cs typeface="+mn-cs"/>
              </a:rPr>
              <a:t>tudy found that US companies took an average of 206 days to detect a data breach (2018 Cost of a Data Breach Study by </a:t>
            </a:r>
            <a:r>
              <a:rPr lang="en-US" sz="1200" b="0" i="0" kern="1200" dirty="0" err="1">
                <a:solidFill>
                  <a:schemeClr val="tx1"/>
                </a:solidFill>
                <a:effectLst/>
                <a:latin typeface="+mn-lt"/>
                <a:ea typeface="+mn-ea"/>
                <a:cs typeface="+mn-cs"/>
              </a:rPr>
              <a:t>Ponemon</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a:p>
            <a:r>
              <a:rPr lang="en-US" baseline="0" dirty="0"/>
              <a:t>Story: hey the domain admin logged in at 3 in the morning</a:t>
            </a:r>
          </a:p>
          <a:p>
            <a:endParaRPr lang="en-US" dirty="0"/>
          </a:p>
          <a:p>
            <a:endParaRPr lang="en-US" dirty="0"/>
          </a:p>
          <a:p>
            <a:r>
              <a:rPr lang="en-US" baseline="0" dirty="0"/>
              <a:t>Pain Point for sys admins:  Knowing what to monitor and log outside of the defaults</a:t>
            </a:r>
            <a:endParaRPr lang="en-US" dirty="0"/>
          </a:p>
        </p:txBody>
      </p:sp>
      <p:sp>
        <p:nvSpPr>
          <p:cNvPr id="4" name="Slide Number Placeholder 3"/>
          <p:cNvSpPr>
            <a:spLocks noGrp="1"/>
          </p:cNvSpPr>
          <p:nvPr>
            <p:ph type="sldNum" sz="quarter" idx="10"/>
          </p:nvPr>
        </p:nvSpPr>
        <p:spPr/>
        <p:txBody>
          <a:bodyPr/>
          <a:lstStyle/>
          <a:p>
            <a:fld id="{923716F0-385D-4F6E-BE54-A09D410D24C2}" type="slidenum">
              <a:rPr lang="en-US" smtClean="0"/>
              <a:t>9</a:t>
            </a:fld>
            <a:endParaRPr lang="en-US"/>
          </a:p>
        </p:txBody>
      </p:sp>
    </p:spTree>
    <p:extLst>
      <p:ext uri="{BB962C8B-B14F-4D97-AF65-F5344CB8AC3E}">
        <p14:creationId xmlns:p14="http://schemas.microsoft.com/office/powerpoint/2010/main" val="604508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4343400"/>
            <a:ext cx="10363200" cy="1975104"/>
          </a:xfrm>
        </p:spPr>
        <p:txBody>
          <a:bodyPr/>
          <a:lstStyle>
            <a:lvl1pPr marR="9144" algn="l">
              <a:defRPr sz="4000" b="1" cap="all" spc="0" baseline="0">
                <a:solidFill>
                  <a:schemeClr val="tx2"/>
                </a:solidFill>
                <a:effectLst>
                  <a:reflection blurRad="12700" stA="34000" endA="740" endPos="53000" dir="5400000" sy="-100000" algn="bl" rotWithShape="0"/>
                </a:effectLst>
              </a:defRPr>
            </a:lvl1pPr>
            <a:extLst/>
          </a:lstStyle>
          <a:p>
            <a:r>
              <a:rPr kumimoji="0" lang="en-US"/>
              <a:t>Click to edit Master title style</a:t>
            </a:r>
            <a:endParaRPr kumimoji="0" lang="en-US" dirty="0"/>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7" name="Footer Placeholder 16"/>
          <p:cNvSpPr>
            <a:spLocks noGrp="1"/>
          </p:cNvSpPr>
          <p:nvPr>
            <p:ph type="ftr" sz="quarter" idx="11"/>
          </p:nvPr>
        </p:nvSpPr>
        <p:spPr/>
        <p:txBody>
          <a:bodyPr/>
          <a:lstStyle/>
          <a:p>
            <a:r>
              <a:rPr lang="en-US" dirty="0"/>
              <a:t>Add a footer</a:t>
            </a:r>
          </a:p>
        </p:txBody>
      </p:sp>
      <p:sp>
        <p:nvSpPr>
          <p:cNvPr id="28" name="Date Placeholder 27"/>
          <p:cNvSpPr>
            <a:spLocks noGrp="1"/>
          </p:cNvSpPr>
          <p:nvPr>
            <p:ph type="dt" sz="half" idx="10"/>
          </p:nvPr>
        </p:nvSpPr>
        <p:spPr/>
        <p:txBody>
          <a:bodyPr/>
          <a:lstStyle/>
          <a:p>
            <a:fld id="{33024136-D290-48F3-A182-4C46BEB5146B}" type="datetime1">
              <a:rPr lang="en-US" smtClean="0"/>
              <a:t>12/15/2021</a:t>
            </a:fld>
            <a:endParaRPr lang="en-US" dirty="0"/>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6747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CC7D44C-38B1-4D0F-9006-D5774F331095}" type="datetime1">
              <a:rPr lang="en-US" smtClean="0"/>
              <a:t>12/15/2021</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17344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812800" y="274640"/>
            <a:ext cx="7823200" cy="5851525"/>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98D518A-FD4F-4358-B95B-9DB5A17160FB}" type="datetime1">
              <a:rPr lang="en-US" smtClean="0"/>
              <a:t>12/15/2021</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055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extLst/>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E2A9F4F-03AD-4497-A65D-076601BD41D2}" type="datetime1">
              <a:rPr lang="en-US" smtClean="0"/>
              <a:t>12/15/2021</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87778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a:t>Click to edit Master title style</a:t>
            </a:r>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BF3AC-A781-43AA-8BD5-B12F49168B94}" type="datetime1">
              <a:rPr lang="en-US" smtClean="0"/>
              <a:t>12/15/2021</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7960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p>
            <a:r>
              <a:rPr kumimoji="0" lang="en-US"/>
              <a:t>Click to edit Master title style</a:t>
            </a:r>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C5256A41-C91B-43FF-9881-F5DA9878418F}" type="datetime1">
              <a:rPr lang="en-US" smtClean="0"/>
              <a:t>12/15/2021</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44950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Edit Master text styles</a:t>
            </a:r>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FFD7AA76-41EE-4C13-950E-E611B8B8FC52}" type="datetime1">
              <a:rPr lang="en-US" smtClean="0"/>
              <a:t>12/15/2021</a:t>
            </a:fld>
            <a:endParaRPr lang="en-US"/>
          </a:p>
        </p:txBody>
      </p:sp>
      <p:sp>
        <p:nvSpPr>
          <p:cNvPr id="9" name="Slide Number Placeholder 8"/>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1334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9407A26-E7BC-4498-97E4-87AF12377CA9}" type="datetime1">
              <a:rPr lang="en-US" smtClean="0"/>
              <a:t>12/15/2021</a:t>
            </a:fld>
            <a:endParaRPr lang="en-US"/>
          </a:p>
        </p:txBody>
      </p:sp>
      <p:sp>
        <p:nvSpPr>
          <p:cNvPr id="5" name="Slide Number Placeholder 4"/>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42071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3EA4171-1117-4486-993C-35A7470D8847}" type="datetime1">
              <a:rPr lang="en-US" smtClean="0"/>
              <a:t>12/15/2021</a:t>
            </a:fld>
            <a:endParaRPr lang="en-US"/>
          </a:p>
        </p:txBody>
      </p:sp>
      <p:sp>
        <p:nvSpPr>
          <p:cNvPr id="4" name="Slide Number Placeholder 3"/>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9935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72A4CB8-1563-4663-81DB-74EB416C19BE}" type="datetime1">
              <a:rPr lang="en-US" smtClean="0"/>
              <a:t>12/15/2021</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21128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Edit Master text styles</a:t>
            </a:r>
          </a:p>
        </p:txBody>
      </p:sp>
      <p:sp>
        <p:nvSpPr>
          <p:cNvPr id="6" name="Footer Placeholder 5"/>
          <p:cNvSpPr>
            <a:spLocks noGrp="1"/>
          </p:cNvSpPr>
          <p:nvPr>
            <p:ph type="ftr" sz="quarter" idx="11"/>
          </p:nvPr>
        </p:nvSpPr>
        <p:spPr>
          <a:xfrm>
            <a:off x="1219200" y="55499"/>
            <a:ext cx="7416800" cy="365125"/>
          </a:xfrm>
        </p:spPr>
        <p:txBody>
          <a:bodyPr/>
          <a:lstStyle/>
          <a:p>
            <a:r>
              <a:rPr lang="en-US" dirty="0"/>
              <a:t>Add a footer</a:t>
            </a:r>
          </a:p>
        </p:txBody>
      </p:sp>
      <p:sp>
        <p:nvSpPr>
          <p:cNvPr id="5" name="Date Placeholder 4"/>
          <p:cNvSpPr>
            <a:spLocks noGrp="1"/>
          </p:cNvSpPr>
          <p:nvPr>
            <p:ph type="dt" sz="half" idx="10"/>
          </p:nvPr>
        </p:nvSpPr>
        <p:spPr>
          <a:xfrm>
            <a:off x="8636000" y="55499"/>
            <a:ext cx="2844800" cy="365125"/>
          </a:xfrm>
        </p:spPr>
        <p:txBody>
          <a:bodyPr/>
          <a:lstStyle/>
          <a:p>
            <a:fld id="{0C6724CE-2468-448B-87C1-A92EDD78369B}" type="datetime1">
              <a:rPr lang="en-US" smtClean="0"/>
              <a:t>12/15/2021</a:t>
            </a:fld>
            <a:endParaRPr lang="en-US"/>
          </a:p>
        </p:txBody>
      </p:sp>
      <p:sp>
        <p:nvSpPr>
          <p:cNvPr id="7" name="Slide Number Placeholder 6"/>
          <p:cNvSpPr>
            <a:spLocks noGrp="1"/>
          </p:cNvSpPr>
          <p:nvPr>
            <p:ph type="sldNum" sz="quarter" idx="12"/>
          </p:nvPr>
        </p:nvSpPr>
        <p:spPr>
          <a:xfrm>
            <a:off x="11480800" y="55499"/>
            <a:ext cx="609600" cy="365125"/>
          </a:xfrm>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84392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r>
              <a:rPr lang="en-US" dirty="0"/>
              <a:t>Add a footer</a:t>
            </a:r>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4CD11720-76E7-46E6-B0AA-057287C42052}" type="datetime1">
              <a:rPr lang="en-US" smtClean="0"/>
              <a:t>12/15/2021</a:t>
            </a:fld>
            <a:endParaRPr lang="en-US" dirty="0"/>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100">
                <a:solidFill>
                  <a:schemeClr val="tx2"/>
                </a:solidFill>
              </a:defRPr>
            </a:lvl1pPr>
            <a:extLst/>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3380654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spc="-100" baseline="0">
          <a:solidFill>
            <a:schemeClr val="tx2"/>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uetntechsummit2019.sched.com/speaker/victor.morales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images.mktgassets.symantec.com/Web/Symantec/%7b3a70beb8-c55d-4516-98ed-1d0818a42661%7d_ISTR23_Main-FINAL-APR10.pdf?aid=elq_"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cisco.com/c/en/us/products/security/security-reports.html#~stickynav=2"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4130749"/>
            <a:ext cx="10363200" cy="1975104"/>
          </a:xfrm>
        </p:spPr>
        <p:txBody>
          <a:bodyPr/>
          <a:lstStyle/>
          <a:p>
            <a:pPr fontAlgn="base"/>
            <a:r>
              <a:rPr lang="en-US" sz="2800" b="0" dirty="0">
                <a:solidFill>
                  <a:schemeClr val="tx1"/>
                </a:solidFill>
                <a:effectLst/>
                <a:hlinkClick r:id="rId3" tooltip="Victor Morales"/>
              </a:rPr>
              <a:t>Victor Steven Morales</a:t>
            </a:r>
            <a:br>
              <a:rPr lang="en-US" sz="2800" b="0" dirty="0">
                <a:solidFill>
                  <a:schemeClr val="tx1"/>
                </a:solidFill>
                <a:effectLst/>
              </a:rPr>
            </a:br>
            <a:r>
              <a:rPr lang="en-US" sz="2800" b="0" dirty="0">
                <a:solidFill>
                  <a:schemeClr val="tx1"/>
                </a:solidFill>
                <a:effectLst/>
              </a:rPr>
              <a:t>DevOps Engineer, University Of Utah</a:t>
            </a:r>
          </a:p>
        </p:txBody>
      </p:sp>
      <p:sp>
        <p:nvSpPr>
          <p:cNvPr id="3" name="Subtitle 2"/>
          <p:cNvSpPr>
            <a:spLocks noGrp="1"/>
          </p:cNvSpPr>
          <p:nvPr>
            <p:ph type="subTitle" idx="1"/>
          </p:nvPr>
        </p:nvSpPr>
        <p:spPr>
          <a:xfrm>
            <a:off x="1219200" y="1569365"/>
            <a:ext cx="10363200" cy="1508760"/>
          </a:xfrm>
        </p:spPr>
        <p:txBody>
          <a:bodyPr>
            <a:normAutofit/>
          </a:bodyPr>
          <a:lstStyle/>
          <a:p>
            <a:pPr algn="ctr"/>
            <a:r>
              <a:rPr lang="en-US" sz="3600" dirty="0">
                <a:solidFill>
                  <a:schemeClr val="tx1"/>
                </a:solidFill>
              </a:rPr>
              <a:t>Over worked, over stressed, and closer to getting </a:t>
            </a:r>
            <a:r>
              <a:rPr lang="en-US" sz="3600" dirty="0" err="1">
                <a:solidFill>
                  <a:schemeClr val="tx1"/>
                </a:solidFill>
              </a:rPr>
              <a:t>Pwned</a:t>
            </a:r>
            <a:endParaRPr lang="en-US" sz="3600" dirty="0">
              <a:solidFill>
                <a:schemeClr val="tx1"/>
              </a:solidFill>
            </a:endParaRPr>
          </a:p>
        </p:txBody>
      </p:sp>
    </p:spTree>
    <p:extLst>
      <p:ext uri="{BB962C8B-B14F-4D97-AF65-F5344CB8AC3E}">
        <p14:creationId xmlns:p14="http://schemas.microsoft.com/office/powerpoint/2010/main" val="176694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Administration </a:t>
            </a:r>
          </a:p>
        </p:txBody>
      </p:sp>
      <p:sp>
        <p:nvSpPr>
          <p:cNvPr id="3" name="Content Placeholder 2"/>
          <p:cNvSpPr>
            <a:spLocks noGrp="1"/>
          </p:cNvSpPr>
          <p:nvPr>
            <p:ph idx="1"/>
          </p:nvPr>
        </p:nvSpPr>
        <p:spPr/>
        <p:txBody>
          <a:bodyPr/>
          <a:lstStyle/>
          <a:p>
            <a:r>
              <a:rPr lang="en-US" dirty="0"/>
              <a:t>What are the risks that come from giving everyone admin rights?</a:t>
            </a:r>
          </a:p>
          <a:p>
            <a:r>
              <a:rPr lang="en-US" dirty="0"/>
              <a:t>What rights does your user have?</a:t>
            </a:r>
          </a:p>
          <a:p>
            <a:pPr lvl="1"/>
            <a:r>
              <a:rPr lang="en-US" dirty="0"/>
              <a:t>If compromised, what can the hacker get access to?</a:t>
            </a:r>
          </a:p>
          <a:p>
            <a:pPr lvl="1"/>
            <a:r>
              <a:rPr lang="en-US" dirty="0"/>
              <a:t>If the hackers want access to the whole infrastructure …</a:t>
            </a:r>
          </a:p>
          <a:p>
            <a:pPr lvl="1"/>
            <a:r>
              <a:rPr lang="en-US" dirty="0"/>
              <a:t>Privileged escalation</a:t>
            </a:r>
          </a:p>
          <a:p>
            <a:pPr lvl="1"/>
            <a:r>
              <a:rPr lang="en-US" dirty="0"/>
              <a:t>2FA </a:t>
            </a:r>
          </a:p>
          <a:p>
            <a:pPr marL="454914" lvl="1" indent="0">
              <a:buNone/>
            </a:pPr>
            <a:endParaRPr lang="en-US" dirty="0"/>
          </a:p>
        </p:txBody>
      </p:sp>
    </p:spTree>
    <p:extLst>
      <p:ext uri="{BB962C8B-B14F-4D97-AF65-F5344CB8AC3E}">
        <p14:creationId xmlns:p14="http://schemas.microsoft.com/office/powerpoint/2010/main" val="1801217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 re-use and length – 2FA</a:t>
            </a:r>
          </a:p>
        </p:txBody>
      </p:sp>
      <p:sp>
        <p:nvSpPr>
          <p:cNvPr id="3" name="Content Placeholder 2"/>
          <p:cNvSpPr>
            <a:spLocks noGrp="1"/>
          </p:cNvSpPr>
          <p:nvPr>
            <p:ph idx="1"/>
          </p:nvPr>
        </p:nvSpPr>
        <p:spPr/>
        <p:txBody>
          <a:bodyPr/>
          <a:lstStyle/>
          <a:p>
            <a:r>
              <a:rPr lang="en-US" dirty="0"/>
              <a:t>Default passwords</a:t>
            </a:r>
          </a:p>
          <a:p>
            <a:r>
              <a:rPr lang="en-US" dirty="0"/>
              <a:t>Phrases over words</a:t>
            </a:r>
          </a:p>
          <a:p>
            <a:r>
              <a:rPr lang="en-US" dirty="0"/>
              <a:t>Top password list</a:t>
            </a:r>
          </a:p>
          <a:p>
            <a:r>
              <a:rPr lang="en-US" dirty="0"/>
              <a:t>Weak domain passwords</a:t>
            </a:r>
          </a:p>
          <a:p>
            <a:r>
              <a:rPr lang="en-US" dirty="0"/>
              <a:t>Password spraying </a:t>
            </a:r>
          </a:p>
          <a:p>
            <a:endParaRPr lang="en-US" dirty="0"/>
          </a:p>
          <a:p>
            <a:endParaRPr lang="en-US" dirty="0"/>
          </a:p>
        </p:txBody>
      </p:sp>
    </p:spTree>
    <p:extLst>
      <p:ext uri="{BB962C8B-B14F-4D97-AF65-F5344CB8AC3E}">
        <p14:creationId xmlns:p14="http://schemas.microsoft.com/office/powerpoint/2010/main" val="1677610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Segmentation </a:t>
            </a:r>
          </a:p>
        </p:txBody>
      </p:sp>
      <p:sp>
        <p:nvSpPr>
          <p:cNvPr id="3" name="Content Placeholder 2"/>
          <p:cNvSpPr>
            <a:spLocks noGrp="1"/>
          </p:cNvSpPr>
          <p:nvPr>
            <p:ph idx="1"/>
          </p:nvPr>
        </p:nvSpPr>
        <p:spPr/>
        <p:txBody>
          <a:bodyPr/>
          <a:lstStyle/>
          <a:p>
            <a:r>
              <a:rPr lang="en-US" dirty="0"/>
              <a:t>A properly segmented network is essential</a:t>
            </a:r>
          </a:p>
          <a:p>
            <a:r>
              <a:rPr lang="en-US" dirty="0"/>
              <a:t>Where does your server sit?</a:t>
            </a:r>
          </a:p>
          <a:p>
            <a:r>
              <a:rPr lang="en-US" dirty="0"/>
              <a:t>Security controls for access </a:t>
            </a:r>
          </a:p>
          <a:p>
            <a:r>
              <a:rPr lang="en-US" dirty="0"/>
              <a:t>Flat network</a:t>
            </a:r>
          </a:p>
          <a:p>
            <a:r>
              <a:rPr lang="en-US" dirty="0"/>
              <a:t>Lateral movement</a:t>
            </a:r>
          </a:p>
        </p:txBody>
      </p:sp>
    </p:spTree>
    <p:extLst>
      <p:ext uri="{BB962C8B-B14F-4D97-AF65-F5344CB8AC3E}">
        <p14:creationId xmlns:p14="http://schemas.microsoft.com/office/powerpoint/2010/main" val="3424243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Vulnerability Scanning </a:t>
            </a:r>
          </a:p>
        </p:txBody>
      </p:sp>
      <p:sp>
        <p:nvSpPr>
          <p:cNvPr id="3" name="Content Placeholder 2"/>
          <p:cNvSpPr>
            <a:spLocks noGrp="1"/>
          </p:cNvSpPr>
          <p:nvPr>
            <p:ph idx="1"/>
          </p:nvPr>
        </p:nvSpPr>
        <p:spPr/>
        <p:txBody>
          <a:bodyPr/>
          <a:lstStyle/>
          <a:p>
            <a:r>
              <a:rPr lang="en-US" dirty="0"/>
              <a:t>What are the threats on my systems?</a:t>
            </a:r>
          </a:p>
          <a:p>
            <a:r>
              <a:rPr lang="en-US" dirty="0"/>
              <a:t>Regular and consistent basis</a:t>
            </a:r>
          </a:p>
        </p:txBody>
      </p:sp>
    </p:spTree>
    <p:extLst>
      <p:ext uri="{BB962C8B-B14F-4D97-AF65-F5344CB8AC3E}">
        <p14:creationId xmlns:p14="http://schemas.microsoft.com/office/powerpoint/2010/main" val="1403107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Hardening</a:t>
            </a:r>
          </a:p>
        </p:txBody>
      </p:sp>
      <p:sp>
        <p:nvSpPr>
          <p:cNvPr id="3" name="Content Placeholder 2"/>
          <p:cNvSpPr>
            <a:spLocks noGrp="1"/>
          </p:cNvSpPr>
          <p:nvPr>
            <p:ph idx="1"/>
          </p:nvPr>
        </p:nvSpPr>
        <p:spPr/>
        <p:txBody>
          <a:bodyPr/>
          <a:lstStyle/>
          <a:p>
            <a:r>
              <a:rPr lang="en-US" dirty="0"/>
              <a:t>Is there a hardening process?</a:t>
            </a:r>
          </a:p>
          <a:p>
            <a:r>
              <a:rPr lang="en-US" dirty="0"/>
              <a:t>Learning the new technologies</a:t>
            </a:r>
          </a:p>
          <a:p>
            <a:r>
              <a:rPr lang="en-US" dirty="0"/>
              <a:t>Frameworks available </a:t>
            </a:r>
          </a:p>
          <a:p>
            <a:r>
              <a:rPr lang="en-US" dirty="0"/>
              <a:t>The same server delivering different services</a:t>
            </a:r>
          </a:p>
          <a:p>
            <a:r>
              <a:rPr lang="en-US" dirty="0"/>
              <a:t>Everyone wants admin rights</a:t>
            </a:r>
          </a:p>
          <a:p>
            <a:endParaRPr lang="en-US" dirty="0"/>
          </a:p>
        </p:txBody>
      </p:sp>
    </p:spTree>
    <p:extLst>
      <p:ext uri="{BB962C8B-B14F-4D97-AF65-F5344CB8AC3E}">
        <p14:creationId xmlns:p14="http://schemas.microsoft.com/office/powerpoint/2010/main" val="1456615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classification </a:t>
            </a:r>
          </a:p>
        </p:txBody>
      </p:sp>
      <p:sp>
        <p:nvSpPr>
          <p:cNvPr id="3" name="Content Placeholder 2"/>
          <p:cNvSpPr>
            <a:spLocks noGrp="1"/>
          </p:cNvSpPr>
          <p:nvPr>
            <p:ph idx="1"/>
          </p:nvPr>
        </p:nvSpPr>
        <p:spPr/>
        <p:txBody>
          <a:bodyPr/>
          <a:lstStyle/>
          <a:p>
            <a:r>
              <a:rPr lang="en-US" dirty="0"/>
              <a:t>Where it’s stored</a:t>
            </a:r>
          </a:p>
          <a:p>
            <a:r>
              <a:rPr lang="en-US" dirty="0"/>
              <a:t>Classified</a:t>
            </a:r>
          </a:p>
          <a:p>
            <a:r>
              <a:rPr lang="en-US" dirty="0"/>
              <a:t>Contained</a:t>
            </a:r>
          </a:p>
          <a:p>
            <a:r>
              <a:rPr lang="en-US" dirty="0"/>
              <a:t>Managed</a:t>
            </a:r>
          </a:p>
          <a:p>
            <a:pPr lvl="1"/>
            <a:r>
              <a:rPr lang="en-US" dirty="0"/>
              <a:t>Access</a:t>
            </a:r>
          </a:p>
          <a:p>
            <a:pPr lvl="1"/>
            <a:endParaRPr lang="en-US" dirty="0"/>
          </a:p>
          <a:p>
            <a:endParaRPr lang="en-US" dirty="0"/>
          </a:p>
          <a:p>
            <a:endParaRPr lang="en-US" dirty="0"/>
          </a:p>
        </p:txBody>
      </p:sp>
    </p:spTree>
    <p:extLst>
      <p:ext uri="{BB962C8B-B14F-4D97-AF65-F5344CB8AC3E}">
        <p14:creationId xmlns:p14="http://schemas.microsoft.com/office/powerpoint/2010/main" val="89852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Strategic Plan </a:t>
            </a:r>
          </a:p>
        </p:txBody>
      </p:sp>
      <p:sp>
        <p:nvSpPr>
          <p:cNvPr id="3" name="Content Placeholder 2"/>
          <p:cNvSpPr>
            <a:spLocks noGrp="1"/>
          </p:cNvSpPr>
          <p:nvPr>
            <p:ph idx="1"/>
          </p:nvPr>
        </p:nvSpPr>
        <p:spPr/>
        <p:txBody>
          <a:bodyPr/>
          <a:lstStyle/>
          <a:p>
            <a:r>
              <a:rPr lang="en-US" dirty="0"/>
              <a:t>Frameworks</a:t>
            </a:r>
          </a:p>
          <a:p>
            <a:r>
              <a:rPr lang="en-US" dirty="0"/>
              <a:t>Measure performance and progress</a:t>
            </a:r>
          </a:p>
          <a:p>
            <a:pPr lvl="1"/>
            <a:r>
              <a:rPr lang="en-US" dirty="0"/>
              <a:t>Score card </a:t>
            </a:r>
          </a:p>
        </p:txBody>
      </p:sp>
    </p:spTree>
    <p:extLst>
      <p:ext uri="{BB962C8B-B14F-4D97-AF65-F5344CB8AC3E}">
        <p14:creationId xmlns:p14="http://schemas.microsoft.com/office/powerpoint/2010/main" val="218261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and System admin staff</a:t>
            </a:r>
          </a:p>
        </p:txBody>
      </p:sp>
      <p:sp>
        <p:nvSpPr>
          <p:cNvPr id="3" name="Content Placeholder 2"/>
          <p:cNvSpPr>
            <a:spLocks noGrp="1"/>
          </p:cNvSpPr>
          <p:nvPr>
            <p:ph idx="1"/>
          </p:nvPr>
        </p:nvSpPr>
        <p:spPr/>
        <p:txBody>
          <a:bodyPr/>
          <a:lstStyle/>
          <a:p>
            <a:r>
              <a:rPr lang="en-US" dirty="0"/>
              <a:t>System admin purpose</a:t>
            </a:r>
          </a:p>
          <a:p>
            <a:r>
              <a:rPr lang="en-US" dirty="0"/>
              <a:t>Security admin purpose</a:t>
            </a:r>
          </a:p>
        </p:txBody>
      </p:sp>
    </p:spTree>
    <p:extLst>
      <p:ext uri="{BB962C8B-B14F-4D97-AF65-F5344CB8AC3E}">
        <p14:creationId xmlns:p14="http://schemas.microsoft.com/office/powerpoint/2010/main" val="3437664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Social/Phishing Attacks</a:t>
            </a:r>
          </a:p>
        </p:txBody>
      </p:sp>
      <p:sp>
        <p:nvSpPr>
          <p:cNvPr id="3" name="Content Placeholder 2"/>
          <p:cNvSpPr>
            <a:spLocks noGrp="1"/>
          </p:cNvSpPr>
          <p:nvPr>
            <p:ph idx="1"/>
          </p:nvPr>
        </p:nvSpPr>
        <p:spPr/>
        <p:txBody>
          <a:bodyPr/>
          <a:lstStyle/>
          <a:p>
            <a:r>
              <a:rPr lang="en-US" dirty="0"/>
              <a:t>Very effective</a:t>
            </a:r>
          </a:p>
          <a:p>
            <a:r>
              <a:rPr lang="en-US" dirty="0"/>
              <a:t>What information is out there?</a:t>
            </a:r>
          </a:p>
          <a:p>
            <a:endParaRPr lang="en-US" dirty="0"/>
          </a:p>
        </p:txBody>
      </p:sp>
    </p:spTree>
    <p:extLst>
      <p:ext uri="{BB962C8B-B14F-4D97-AF65-F5344CB8AC3E}">
        <p14:creationId xmlns:p14="http://schemas.microsoft.com/office/powerpoint/2010/main" val="4148158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is doing what </a:t>
            </a:r>
          </a:p>
        </p:txBody>
      </p:sp>
      <p:sp>
        <p:nvSpPr>
          <p:cNvPr id="3" name="Content Placeholder 2"/>
          <p:cNvSpPr>
            <a:spLocks noGrp="1"/>
          </p:cNvSpPr>
          <p:nvPr>
            <p:ph idx="1"/>
          </p:nvPr>
        </p:nvSpPr>
        <p:spPr/>
        <p:txBody>
          <a:bodyPr/>
          <a:lstStyle/>
          <a:p>
            <a:r>
              <a:rPr lang="en-US" dirty="0"/>
              <a:t>Roles</a:t>
            </a:r>
          </a:p>
          <a:p>
            <a:r>
              <a:rPr lang="en-US" dirty="0"/>
              <a:t>Roadmap</a:t>
            </a:r>
          </a:p>
          <a:p>
            <a:r>
              <a:rPr lang="en-US" dirty="0"/>
              <a:t>Execute</a:t>
            </a:r>
          </a:p>
        </p:txBody>
      </p:sp>
    </p:spTree>
    <p:extLst>
      <p:ext uri="{BB962C8B-B14F-4D97-AF65-F5344CB8AC3E}">
        <p14:creationId xmlns:p14="http://schemas.microsoft.com/office/powerpoint/2010/main" val="1138671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 Admin pain points</a:t>
            </a:r>
          </a:p>
        </p:txBody>
      </p:sp>
      <p:sp>
        <p:nvSpPr>
          <p:cNvPr id="3" name="Content Placeholder 2"/>
          <p:cNvSpPr>
            <a:spLocks noGrp="1"/>
          </p:cNvSpPr>
          <p:nvPr>
            <p:ph idx="1"/>
          </p:nvPr>
        </p:nvSpPr>
        <p:spPr/>
        <p:txBody>
          <a:bodyPr/>
          <a:lstStyle/>
          <a:p>
            <a:r>
              <a:rPr lang="en-US" dirty="0"/>
              <a:t>Project deadlines</a:t>
            </a:r>
          </a:p>
          <a:p>
            <a:r>
              <a:rPr lang="en-US" dirty="0"/>
              <a:t>Low number of full-time employees</a:t>
            </a:r>
          </a:p>
          <a:p>
            <a:r>
              <a:rPr lang="en-US" dirty="0"/>
              <a:t>Budget </a:t>
            </a:r>
          </a:p>
          <a:p>
            <a:r>
              <a:rPr lang="en-US" dirty="0"/>
              <a:t>Learning new technology</a:t>
            </a:r>
          </a:p>
          <a:p>
            <a:r>
              <a:rPr lang="en-US" dirty="0"/>
              <a:t>Time vs cost</a:t>
            </a:r>
          </a:p>
          <a:p>
            <a:r>
              <a:rPr lang="en-US" dirty="0"/>
              <a:t>Prevention vs clean-up </a:t>
            </a:r>
          </a:p>
          <a:p>
            <a:endParaRPr lang="en-US" dirty="0"/>
          </a:p>
          <a:p>
            <a:pPr lvl="1"/>
            <a:endParaRPr lang="en-US" dirty="0"/>
          </a:p>
        </p:txBody>
      </p:sp>
    </p:spTree>
    <p:extLst>
      <p:ext uri="{BB962C8B-B14F-4D97-AF65-F5344CB8AC3E}">
        <p14:creationId xmlns:p14="http://schemas.microsoft.com/office/powerpoint/2010/main" val="512065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Poisoning LLMNR and NBT-NS</a:t>
            </a:r>
            <a:br>
              <a:rPr lang="en-US" dirty="0"/>
            </a:b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199" y="1783560"/>
            <a:ext cx="8006443" cy="4540595"/>
          </a:xfrm>
          <a:prstGeom prst="rect">
            <a:avLst/>
          </a:prstGeom>
        </p:spPr>
      </p:pic>
    </p:spTree>
    <p:extLst>
      <p:ext uri="{BB962C8B-B14F-4D97-AF65-F5344CB8AC3E}">
        <p14:creationId xmlns:p14="http://schemas.microsoft.com/office/powerpoint/2010/main" val="2309572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SMB Signing Disabled </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19200" y="1426464"/>
            <a:ext cx="8132721" cy="4572000"/>
          </a:xfrm>
        </p:spPr>
      </p:pic>
    </p:spTree>
    <p:extLst>
      <p:ext uri="{BB962C8B-B14F-4D97-AF65-F5344CB8AC3E}">
        <p14:creationId xmlns:p14="http://schemas.microsoft.com/office/powerpoint/2010/main" val="468392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vs HTTPS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426464"/>
            <a:ext cx="9419030" cy="4958007"/>
          </a:xfrm>
        </p:spPr>
      </p:pic>
    </p:spTree>
    <p:extLst>
      <p:ext uri="{BB962C8B-B14F-4D97-AF65-F5344CB8AC3E}">
        <p14:creationId xmlns:p14="http://schemas.microsoft.com/office/powerpoint/2010/main" val="149062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Credentials Cached in Memory</a:t>
            </a:r>
          </a:p>
        </p:txBody>
      </p:sp>
      <p:sp>
        <p:nvSpPr>
          <p:cNvPr id="3" name="Content Placeholder 2"/>
          <p:cNvSpPr>
            <a:spLocks noGrp="1"/>
          </p:cNvSpPr>
          <p:nvPr>
            <p:ph idx="1"/>
          </p:nvPr>
        </p:nvSpPr>
        <p:spPr/>
        <p:txBody>
          <a:bodyPr>
            <a:normAutofit lnSpcReduction="10000"/>
          </a:bodyPr>
          <a:lstStyle/>
          <a:p>
            <a:r>
              <a:rPr lang="en-US" dirty="0"/>
              <a:t>LSASS.exe – Windows service that provides seamless single sign-on functionality</a:t>
            </a:r>
          </a:p>
          <a:p>
            <a:r>
              <a:rPr lang="en-US" dirty="0"/>
              <a:t>Apply patch KB2871997</a:t>
            </a:r>
          </a:p>
          <a:p>
            <a:r>
              <a:rPr lang="en-US" dirty="0"/>
              <a:t>Set registry key “</a:t>
            </a:r>
            <a:r>
              <a:rPr lang="en-US" dirty="0" err="1"/>
              <a:t>UseLogonCredential</a:t>
            </a:r>
            <a:r>
              <a:rPr lang="en-US" dirty="0"/>
              <a:t>’ to 0 in </a:t>
            </a:r>
            <a:r>
              <a:rPr lang="en-US" dirty="0" err="1"/>
              <a:t>Wdigest</a:t>
            </a:r>
            <a:r>
              <a:rPr lang="en-US" dirty="0"/>
              <a:t> of HKEY_LOCAL_MACHINE</a:t>
            </a:r>
          </a:p>
          <a:p>
            <a:r>
              <a:rPr lang="en-US" dirty="0"/>
              <a:t>Note: NTLM hashes can still be extracted</a:t>
            </a:r>
          </a:p>
          <a:p>
            <a:r>
              <a:rPr lang="en-US" dirty="0"/>
              <a:t>Win 8.1 and up </a:t>
            </a:r>
          </a:p>
          <a:p>
            <a:pPr lvl="1"/>
            <a:r>
              <a:rPr lang="en-US" dirty="0"/>
              <a:t>Prevent access to LSASS</a:t>
            </a:r>
          </a:p>
          <a:p>
            <a:pPr lvl="1"/>
            <a:r>
              <a:rPr lang="en-US" dirty="0"/>
              <a:t>Place LSASS in protected mode via LSA registry key set to 1</a:t>
            </a:r>
          </a:p>
        </p:txBody>
      </p:sp>
    </p:spTree>
    <p:extLst>
      <p:ext uri="{BB962C8B-B14F-4D97-AF65-F5344CB8AC3E}">
        <p14:creationId xmlns:p14="http://schemas.microsoft.com/office/powerpoint/2010/main" val="155227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Honeypots	</a:t>
            </a:r>
          </a:p>
        </p:txBody>
      </p:sp>
      <p:sp>
        <p:nvSpPr>
          <p:cNvPr id="3" name="Content Placeholder 2"/>
          <p:cNvSpPr>
            <a:spLocks noGrp="1"/>
          </p:cNvSpPr>
          <p:nvPr>
            <p:ph idx="1"/>
          </p:nvPr>
        </p:nvSpPr>
        <p:spPr/>
        <p:txBody>
          <a:bodyPr/>
          <a:lstStyle/>
          <a:p>
            <a:r>
              <a:rPr lang="en-US" dirty="0"/>
              <a:t>The carney in the coal mine</a:t>
            </a:r>
          </a:p>
          <a:p>
            <a:r>
              <a:rPr lang="en-US" dirty="0"/>
              <a:t>Sends alerts with servers that should never be used</a:t>
            </a:r>
          </a:p>
          <a:p>
            <a:r>
              <a:rPr lang="en-US" dirty="0"/>
              <a:t>Luring the hackers </a:t>
            </a:r>
          </a:p>
        </p:txBody>
      </p:sp>
    </p:spTree>
    <p:extLst>
      <p:ext uri="{BB962C8B-B14F-4D97-AF65-F5344CB8AC3E}">
        <p14:creationId xmlns:p14="http://schemas.microsoft.com/office/powerpoint/2010/main" val="13359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Eating the elephant</a:t>
            </a:r>
          </a:p>
        </p:txBody>
      </p:sp>
      <p:sp>
        <p:nvSpPr>
          <p:cNvPr id="3" name="Content Placeholder 2"/>
          <p:cNvSpPr>
            <a:spLocks noGrp="1"/>
          </p:cNvSpPr>
          <p:nvPr>
            <p:ph idx="1"/>
          </p:nvPr>
        </p:nvSpPr>
        <p:spPr/>
        <p:txBody>
          <a:bodyPr/>
          <a:lstStyle/>
          <a:p>
            <a:r>
              <a:rPr lang="en-US" dirty="0"/>
              <a:t>These seemingly small things bring great things</a:t>
            </a:r>
          </a:p>
          <a:p>
            <a:r>
              <a:rPr lang="en-US" dirty="0"/>
              <a:t>Little by little, you are better today then yesterday</a:t>
            </a:r>
          </a:p>
          <a:p>
            <a:endParaRPr lang="en-US" dirty="0"/>
          </a:p>
        </p:txBody>
      </p:sp>
    </p:spTree>
    <p:extLst>
      <p:ext uri="{BB962C8B-B14F-4D97-AF65-F5344CB8AC3E}">
        <p14:creationId xmlns:p14="http://schemas.microsoft.com/office/powerpoint/2010/main" val="2638874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a:t>
            </a:r>
          </a:p>
        </p:txBody>
      </p:sp>
      <p:sp>
        <p:nvSpPr>
          <p:cNvPr id="3" name="Content Placeholder 2"/>
          <p:cNvSpPr>
            <a:spLocks noGrp="1"/>
          </p:cNvSpPr>
          <p:nvPr>
            <p:ph idx="1"/>
          </p:nvPr>
        </p:nvSpPr>
        <p:spPr/>
        <p:txBody>
          <a:bodyPr>
            <a:normAutofit fontScale="92500" lnSpcReduction="10000"/>
          </a:bodyPr>
          <a:lstStyle/>
          <a:p>
            <a:r>
              <a:rPr lang="en-US" dirty="0"/>
              <a:t>Almost 10 years in the industry </a:t>
            </a:r>
          </a:p>
          <a:p>
            <a:r>
              <a:rPr lang="en-US" dirty="0"/>
              <a:t>Top 10 Critical Pentest Findings – Troy Jessup</a:t>
            </a:r>
          </a:p>
          <a:p>
            <a:r>
              <a:rPr lang="en-US" dirty="0" err="1"/>
              <a:t>Gigos</a:t>
            </a:r>
            <a:r>
              <a:rPr lang="en-US" dirty="0"/>
              <a:t> </a:t>
            </a:r>
            <a:r>
              <a:rPr lang="en-US" dirty="0" err="1"/>
              <a:t>PenTest</a:t>
            </a:r>
            <a:r>
              <a:rPr lang="en-US" dirty="0"/>
              <a:t> War Stories “Why my job is so easy and how you can make it harder”</a:t>
            </a:r>
          </a:p>
          <a:p>
            <a:r>
              <a:rPr lang="en-US" dirty="0"/>
              <a:t>Security Basics Podcast – Security Weekly</a:t>
            </a:r>
          </a:p>
          <a:p>
            <a:r>
              <a:rPr lang="en-US" dirty="0"/>
              <a:t>Lesson from Kevin </a:t>
            </a:r>
            <a:r>
              <a:rPr lang="en-US" dirty="0" err="1"/>
              <a:t>Mitnick</a:t>
            </a:r>
            <a:r>
              <a:rPr lang="en-US" dirty="0"/>
              <a:t> – Red Sky Security Conference</a:t>
            </a:r>
          </a:p>
          <a:p>
            <a:r>
              <a:rPr lang="en-US" dirty="0"/>
              <a:t>Storytime With </a:t>
            </a:r>
            <a:r>
              <a:rPr lang="en-US" dirty="0" err="1"/>
              <a:t>Viss</a:t>
            </a:r>
            <a:r>
              <a:rPr lang="en-US" dirty="0"/>
              <a:t>! (Dan </a:t>
            </a:r>
            <a:r>
              <a:rPr lang="en-US" dirty="0" err="1"/>
              <a:t>Tentler</a:t>
            </a:r>
            <a:r>
              <a:rPr lang="en-US" dirty="0"/>
              <a:t>) Offensive Security Fails - Hak5 2414</a:t>
            </a:r>
          </a:p>
          <a:p>
            <a:r>
              <a:rPr lang="en-US" dirty="0"/>
              <a:t>https://cdn0.tnwcdn.com/wp-content/blogs.dir/1/files/2018/07/Not-Secure-hed-796x419.jpg</a:t>
            </a:r>
          </a:p>
          <a:p>
            <a:endParaRPr lang="en-US" dirty="0"/>
          </a:p>
        </p:txBody>
      </p:sp>
    </p:spTree>
    <p:extLst>
      <p:ext uri="{BB962C8B-B14F-4D97-AF65-F5344CB8AC3E}">
        <p14:creationId xmlns:p14="http://schemas.microsoft.com/office/powerpoint/2010/main" val="422894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numbers</a:t>
            </a:r>
          </a:p>
        </p:txBody>
      </p:sp>
      <p:sp>
        <p:nvSpPr>
          <p:cNvPr id="3" name="Content Placeholder 2"/>
          <p:cNvSpPr>
            <a:spLocks noGrp="1"/>
          </p:cNvSpPr>
          <p:nvPr>
            <p:ph idx="1"/>
          </p:nvPr>
        </p:nvSpPr>
        <p:spPr/>
        <p:txBody>
          <a:bodyPr/>
          <a:lstStyle/>
          <a:p>
            <a:r>
              <a:rPr lang="en-US" dirty="0"/>
              <a:t>Ransomware detections have been more dominant in countries with higher numbers of internet-connected populations. The United States ranks highest with 18.2 percent of all ransomware attacks. (</a:t>
            </a:r>
            <a:r>
              <a:rPr lang="en-US" dirty="0">
                <a:solidFill>
                  <a:schemeClr val="accent4">
                    <a:lumMod val="60000"/>
                    <a:lumOff val="40000"/>
                  </a:schemeClr>
                </a:solidFill>
                <a:hlinkClick r:id="rId3"/>
              </a:rPr>
              <a:t>Symantec</a:t>
            </a:r>
            <a:r>
              <a:rPr lang="en-US" dirty="0"/>
              <a:t>)</a:t>
            </a:r>
          </a:p>
          <a:p>
            <a:r>
              <a:rPr lang="en-US" dirty="0"/>
              <a:t>Most malicious domains, about 60 percent, are associated with spam campaigns. (</a:t>
            </a:r>
            <a:r>
              <a:rPr lang="en-US" dirty="0">
                <a:solidFill>
                  <a:schemeClr val="accent4">
                    <a:lumMod val="60000"/>
                    <a:lumOff val="40000"/>
                  </a:schemeClr>
                </a:solidFill>
                <a:hlinkClick r:id="rId4"/>
              </a:rPr>
              <a:t>Cisco</a:t>
            </a:r>
            <a:r>
              <a:rPr lang="en-US" dirty="0"/>
              <a:t>)</a:t>
            </a:r>
          </a:p>
          <a:p>
            <a:r>
              <a:rPr lang="en-US" dirty="0"/>
              <a:t>In 2017, spear-phishing emails were the most widely used infection vector, employed by 71 percent of those groups that staged cyber attacks. (</a:t>
            </a:r>
            <a:r>
              <a:rPr lang="en-US" dirty="0">
                <a:solidFill>
                  <a:schemeClr val="accent4">
                    <a:lumMod val="60000"/>
                    <a:lumOff val="40000"/>
                  </a:schemeClr>
                </a:solidFill>
                <a:hlinkClick r:id="rId3"/>
              </a:rPr>
              <a:t>Symantec</a:t>
            </a:r>
            <a:r>
              <a:rPr lang="en-US" dirty="0"/>
              <a:t>)</a:t>
            </a:r>
          </a:p>
          <a:p>
            <a:endParaRPr lang="en-US" dirty="0"/>
          </a:p>
        </p:txBody>
      </p:sp>
    </p:spTree>
    <p:extLst>
      <p:ext uri="{BB962C8B-B14F-4D97-AF65-F5344CB8AC3E}">
        <p14:creationId xmlns:p14="http://schemas.microsoft.com/office/powerpoint/2010/main" val="2118833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False sense of security</a:t>
            </a:r>
            <a:br>
              <a:rPr lang="en-US" dirty="0"/>
            </a:br>
            <a:endParaRPr lang="en-US" dirty="0"/>
          </a:p>
        </p:txBody>
      </p:sp>
      <p:sp>
        <p:nvSpPr>
          <p:cNvPr id="3" name="Content Placeholder 2"/>
          <p:cNvSpPr>
            <a:spLocks noGrp="1"/>
          </p:cNvSpPr>
          <p:nvPr>
            <p:ph idx="1"/>
          </p:nvPr>
        </p:nvSpPr>
        <p:spPr/>
        <p:txBody>
          <a:bodyPr>
            <a:normAutofit/>
          </a:bodyPr>
          <a:lstStyle/>
          <a:p>
            <a:r>
              <a:rPr lang="en-US" dirty="0"/>
              <a:t>What is out there?</a:t>
            </a:r>
          </a:p>
          <a:p>
            <a:r>
              <a:rPr lang="en-US" dirty="0"/>
              <a:t>How do we know if our controls work?</a:t>
            </a:r>
          </a:p>
          <a:p>
            <a:r>
              <a:rPr lang="en-US" dirty="0"/>
              <a:t>Compliance is not security </a:t>
            </a:r>
          </a:p>
          <a:p>
            <a:pPr lvl="1"/>
            <a:r>
              <a:rPr lang="en-US" dirty="0"/>
              <a:t>Compliance is the legal bare minimum to run a business and get insurance </a:t>
            </a:r>
          </a:p>
          <a:p>
            <a:r>
              <a:rPr lang="en-US" dirty="0"/>
              <a:t>Are we communicating correctly about our risks?</a:t>
            </a:r>
          </a:p>
          <a:p>
            <a:pPr lvl="1"/>
            <a:r>
              <a:rPr lang="en-US" dirty="0"/>
              <a:t>Can management make an educated decision?</a:t>
            </a:r>
          </a:p>
          <a:p>
            <a:r>
              <a:rPr lang="en-US" dirty="0"/>
              <a:t>This is </a:t>
            </a:r>
            <a:r>
              <a:rPr lang="en-US" dirty="0" err="1"/>
              <a:t>unhackable</a:t>
            </a:r>
            <a:r>
              <a:rPr lang="en-US" dirty="0"/>
              <a:t>?</a:t>
            </a:r>
          </a:p>
        </p:txBody>
      </p:sp>
    </p:spTree>
    <p:extLst>
      <p:ext uri="{BB962C8B-B14F-4D97-AF65-F5344CB8AC3E}">
        <p14:creationId xmlns:p14="http://schemas.microsoft.com/office/powerpoint/2010/main" val="2381524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make the job of a hacker harder?</a:t>
            </a:r>
          </a:p>
        </p:txBody>
      </p:sp>
      <p:sp>
        <p:nvSpPr>
          <p:cNvPr id="3" name="Content Placeholder 2"/>
          <p:cNvSpPr>
            <a:spLocks noGrp="1"/>
          </p:cNvSpPr>
          <p:nvPr>
            <p:ph idx="1"/>
          </p:nvPr>
        </p:nvSpPr>
        <p:spPr/>
        <p:txBody>
          <a:bodyPr/>
          <a:lstStyle/>
          <a:p>
            <a:r>
              <a:rPr lang="en-US" dirty="0"/>
              <a:t>Attack surface</a:t>
            </a:r>
          </a:p>
          <a:p>
            <a:r>
              <a:rPr lang="en-US" dirty="0"/>
              <a:t>Blind to attacks</a:t>
            </a:r>
          </a:p>
          <a:p>
            <a:pPr lvl="1"/>
            <a:r>
              <a:rPr lang="en-US" dirty="0"/>
              <a:t>How easy is it to get in</a:t>
            </a:r>
          </a:p>
          <a:p>
            <a:r>
              <a:rPr lang="en-US" dirty="0"/>
              <a:t>Raising the bar</a:t>
            </a:r>
          </a:p>
          <a:p>
            <a:r>
              <a:rPr lang="en-US" dirty="0"/>
              <a:t>Levels of hackers</a:t>
            </a:r>
          </a:p>
          <a:p>
            <a:pPr lvl="1"/>
            <a:r>
              <a:rPr lang="en-US" dirty="0"/>
              <a:t>Script kiddies</a:t>
            </a:r>
          </a:p>
          <a:p>
            <a:endParaRPr lang="en-US" dirty="0"/>
          </a:p>
        </p:txBody>
      </p:sp>
    </p:spTree>
    <p:extLst>
      <p:ext uri="{BB962C8B-B14F-4D97-AF65-F5344CB8AC3E}">
        <p14:creationId xmlns:p14="http://schemas.microsoft.com/office/powerpoint/2010/main" val="423599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I look from the inside/outside?</a:t>
            </a:r>
          </a:p>
        </p:txBody>
      </p:sp>
      <p:sp>
        <p:nvSpPr>
          <p:cNvPr id="3" name="Content Placeholder 2"/>
          <p:cNvSpPr>
            <a:spLocks noGrp="1"/>
          </p:cNvSpPr>
          <p:nvPr>
            <p:ph idx="1"/>
          </p:nvPr>
        </p:nvSpPr>
        <p:spPr/>
        <p:txBody>
          <a:bodyPr>
            <a:normAutofit fontScale="92500" lnSpcReduction="10000"/>
          </a:bodyPr>
          <a:lstStyle/>
          <a:p>
            <a:r>
              <a:rPr lang="en-US" dirty="0"/>
              <a:t>Communication within our infrastructure</a:t>
            </a:r>
          </a:p>
          <a:p>
            <a:r>
              <a:rPr lang="en-US" dirty="0"/>
              <a:t>2FA on external-facing infrastructure </a:t>
            </a:r>
          </a:p>
          <a:p>
            <a:r>
              <a:rPr lang="en-US" dirty="0"/>
              <a:t>What is visible on the internet</a:t>
            </a:r>
          </a:p>
          <a:p>
            <a:pPr lvl="1"/>
            <a:r>
              <a:rPr lang="en-US" dirty="0"/>
              <a:t>Ports open</a:t>
            </a:r>
          </a:p>
          <a:p>
            <a:pPr lvl="1"/>
            <a:r>
              <a:rPr lang="en-US" dirty="0"/>
              <a:t>Company public files (meta data) </a:t>
            </a:r>
          </a:p>
          <a:p>
            <a:pPr lvl="1"/>
            <a:r>
              <a:rPr lang="en-US" dirty="0"/>
              <a:t>Exposed company directory</a:t>
            </a:r>
          </a:p>
          <a:p>
            <a:pPr lvl="1"/>
            <a:r>
              <a:rPr lang="en-US" dirty="0"/>
              <a:t>Lack of network egress controls</a:t>
            </a:r>
          </a:p>
          <a:p>
            <a:r>
              <a:rPr lang="en-US" dirty="0"/>
              <a:t>What portals are open</a:t>
            </a:r>
          </a:p>
          <a:p>
            <a:pPr lvl="1"/>
            <a:r>
              <a:rPr lang="en-US" dirty="0"/>
              <a:t>Looking for anything to pivot externally</a:t>
            </a:r>
          </a:p>
          <a:p>
            <a:pPr lvl="1"/>
            <a:r>
              <a:rPr lang="en-US" dirty="0"/>
              <a:t>Exposed web administrator panels</a:t>
            </a:r>
          </a:p>
        </p:txBody>
      </p:sp>
    </p:spTree>
    <p:extLst>
      <p:ext uri="{BB962C8B-B14F-4D97-AF65-F5344CB8AC3E}">
        <p14:creationId xmlns:p14="http://schemas.microsoft.com/office/powerpoint/2010/main" val="4257653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Inventory</a:t>
            </a:r>
          </a:p>
        </p:txBody>
      </p:sp>
      <p:sp>
        <p:nvSpPr>
          <p:cNvPr id="3" name="Content Placeholder 2"/>
          <p:cNvSpPr>
            <a:spLocks noGrp="1"/>
          </p:cNvSpPr>
          <p:nvPr>
            <p:ph idx="1"/>
          </p:nvPr>
        </p:nvSpPr>
        <p:spPr/>
        <p:txBody>
          <a:bodyPr/>
          <a:lstStyle/>
          <a:p>
            <a:r>
              <a:rPr lang="en-US" dirty="0"/>
              <a:t>How do we manage it if we don’t know it exists?</a:t>
            </a:r>
          </a:p>
          <a:p>
            <a:r>
              <a:rPr lang="en-US" dirty="0"/>
              <a:t>Do you know every piece of:</a:t>
            </a:r>
          </a:p>
          <a:p>
            <a:pPr lvl="1"/>
            <a:r>
              <a:rPr lang="en-US" dirty="0"/>
              <a:t>Software on your machines?</a:t>
            </a:r>
          </a:p>
          <a:p>
            <a:pPr lvl="1"/>
            <a:r>
              <a:rPr lang="en-US" dirty="0"/>
              <a:t>Hardware?</a:t>
            </a:r>
          </a:p>
        </p:txBody>
      </p:sp>
    </p:spTree>
    <p:extLst>
      <p:ext uri="{BB962C8B-B14F-4D97-AF65-F5344CB8AC3E}">
        <p14:creationId xmlns:p14="http://schemas.microsoft.com/office/powerpoint/2010/main" val="2218033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Patch management</a:t>
            </a:r>
          </a:p>
        </p:txBody>
      </p:sp>
      <p:sp>
        <p:nvSpPr>
          <p:cNvPr id="3" name="Content Placeholder 2"/>
          <p:cNvSpPr>
            <a:spLocks noGrp="1"/>
          </p:cNvSpPr>
          <p:nvPr>
            <p:ph idx="1"/>
          </p:nvPr>
        </p:nvSpPr>
        <p:spPr/>
        <p:txBody>
          <a:bodyPr/>
          <a:lstStyle/>
          <a:p>
            <a:r>
              <a:rPr lang="en-US" dirty="0"/>
              <a:t>Process of implementing patches</a:t>
            </a:r>
          </a:p>
          <a:p>
            <a:r>
              <a:rPr lang="en-US" dirty="0"/>
              <a:t>Zero days</a:t>
            </a:r>
          </a:p>
          <a:p>
            <a:r>
              <a:rPr lang="en-US" dirty="0"/>
              <a:t>CVE </a:t>
            </a:r>
          </a:p>
          <a:p>
            <a:endParaRPr lang="en-US" dirty="0"/>
          </a:p>
        </p:txBody>
      </p:sp>
    </p:spTree>
    <p:extLst>
      <p:ext uri="{BB962C8B-B14F-4D97-AF65-F5344CB8AC3E}">
        <p14:creationId xmlns:p14="http://schemas.microsoft.com/office/powerpoint/2010/main" val="1838677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 and Monitoring</a:t>
            </a:r>
          </a:p>
        </p:txBody>
      </p:sp>
      <p:sp>
        <p:nvSpPr>
          <p:cNvPr id="3" name="Content Placeholder 2"/>
          <p:cNvSpPr>
            <a:spLocks noGrp="1"/>
          </p:cNvSpPr>
          <p:nvPr>
            <p:ph idx="1"/>
          </p:nvPr>
        </p:nvSpPr>
        <p:spPr/>
        <p:txBody>
          <a:bodyPr>
            <a:normAutofit lnSpcReduction="10000"/>
          </a:bodyPr>
          <a:lstStyle/>
          <a:p>
            <a:r>
              <a:rPr lang="en-US" dirty="0"/>
              <a:t>Blind to most attacks</a:t>
            </a:r>
          </a:p>
          <a:p>
            <a:r>
              <a:rPr lang="en-US" dirty="0"/>
              <a:t>Centralize monitoring and logging</a:t>
            </a:r>
          </a:p>
          <a:p>
            <a:r>
              <a:rPr lang="en-US" dirty="0"/>
              <a:t>Monitor up/down</a:t>
            </a:r>
          </a:p>
          <a:p>
            <a:r>
              <a:rPr lang="en-US" dirty="0"/>
              <a:t>Logging for errors</a:t>
            </a:r>
          </a:p>
          <a:p>
            <a:r>
              <a:rPr lang="en-US" dirty="0"/>
              <a:t>Identify abnormalities </a:t>
            </a:r>
          </a:p>
          <a:p>
            <a:r>
              <a:rPr lang="en-US" dirty="0"/>
              <a:t>Alert fatigue </a:t>
            </a:r>
          </a:p>
          <a:p>
            <a:r>
              <a:rPr lang="en-US" dirty="0"/>
              <a:t>Layers</a:t>
            </a:r>
          </a:p>
          <a:p>
            <a:pPr lvl="1"/>
            <a:r>
              <a:rPr lang="en-US" dirty="0"/>
              <a:t>Network, Physical, Storage, Databases, Virtualization, Application, UI </a:t>
            </a:r>
          </a:p>
        </p:txBody>
      </p:sp>
    </p:spTree>
    <p:extLst>
      <p:ext uri="{BB962C8B-B14F-4D97-AF65-F5344CB8AC3E}">
        <p14:creationId xmlns:p14="http://schemas.microsoft.com/office/powerpoint/2010/main" val="390362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ightfall design templat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Nightfall design slides.potx" id="{1F21CAEF-9FBE-490C-A0F8-816FBEE90D46}" vid="{85D2A922-5EE5-4375-8B4A-B39999B15898}"/>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Nightfall design slides</Template>
  <TotalTime>7209</TotalTime>
  <Words>1773</Words>
  <Application>Microsoft Office PowerPoint</Application>
  <PresentationFormat>Widescreen</PresentationFormat>
  <Paragraphs>321</Paragraphs>
  <Slides>26</Slides>
  <Notes>24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Nightfall design template</vt:lpstr>
      <vt:lpstr>Victor Steven Morales DevOps Engineer, University Of Utah</vt:lpstr>
      <vt:lpstr>Systems Admin pain points</vt:lpstr>
      <vt:lpstr>The numbers</vt:lpstr>
      <vt:lpstr>False sense of security </vt:lpstr>
      <vt:lpstr>How do we make the job of a hacker harder?</vt:lpstr>
      <vt:lpstr>How do I look from the inside/outside?</vt:lpstr>
      <vt:lpstr>Inventory</vt:lpstr>
      <vt:lpstr>Patch management</vt:lpstr>
      <vt:lpstr>Logging and Monitoring</vt:lpstr>
      <vt:lpstr>Local Administration </vt:lpstr>
      <vt:lpstr>Password re-use and length – 2FA</vt:lpstr>
      <vt:lpstr>Network Segmentation </vt:lpstr>
      <vt:lpstr>Vulnerability Scanning </vt:lpstr>
      <vt:lpstr>System Hardening</vt:lpstr>
      <vt:lpstr>Data classification </vt:lpstr>
      <vt:lpstr>Security Strategic Plan </vt:lpstr>
      <vt:lpstr>Security and System admin staff</vt:lpstr>
      <vt:lpstr>Social/Phishing Attacks</vt:lpstr>
      <vt:lpstr>Who is doing what </vt:lpstr>
      <vt:lpstr>Poisoning LLMNR and NBT-NS </vt:lpstr>
      <vt:lpstr>SMB Signing Disabled </vt:lpstr>
      <vt:lpstr>HTTP vs HTTPS</vt:lpstr>
      <vt:lpstr>Credentials Cached in Memory</vt:lpstr>
      <vt:lpstr>Honeypots </vt:lpstr>
      <vt:lpstr>Eating the elephant</vt:lpstr>
      <vt:lpstr>Sources</vt:lpstr>
    </vt:vector>
  </TitlesOfParts>
  <Company>University of Utah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Victor Morales</dc:creator>
  <cp:lastModifiedBy>Victor Morales</cp:lastModifiedBy>
  <cp:revision>38</cp:revision>
  <dcterms:created xsi:type="dcterms:W3CDTF">2019-06-13T19:30:14Z</dcterms:created>
  <dcterms:modified xsi:type="dcterms:W3CDTF">2021-12-16T03:51:39Z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