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9" r:id="rId4"/>
    <p:sldId id="280" r:id="rId5"/>
    <p:sldId id="264" r:id="rId6"/>
    <p:sldId id="260" r:id="rId7"/>
    <p:sldId id="266" r:id="rId8"/>
    <p:sldId id="285" r:id="rId9"/>
    <p:sldId id="284" r:id="rId10"/>
    <p:sldId id="283" r:id="rId11"/>
    <p:sldId id="286" r:id="rId12"/>
    <p:sldId id="289" r:id="rId13"/>
    <p:sldId id="290" r:id="rId14"/>
    <p:sldId id="287" r:id="rId15"/>
    <p:sldId id="295" r:id="rId16"/>
    <p:sldId id="291" r:id="rId17"/>
    <p:sldId id="292" r:id="rId18"/>
    <p:sldId id="293" r:id="rId19"/>
    <p:sldId id="274" r:id="rId20"/>
    <p:sldId id="294" r:id="rId21"/>
    <p:sldId id="279"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Canva Sans Bold" panose="020B0604020202020204" charset="0"/>
      <p:regular r:id="rId28"/>
    </p:embeddedFont>
    <p:embeddedFont>
      <p:font typeface="Poppins" panose="00000500000000000000" pitchFamily="2" charset="0"/>
      <p:regular r:id="rId29"/>
      <p:bold r:id="rId30"/>
      <p:italic r:id="rId31"/>
      <p:boldItalic r:id="rId32"/>
    </p:embeddedFont>
    <p:embeddedFont>
      <p:font typeface="Poppins Bold" panose="00000800000000000000" charset="0"/>
      <p:regular r:id="rId33"/>
      <p:bold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FFFFFF"/>
    <a:srgbClr val="BEC1DB"/>
    <a:srgbClr val="000C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750" autoAdjust="0"/>
  </p:normalViewPr>
  <p:slideViewPr>
    <p:cSldViewPr>
      <p:cViewPr>
        <p:scale>
          <a:sx n="66" d="100"/>
          <a:sy n="66" d="100"/>
        </p:scale>
        <p:origin x="228" y="14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or as known bridge based native module system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58050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71967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7384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7459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61974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02787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2552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2377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35982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077299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8358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3498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100000">
              <a:srgbClr val="C7C9FF">
                <a:alpha val="355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2493035" y="-4375722"/>
            <a:ext cx="12102391" cy="1210239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C74">
                  <a:alpha val="19608"/>
                </a:srgbClr>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843498" y="-2726185"/>
            <a:ext cx="8803317" cy="880331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C74">
                  <a:alpha val="19608"/>
                </a:srgbClr>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41285" y="8174343"/>
            <a:ext cx="8168071" cy="5432955"/>
            <a:chOff x="0" y="0"/>
            <a:chExt cx="2151262" cy="1430902"/>
          </a:xfrm>
        </p:grpSpPr>
        <p:sp>
          <p:nvSpPr>
            <p:cNvPr id="9" name="Freeform 9"/>
            <p:cNvSpPr/>
            <p:nvPr/>
          </p:nvSpPr>
          <p:spPr>
            <a:xfrm>
              <a:off x="0" y="0"/>
              <a:ext cx="2151262" cy="1430902"/>
            </a:xfrm>
            <a:custGeom>
              <a:avLst/>
              <a:gdLst/>
              <a:ahLst/>
              <a:cxnLst/>
              <a:rect l="l" t="t" r="r" b="b"/>
              <a:pathLst>
                <a:path w="2151262" h="1430902">
                  <a:moveTo>
                    <a:pt x="29383" y="0"/>
                  </a:moveTo>
                  <a:lnTo>
                    <a:pt x="2121879" y="0"/>
                  </a:lnTo>
                  <a:cubicBezTo>
                    <a:pt x="2129672" y="0"/>
                    <a:pt x="2137145" y="3096"/>
                    <a:pt x="2142655" y="8606"/>
                  </a:cubicBezTo>
                  <a:cubicBezTo>
                    <a:pt x="2148166" y="14116"/>
                    <a:pt x="2151262" y="21590"/>
                    <a:pt x="2151262" y="29383"/>
                  </a:cubicBezTo>
                  <a:lnTo>
                    <a:pt x="2151262" y="1401519"/>
                  </a:lnTo>
                  <a:cubicBezTo>
                    <a:pt x="2151262" y="1417747"/>
                    <a:pt x="2138107" y="1430902"/>
                    <a:pt x="2121879" y="1430902"/>
                  </a:cubicBezTo>
                  <a:lnTo>
                    <a:pt x="29383" y="1430902"/>
                  </a:lnTo>
                  <a:cubicBezTo>
                    <a:pt x="21590" y="1430902"/>
                    <a:pt x="14116" y="1427806"/>
                    <a:pt x="8606" y="1422296"/>
                  </a:cubicBezTo>
                  <a:cubicBezTo>
                    <a:pt x="3096" y="1416785"/>
                    <a:pt x="0" y="1409312"/>
                    <a:pt x="0" y="1401519"/>
                  </a:cubicBezTo>
                  <a:lnTo>
                    <a:pt x="0" y="29383"/>
                  </a:lnTo>
                  <a:cubicBezTo>
                    <a:pt x="0" y="13155"/>
                    <a:pt x="13155" y="0"/>
                    <a:pt x="29383" y="0"/>
                  </a:cubicBezTo>
                  <a:close/>
                </a:path>
              </a:pathLst>
            </a:custGeom>
            <a:solidFill>
              <a:srgbClr val="000C74"/>
            </a:solidFill>
          </p:spPr>
        </p:sp>
        <p:sp>
          <p:nvSpPr>
            <p:cNvPr id="10" name="TextBox 10"/>
            <p:cNvSpPr txBox="1"/>
            <p:nvPr/>
          </p:nvSpPr>
          <p:spPr>
            <a:xfrm>
              <a:off x="0" y="-38100"/>
              <a:ext cx="2151262" cy="1469002"/>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441285" y="1782207"/>
            <a:ext cx="12265511" cy="2021066"/>
          </a:xfrm>
          <a:prstGeom prst="rect">
            <a:avLst/>
          </a:prstGeom>
        </p:spPr>
        <p:txBody>
          <a:bodyPr lIns="0" tIns="0" rIns="0" bIns="0" rtlCol="0" anchor="t">
            <a:spAutoFit/>
          </a:bodyPr>
          <a:lstStyle/>
          <a:p>
            <a:pPr algn="l">
              <a:lnSpc>
                <a:spcPts val="16551"/>
              </a:lnSpc>
            </a:pPr>
            <a:r>
              <a:rPr lang="en-US" sz="11822" b="1" dirty="0">
                <a:solidFill>
                  <a:srgbClr val="081269"/>
                </a:solidFill>
                <a:latin typeface="Poppins Bold"/>
                <a:ea typeface="Poppins Bold"/>
                <a:cs typeface="Poppins Bold"/>
                <a:sym typeface="Poppins Bold"/>
              </a:rPr>
              <a:t>React JS</a:t>
            </a:r>
          </a:p>
        </p:txBody>
      </p:sp>
      <p:sp>
        <p:nvSpPr>
          <p:cNvPr id="12" name="TextBox 12"/>
          <p:cNvSpPr txBox="1"/>
          <p:nvPr/>
        </p:nvSpPr>
        <p:spPr>
          <a:xfrm>
            <a:off x="1441285" y="3603584"/>
            <a:ext cx="9521707" cy="1933293"/>
          </a:xfrm>
          <a:prstGeom prst="rect">
            <a:avLst/>
          </a:prstGeom>
        </p:spPr>
        <p:txBody>
          <a:bodyPr lIns="0" tIns="0" rIns="0" bIns="0" rtlCol="0" anchor="t">
            <a:spAutoFit/>
          </a:bodyPr>
          <a:lstStyle/>
          <a:p>
            <a:pPr algn="l">
              <a:lnSpc>
                <a:spcPts val="14991"/>
              </a:lnSpc>
            </a:pPr>
            <a:r>
              <a:rPr lang="en-US" sz="10708" dirty="0">
                <a:solidFill>
                  <a:srgbClr val="081269"/>
                </a:solidFill>
                <a:latin typeface="Poppins"/>
                <a:ea typeface="Poppins"/>
                <a:cs typeface="Poppins"/>
                <a:sym typeface="Poppins"/>
              </a:rPr>
              <a:t>What’s New?</a:t>
            </a:r>
          </a:p>
        </p:txBody>
      </p:sp>
      <p:sp>
        <p:nvSpPr>
          <p:cNvPr id="13" name="TextBox 13"/>
          <p:cNvSpPr txBox="1"/>
          <p:nvPr/>
        </p:nvSpPr>
        <p:spPr>
          <a:xfrm>
            <a:off x="1412256" y="6295744"/>
            <a:ext cx="7621155" cy="426079"/>
          </a:xfrm>
          <a:prstGeom prst="rect">
            <a:avLst/>
          </a:prstGeom>
        </p:spPr>
        <p:txBody>
          <a:bodyPr lIns="0" tIns="0" rIns="0" bIns="0" rtlCol="0" anchor="t">
            <a:spAutoFit/>
          </a:bodyPr>
          <a:lstStyle/>
          <a:p>
            <a:pPr algn="just">
              <a:lnSpc>
                <a:spcPts val="3488"/>
              </a:lnSpc>
            </a:pPr>
            <a:r>
              <a:rPr lang="en-US" sz="2491" dirty="0">
                <a:solidFill>
                  <a:srgbClr val="081269"/>
                </a:solidFill>
                <a:latin typeface="Poppins"/>
                <a:ea typeface="Poppins"/>
                <a:cs typeface="Poppins"/>
                <a:sym typeface="Poppins"/>
              </a:rPr>
              <a:t>Represented by :</a:t>
            </a:r>
            <a:r>
              <a:rPr lang="en-US" sz="2491">
                <a:solidFill>
                  <a:srgbClr val="081269"/>
                </a:solidFill>
                <a:latin typeface="Poppins"/>
                <a:ea typeface="Poppins"/>
                <a:cs typeface="Poppins"/>
                <a:sym typeface="Poppins"/>
              </a:rPr>
              <a:t>Victory MBENZE</a:t>
            </a:r>
            <a:endParaRPr lang="en-US" sz="2491" dirty="0">
              <a:solidFill>
                <a:srgbClr val="081269"/>
              </a:solidFill>
              <a:latin typeface="Poppins"/>
              <a:ea typeface="Poppins"/>
              <a:cs typeface="Poppins"/>
              <a:sym typeface="Poppins"/>
            </a:endParaRPr>
          </a:p>
        </p:txBody>
      </p:sp>
      <p:sp>
        <p:nvSpPr>
          <p:cNvPr id="14" name="Freeform 14"/>
          <p:cNvSpPr/>
          <p:nvPr/>
        </p:nvSpPr>
        <p:spPr>
          <a:xfrm>
            <a:off x="12422464" y="-2313530"/>
            <a:ext cx="13131091" cy="13131091"/>
          </a:xfrm>
          <a:custGeom>
            <a:avLst/>
            <a:gdLst/>
            <a:ahLst/>
            <a:cxnLst/>
            <a:rect l="l" t="t" r="r" b="b"/>
            <a:pathLst>
              <a:path w="13131091" h="13131091">
                <a:moveTo>
                  <a:pt x="0" y="0"/>
                </a:moveTo>
                <a:lnTo>
                  <a:pt x="13131090" y="0"/>
                </a:lnTo>
                <a:lnTo>
                  <a:pt x="13131090" y="13131090"/>
                </a:lnTo>
                <a:lnTo>
                  <a:pt x="0" y="13131090"/>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txBody>
          <a:bodyPr/>
          <a:lstStyle/>
          <a:p>
            <a:endParaRPr lang="LID4096"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sp>
        <p:nvSpPr>
          <p:cNvPr id="35" name="TextBox 7">
            <a:extLst>
              <a:ext uri="{FF2B5EF4-FFF2-40B4-BE49-F238E27FC236}">
                <a16:creationId xmlns:a16="http://schemas.microsoft.com/office/drawing/2014/main" id="{B62812B9-3D13-4C0E-9303-7D0D02175430}"/>
              </a:ext>
            </a:extLst>
          </p:cNvPr>
          <p:cNvSpPr txBox="1"/>
          <p:nvPr/>
        </p:nvSpPr>
        <p:spPr>
          <a:xfrm>
            <a:off x="247658" y="2549980"/>
            <a:ext cx="10172700" cy="878189"/>
          </a:xfrm>
          <a:prstGeom prst="rect">
            <a:avLst/>
          </a:prstGeom>
        </p:spPr>
        <p:txBody>
          <a:bodyPr wrap="square" lIns="0" tIns="0" rIns="0" bIns="0" rtlCol="0" anchor="t">
            <a:spAutoFit/>
          </a:bodyPr>
          <a:lstStyle/>
          <a:p>
            <a:pPr algn="ctr">
              <a:lnSpc>
                <a:spcPts val="3499"/>
              </a:lnSpc>
            </a:pPr>
            <a:r>
              <a:rPr lang="en-US" sz="3200" b="1" u="sng" dirty="0" err="1">
                <a:solidFill>
                  <a:srgbClr val="000C74"/>
                </a:solidFill>
                <a:latin typeface="Canva Sans Bold"/>
                <a:ea typeface="Canva Sans Bold"/>
                <a:cs typeface="Canva Sans Bold"/>
                <a:sym typeface="Canva Sans Bold"/>
              </a:rPr>
              <a:t>useOptimistic</a:t>
            </a:r>
            <a:r>
              <a:rPr lang="en-US" sz="3200" b="1" u="sng" dirty="0">
                <a:solidFill>
                  <a:srgbClr val="000C74"/>
                </a:solidFill>
                <a:latin typeface="Canva Sans Bold"/>
                <a:ea typeface="Canva Sans Bold"/>
                <a:cs typeface="Canva Sans Bold"/>
                <a:sym typeface="Canva Sans Bold"/>
              </a:rPr>
              <a:t>:</a:t>
            </a:r>
            <a:r>
              <a:rPr lang="en-US" sz="3200" dirty="0">
                <a:solidFill>
                  <a:srgbClr val="000C74"/>
                </a:solidFill>
                <a:latin typeface="Canva Sans Bold"/>
                <a:ea typeface="Canva Sans Bold"/>
                <a:cs typeface="Canva Sans Bold"/>
                <a:sym typeface="Canva Sans Bold"/>
              </a:rPr>
              <a:t> </a:t>
            </a:r>
            <a:r>
              <a:rPr lang="en-US" sz="2800" dirty="0">
                <a:latin typeface="Canva Sans Bold"/>
                <a:ea typeface="Canva Sans Bold"/>
                <a:cs typeface="Canva Sans Bold"/>
                <a:sym typeface="Canva Sans Bold"/>
              </a:rPr>
              <a:t>This Hook facilitates the management of optimistic updates to improve the fluidity of interfaces.</a:t>
            </a:r>
            <a:endParaRPr lang="en-US" sz="2800" b="1" u="sng" dirty="0">
              <a:latin typeface="Canva Sans Bold"/>
              <a:ea typeface="Canva Sans Bold"/>
              <a:cs typeface="Canva Sans Bold"/>
              <a:sym typeface="Canva Sans Bold"/>
            </a:endParaRPr>
          </a:p>
        </p:txBody>
      </p:sp>
      <p:grpSp>
        <p:nvGrpSpPr>
          <p:cNvPr id="21" name="Group 11">
            <a:extLst>
              <a:ext uri="{FF2B5EF4-FFF2-40B4-BE49-F238E27FC236}">
                <a16:creationId xmlns:a16="http://schemas.microsoft.com/office/drawing/2014/main" id="{7DFC33CA-DDF9-41D8-BA04-0F1FAE454CAF}"/>
              </a:ext>
            </a:extLst>
          </p:cNvPr>
          <p:cNvGrpSpPr/>
          <p:nvPr/>
        </p:nvGrpSpPr>
        <p:grpSpPr>
          <a:xfrm>
            <a:off x="13258800" y="5039082"/>
            <a:ext cx="5604502" cy="1321764"/>
            <a:chOff x="-333644" y="-28575"/>
            <a:chExt cx="1533723" cy="361713"/>
          </a:xfrm>
        </p:grpSpPr>
        <p:sp>
          <p:nvSpPr>
            <p:cNvPr id="22" name="Freeform 12">
              <a:extLst>
                <a:ext uri="{FF2B5EF4-FFF2-40B4-BE49-F238E27FC236}">
                  <a16:creationId xmlns:a16="http://schemas.microsoft.com/office/drawing/2014/main" id="{12893B6D-2EB3-4373-B559-D16EF32EDB7E}"/>
                </a:ext>
              </a:extLst>
            </p:cNvPr>
            <p:cNvSpPr/>
            <p:nvPr/>
          </p:nvSpPr>
          <p:spPr>
            <a:xfrm>
              <a:off x="-333644"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txBody>
            <a:bodyPr/>
            <a:lstStyle/>
            <a:p>
              <a:endParaRPr lang="LID4096"/>
            </a:p>
          </p:txBody>
        </p:sp>
        <p:sp>
          <p:nvSpPr>
            <p:cNvPr id="23" name="TextBox 13">
              <a:extLst>
                <a:ext uri="{FF2B5EF4-FFF2-40B4-BE49-F238E27FC236}">
                  <a16:creationId xmlns:a16="http://schemas.microsoft.com/office/drawing/2014/main" id="{1EB8BB69-0264-4CDD-BB15-667230B4C1A7}"/>
                </a:ext>
              </a:extLst>
            </p:cNvPr>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24" name="TextBox 5">
            <a:extLst>
              <a:ext uri="{FF2B5EF4-FFF2-40B4-BE49-F238E27FC236}">
                <a16:creationId xmlns:a16="http://schemas.microsoft.com/office/drawing/2014/main" id="{C173EE4B-003B-4F6A-86B8-B3B87AF9EBBF}"/>
              </a:ext>
            </a:extLst>
          </p:cNvPr>
          <p:cNvSpPr txBox="1"/>
          <p:nvPr/>
        </p:nvSpPr>
        <p:spPr>
          <a:xfrm>
            <a:off x="14478000" y="5526213"/>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Old React v18</a:t>
            </a:r>
            <a:endParaRPr lang="en-US" sz="2675" b="1" dirty="0">
              <a:solidFill>
                <a:srgbClr val="000C74"/>
              </a:solidFill>
              <a:latin typeface="Poppins Bold"/>
              <a:ea typeface="Poppins Bold"/>
              <a:cs typeface="Poppins Bold"/>
              <a:sym typeface="Poppins Bold"/>
            </a:endParaRPr>
          </a:p>
        </p:txBody>
      </p:sp>
      <p:pic>
        <p:nvPicPr>
          <p:cNvPr id="25" name="Picture 24">
            <a:extLst>
              <a:ext uri="{FF2B5EF4-FFF2-40B4-BE49-F238E27FC236}">
                <a16:creationId xmlns:a16="http://schemas.microsoft.com/office/drawing/2014/main" id="{2AC3DA93-FE8F-4334-ACCD-AD7689775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8" y="3542876"/>
            <a:ext cx="11219998" cy="7145846"/>
          </a:xfrm>
          <a:prstGeom prst="rect">
            <a:avLst/>
          </a:prstGeom>
        </p:spPr>
      </p:pic>
    </p:spTree>
    <p:extLst>
      <p:ext uri="{BB962C8B-B14F-4D97-AF65-F5344CB8AC3E}">
        <p14:creationId xmlns:p14="http://schemas.microsoft.com/office/powerpoint/2010/main" val="422260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pic>
        <p:nvPicPr>
          <p:cNvPr id="7" name="Picture 6">
            <a:extLst>
              <a:ext uri="{FF2B5EF4-FFF2-40B4-BE49-F238E27FC236}">
                <a16:creationId xmlns:a16="http://schemas.microsoft.com/office/drawing/2014/main" id="{1042416A-FA81-41B6-8D20-FAF06ECA6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0" y="4087985"/>
            <a:ext cx="12001500" cy="5524500"/>
          </a:xfrm>
          <a:prstGeom prst="rect">
            <a:avLst/>
          </a:prstGeom>
        </p:spPr>
      </p:pic>
    </p:spTree>
    <p:extLst>
      <p:ext uri="{BB962C8B-B14F-4D97-AF65-F5344CB8AC3E}">
        <p14:creationId xmlns:p14="http://schemas.microsoft.com/office/powerpoint/2010/main" val="159959613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100000">
              <a:srgbClr val="C7C9FF">
                <a:alpha val="69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2562988" y="3450164"/>
            <a:ext cx="11165322" cy="1116532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C74"/>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291429" y="4806113"/>
            <a:ext cx="7333269" cy="733326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C74">
                  <a:alpha val="9804"/>
                </a:srgbClr>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516042" y="5625545"/>
            <a:ext cx="5334243" cy="533424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C74">
                  <a:alpha val="9804"/>
                </a:srgbClr>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44706" y="739157"/>
            <a:ext cx="4385302" cy="1217346"/>
            <a:chOff x="0" y="0"/>
            <a:chExt cx="1200079" cy="333138"/>
          </a:xfrm>
        </p:grpSpPr>
        <p:sp>
          <p:nvSpPr>
            <p:cNvPr id="12" name="Freeform 12"/>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13" name="TextBox 13"/>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14" name="TextBox 14"/>
          <p:cNvSpPr txBox="1"/>
          <p:nvPr/>
        </p:nvSpPr>
        <p:spPr>
          <a:xfrm>
            <a:off x="163939" y="1072244"/>
            <a:ext cx="3592620" cy="451919"/>
          </a:xfrm>
          <a:prstGeom prst="rect">
            <a:avLst/>
          </a:prstGeom>
        </p:spPr>
        <p:txBody>
          <a:bodyPr lIns="0" tIns="0" rIns="0" bIns="0" rtlCol="0" anchor="t">
            <a:spAutoFit/>
          </a:bodyPr>
          <a:lstStyle/>
          <a:p>
            <a:pPr algn="ctr">
              <a:lnSpc>
                <a:spcPts val="3745"/>
              </a:lnSpc>
            </a:pPr>
            <a:r>
              <a:rPr lang="en-US" sz="2675" b="1" dirty="0">
                <a:solidFill>
                  <a:srgbClr val="000C74"/>
                </a:solidFill>
                <a:latin typeface="Poppins Bold"/>
                <a:ea typeface="Poppins Bold"/>
                <a:cs typeface="Poppins Bold"/>
                <a:sym typeface="Poppins Bold"/>
              </a:rPr>
              <a:t>New React v19</a:t>
            </a:r>
          </a:p>
        </p:txBody>
      </p:sp>
      <p:sp>
        <p:nvSpPr>
          <p:cNvPr id="15" name="TextBox 15"/>
          <p:cNvSpPr txBox="1"/>
          <p:nvPr/>
        </p:nvSpPr>
        <p:spPr>
          <a:xfrm>
            <a:off x="2142937" y="3284713"/>
            <a:ext cx="8363188" cy="5748112"/>
          </a:xfrm>
          <a:prstGeom prst="rect">
            <a:avLst/>
          </a:prstGeom>
        </p:spPr>
        <p:txBody>
          <a:bodyPr lIns="0" tIns="0" rIns="0" bIns="0" rtlCol="0" anchor="t">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800" dirty="0">
                <a:latin typeface="Canva Sans Bold"/>
                <a:ea typeface="Canva Sans Bold"/>
                <a:cs typeface="Canva Sans Bold"/>
                <a:sym typeface="Canva Sans Bold"/>
              </a:rPr>
              <a:t>React v19 introduce new API called use designed to simplify asynchronous data management and improve the developer experience. It allows you to wait for Promises directly in functional components without having to manually manage additional states like loading or errors. This makes the code clearer and reduces the need to write complex hooks.</a:t>
            </a:r>
          </a:p>
        </p:txBody>
      </p:sp>
      <p:sp>
        <p:nvSpPr>
          <p:cNvPr id="23" name="TextBox 13">
            <a:extLst>
              <a:ext uri="{FF2B5EF4-FFF2-40B4-BE49-F238E27FC236}">
                <a16:creationId xmlns:a16="http://schemas.microsoft.com/office/drawing/2014/main" id="{3A77821D-86C6-47CD-8B44-93A090CED2C5}"/>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24" name="TextBox 15">
            <a:extLst>
              <a:ext uri="{FF2B5EF4-FFF2-40B4-BE49-F238E27FC236}">
                <a16:creationId xmlns:a16="http://schemas.microsoft.com/office/drawing/2014/main" id="{C7741302-88D7-41E9-BB2B-F9EE0A629507}"/>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25" name="TextBox 14">
            <a:extLst>
              <a:ext uri="{FF2B5EF4-FFF2-40B4-BE49-F238E27FC236}">
                <a16:creationId xmlns:a16="http://schemas.microsoft.com/office/drawing/2014/main" id="{BA7123DA-83D3-4546-BF32-1DBDC801FDA6}"/>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26" name="TextBox 15">
            <a:extLst>
              <a:ext uri="{FF2B5EF4-FFF2-40B4-BE49-F238E27FC236}">
                <a16:creationId xmlns:a16="http://schemas.microsoft.com/office/drawing/2014/main" id="{78A0F424-4F6D-4F57-9812-EE6E92ED258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sp>
        <p:nvSpPr>
          <p:cNvPr id="27" name="TextBox 16">
            <a:extLst>
              <a:ext uri="{FF2B5EF4-FFF2-40B4-BE49-F238E27FC236}">
                <a16:creationId xmlns:a16="http://schemas.microsoft.com/office/drawing/2014/main" id="{F7A1221C-D675-4283-913B-7BA59C834CE9}"/>
              </a:ext>
            </a:extLst>
          </p:cNvPr>
          <p:cNvSpPr txBox="1"/>
          <p:nvPr/>
        </p:nvSpPr>
        <p:spPr>
          <a:xfrm>
            <a:off x="13341423" y="7609146"/>
            <a:ext cx="4476395" cy="683520"/>
          </a:xfrm>
          <a:prstGeom prst="rect">
            <a:avLst/>
          </a:prstGeom>
        </p:spPr>
        <p:txBody>
          <a:bodyPr wrap="square" lIns="0" tIns="0" rIns="0" bIns="0" rtlCol="0" anchor="t">
            <a:spAutoFit/>
          </a:bodyPr>
          <a:lstStyle/>
          <a:p>
            <a:pPr algn="ctr">
              <a:lnSpc>
                <a:spcPts val="5649"/>
              </a:lnSpc>
              <a:spcBef>
                <a:spcPct val="0"/>
              </a:spcBef>
            </a:pPr>
            <a:r>
              <a:rPr lang="en-US" sz="4035" b="1" dirty="0">
                <a:solidFill>
                  <a:schemeClr val="bg1"/>
                </a:solidFill>
                <a:latin typeface="Poppins Bold"/>
                <a:ea typeface="Poppins Bold"/>
                <a:cs typeface="Poppins Bold"/>
                <a:sym typeface="Poppins Bold"/>
              </a:rPr>
              <a:t>use</a:t>
            </a:r>
          </a:p>
        </p:txBody>
      </p:sp>
    </p:spTree>
    <p:extLst>
      <p:ext uri="{BB962C8B-B14F-4D97-AF65-F5344CB8AC3E}">
        <p14:creationId xmlns:p14="http://schemas.microsoft.com/office/powerpoint/2010/main" val="34762630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sp>
        <p:nvSpPr>
          <p:cNvPr id="26" name="TextBox 7">
            <a:extLst>
              <a:ext uri="{FF2B5EF4-FFF2-40B4-BE49-F238E27FC236}">
                <a16:creationId xmlns:a16="http://schemas.microsoft.com/office/drawing/2014/main" id="{DBF75913-2730-49C0-9976-A19E283E40A8}"/>
              </a:ext>
            </a:extLst>
          </p:cNvPr>
          <p:cNvSpPr txBox="1"/>
          <p:nvPr/>
        </p:nvSpPr>
        <p:spPr>
          <a:xfrm>
            <a:off x="672490" y="2354613"/>
            <a:ext cx="16943019" cy="7284687"/>
          </a:xfrm>
          <a:prstGeom prst="rect">
            <a:avLst/>
          </a:prstGeom>
        </p:spPr>
        <p:txBody>
          <a:bodyPr wrap="square" lIns="0" tIns="0" rIns="0" bIns="0" rtlCol="0" anchor="t">
            <a:spAutoFit/>
          </a:bodyPr>
          <a:lstStyle/>
          <a:p>
            <a:pPr algn="l">
              <a:lnSpc>
                <a:spcPts val="3011"/>
              </a:lnSpc>
              <a:spcBef>
                <a:spcPct val="0"/>
              </a:spcBef>
            </a:pPr>
            <a:r>
              <a:rPr lang="en-US" sz="2151" b="1" u="sng" dirty="0">
                <a:solidFill>
                  <a:srgbClr val="5861AE"/>
                </a:solidFill>
                <a:latin typeface="Canva Sans Bold"/>
                <a:ea typeface="Canva Sans Bold"/>
                <a:cs typeface="Canva Sans Bold"/>
                <a:sym typeface="Canva Sans Bold"/>
              </a:rPr>
              <a:t>Automatic waiting for promises:</a:t>
            </a:r>
          </a:p>
          <a:p>
            <a:pPr algn="l">
              <a:lnSpc>
                <a:spcPts val="3011"/>
              </a:lnSpc>
              <a:spcBef>
                <a:spcPct val="0"/>
              </a:spcBef>
            </a:pPr>
            <a:endParaRPr lang="en-US" sz="2151" b="1" u="sng" dirty="0">
              <a:solidFill>
                <a:srgbClr val="5861AE"/>
              </a:solidFill>
              <a:latin typeface="Canva Sans Bold"/>
              <a:ea typeface="Canva Sans Bold"/>
              <a:cs typeface="Canva Sans Bold"/>
              <a:sym typeface="Canva Sans Bold"/>
            </a:endParaRPr>
          </a:p>
          <a:p>
            <a:pPr marL="800100" lvl="1" indent="-342900">
              <a:lnSpc>
                <a:spcPts val="3011"/>
              </a:lnSpc>
              <a:buFont typeface="Wingdings" panose="05000000000000000000" pitchFamily="2" charset="2"/>
              <a:buChar char="Ø"/>
            </a:pPr>
            <a:r>
              <a:rPr lang="en-US" sz="2000" dirty="0">
                <a:latin typeface="Canva Sans Bold"/>
                <a:ea typeface="Canva Sans Bold"/>
                <a:cs typeface="Canva Sans Bold"/>
                <a:sym typeface="Canva Sans Bold"/>
              </a:rPr>
              <a:t>you can call an asynchronous function or use a promise directly in a component. React waits for this 	promise to resolve or reject before continuing with rendering.</a:t>
            </a:r>
          </a:p>
          <a:p>
            <a:pPr marL="800100" lvl="1" indent="-342900">
              <a:lnSpc>
                <a:spcPts val="3011"/>
              </a:lnSpc>
              <a:buFont typeface="Wingdings" panose="05000000000000000000" pitchFamily="2" charset="2"/>
              <a:buChar char="Ø"/>
            </a:pPr>
            <a:endParaRPr lang="en-US" sz="2151" b="1" dirty="0">
              <a:solidFill>
                <a:srgbClr val="000000"/>
              </a:solidFill>
              <a:latin typeface="Canva Sans Bold"/>
              <a:ea typeface="Canva Sans Bold"/>
              <a:cs typeface="Canva Sans Bold"/>
              <a:sym typeface="Canva Sans Bold"/>
            </a:endParaRPr>
          </a:p>
          <a:p>
            <a:pPr algn="l">
              <a:lnSpc>
                <a:spcPts val="3011"/>
              </a:lnSpc>
              <a:spcBef>
                <a:spcPct val="0"/>
              </a:spcBef>
            </a:pPr>
            <a:r>
              <a:rPr lang="en-US" sz="2151" b="1" u="sng" dirty="0">
                <a:solidFill>
                  <a:srgbClr val="5861AE"/>
                </a:solidFill>
                <a:latin typeface="Canva Sans Bold"/>
                <a:ea typeface="Canva Sans Bold"/>
                <a:cs typeface="Canva Sans Bold"/>
                <a:sym typeface="Canva Sans Bold"/>
              </a:rPr>
              <a:t>Integrated management of loading states and errors</a:t>
            </a:r>
          </a:p>
          <a:p>
            <a:pPr algn="l">
              <a:lnSpc>
                <a:spcPts val="3011"/>
              </a:lnSpc>
              <a:spcBef>
                <a:spcPct val="0"/>
              </a:spcBef>
            </a:pPr>
            <a:endParaRPr lang="en-US" sz="2151" b="1" u="sng" dirty="0">
              <a:solidFill>
                <a:srgbClr val="5861AE"/>
              </a:solidFill>
              <a:latin typeface="Canva Sans Bold"/>
              <a:ea typeface="Canva Sans Bold"/>
              <a:cs typeface="Canva Sans Bold"/>
              <a:sym typeface="Canva Sans Bold"/>
            </a:endParaRPr>
          </a:p>
          <a:p>
            <a:pPr marL="800100" lvl="1" indent="-342900">
              <a:lnSpc>
                <a:spcPts val="3011"/>
              </a:lnSpc>
              <a:spcBef>
                <a:spcPct val="0"/>
              </a:spcBef>
              <a:buFont typeface="Wingdings" panose="05000000000000000000" pitchFamily="2" charset="2"/>
              <a:buChar char="Ø"/>
            </a:pPr>
            <a:r>
              <a:rPr lang="en-US" sz="2151" b="1" dirty="0">
                <a:solidFill>
                  <a:srgbClr val="000000"/>
                </a:solidFill>
                <a:latin typeface="Canva Sans Bold"/>
                <a:ea typeface="Canva Sans Bold"/>
                <a:cs typeface="Canva Sans Bold"/>
                <a:sym typeface="Canva Sans Bold"/>
              </a:rPr>
              <a:t>is used with a promise, React automatically handles intermediate states, like waiting for the promise to resolve or catching errors on failure.</a:t>
            </a:r>
          </a:p>
          <a:p>
            <a:pPr lvl="1">
              <a:lnSpc>
                <a:spcPts val="3011"/>
              </a:lnSpc>
              <a:spcBef>
                <a:spcPct val="0"/>
              </a:spcBef>
            </a:pPr>
            <a:endParaRPr lang="en-US" sz="2151" b="1" dirty="0">
              <a:solidFill>
                <a:srgbClr val="000000"/>
              </a:solidFill>
              <a:latin typeface="Canva Sans Bold"/>
              <a:ea typeface="Canva Sans Bold"/>
              <a:cs typeface="Canva Sans Bold"/>
              <a:sym typeface="Canva Sans Bold"/>
            </a:endParaRPr>
          </a:p>
          <a:p>
            <a:pPr marL="800100" lvl="1" indent="-342900">
              <a:lnSpc>
                <a:spcPts val="3011"/>
              </a:lnSpc>
              <a:spcBef>
                <a:spcPct val="0"/>
              </a:spcBef>
              <a:buFont typeface="Wingdings" panose="05000000000000000000" pitchFamily="2" charset="2"/>
              <a:buChar char="Ø"/>
            </a:pPr>
            <a:r>
              <a:rPr lang="en-US" sz="2151" b="1" dirty="0">
                <a:solidFill>
                  <a:srgbClr val="000000"/>
                </a:solidFill>
                <a:latin typeface="Canva Sans Bold"/>
                <a:ea typeface="Canva Sans Bold"/>
                <a:cs typeface="Canva Sans Bold"/>
                <a:sym typeface="Canva Sans Bold"/>
              </a:rPr>
              <a:t>This is a game-changer for animations, gestures, and real-time updates where performance is critical</a:t>
            </a:r>
          </a:p>
          <a:p>
            <a:pPr algn="l">
              <a:lnSpc>
                <a:spcPts val="3011"/>
              </a:lnSpc>
            </a:pPr>
            <a:endParaRPr lang="en-US" sz="2151" b="1" dirty="0">
              <a:solidFill>
                <a:srgbClr val="000000"/>
              </a:solidFill>
              <a:latin typeface="Canva Sans Bold"/>
              <a:ea typeface="Canva Sans Bold"/>
              <a:cs typeface="Canva Sans Bold"/>
              <a:sym typeface="Canva Sans Bold"/>
            </a:endParaRPr>
          </a:p>
          <a:p>
            <a:pPr algn="l">
              <a:lnSpc>
                <a:spcPts val="3011"/>
              </a:lnSpc>
            </a:pPr>
            <a:r>
              <a:rPr lang="en-US" sz="2151" b="1" u="sng" dirty="0">
                <a:solidFill>
                  <a:srgbClr val="5861AE"/>
                </a:solidFill>
                <a:latin typeface="Canva Sans Bold"/>
                <a:ea typeface="Canva Sans Bold"/>
                <a:cs typeface="Canva Sans Bold"/>
                <a:sym typeface="Canva Sans Bold"/>
              </a:rPr>
              <a:t>Sequential Rendering and Elimination of Intermediate Hooks</a:t>
            </a:r>
          </a:p>
          <a:p>
            <a:pPr marL="464477" lvl="1" indent="-232239" algn="l">
              <a:lnSpc>
                <a:spcPts val="3011"/>
              </a:lnSpc>
              <a:buFont typeface="Arial"/>
              <a:buChar char="•"/>
            </a:pPr>
            <a:r>
              <a:rPr lang="en-US" sz="2151" b="1" dirty="0">
                <a:solidFill>
                  <a:srgbClr val="000000"/>
                </a:solidFill>
                <a:latin typeface="Canva Sans Bold"/>
                <a:ea typeface="Canva Sans Bold"/>
                <a:cs typeface="Canva Sans Bold"/>
                <a:sym typeface="Canva Sans Bold"/>
              </a:rPr>
              <a:t>React ensures sequential rendering where the necessary data is ready before the component is rendered. This avoids the flashes of empty states often observed with traditional approaches.</a:t>
            </a:r>
          </a:p>
          <a:p>
            <a:pPr marL="464477" lvl="1" indent="-232239" algn="l">
              <a:lnSpc>
                <a:spcPts val="3011"/>
              </a:lnSpc>
              <a:buFont typeface="Arial"/>
              <a:buChar char="•"/>
            </a:pPr>
            <a:endParaRPr lang="en-US" sz="2151" b="1" dirty="0">
              <a:solidFill>
                <a:srgbClr val="000000"/>
              </a:solidFill>
              <a:latin typeface="Canva Sans Bold"/>
              <a:ea typeface="Canva Sans Bold"/>
              <a:cs typeface="Canva Sans Bold"/>
              <a:sym typeface="Canva Sans Bold"/>
            </a:endParaRPr>
          </a:p>
          <a:p>
            <a:pPr marL="464477" lvl="1" indent="-232239" algn="l">
              <a:lnSpc>
                <a:spcPts val="3011"/>
              </a:lnSpc>
              <a:buFont typeface="Arial"/>
              <a:buChar char="•"/>
            </a:pPr>
            <a:r>
              <a:rPr lang="en-US" sz="2151" b="1" dirty="0">
                <a:solidFill>
                  <a:srgbClr val="000000"/>
                </a:solidFill>
                <a:latin typeface="Canva Sans Bold"/>
                <a:ea typeface="Canva Sans Bold"/>
                <a:cs typeface="Canva Sans Bold"/>
                <a:sym typeface="Canva Sans Bold"/>
              </a:rPr>
              <a:t>reduces the need to write hooks like </a:t>
            </a:r>
            <a:r>
              <a:rPr lang="en-US" sz="2151" b="1" dirty="0" err="1">
                <a:solidFill>
                  <a:srgbClr val="000000"/>
                </a:solidFill>
                <a:latin typeface="Canva Sans Bold"/>
                <a:ea typeface="Canva Sans Bold"/>
                <a:cs typeface="Canva Sans Bold"/>
                <a:sym typeface="Canva Sans Bold"/>
              </a:rPr>
              <a:t>useEffect</a:t>
            </a:r>
            <a:r>
              <a:rPr lang="en-US" sz="2151" b="1" dirty="0">
                <a:solidFill>
                  <a:srgbClr val="000000"/>
                </a:solidFill>
                <a:latin typeface="Canva Sans Bold"/>
                <a:ea typeface="Canva Sans Bold"/>
                <a:cs typeface="Canva Sans Bold"/>
                <a:sym typeface="Canva Sans Bold"/>
              </a:rPr>
              <a:t> combined with </a:t>
            </a:r>
            <a:r>
              <a:rPr lang="en-US" sz="2151" b="1" dirty="0" err="1">
                <a:solidFill>
                  <a:srgbClr val="000000"/>
                </a:solidFill>
                <a:latin typeface="Canva Sans Bold"/>
                <a:ea typeface="Canva Sans Bold"/>
                <a:cs typeface="Canva Sans Bold"/>
                <a:sym typeface="Canva Sans Bold"/>
              </a:rPr>
              <a:t>useState</a:t>
            </a:r>
            <a:r>
              <a:rPr lang="en-US" sz="2151" b="1" dirty="0">
                <a:solidFill>
                  <a:srgbClr val="000000"/>
                </a:solidFill>
                <a:latin typeface="Canva Sans Bold"/>
                <a:ea typeface="Canva Sans Bold"/>
                <a:cs typeface="Canva Sans Bold"/>
                <a:sym typeface="Canva Sans Bold"/>
              </a:rPr>
              <a:t> to handle asynchronous data, thereby simplifying component structure </a:t>
            </a:r>
          </a:p>
          <a:p>
            <a:pPr algn="l">
              <a:lnSpc>
                <a:spcPts val="3011"/>
              </a:lnSpc>
            </a:pPr>
            <a:endParaRPr lang="en-US" sz="2151" b="1" dirty="0">
              <a:solidFill>
                <a:srgbClr val="000000"/>
              </a:solidFill>
              <a:latin typeface="Canva Sans Bold"/>
              <a:ea typeface="Canva Sans Bold"/>
              <a:cs typeface="Canva Sans Bold"/>
              <a:sym typeface="Canva Sans Bold"/>
            </a:endParaRPr>
          </a:p>
        </p:txBody>
      </p:sp>
    </p:spTree>
    <p:extLst>
      <p:ext uri="{BB962C8B-B14F-4D97-AF65-F5344CB8AC3E}">
        <p14:creationId xmlns:p14="http://schemas.microsoft.com/office/powerpoint/2010/main" val="15408720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grpSp>
        <p:nvGrpSpPr>
          <p:cNvPr id="21" name="Group 11">
            <a:extLst>
              <a:ext uri="{FF2B5EF4-FFF2-40B4-BE49-F238E27FC236}">
                <a16:creationId xmlns:a16="http://schemas.microsoft.com/office/drawing/2014/main" id="{7DFC33CA-DDF9-41D8-BA04-0F1FAE454CAF}"/>
              </a:ext>
            </a:extLst>
          </p:cNvPr>
          <p:cNvGrpSpPr/>
          <p:nvPr/>
        </p:nvGrpSpPr>
        <p:grpSpPr>
          <a:xfrm>
            <a:off x="13635726" y="2247900"/>
            <a:ext cx="5604502" cy="1321764"/>
            <a:chOff x="-333644" y="-28575"/>
            <a:chExt cx="1533723" cy="361713"/>
          </a:xfrm>
        </p:grpSpPr>
        <p:sp>
          <p:nvSpPr>
            <p:cNvPr id="22" name="Freeform 12">
              <a:extLst>
                <a:ext uri="{FF2B5EF4-FFF2-40B4-BE49-F238E27FC236}">
                  <a16:creationId xmlns:a16="http://schemas.microsoft.com/office/drawing/2014/main" id="{12893B6D-2EB3-4373-B559-D16EF32EDB7E}"/>
                </a:ext>
              </a:extLst>
            </p:cNvPr>
            <p:cNvSpPr/>
            <p:nvPr/>
          </p:nvSpPr>
          <p:spPr>
            <a:xfrm>
              <a:off x="-333644"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txBody>
            <a:bodyPr/>
            <a:lstStyle/>
            <a:p>
              <a:endParaRPr lang="LID4096"/>
            </a:p>
          </p:txBody>
        </p:sp>
        <p:sp>
          <p:nvSpPr>
            <p:cNvPr id="23" name="TextBox 13">
              <a:extLst>
                <a:ext uri="{FF2B5EF4-FFF2-40B4-BE49-F238E27FC236}">
                  <a16:creationId xmlns:a16="http://schemas.microsoft.com/office/drawing/2014/main" id="{1EB8BB69-0264-4CDD-BB15-667230B4C1A7}"/>
                </a:ext>
              </a:extLst>
            </p:cNvPr>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24" name="TextBox 5">
            <a:extLst>
              <a:ext uri="{FF2B5EF4-FFF2-40B4-BE49-F238E27FC236}">
                <a16:creationId xmlns:a16="http://schemas.microsoft.com/office/drawing/2014/main" id="{C173EE4B-003B-4F6A-86B8-B3B87AF9EBBF}"/>
              </a:ext>
            </a:extLst>
          </p:cNvPr>
          <p:cNvSpPr txBox="1"/>
          <p:nvPr/>
        </p:nvSpPr>
        <p:spPr>
          <a:xfrm>
            <a:off x="14417526" y="2735031"/>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Old React v18</a:t>
            </a:r>
            <a:endParaRPr lang="en-US" sz="2675" b="1" dirty="0">
              <a:solidFill>
                <a:srgbClr val="000C74"/>
              </a:solidFill>
              <a:latin typeface="Poppins Bold"/>
              <a:ea typeface="Poppins Bold"/>
              <a:cs typeface="Poppins Bold"/>
              <a:sym typeface="Poppins Bold"/>
            </a:endParaRPr>
          </a:p>
        </p:txBody>
      </p:sp>
      <p:pic>
        <p:nvPicPr>
          <p:cNvPr id="19" name="Picture 18">
            <a:extLst>
              <a:ext uri="{FF2B5EF4-FFF2-40B4-BE49-F238E27FC236}">
                <a16:creationId xmlns:a16="http://schemas.microsoft.com/office/drawing/2014/main" id="{377362E2-2A1F-48AE-A703-7430F9E1C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0197" y="3952377"/>
            <a:ext cx="7924800" cy="5067300"/>
          </a:xfrm>
          <a:prstGeom prst="rect">
            <a:avLst/>
          </a:prstGeom>
        </p:spPr>
      </p:pic>
      <p:pic>
        <p:nvPicPr>
          <p:cNvPr id="16" name="Picture 15">
            <a:extLst>
              <a:ext uri="{FF2B5EF4-FFF2-40B4-BE49-F238E27FC236}">
                <a16:creationId xmlns:a16="http://schemas.microsoft.com/office/drawing/2014/main" id="{3A9F5365-8F47-40B4-BA58-29EDDE7866EA}"/>
              </a:ext>
            </a:extLst>
          </p:cNvPr>
          <p:cNvPicPr>
            <a:picLocks noChangeAspect="1"/>
          </p:cNvPicPr>
          <p:nvPr/>
        </p:nvPicPr>
        <p:blipFill>
          <a:blip r:embed="rId4"/>
          <a:stretch>
            <a:fillRect/>
          </a:stretch>
        </p:blipFill>
        <p:spPr>
          <a:xfrm>
            <a:off x="838200" y="4152900"/>
            <a:ext cx="8716591" cy="4363059"/>
          </a:xfrm>
          <a:prstGeom prst="rect">
            <a:avLst/>
          </a:prstGeom>
        </p:spPr>
      </p:pic>
    </p:spTree>
    <p:extLst>
      <p:ext uri="{BB962C8B-B14F-4D97-AF65-F5344CB8AC3E}">
        <p14:creationId xmlns:p14="http://schemas.microsoft.com/office/powerpoint/2010/main" val="125335175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pic>
        <p:nvPicPr>
          <p:cNvPr id="14" name="Picture 13">
            <a:extLst>
              <a:ext uri="{FF2B5EF4-FFF2-40B4-BE49-F238E27FC236}">
                <a16:creationId xmlns:a16="http://schemas.microsoft.com/office/drawing/2014/main" id="{873F7699-DFCF-4242-8480-3EC3AFA29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990" y="2857500"/>
            <a:ext cx="8284736" cy="6531644"/>
          </a:xfrm>
          <a:prstGeom prst="rect">
            <a:avLst/>
          </a:prstGeom>
        </p:spPr>
      </p:pic>
    </p:spTree>
    <p:extLst>
      <p:ext uri="{BB962C8B-B14F-4D97-AF65-F5344CB8AC3E}">
        <p14:creationId xmlns:p14="http://schemas.microsoft.com/office/powerpoint/2010/main" val="20881416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100000">
              <a:srgbClr val="C7C9FF">
                <a:alpha val="69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2562988" y="3450164"/>
            <a:ext cx="11165322" cy="1116532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C74"/>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291429" y="4806113"/>
            <a:ext cx="7333269" cy="733326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C74">
                  <a:alpha val="9804"/>
                </a:srgbClr>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516042" y="5625545"/>
            <a:ext cx="5334243" cy="533424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C74">
                  <a:alpha val="9804"/>
                </a:srgbClr>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44706" y="739157"/>
            <a:ext cx="4385302" cy="1217346"/>
            <a:chOff x="0" y="0"/>
            <a:chExt cx="1200079" cy="333138"/>
          </a:xfrm>
        </p:grpSpPr>
        <p:sp>
          <p:nvSpPr>
            <p:cNvPr id="12" name="Freeform 12"/>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13" name="TextBox 13"/>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14" name="TextBox 14"/>
          <p:cNvSpPr txBox="1"/>
          <p:nvPr/>
        </p:nvSpPr>
        <p:spPr>
          <a:xfrm>
            <a:off x="163939" y="1072244"/>
            <a:ext cx="3592620" cy="451919"/>
          </a:xfrm>
          <a:prstGeom prst="rect">
            <a:avLst/>
          </a:prstGeom>
        </p:spPr>
        <p:txBody>
          <a:bodyPr lIns="0" tIns="0" rIns="0" bIns="0" rtlCol="0" anchor="t">
            <a:spAutoFit/>
          </a:bodyPr>
          <a:lstStyle/>
          <a:p>
            <a:pPr algn="ctr">
              <a:lnSpc>
                <a:spcPts val="3745"/>
              </a:lnSpc>
            </a:pPr>
            <a:r>
              <a:rPr lang="en-US" sz="2675" b="1" dirty="0">
                <a:solidFill>
                  <a:srgbClr val="000C74"/>
                </a:solidFill>
                <a:latin typeface="Poppins Bold"/>
                <a:ea typeface="Poppins Bold"/>
                <a:cs typeface="Poppins Bold"/>
                <a:sym typeface="Poppins Bold"/>
              </a:rPr>
              <a:t>New React v19</a:t>
            </a:r>
          </a:p>
        </p:txBody>
      </p:sp>
      <p:sp>
        <p:nvSpPr>
          <p:cNvPr id="15" name="TextBox 15"/>
          <p:cNvSpPr txBox="1"/>
          <p:nvPr/>
        </p:nvSpPr>
        <p:spPr>
          <a:xfrm>
            <a:off x="2106651" y="4806113"/>
            <a:ext cx="8363188" cy="3341043"/>
          </a:xfrm>
          <a:prstGeom prst="rect">
            <a:avLst/>
          </a:prstGeom>
        </p:spPr>
        <p:txBody>
          <a:bodyPr lIns="0" tIns="0" rIns="0" bIns="0" rtlCol="0" anchor="t">
            <a:spAutoFit/>
          </a:bodyPr>
          <a:lstStyle/>
          <a:p>
            <a:pPr algn="ctr">
              <a:lnSpc>
                <a:spcPct val="150000"/>
              </a:lnSpc>
              <a:spcBef>
                <a:spcPct val="0"/>
              </a:spcBef>
            </a:pPr>
            <a:r>
              <a:rPr lang="en-US" sz="2451" b="1" dirty="0">
                <a:solidFill>
                  <a:srgbClr val="000000"/>
                </a:solidFill>
                <a:latin typeface="Poppins Bold"/>
                <a:ea typeface="Poppins Bold"/>
                <a:cs typeface="Poppins Bold"/>
                <a:sym typeface="Poppins Bold"/>
              </a:rPr>
              <a:t>represent a new way to manage server-side logic directly from React components. They allow you to move certain parts of business logic or asynchronous operations to the server while remaining tightly integrated with React components.</a:t>
            </a:r>
          </a:p>
        </p:txBody>
      </p:sp>
      <p:sp>
        <p:nvSpPr>
          <p:cNvPr id="23" name="TextBox 13">
            <a:extLst>
              <a:ext uri="{FF2B5EF4-FFF2-40B4-BE49-F238E27FC236}">
                <a16:creationId xmlns:a16="http://schemas.microsoft.com/office/drawing/2014/main" id="{633A8047-0BD6-4C1E-91AD-77CA48C565DD}"/>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24" name="TextBox 15">
            <a:extLst>
              <a:ext uri="{FF2B5EF4-FFF2-40B4-BE49-F238E27FC236}">
                <a16:creationId xmlns:a16="http://schemas.microsoft.com/office/drawing/2014/main" id="{9AA9BDFB-C5CE-472E-82AE-C5A2EBE02BE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25" name="TextBox 14">
            <a:extLst>
              <a:ext uri="{FF2B5EF4-FFF2-40B4-BE49-F238E27FC236}">
                <a16:creationId xmlns:a16="http://schemas.microsoft.com/office/drawing/2014/main" id="{8D7DB40F-99FE-4E02-8D1D-38B7BD676FF7}"/>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26" name="TextBox 15">
            <a:extLst>
              <a:ext uri="{FF2B5EF4-FFF2-40B4-BE49-F238E27FC236}">
                <a16:creationId xmlns:a16="http://schemas.microsoft.com/office/drawing/2014/main" id="{8FAACE42-4914-4E11-B92B-8B2F665323C6}"/>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sp>
        <p:nvSpPr>
          <p:cNvPr id="27" name="TextBox 16">
            <a:extLst>
              <a:ext uri="{FF2B5EF4-FFF2-40B4-BE49-F238E27FC236}">
                <a16:creationId xmlns:a16="http://schemas.microsoft.com/office/drawing/2014/main" id="{4981D88B-26DA-4A94-9046-6F684D402B9E}"/>
              </a:ext>
            </a:extLst>
          </p:cNvPr>
          <p:cNvSpPr txBox="1"/>
          <p:nvPr/>
        </p:nvSpPr>
        <p:spPr>
          <a:xfrm>
            <a:off x="13341423" y="7609146"/>
            <a:ext cx="4476395" cy="683520"/>
          </a:xfrm>
          <a:prstGeom prst="rect">
            <a:avLst/>
          </a:prstGeom>
        </p:spPr>
        <p:txBody>
          <a:bodyPr wrap="square" lIns="0" tIns="0" rIns="0" bIns="0" rtlCol="0" anchor="t">
            <a:spAutoFit/>
          </a:bodyPr>
          <a:lstStyle/>
          <a:p>
            <a:pPr algn="ctr">
              <a:lnSpc>
                <a:spcPts val="5649"/>
              </a:lnSpc>
              <a:spcBef>
                <a:spcPct val="0"/>
              </a:spcBef>
            </a:pPr>
            <a:r>
              <a:rPr lang="en-US" sz="4035" b="1" dirty="0">
                <a:solidFill>
                  <a:schemeClr val="bg1"/>
                </a:solidFill>
                <a:latin typeface="Poppins Bold"/>
                <a:ea typeface="Poppins Bold"/>
                <a:cs typeface="Poppins Bold"/>
                <a:sym typeface="Poppins Bold"/>
              </a:rPr>
              <a:t>Server Actions</a:t>
            </a:r>
          </a:p>
        </p:txBody>
      </p:sp>
    </p:spTree>
    <p:extLst>
      <p:ext uri="{BB962C8B-B14F-4D97-AF65-F5344CB8AC3E}">
        <p14:creationId xmlns:p14="http://schemas.microsoft.com/office/powerpoint/2010/main" val="4088424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sp>
        <p:nvSpPr>
          <p:cNvPr id="26" name="TextBox 7">
            <a:extLst>
              <a:ext uri="{FF2B5EF4-FFF2-40B4-BE49-F238E27FC236}">
                <a16:creationId xmlns:a16="http://schemas.microsoft.com/office/drawing/2014/main" id="{DBF75913-2730-49C0-9976-A19E283E40A8}"/>
              </a:ext>
            </a:extLst>
          </p:cNvPr>
          <p:cNvSpPr txBox="1"/>
          <p:nvPr/>
        </p:nvSpPr>
        <p:spPr>
          <a:xfrm>
            <a:off x="672490" y="2552700"/>
            <a:ext cx="16943019" cy="7284687"/>
          </a:xfrm>
          <a:prstGeom prst="rect">
            <a:avLst/>
          </a:prstGeom>
        </p:spPr>
        <p:txBody>
          <a:bodyPr lIns="0" tIns="0" rIns="0" bIns="0" rtlCol="0" anchor="t">
            <a:spAutoFit/>
          </a:bodyPr>
          <a:lstStyle/>
          <a:p>
            <a:pPr algn="l">
              <a:lnSpc>
                <a:spcPts val="3011"/>
              </a:lnSpc>
              <a:spcBef>
                <a:spcPct val="0"/>
              </a:spcBef>
            </a:pPr>
            <a:r>
              <a:rPr lang="en-US" sz="2151" b="1" u="sng" dirty="0">
                <a:solidFill>
                  <a:srgbClr val="5861AE"/>
                </a:solidFill>
                <a:latin typeface="Canva Sans Bold"/>
                <a:ea typeface="Canva Sans Bold"/>
                <a:cs typeface="Canva Sans Bold"/>
                <a:sym typeface="Canva Sans Bold"/>
              </a:rPr>
              <a:t>Functions performed on the server side</a:t>
            </a:r>
          </a:p>
          <a:p>
            <a:pPr algn="l">
              <a:lnSpc>
                <a:spcPts val="3011"/>
              </a:lnSpc>
              <a:spcBef>
                <a:spcPct val="0"/>
              </a:spcBef>
            </a:pPr>
            <a:endParaRPr lang="en-US" sz="2151" b="1" u="sng" dirty="0">
              <a:solidFill>
                <a:srgbClr val="5861AE"/>
              </a:solidFill>
              <a:latin typeface="Canva Sans Bold"/>
              <a:ea typeface="Canva Sans Bold"/>
              <a:cs typeface="Canva Sans Bold"/>
              <a:sym typeface="Canva Sans Bold"/>
            </a:endParaRPr>
          </a:p>
          <a:p>
            <a:pPr marL="800100" lvl="1" indent="-342900">
              <a:lnSpc>
                <a:spcPts val="3011"/>
              </a:lnSpc>
              <a:buFont typeface="Wingdings" panose="05000000000000000000" pitchFamily="2" charset="2"/>
              <a:buChar char="Ø"/>
            </a:pPr>
            <a:r>
              <a:rPr lang="en-US" sz="2000" dirty="0">
                <a:latin typeface="Canva Sans Bold"/>
                <a:ea typeface="Canva Sans Bold"/>
                <a:cs typeface="Canva Sans Bold"/>
                <a:sym typeface="Canva Sans Bold"/>
              </a:rPr>
              <a:t>Server Actions are functions marked as specifically executed on the server. They are triggered from the client, but their logic is executed on the server side, which allows you to benefit from the performance and security inherent to the server.</a:t>
            </a:r>
          </a:p>
          <a:p>
            <a:pPr marL="800100" lvl="1" indent="-342900">
              <a:lnSpc>
                <a:spcPts val="3011"/>
              </a:lnSpc>
              <a:buFont typeface="Wingdings" panose="05000000000000000000" pitchFamily="2" charset="2"/>
              <a:buChar char="Ø"/>
            </a:pPr>
            <a:endParaRPr lang="en-US" sz="2151" b="1" dirty="0">
              <a:solidFill>
                <a:srgbClr val="000000"/>
              </a:solidFill>
              <a:latin typeface="Canva Sans Bold"/>
              <a:ea typeface="Canva Sans Bold"/>
              <a:cs typeface="Canva Sans Bold"/>
              <a:sym typeface="Canva Sans Bold"/>
            </a:endParaRPr>
          </a:p>
          <a:p>
            <a:pPr algn="l">
              <a:lnSpc>
                <a:spcPts val="3011"/>
              </a:lnSpc>
              <a:spcBef>
                <a:spcPct val="0"/>
              </a:spcBef>
            </a:pPr>
            <a:r>
              <a:rPr lang="en-US" sz="2151" b="1" u="sng" dirty="0">
                <a:solidFill>
                  <a:srgbClr val="5861AE"/>
                </a:solidFill>
                <a:latin typeface="Canva Sans Bold"/>
                <a:ea typeface="Canva Sans Bold"/>
                <a:cs typeface="Canva Sans Bold"/>
                <a:sym typeface="Canva Sans Bold"/>
              </a:rPr>
              <a:t>Architectural simplification</a:t>
            </a:r>
          </a:p>
          <a:p>
            <a:pPr algn="l">
              <a:lnSpc>
                <a:spcPts val="3011"/>
              </a:lnSpc>
              <a:spcBef>
                <a:spcPct val="0"/>
              </a:spcBef>
            </a:pPr>
            <a:endParaRPr lang="en-US" sz="2151" b="1" u="sng" dirty="0">
              <a:solidFill>
                <a:srgbClr val="5861AE"/>
              </a:solidFill>
              <a:latin typeface="Canva Sans Bold"/>
              <a:ea typeface="Canva Sans Bold"/>
              <a:cs typeface="Canva Sans Bold"/>
              <a:sym typeface="Canva Sans Bold"/>
            </a:endParaRPr>
          </a:p>
          <a:p>
            <a:pPr marL="800100" lvl="1" indent="-342900">
              <a:lnSpc>
                <a:spcPts val="3011"/>
              </a:lnSpc>
              <a:spcBef>
                <a:spcPct val="0"/>
              </a:spcBef>
              <a:buFont typeface="Wingdings" panose="05000000000000000000" pitchFamily="2" charset="2"/>
              <a:buChar char="Ø"/>
            </a:pPr>
            <a:r>
              <a:rPr lang="en-US" sz="2151" b="1" dirty="0">
                <a:solidFill>
                  <a:srgbClr val="000000"/>
                </a:solidFill>
                <a:latin typeface="Canva Sans Bold"/>
                <a:ea typeface="Canva Sans Bold"/>
                <a:cs typeface="Canva Sans Bold"/>
                <a:sym typeface="Canva Sans Bold"/>
              </a:rPr>
              <a:t>Heavy calculations and complex processing are delegated to the server, reducing the load on client devices..</a:t>
            </a:r>
          </a:p>
          <a:p>
            <a:pPr lvl="1">
              <a:lnSpc>
                <a:spcPts val="3011"/>
              </a:lnSpc>
              <a:spcBef>
                <a:spcPct val="0"/>
              </a:spcBef>
            </a:pPr>
            <a:endParaRPr lang="en-US" sz="2151" b="1" dirty="0">
              <a:solidFill>
                <a:srgbClr val="000000"/>
              </a:solidFill>
              <a:latin typeface="Canva Sans Bold"/>
              <a:ea typeface="Canva Sans Bold"/>
              <a:cs typeface="Canva Sans Bold"/>
              <a:sym typeface="Canva Sans Bold"/>
            </a:endParaRPr>
          </a:p>
          <a:p>
            <a:pPr marL="800100" lvl="1" indent="-342900">
              <a:lnSpc>
                <a:spcPts val="3011"/>
              </a:lnSpc>
              <a:spcBef>
                <a:spcPct val="0"/>
              </a:spcBef>
              <a:buFont typeface="Wingdings" panose="05000000000000000000" pitchFamily="2" charset="2"/>
              <a:buChar char="Ø"/>
            </a:pPr>
            <a:r>
              <a:rPr lang="en-US" sz="2151" b="1" dirty="0">
                <a:solidFill>
                  <a:srgbClr val="000000"/>
                </a:solidFill>
                <a:latin typeface="Canva Sans Bold"/>
                <a:ea typeface="Canva Sans Bold"/>
                <a:cs typeface="Canva Sans Bold"/>
                <a:sym typeface="Canva Sans Bold"/>
              </a:rPr>
              <a:t>No need to configure separate REST or </a:t>
            </a:r>
            <a:r>
              <a:rPr lang="en-US" sz="2151" b="1" dirty="0" err="1">
                <a:solidFill>
                  <a:srgbClr val="000000"/>
                </a:solidFill>
                <a:latin typeface="Canva Sans Bold"/>
                <a:ea typeface="Canva Sans Bold"/>
                <a:cs typeface="Canva Sans Bold"/>
                <a:sym typeface="Canva Sans Bold"/>
              </a:rPr>
              <a:t>GraphQL</a:t>
            </a:r>
            <a:r>
              <a:rPr lang="en-US" sz="2151" b="1" dirty="0">
                <a:solidFill>
                  <a:srgbClr val="000000"/>
                </a:solidFill>
                <a:latin typeface="Canva Sans Bold"/>
                <a:ea typeface="Canva Sans Bold"/>
                <a:cs typeface="Canva Sans Bold"/>
                <a:sym typeface="Canva Sans Bold"/>
              </a:rPr>
              <a:t> APIs to manage server logic. Everything is centralized in the React application.</a:t>
            </a:r>
          </a:p>
          <a:p>
            <a:pPr lvl="1">
              <a:lnSpc>
                <a:spcPts val="3011"/>
              </a:lnSpc>
              <a:spcBef>
                <a:spcPct val="0"/>
              </a:spcBef>
            </a:pPr>
            <a:endParaRPr lang="en-US" sz="2151" b="1" dirty="0">
              <a:solidFill>
                <a:srgbClr val="000000"/>
              </a:solidFill>
              <a:latin typeface="Canva Sans Bold"/>
              <a:ea typeface="Canva Sans Bold"/>
              <a:cs typeface="Canva Sans Bold"/>
              <a:sym typeface="Canva Sans Bold"/>
            </a:endParaRPr>
          </a:p>
          <a:p>
            <a:pPr algn="l">
              <a:lnSpc>
                <a:spcPts val="3011"/>
              </a:lnSpc>
            </a:pPr>
            <a:r>
              <a:rPr lang="en-US" sz="2151" b="1" u="sng" dirty="0">
                <a:solidFill>
                  <a:srgbClr val="5861AE"/>
                </a:solidFill>
                <a:latin typeface="Canva Sans Bold"/>
                <a:ea typeface="Canva Sans Bold"/>
                <a:cs typeface="Canva Sans Bold"/>
                <a:sym typeface="Canva Sans Bold"/>
              </a:rPr>
              <a:t>Smooth user experience and increased security</a:t>
            </a:r>
            <a:endParaRPr lang="en-US" sz="2151" b="1" dirty="0">
              <a:solidFill>
                <a:srgbClr val="000000"/>
              </a:solidFill>
              <a:latin typeface="Canva Sans Bold"/>
              <a:ea typeface="Canva Sans Bold"/>
              <a:cs typeface="Canva Sans Bold"/>
              <a:sym typeface="Canva Sans Bold"/>
            </a:endParaRPr>
          </a:p>
          <a:p>
            <a:pPr algn="l">
              <a:lnSpc>
                <a:spcPts val="3011"/>
              </a:lnSpc>
              <a:spcBef>
                <a:spcPct val="0"/>
              </a:spcBef>
            </a:pPr>
            <a:endParaRPr lang="en-US" sz="2151" b="1" u="sng" dirty="0">
              <a:solidFill>
                <a:srgbClr val="5861AE"/>
              </a:solidFill>
              <a:latin typeface="Canva Sans Bold"/>
              <a:ea typeface="Canva Sans Bold"/>
              <a:cs typeface="Canva Sans Bold"/>
              <a:sym typeface="Canva Sans Bold"/>
            </a:endParaRPr>
          </a:p>
          <a:p>
            <a:pPr marL="800100" lvl="1" indent="-342900">
              <a:lnSpc>
                <a:spcPts val="3011"/>
              </a:lnSpc>
              <a:spcBef>
                <a:spcPct val="0"/>
              </a:spcBef>
              <a:buFont typeface="Wingdings" panose="05000000000000000000" pitchFamily="2" charset="2"/>
              <a:buChar char="Ø"/>
            </a:pPr>
            <a:r>
              <a:rPr lang="en-US" sz="2151" b="1" dirty="0">
                <a:solidFill>
                  <a:srgbClr val="000000"/>
                </a:solidFill>
                <a:latin typeface="Canva Sans Bold"/>
                <a:ea typeface="Canva Sans Bold"/>
                <a:cs typeface="Canva Sans Bold"/>
                <a:sym typeface="Canva Sans Bold"/>
              </a:rPr>
              <a:t>Sensitive data or critical logic remains server-side, reducing the risk of exposure.</a:t>
            </a:r>
          </a:p>
          <a:p>
            <a:pPr marL="800100" lvl="1" indent="-342900">
              <a:lnSpc>
                <a:spcPts val="3011"/>
              </a:lnSpc>
              <a:spcBef>
                <a:spcPct val="0"/>
              </a:spcBef>
              <a:buFont typeface="Wingdings" panose="05000000000000000000" pitchFamily="2" charset="2"/>
              <a:buChar char="Ø"/>
            </a:pPr>
            <a:endParaRPr lang="en-US" sz="2151" b="1" dirty="0">
              <a:solidFill>
                <a:srgbClr val="000000"/>
              </a:solidFill>
              <a:latin typeface="Canva Sans Bold"/>
              <a:ea typeface="Canva Sans Bold"/>
              <a:cs typeface="Canva Sans Bold"/>
              <a:sym typeface="Canva Sans Bold"/>
            </a:endParaRPr>
          </a:p>
          <a:p>
            <a:pPr marL="800100" lvl="1" indent="-342900">
              <a:lnSpc>
                <a:spcPts val="3011"/>
              </a:lnSpc>
              <a:spcBef>
                <a:spcPct val="0"/>
              </a:spcBef>
              <a:buFont typeface="Wingdings" panose="05000000000000000000" pitchFamily="2" charset="2"/>
              <a:buChar char="Ø"/>
            </a:pPr>
            <a:r>
              <a:rPr lang="en-US" sz="2151" b="1" dirty="0">
                <a:solidFill>
                  <a:srgbClr val="000000"/>
                </a:solidFill>
                <a:latin typeface="Canva Sans Bold"/>
                <a:ea typeface="Canva Sans Bold"/>
                <a:cs typeface="Canva Sans Bold"/>
                <a:sym typeface="Canva Sans Bold"/>
              </a:rPr>
              <a:t>Server Actions allow you to update the user interface in real time with the results of server operations, without the need to write complex code to manage intermediate states.</a:t>
            </a:r>
          </a:p>
          <a:p>
            <a:pPr lvl="1">
              <a:lnSpc>
                <a:spcPts val="3011"/>
              </a:lnSpc>
              <a:spcBef>
                <a:spcPct val="0"/>
              </a:spcBef>
            </a:pPr>
            <a:endParaRPr lang="en-US" sz="2151" b="1" dirty="0">
              <a:solidFill>
                <a:srgbClr val="000000"/>
              </a:solidFill>
              <a:latin typeface="Canva Sans Bold"/>
              <a:ea typeface="Canva Sans Bold"/>
              <a:cs typeface="Canva Sans Bold"/>
              <a:sym typeface="Canva Sans Bold"/>
            </a:endParaRPr>
          </a:p>
        </p:txBody>
      </p:sp>
    </p:spTree>
    <p:extLst>
      <p:ext uri="{BB962C8B-B14F-4D97-AF65-F5344CB8AC3E}">
        <p14:creationId xmlns:p14="http://schemas.microsoft.com/office/powerpoint/2010/main" val="2369203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pic>
        <p:nvPicPr>
          <p:cNvPr id="7" name="Picture 6">
            <a:extLst>
              <a:ext uri="{FF2B5EF4-FFF2-40B4-BE49-F238E27FC236}">
                <a16:creationId xmlns:a16="http://schemas.microsoft.com/office/drawing/2014/main" id="{0181652C-4C03-4E4A-8B5C-26B3C0293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311470"/>
            <a:ext cx="12954000" cy="7353300"/>
          </a:xfrm>
          <a:prstGeom prst="rect">
            <a:avLst/>
          </a:prstGeom>
        </p:spPr>
      </p:pic>
    </p:spTree>
    <p:extLst>
      <p:ext uri="{BB962C8B-B14F-4D97-AF65-F5344CB8AC3E}">
        <p14:creationId xmlns:p14="http://schemas.microsoft.com/office/powerpoint/2010/main" val="415206537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C74"/>
        </a:solidFill>
        <a:effectLst/>
      </p:bgPr>
    </p:bg>
    <p:spTree>
      <p:nvGrpSpPr>
        <p:cNvPr id="1" name=""/>
        <p:cNvGrpSpPr/>
        <p:nvPr/>
      </p:nvGrpSpPr>
      <p:grpSpPr>
        <a:xfrm>
          <a:off x="0" y="0"/>
          <a:ext cx="0" cy="0"/>
          <a:chOff x="0" y="0"/>
          <a:chExt cx="0" cy="0"/>
        </a:xfrm>
      </p:grpSpPr>
      <p:sp>
        <p:nvSpPr>
          <p:cNvPr id="2" name="Freeform 2"/>
          <p:cNvSpPr/>
          <p:nvPr/>
        </p:nvSpPr>
        <p:spPr>
          <a:xfrm>
            <a:off x="7774089" y="2030969"/>
            <a:ext cx="15411352" cy="15411352"/>
          </a:xfrm>
          <a:custGeom>
            <a:avLst/>
            <a:gdLst/>
            <a:ahLst/>
            <a:cxnLst/>
            <a:rect l="l" t="t" r="r" b="b"/>
            <a:pathLst>
              <a:path w="15411352" h="15411352">
                <a:moveTo>
                  <a:pt x="0" y="0"/>
                </a:moveTo>
                <a:lnTo>
                  <a:pt x="15411352" y="0"/>
                </a:lnTo>
                <a:lnTo>
                  <a:pt x="15411352" y="15411352"/>
                </a:lnTo>
                <a:lnTo>
                  <a:pt x="0" y="15411352"/>
                </a:lnTo>
                <a:lnTo>
                  <a:pt x="0" y="0"/>
                </a:lnTo>
                <a:close/>
              </a:path>
            </a:pathLst>
          </a:custGeom>
          <a:blipFill>
            <a:blip r:embed="rId2">
              <a:alphaModFix amt="41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958301" y="4098919"/>
            <a:ext cx="4371399" cy="1803412"/>
          </a:xfrm>
          <a:prstGeom prst="rect">
            <a:avLst/>
          </a:prstGeom>
        </p:spPr>
        <p:txBody>
          <a:bodyPr lIns="0" tIns="0" rIns="0" bIns="0" rtlCol="0" anchor="t">
            <a:spAutoFit/>
          </a:bodyPr>
          <a:lstStyle/>
          <a:p>
            <a:pPr algn="l">
              <a:lnSpc>
                <a:spcPts val="13999"/>
              </a:lnSpc>
            </a:pPr>
            <a:r>
              <a:rPr lang="en-US" sz="9999" b="1">
                <a:solidFill>
                  <a:srgbClr val="FFFFFF"/>
                </a:solidFill>
                <a:latin typeface="Poppins Bold"/>
                <a:ea typeface="Poppins Bold"/>
                <a:cs typeface="Poppins Bold"/>
                <a:sym typeface="Poppins Bold"/>
              </a:rPr>
              <a:t>DEMO</a:t>
            </a:r>
          </a:p>
        </p:txBody>
      </p:sp>
      <p:grpSp>
        <p:nvGrpSpPr>
          <p:cNvPr id="7" name="Group 7"/>
          <p:cNvGrpSpPr/>
          <p:nvPr/>
        </p:nvGrpSpPr>
        <p:grpSpPr>
          <a:xfrm>
            <a:off x="-444706" y="739157"/>
            <a:ext cx="4385302" cy="1217346"/>
            <a:chOff x="0" y="0"/>
            <a:chExt cx="1200079" cy="333138"/>
          </a:xfrm>
        </p:grpSpPr>
        <p:sp>
          <p:nvSpPr>
            <p:cNvPr id="8" name="Freeform 8"/>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9" name="TextBox 9"/>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10" name="TextBox 10"/>
          <p:cNvSpPr txBox="1"/>
          <p:nvPr/>
        </p:nvSpPr>
        <p:spPr>
          <a:xfrm>
            <a:off x="163939" y="1072244"/>
            <a:ext cx="3592620" cy="474973"/>
          </a:xfrm>
          <a:prstGeom prst="rect">
            <a:avLst/>
          </a:prstGeom>
        </p:spPr>
        <p:txBody>
          <a:bodyPr lIns="0" tIns="0" rIns="0" bIns="0" rtlCol="0" anchor="t">
            <a:spAutoFit/>
          </a:bodyPr>
          <a:lstStyle/>
          <a:p>
            <a:pPr algn="ctr">
              <a:lnSpc>
                <a:spcPts val="3745"/>
              </a:lnSpc>
            </a:pPr>
            <a:r>
              <a:rPr lang="en-US" sz="2675" b="1">
                <a:solidFill>
                  <a:srgbClr val="000C74"/>
                </a:solidFill>
                <a:latin typeface="Poppins Bold"/>
                <a:ea typeface="Poppins Bold"/>
                <a:cs typeface="Poppins Bold"/>
                <a:sym typeface="Poppins Bold"/>
              </a:rPr>
              <a:t>DEMO</a:t>
            </a:r>
          </a:p>
        </p:txBody>
      </p:sp>
      <p:sp>
        <p:nvSpPr>
          <p:cNvPr id="15" name="TextBox 13">
            <a:extLst>
              <a:ext uri="{FF2B5EF4-FFF2-40B4-BE49-F238E27FC236}">
                <a16:creationId xmlns:a16="http://schemas.microsoft.com/office/drawing/2014/main" id="{26D6655F-2709-4CCC-BAC8-A5B4B993BCCD}"/>
              </a:ext>
            </a:extLst>
          </p:cNvPr>
          <p:cNvSpPr txBox="1"/>
          <p:nvPr/>
        </p:nvSpPr>
        <p:spPr>
          <a:xfrm>
            <a:off x="15538026" y="622230"/>
            <a:ext cx="1589190"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FFFFFF"/>
                </a:solidFill>
                <a:latin typeface="Poppins Bold"/>
                <a:ea typeface="Poppins Bold"/>
                <a:cs typeface="Poppins Bold"/>
                <a:sym typeface="Poppins Bold"/>
              </a:rPr>
              <a:t>DEMO</a:t>
            </a:r>
          </a:p>
        </p:txBody>
      </p:sp>
      <p:sp>
        <p:nvSpPr>
          <p:cNvPr id="16" name="TextBox 15">
            <a:extLst>
              <a:ext uri="{FF2B5EF4-FFF2-40B4-BE49-F238E27FC236}">
                <a16:creationId xmlns:a16="http://schemas.microsoft.com/office/drawing/2014/main" id="{B6554070-EB3F-4F2C-B353-658E7199D1DC}"/>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chemeClr val="accent1">
                    <a:lumMod val="75000"/>
                  </a:schemeClr>
                </a:solidFill>
                <a:latin typeface="Poppins Bold"/>
                <a:ea typeface="Poppins Bold"/>
                <a:cs typeface="Poppins Bold"/>
                <a:sym typeface="Poppins Bold"/>
              </a:rPr>
              <a:t>NEWS</a:t>
            </a:r>
          </a:p>
        </p:txBody>
      </p:sp>
      <p:sp>
        <p:nvSpPr>
          <p:cNvPr id="17" name="TextBox 14">
            <a:extLst>
              <a:ext uri="{FF2B5EF4-FFF2-40B4-BE49-F238E27FC236}">
                <a16:creationId xmlns:a16="http://schemas.microsoft.com/office/drawing/2014/main" id="{F7618917-E900-42A7-9999-673296DD0F16}"/>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chemeClr val="accent1">
                    <a:lumMod val="75000"/>
                  </a:schemeClr>
                </a:solidFill>
                <a:latin typeface="Poppins Bold"/>
                <a:ea typeface="Poppins Bold"/>
                <a:cs typeface="Poppins Bold"/>
                <a:sym typeface="Poppins Bold"/>
              </a:rPr>
              <a:t>PLAN</a:t>
            </a:r>
          </a:p>
        </p:txBody>
      </p:sp>
      <p:sp>
        <p:nvSpPr>
          <p:cNvPr id="18" name="TextBox 15">
            <a:extLst>
              <a:ext uri="{FF2B5EF4-FFF2-40B4-BE49-F238E27FC236}">
                <a16:creationId xmlns:a16="http://schemas.microsoft.com/office/drawing/2014/main" id="{8F82197D-62C3-450E-98E9-C91AFA1CAD88}"/>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376092"/>
                </a:solidFill>
                <a:latin typeface="Poppins Bold"/>
                <a:ea typeface="Poppins Bold"/>
                <a:cs typeface="Poppins Bold"/>
                <a:sym typeface="Poppins Bold"/>
              </a:rPr>
              <a:t>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100000">
              <a:srgbClr val="C7C9FF">
                <a:alpha val="355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2653458" y="-2507184"/>
            <a:ext cx="13131091" cy="13131091"/>
          </a:xfrm>
          <a:custGeom>
            <a:avLst/>
            <a:gdLst/>
            <a:ahLst/>
            <a:cxnLst/>
            <a:rect l="l" t="t" r="r" b="b"/>
            <a:pathLst>
              <a:path w="13131091" h="13131091">
                <a:moveTo>
                  <a:pt x="0" y="0"/>
                </a:moveTo>
                <a:lnTo>
                  <a:pt x="13131090" y="0"/>
                </a:lnTo>
                <a:lnTo>
                  <a:pt x="13131090" y="13131090"/>
                </a:lnTo>
                <a:lnTo>
                  <a:pt x="0" y="13131090"/>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644820" y="4203023"/>
            <a:ext cx="5202802" cy="1790782"/>
            <a:chOff x="0" y="0"/>
            <a:chExt cx="1370285" cy="471646"/>
          </a:xfrm>
        </p:grpSpPr>
        <p:sp>
          <p:nvSpPr>
            <p:cNvPr id="4" name="Freeform 4"/>
            <p:cNvSpPr/>
            <p:nvPr/>
          </p:nvSpPr>
          <p:spPr>
            <a:xfrm>
              <a:off x="0" y="0"/>
              <a:ext cx="1370285" cy="471646"/>
            </a:xfrm>
            <a:custGeom>
              <a:avLst/>
              <a:gdLst/>
              <a:ahLst/>
              <a:cxnLst/>
              <a:rect l="l" t="t" r="r" b="b"/>
              <a:pathLst>
                <a:path w="1370285" h="471646">
                  <a:moveTo>
                    <a:pt x="46129" y="0"/>
                  </a:moveTo>
                  <a:lnTo>
                    <a:pt x="1324157" y="0"/>
                  </a:lnTo>
                  <a:cubicBezTo>
                    <a:pt x="1349633" y="0"/>
                    <a:pt x="1370285" y="20653"/>
                    <a:pt x="1370285" y="46129"/>
                  </a:cubicBezTo>
                  <a:lnTo>
                    <a:pt x="1370285" y="425517"/>
                  </a:lnTo>
                  <a:cubicBezTo>
                    <a:pt x="1370285" y="450994"/>
                    <a:pt x="1349633" y="471646"/>
                    <a:pt x="1324157" y="471646"/>
                  </a:cubicBezTo>
                  <a:lnTo>
                    <a:pt x="46129" y="471646"/>
                  </a:lnTo>
                  <a:cubicBezTo>
                    <a:pt x="20653" y="471646"/>
                    <a:pt x="0" y="450994"/>
                    <a:pt x="0" y="425517"/>
                  </a:cubicBezTo>
                  <a:lnTo>
                    <a:pt x="0" y="46129"/>
                  </a:lnTo>
                  <a:cubicBezTo>
                    <a:pt x="0" y="20653"/>
                    <a:pt x="20653" y="0"/>
                    <a:pt x="46129" y="0"/>
                  </a:cubicBezTo>
                  <a:close/>
                </a:path>
              </a:pathLst>
            </a:custGeom>
            <a:solidFill>
              <a:srgbClr val="000C74"/>
            </a:solidFill>
          </p:spPr>
        </p:sp>
        <p:sp>
          <p:nvSpPr>
            <p:cNvPr id="5" name="TextBox 5"/>
            <p:cNvSpPr txBox="1"/>
            <p:nvPr/>
          </p:nvSpPr>
          <p:spPr>
            <a:xfrm>
              <a:off x="0" y="-38100"/>
              <a:ext cx="1370285" cy="50974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40834" y="458127"/>
            <a:ext cx="4385302" cy="1217346"/>
            <a:chOff x="0" y="0"/>
            <a:chExt cx="1200079" cy="333138"/>
          </a:xfrm>
        </p:grpSpPr>
        <p:sp>
          <p:nvSpPr>
            <p:cNvPr id="7" name="Freeform 7"/>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solidFill>
              <a:srgbClr val="000C74"/>
            </a:solidFill>
          </p:spPr>
        </p:sp>
        <p:sp>
          <p:nvSpPr>
            <p:cNvPr id="8" name="TextBox 8"/>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grpSp>
        <p:nvGrpSpPr>
          <p:cNvPr id="9" name="Group 9"/>
          <p:cNvGrpSpPr/>
          <p:nvPr/>
        </p:nvGrpSpPr>
        <p:grpSpPr>
          <a:xfrm>
            <a:off x="10425138" y="4203023"/>
            <a:ext cx="5202802" cy="1790782"/>
            <a:chOff x="0" y="0"/>
            <a:chExt cx="1370285" cy="471646"/>
          </a:xfrm>
        </p:grpSpPr>
        <p:sp>
          <p:nvSpPr>
            <p:cNvPr id="10" name="Freeform 10"/>
            <p:cNvSpPr/>
            <p:nvPr/>
          </p:nvSpPr>
          <p:spPr>
            <a:xfrm>
              <a:off x="0" y="0"/>
              <a:ext cx="1370285" cy="471646"/>
            </a:xfrm>
            <a:custGeom>
              <a:avLst/>
              <a:gdLst/>
              <a:ahLst/>
              <a:cxnLst/>
              <a:rect l="l" t="t" r="r" b="b"/>
              <a:pathLst>
                <a:path w="1370285" h="471646">
                  <a:moveTo>
                    <a:pt x="46129" y="0"/>
                  </a:moveTo>
                  <a:lnTo>
                    <a:pt x="1324157" y="0"/>
                  </a:lnTo>
                  <a:cubicBezTo>
                    <a:pt x="1349633" y="0"/>
                    <a:pt x="1370285" y="20653"/>
                    <a:pt x="1370285" y="46129"/>
                  </a:cubicBezTo>
                  <a:lnTo>
                    <a:pt x="1370285" y="425517"/>
                  </a:lnTo>
                  <a:cubicBezTo>
                    <a:pt x="1370285" y="450994"/>
                    <a:pt x="1349633" y="471646"/>
                    <a:pt x="1324157" y="471646"/>
                  </a:cubicBezTo>
                  <a:lnTo>
                    <a:pt x="46129" y="471646"/>
                  </a:lnTo>
                  <a:cubicBezTo>
                    <a:pt x="20653" y="471646"/>
                    <a:pt x="0" y="450994"/>
                    <a:pt x="0" y="425517"/>
                  </a:cubicBezTo>
                  <a:lnTo>
                    <a:pt x="0" y="46129"/>
                  </a:lnTo>
                  <a:cubicBezTo>
                    <a:pt x="0" y="20653"/>
                    <a:pt x="20653" y="0"/>
                    <a:pt x="46129" y="0"/>
                  </a:cubicBezTo>
                  <a:close/>
                </a:path>
              </a:pathLst>
            </a:custGeom>
            <a:solidFill>
              <a:srgbClr val="000C74"/>
            </a:solidFill>
          </p:spPr>
        </p:sp>
        <p:sp>
          <p:nvSpPr>
            <p:cNvPr id="11" name="TextBox 11"/>
            <p:cNvSpPr txBox="1"/>
            <p:nvPr/>
          </p:nvSpPr>
          <p:spPr>
            <a:xfrm>
              <a:off x="0" y="-38100"/>
              <a:ext cx="1370285" cy="509746"/>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96778" y="791214"/>
            <a:ext cx="3592620" cy="474973"/>
          </a:xfrm>
          <a:prstGeom prst="rect">
            <a:avLst/>
          </a:prstGeom>
        </p:spPr>
        <p:txBody>
          <a:bodyPr lIns="0" tIns="0" rIns="0" bIns="0" rtlCol="0" anchor="t">
            <a:spAutoFit/>
          </a:bodyPr>
          <a:lstStyle/>
          <a:p>
            <a:pPr algn="ctr">
              <a:lnSpc>
                <a:spcPts val="3745"/>
              </a:lnSpc>
            </a:pPr>
            <a:r>
              <a:rPr lang="en-US" sz="2675" b="1">
                <a:solidFill>
                  <a:srgbClr val="FFFFFF"/>
                </a:solidFill>
                <a:latin typeface="Poppins Bold"/>
                <a:ea typeface="Poppins Bold"/>
                <a:cs typeface="Poppins Bold"/>
                <a:sym typeface="Poppins Bold"/>
              </a:rPr>
              <a:t>PLAN</a:t>
            </a:r>
          </a:p>
        </p:txBody>
      </p:sp>
      <p:sp>
        <p:nvSpPr>
          <p:cNvPr id="13" name="TextBox 13"/>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5" name="TextBox 15"/>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alpha val="49804"/>
                  </a:srgbClr>
                </a:solidFill>
                <a:latin typeface="Poppins Bold"/>
                <a:ea typeface="Poppins Bold"/>
                <a:cs typeface="Poppins Bold"/>
                <a:sym typeface="Poppins Bold"/>
              </a:rPr>
              <a:t>NEWS</a:t>
            </a:r>
          </a:p>
        </p:txBody>
      </p:sp>
      <p:sp>
        <p:nvSpPr>
          <p:cNvPr id="16" name="TextBox 16"/>
          <p:cNvSpPr txBox="1"/>
          <p:nvPr/>
        </p:nvSpPr>
        <p:spPr>
          <a:xfrm>
            <a:off x="2921644" y="4533264"/>
            <a:ext cx="4649154" cy="961417"/>
          </a:xfrm>
          <a:prstGeom prst="rect">
            <a:avLst/>
          </a:prstGeom>
        </p:spPr>
        <p:txBody>
          <a:bodyPr lIns="0" tIns="0" rIns="0" bIns="0" rtlCol="0" anchor="t">
            <a:spAutoFit/>
          </a:bodyPr>
          <a:lstStyle/>
          <a:p>
            <a:pPr algn="ctr">
              <a:lnSpc>
                <a:spcPts val="3851"/>
              </a:lnSpc>
              <a:spcBef>
                <a:spcPct val="0"/>
              </a:spcBef>
            </a:pPr>
            <a:r>
              <a:rPr lang="en-US" sz="2400" b="1" dirty="0">
                <a:solidFill>
                  <a:srgbClr val="FFFFFF"/>
                </a:solidFill>
                <a:latin typeface="Poppins Bold"/>
                <a:ea typeface="Poppins Bold"/>
                <a:cs typeface="Poppins Bold"/>
                <a:sym typeface="Poppins Bold"/>
              </a:rPr>
              <a:t>GOALS FOR UPDATING TO REACT v19</a:t>
            </a:r>
          </a:p>
        </p:txBody>
      </p:sp>
      <p:sp>
        <p:nvSpPr>
          <p:cNvPr id="17" name="TextBox 17"/>
          <p:cNvSpPr txBox="1"/>
          <p:nvPr/>
        </p:nvSpPr>
        <p:spPr>
          <a:xfrm>
            <a:off x="10701963" y="4649786"/>
            <a:ext cx="4649154" cy="975780"/>
          </a:xfrm>
          <a:prstGeom prst="rect">
            <a:avLst/>
          </a:prstGeom>
        </p:spPr>
        <p:txBody>
          <a:bodyPr lIns="0" tIns="0" rIns="0" bIns="0" rtlCol="0" anchor="t">
            <a:spAutoFit/>
          </a:bodyPr>
          <a:lstStyle/>
          <a:p>
            <a:pPr algn="ctr">
              <a:lnSpc>
                <a:spcPts val="3851"/>
              </a:lnSpc>
              <a:spcBef>
                <a:spcPct val="0"/>
              </a:spcBef>
            </a:pPr>
            <a:r>
              <a:rPr lang="en-US" sz="2800" b="1" dirty="0">
                <a:solidFill>
                  <a:srgbClr val="FFFFFF"/>
                </a:solidFill>
                <a:latin typeface="Poppins Bold"/>
                <a:ea typeface="Poppins Bold"/>
                <a:cs typeface="Poppins Bold"/>
                <a:sym typeface="Poppins Bold"/>
              </a:rPr>
              <a:t>NEWS IN REACTJS </a:t>
            </a:r>
          </a:p>
          <a:p>
            <a:pPr algn="ctr">
              <a:lnSpc>
                <a:spcPts val="3851"/>
              </a:lnSpc>
              <a:spcBef>
                <a:spcPct val="0"/>
              </a:spcBef>
            </a:pPr>
            <a:r>
              <a:rPr lang="en-US" sz="2800" b="1" dirty="0">
                <a:solidFill>
                  <a:srgbClr val="FFFFFF"/>
                </a:solidFill>
                <a:latin typeface="Poppins Bold"/>
                <a:ea typeface="Poppins Bold"/>
                <a:cs typeface="Poppins Bold"/>
                <a:sym typeface="Poppins Bold"/>
              </a:rPr>
              <a:t>v19</a:t>
            </a:r>
          </a:p>
        </p:txBody>
      </p:sp>
      <p:sp>
        <p:nvSpPr>
          <p:cNvPr id="20" name="TextBox 5">
            <a:extLst>
              <a:ext uri="{FF2B5EF4-FFF2-40B4-BE49-F238E27FC236}">
                <a16:creationId xmlns:a16="http://schemas.microsoft.com/office/drawing/2014/main" id="{6C7FB71F-CDAD-4F7F-B4C6-B678286AC832}"/>
              </a:ext>
            </a:extLst>
          </p:cNvPr>
          <p:cNvSpPr txBox="1"/>
          <p:nvPr/>
        </p:nvSpPr>
        <p:spPr>
          <a:xfrm>
            <a:off x="14016202" y="7797513"/>
            <a:ext cx="5202802" cy="1935443"/>
          </a:xfrm>
          <a:prstGeom prst="rect">
            <a:avLst/>
          </a:prstGeom>
        </p:spPr>
        <p:txBody>
          <a:bodyPr lIns="50800" tIns="50800" rIns="50800" bIns="50800" rtlCol="0" anchor="ctr"/>
          <a:lstStyle/>
          <a:p>
            <a:pPr algn="ctr">
              <a:lnSpc>
                <a:spcPts val="2659"/>
              </a:lnSpc>
            </a:pPr>
            <a:endParaRPr/>
          </a:p>
        </p:txBody>
      </p:sp>
      <p:grpSp>
        <p:nvGrpSpPr>
          <p:cNvPr id="26" name="Group 9">
            <a:extLst>
              <a:ext uri="{FF2B5EF4-FFF2-40B4-BE49-F238E27FC236}">
                <a16:creationId xmlns:a16="http://schemas.microsoft.com/office/drawing/2014/main" id="{7F6C4720-81E6-45BB-AC68-A741CA037993}"/>
              </a:ext>
            </a:extLst>
          </p:cNvPr>
          <p:cNvGrpSpPr/>
          <p:nvPr/>
        </p:nvGrpSpPr>
        <p:grpSpPr>
          <a:xfrm>
            <a:off x="6629400" y="6590625"/>
            <a:ext cx="5202802" cy="1790782"/>
            <a:chOff x="0" y="0"/>
            <a:chExt cx="1370285" cy="471646"/>
          </a:xfrm>
        </p:grpSpPr>
        <p:sp>
          <p:nvSpPr>
            <p:cNvPr id="27" name="Freeform 10">
              <a:extLst>
                <a:ext uri="{FF2B5EF4-FFF2-40B4-BE49-F238E27FC236}">
                  <a16:creationId xmlns:a16="http://schemas.microsoft.com/office/drawing/2014/main" id="{0BB20808-B235-4486-9E78-078993093A56}"/>
                </a:ext>
              </a:extLst>
            </p:cNvPr>
            <p:cNvSpPr/>
            <p:nvPr/>
          </p:nvSpPr>
          <p:spPr>
            <a:xfrm>
              <a:off x="0" y="0"/>
              <a:ext cx="1370285" cy="471646"/>
            </a:xfrm>
            <a:custGeom>
              <a:avLst/>
              <a:gdLst/>
              <a:ahLst/>
              <a:cxnLst/>
              <a:rect l="l" t="t" r="r" b="b"/>
              <a:pathLst>
                <a:path w="1370285" h="471646">
                  <a:moveTo>
                    <a:pt x="46129" y="0"/>
                  </a:moveTo>
                  <a:lnTo>
                    <a:pt x="1324157" y="0"/>
                  </a:lnTo>
                  <a:cubicBezTo>
                    <a:pt x="1349633" y="0"/>
                    <a:pt x="1370285" y="20653"/>
                    <a:pt x="1370285" y="46129"/>
                  </a:cubicBezTo>
                  <a:lnTo>
                    <a:pt x="1370285" y="425517"/>
                  </a:lnTo>
                  <a:cubicBezTo>
                    <a:pt x="1370285" y="450994"/>
                    <a:pt x="1349633" y="471646"/>
                    <a:pt x="1324157" y="471646"/>
                  </a:cubicBezTo>
                  <a:lnTo>
                    <a:pt x="46129" y="471646"/>
                  </a:lnTo>
                  <a:cubicBezTo>
                    <a:pt x="20653" y="471646"/>
                    <a:pt x="0" y="450994"/>
                    <a:pt x="0" y="425517"/>
                  </a:cubicBezTo>
                  <a:lnTo>
                    <a:pt x="0" y="46129"/>
                  </a:lnTo>
                  <a:cubicBezTo>
                    <a:pt x="0" y="20653"/>
                    <a:pt x="20653" y="0"/>
                    <a:pt x="46129" y="0"/>
                  </a:cubicBezTo>
                  <a:close/>
                </a:path>
              </a:pathLst>
            </a:custGeom>
            <a:solidFill>
              <a:srgbClr val="000C74"/>
            </a:solidFill>
          </p:spPr>
        </p:sp>
        <p:sp>
          <p:nvSpPr>
            <p:cNvPr id="28" name="TextBox 11">
              <a:extLst>
                <a:ext uri="{FF2B5EF4-FFF2-40B4-BE49-F238E27FC236}">
                  <a16:creationId xmlns:a16="http://schemas.microsoft.com/office/drawing/2014/main" id="{EDA327F1-B68D-419D-BBE1-8F47C9D13E49}"/>
                </a:ext>
              </a:extLst>
            </p:cNvPr>
            <p:cNvSpPr txBox="1"/>
            <p:nvPr/>
          </p:nvSpPr>
          <p:spPr>
            <a:xfrm>
              <a:off x="0" y="-38100"/>
              <a:ext cx="1370285" cy="509746"/>
            </a:xfrm>
            <a:prstGeom prst="rect">
              <a:avLst/>
            </a:prstGeom>
          </p:spPr>
          <p:txBody>
            <a:bodyPr lIns="50800" tIns="50800" rIns="50800" bIns="50800" rtlCol="0" anchor="ctr"/>
            <a:lstStyle/>
            <a:p>
              <a:pPr algn="ctr">
                <a:lnSpc>
                  <a:spcPts val="2659"/>
                </a:lnSpc>
              </a:pPr>
              <a:endParaRPr/>
            </a:p>
          </p:txBody>
        </p:sp>
      </p:grpSp>
      <p:sp>
        <p:nvSpPr>
          <p:cNvPr id="29" name="TextBox 17">
            <a:extLst>
              <a:ext uri="{FF2B5EF4-FFF2-40B4-BE49-F238E27FC236}">
                <a16:creationId xmlns:a16="http://schemas.microsoft.com/office/drawing/2014/main" id="{78E4EEF2-1FCA-496A-891D-775855EBB447}"/>
              </a:ext>
            </a:extLst>
          </p:cNvPr>
          <p:cNvSpPr txBox="1"/>
          <p:nvPr/>
        </p:nvSpPr>
        <p:spPr>
          <a:xfrm>
            <a:off x="6906225" y="7037388"/>
            <a:ext cx="4649154" cy="725772"/>
          </a:xfrm>
          <a:prstGeom prst="rect">
            <a:avLst/>
          </a:prstGeom>
        </p:spPr>
        <p:txBody>
          <a:bodyPr lIns="0" tIns="0" rIns="0" bIns="0" rtlCol="0" anchor="t">
            <a:spAutoFit/>
          </a:bodyPr>
          <a:lstStyle/>
          <a:p>
            <a:pPr algn="ctr">
              <a:lnSpc>
                <a:spcPts val="5671"/>
              </a:lnSpc>
              <a:spcBef>
                <a:spcPct val="0"/>
              </a:spcBef>
            </a:pPr>
            <a:r>
              <a:rPr lang="en-US" sz="4051" b="1" dirty="0">
                <a:solidFill>
                  <a:srgbClr val="FFFFFF"/>
                </a:solidFill>
                <a:latin typeface="Poppins Bold"/>
                <a:ea typeface="Poppins Bold"/>
                <a:cs typeface="Poppins Bold"/>
                <a:sym typeface="Poppins Bold"/>
              </a:rPr>
              <a:t>DEMO</a:t>
            </a:r>
          </a:p>
        </p:txBody>
      </p:sp>
      <p:sp>
        <p:nvSpPr>
          <p:cNvPr id="34" name="TextBox 14">
            <a:extLst>
              <a:ext uri="{FF2B5EF4-FFF2-40B4-BE49-F238E27FC236}">
                <a16:creationId xmlns:a16="http://schemas.microsoft.com/office/drawing/2014/main" id="{255571FF-AD60-4B6D-B026-4CBCA92F202C}"/>
              </a:ext>
            </a:extLst>
          </p:cNvPr>
          <p:cNvSpPr txBox="1"/>
          <p:nvPr/>
        </p:nvSpPr>
        <p:spPr>
          <a:xfrm>
            <a:off x="9805106" y="633838"/>
            <a:ext cx="1662550" cy="350486"/>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000C74"/>
                </a:solidFill>
                <a:latin typeface="Poppins Bold"/>
                <a:ea typeface="Poppins Bold"/>
                <a:cs typeface="Poppins Bold"/>
                <a:sym typeface="Poppins Bold"/>
              </a:rPr>
              <a:t>PLAN</a:t>
            </a:r>
          </a:p>
        </p:txBody>
      </p:sp>
      <p:sp>
        <p:nvSpPr>
          <p:cNvPr id="35" name="TextBox 15">
            <a:extLst>
              <a:ext uri="{FF2B5EF4-FFF2-40B4-BE49-F238E27FC236}">
                <a16:creationId xmlns:a16="http://schemas.microsoft.com/office/drawing/2014/main" id="{27092CA8-8708-42BC-B3EC-C9672E0CA688}"/>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alpha val="49804"/>
                  </a:srgbClr>
                </a:solidFill>
                <a:latin typeface="Poppins Bold"/>
                <a:ea typeface="Poppins Bold"/>
                <a:cs typeface="Poppins Bold"/>
                <a:sym typeface="Poppins Bold"/>
              </a:rPr>
              <a:t>GOALS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C74"/>
        </a:solidFill>
        <a:effectLst/>
      </p:bgPr>
    </p:bg>
    <p:spTree>
      <p:nvGrpSpPr>
        <p:cNvPr id="1" name=""/>
        <p:cNvGrpSpPr/>
        <p:nvPr/>
      </p:nvGrpSpPr>
      <p:grpSpPr>
        <a:xfrm>
          <a:off x="0" y="0"/>
          <a:ext cx="0" cy="0"/>
          <a:chOff x="0" y="0"/>
          <a:chExt cx="0" cy="0"/>
        </a:xfrm>
      </p:grpSpPr>
      <p:sp>
        <p:nvSpPr>
          <p:cNvPr id="2" name="Freeform 2"/>
          <p:cNvSpPr/>
          <p:nvPr/>
        </p:nvSpPr>
        <p:spPr>
          <a:xfrm>
            <a:off x="7774089" y="2030969"/>
            <a:ext cx="15411352" cy="15411352"/>
          </a:xfrm>
          <a:custGeom>
            <a:avLst/>
            <a:gdLst/>
            <a:ahLst/>
            <a:cxnLst/>
            <a:rect l="l" t="t" r="r" b="b"/>
            <a:pathLst>
              <a:path w="15411352" h="15411352">
                <a:moveTo>
                  <a:pt x="0" y="0"/>
                </a:moveTo>
                <a:lnTo>
                  <a:pt x="15411352" y="0"/>
                </a:lnTo>
                <a:lnTo>
                  <a:pt x="15411352" y="15411352"/>
                </a:lnTo>
                <a:lnTo>
                  <a:pt x="0" y="15411352"/>
                </a:lnTo>
                <a:lnTo>
                  <a:pt x="0" y="0"/>
                </a:lnTo>
                <a:close/>
              </a:path>
            </a:pathLst>
          </a:custGeom>
          <a:blipFill>
            <a:blip r:embed="rId2">
              <a:alphaModFix amt="41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334000" y="4290734"/>
            <a:ext cx="7900699" cy="1705532"/>
          </a:xfrm>
          <a:prstGeom prst="rect">
            <a:avLst/>
          </a:prstGeom>
        </p:spPr>
        <p:txBody>
          <a:bodyPr wrap="square" lIns="0" tIns="0" rIns="0" bIns="0" rtlCol="0" anchor="t">
            <a:spAutoFit/>
          </a:bodyPr>
          <a:lstStyle/>
          <a:p>
            <a:pPr algn="l">
              <a:lnSpc>
                <a:spcPts val="13999"/>
              </a:lnSpc>
            </a:pPr>
            <a:r>
              <a:rPr lang="en-US" sz="9999" b="1" dirty="0">
                <a:solidFill>
                  <a:srgbClr val="FFFFFF"/>
                </a:solidFill>
                <a:latin typeface="Poppins Bold"/>
                <a:ea typeface="Poppins Bold"/>
                <a:cs typeface="Poppins Bold"/>
                <a:sym typeface="Poppins Bold"/>
              </a:rPr>
              <a:t>Conclusion</a:t>
            </a:r>
          </a:p>
        </p:txBody>
      </p:sp>
      <p:grpSp>
        <p:nvGrpSpPr>
          <p:cNvPr id="7" name="Group 7"/>
          <p:cNvGrpSpPr/>
          <p:nvPr/>
        </p:nvGrpSpPr>
        <p:grpSpPr>
          <a:xfrm>
            <a:off x="-444706" y="739157"/>
            <a:ext cx="4385302" cy="1217346"/>
            <a:chOff x="0" y="0"/>
            <a:chExt cx="1200079" cy="333138"/>
          </a:xfrm>
        </p:grpSpPr>
        <p:sp>
          <p:nvSpPr>
            <p:cNvPr id="8" name="Freeform 8"/>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9" name="TextBox 9"/>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10" name="TextBox 10"/>
          <p:cNvSpPr txBox="1"/>
          <p:nvPr/>
        </p:nvSpPr>
        <p:spPr>
          <a:xfrm>
            <a:off x="163939" y="1072244"/>
            <a:ext cx="3592620" cy="451919"/>
          </a:xfrm>
          <a:prstGeom prst="rect">
            <a:avLst/>
          </a:prstGeom>
        </p:spPr>
        <p:txBody>
          <a:bodyPr lIns="0" tIns="0" rIns="0" bIns="0" rtlCol="0" anchor="t">
            <a:spAutoFit/>
          </a:bodyPr>
          <a:lstStyle/>
          <a:p>
            <a:pPr algn="ctr">
              <a:lnSpc>
                <a:spcPts val="3745"/>
              </a:lnSpc>
            </a:pPr>
            <a:r>
              <a:rPr lang="en-US" sz="2675" b="1" dirty="0">
                <a:solidFill>
                  <a:srgbClr val="000C74"/>
                </a:solidFill>
                <a:latin typeface="Poppins Bold"/>
                <a:ea typeface="Poppins Bold"/>
                <a:cs typeface="Poppins Bold"/>
                <a:sym typeface="Poppins Bold"/>
              </a:rPr>
              <a:t>Conclusion</a:t>
            </a:r>
          </a:p>
        </p:txBody>
      </p:sp>
      <p:sp>
        <p:nvSpPr>
          <p:cNvPr id="15" name="TextBox 13">
            <a:extLst>
              <a:ext uri="{FF2B5EF4-FFF2-40B4-BE49-F238E27FC236}">
                <a16:creationId xmlns:a16="http://schemas.microsoft.com/office/drawing/2014/main" id="{26D6655F-2709-4CCC-BAC8-A5B4B993BCCD}"/>
              </a:ext>
            </a:extLst>
          </p:cNvPr>
          <p:cNvSpPr txBox="1"/>
          <p:nvPr/>
        </p:nvSpPr>
        <p:spPr>
          <a:xfrm>
            <a:off x="15538026" y="622230"/>
            <a:ext cx="1589190"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FFFFFF"/>
                </a:solidFill>
                <a:latin typeface="Poppins Bold"/>
                <a:ea typeface="Poppins Bold"/>
                <a:cs typeface="Poppins Bold"/>
                <a:sym typeface="Poppins Bold"/>
              </a:rPr>
              <a:t>DEMO</a:t>
            </a:r>
          </a:p>
        </p:txBody>
      </p:sp>
      <p:sp>
        <p:nvSpPr>
          <p:cNvPr id="16" name="TextBox 15">
            <a:extLst>
              <a:ext uri="{FF2B5EF4-FFF2-40B4-BE49-F238E27FC236}">
                <a16:creationId xmlns:a16="http://schemas.microsoft.com/office/drawing/2014/main" id="{B6554070-EB3F-4F2C-B353-658E7199D1DC}"/>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chemeClr val="accent1">
                    <a:lumMod val="75000"/>
                  </a:schemeClr>
                </a:solidFill>
                <a:latin typeface="Poppins Bold"/>
                <a:ea typeface="Poppins Bold"/>
                <a:cs typeface="Poppins Bold"/>
                <a:sym typeface="Poppins Bold"/>
              </a:rPr>
              <a:t>NEWS</a:t>
            </a:r>
          </a:p>
        </p:txBody>
      </p:sp>
      <p:sp>
        <p:nvSpPr>
          <p:cNvPr id="17" name="TextBox 14">
            <a:extLst>
              <a:ext uri="{FF2B5EF4-FFF2-40B4-BE49-F238E27FC236}">
                <a16:creationId xmlns:a16="http://schemas.microsoft.com/office/drawing/2014/main" id="{F7618917-E900-42A7-9999-673296DD0F16}"/>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chemeClr val="accent1">
                    <a:lumMod val="75000"/>
                  </a:schemeClr>
                </a:solidFill>
                <a:latin typeface="Poppins Bold"/>
                <a:ea typeface="Poppins Bold"/>
                <a:cs typeface="Poppins Bold"/>
                <a:sym typeface="Poppins Bold"/>
              </a:rPr>
              <a:t>PLAN</a:t>
            </a:r>
          </a:p>
        </p:txBody>
      </p:sp>
      <p:sp>
        <p:nvSpPr>
          <p:cNvPr id="18" name="TextBox 15">
            <a:extLst>
              <a:ext uri="{FF2B5EF4-FFF2-40B4-BE49-F238E27FC236}">
                <a16:creationId xmlns:a16="http://schemas.microsoft.com/office/drawing/2014/main" id="{8F82197D-62C3-450E-98E9-C91AFA1CAD88}"/>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376092"/>
                </a:solidFill>
                <a:latin typeface="Poppins Bold"/>
                <a:ea typeface="Poppins Bold"/>
                <a:cs typeface="Poppins Bold"/>
                <a:sym typeface="Poppins Bold"/>
              </a:rPr>
              <a:t>GOALS</a:t>
            </a:r>
          </a:p>
        </p:txBody>
      </p:sp>
    </p:spTree>
    <p:extLst>
      <p:ext uri="{BB962C8B-B14F-4D97-AF65-F5344CB8AC3E}">
        <p14:creationId xmlns:p14="http://schemas.microsoft.com/office/powerpoint/2010/main" val="2653907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C74"/>
        </a:solidFill>
        <a:effectLst/>
      </p:bgPr>
    </p:bg>
    <p:spTree>
      <p:nvGrpSpPr>
        <p:cNvPr id="1" name=""/>
        <p:cNvGrpSpPr/>
        <p:nvPr/>
      </p:nvGrpSpPr>
      <p:grpSpPr>
        <a:xfrm>
          <a:off x="0" y="0"/>
          <a:ext cx="0" cy="0"/>
          <a:chOff x="0" y="0"/>
          <a:chExt cx="0" cy="0"/>
        </a:xfrm>
      </p:grpSpPr>
      <p:grpSp>
        <p:nvGrpSpPr>
          <p:cNvPr id="2" name="Group 2"/>
          <p:cNvGrpSpPr/>
          <p:nvPr/>
        </p:nvGrpSpPr>
        <p:grpSpPr>
          <a:xfrm>
            <a:off x="10365360" y="1066800"/>
            <a:ext cx="15108428" cy="1510842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gradFill>
                <a:gsLst>
                  <a:gs pos="0">
                    <a:srgbClr val="FFFFFF">
                      <a:alpha val="50000"/>
                    </a:srgbClr>
                  </a:gs>
                  <a:gs pos="100000">
                    <a:srgbClr val="C7C9FF">
                      <a:alpha val="17750"/>
                    </a:srgbClr>
                  </a:gs>
                </a:gsLst>
                <a:lin ang="2700000"/>
              </a:gra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018629" y="2738747"/>
            <a:ext cx="14094659" cy="1409465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237161" y="3678649"/>
            <a:ext cx="5677736" cy="1769732"/>
          </a:xfrm>
          <a:prstGeom prst="rect">
            <a:avLst/>
          </a:prstGeom>
        </p:spPr>
        <p:txBody>
          <a:bodyPr lIns="0" tIns="0" rIns="0" bIns="0" rtlCol="0" anchor="t">
            <a:spAutoFit/>
          </a:bodyPr>
          <a:lstStyle/>
          <a:p>
            <a:pPr algn="l">
              <a:lnSpc>
                <a:spcPts val="13788"/>
              </a:lnSpc>
            </a:pPr>
            <a:r>
              <a:rPr lang="en-US" sz="9849" b="1">
                <a:solidFill>
                  <a:srgbClr val="FFFFFF"/>
                </a:solidFill>
                <a:latin typeface="Poppins Bold"/>
                <a:ea typeface="Poppins Bold"/>
                <a:cs typeface="Poppins Bold"/>
                <a:sym typeface="Poppins Bold"/>
              </a:rPr>
              <a:t>Thank</a:t>
            </a:r>
          </a:p>
        </p:txBody>
      </p:sp>
      <p:grpSp>
        <p:nvGrpSpPr>
          <p:cNvPr id="9" name="Group 9"/>
          <p:cNvGrpSpPr/>
          <p:nvPr/>
        </p:nvGrpSpPr>
        <p:grpSpPr>
          <a:xfrm>
            <a:off x="-8334343" y="4427610"/>
            <a:ext cx="15108428" cy="1510842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gradFill>
                <a:gsLst>
                  <a:gs pos="0">
                    <a:srgbClr val="FFFFFF">
                      <a:alpha val="50000"/>
                    </a:srgbClr>
                  </a:gs>
                  <a:gs pos="100000">
                    <a:srgbClr val="C7C9FF">
                      <a:alpha val="17750"/>
                    </a:srgbClr>
                  </a:gs>
                </a:gsLst>
                <a:lin ang="2700000"/>
              </a:gra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12" name="Picture 12"/>
          <p:cNvPicPr>
            <a:picLocks noChangeAspect="1"/>
          </p:cNvPicPr>
          <p:nvPr/>
        </p:nvPicPr>
        <p:blipFill>
          <a:blip r:embed="rId2"/>
          <a:srcRect/>
          <a:stretch>
            <a:fillRect/>
          </a:stretch>
        </p:blipFill>
        <p:spPr>
          <a:xfrm>
            <a:off x="10058400" y="0"/>
            <a:ext cx="8229600" cy="8229600"/>
          </a:xfrm>
          <a:prstGeom prst="rect">
            <a:avLst/>
          </a:prstGeom>
        </p:spPr>
      </p:pic>
      <p:sp>
        <p:nvSpPr>
          <p:cNvPr id="13" name="TextBox 13"/>
          <p:cNvSpPr txBox="1"/>
          <p:nvPr/>
        </p:nvSpPr>
        <p:spPr>
          <a:xfrm>
            <a:off x="9453370" y="3679246"/>
            <a:ext cx="2923055" cy="1769135"/>
          </a:xfrm>
          <a:prstGeom prst="rect">
            <a:avLst/>
          </a:prstGeom>
        </p:spPr>
        <p:txBody>
          <a:bodyPr lIns="0" tIns="0" rIns="0" bIns="0" rtlCol="0" anchor="t">
            <a:spAutoFit/>
          </a:bodyPr>
          <a:lstStyle/>
          <a:p>
            <a:pPr algn="l">
              <a:lnSpc>
                <a:spcPts val="13788"/>
              </a:lnSpc>
            </a:pPr>
            <a:r>
              <a:rPr lang="en-US" sz="9849">
                <a:solidFill>
                  <a:srgbClr val="FFFFFF"/>
                </a:solidFill>
                <a:latin typeface="Poppins"/>
                <a:ea typeface="Poppins"/>
                <a:cs typeface="Poppins"/>
                <a:sym typeface="Poppins"/>
              </a:rPr>
              <a:t>you</a:t>
            </a:r>
          </a:p>
        </p:txBody>
      </p:sp>
      <p:pic>
        <p:nvPicPr>
          <p:cNvPr id="14" name="Picture 14"/>
          <p:cNvPicPr>
            <a:picLocks noChangeAspect="1"/>
          </p:cNvPicPr>
          <p:nvPr/>
        </p:nvPicPr>
        <p:blipFill>
          <a:blip r:embed="rId2"/>
          <a:srcRect/>
          <a:stretch>
            <a:fillRect/>
          </a:stretch>
        </p:blipFill>
        <p:spPr>
          <a:xfrm>
            <a:off x="1828800" y="0"/>
            <a:ext cx="8229600" cy="8229600"/>
          </a:xfrm>
          <a:prstGeom prst="rect">
            <a:avLst/>
          </a:prstGeom>
        </p:spPr>
      </p:pic>
      <p:pic>
        <p:nvPicPr>
          <p:cNvPr id="15" name="Picture 15"/>
          <p:cNvPicPr>
            <a:picLocks noChangeAspect="1"/>
          </p:cNvPicPr>
          <p:nvPr/>
        </p:nvPicPr>
        <p:blipFill>
          <a:blip r:embed="rId2"/>
          <a:srcRect/>
          <a:stretch>
            <a:fillRect/>
          </a:stretch>
        </p:blipFill>
        <p:spPr>
          <a:xfrm>
            <a:off x="-6187869" y="0"/>
            <a:ext cx="82296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C74"/>
        </a:solidFill>
        <a:effectLst/>
      </p:bgPr>
    </p:bg>
    <p:spTree>
      <p:nvGrpSpPr>
        <p:cNvPr id="1" name=""/>
        <p:cNvGrpSpPr/>
        <p:nvPr/>
      </p:nvGrpSpPr>
      <p:grpSpPr>
        <a:xfrm>
          <a:off x="0" y="0"/>
          <a:ext cx="0" cy="0"/>
          <a:chOff x="0" y="0"/>
          <a:chExt cx="0" cy="0"/>
        </a:xfrm>
      </p:grpSpPr>
      <p:grpSp>
        <p:nvGrpSpPr>
          <p:cNvPr id="2" name="Group 2"/>
          <p:cNvGrpSpPr/>
          <p:nvPr/>
        </p:nvGrpSpPr>
        <p:grpSpPr>
          <a:xfrm>
            <a:off x="8602123" y="1973094"/>
            <a:ext cx="15108428" cy="1510842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gradFill>
                <a:gsLst>
                  <a:gs pos="0">
                    <a:srgbClr val="FFFFFF">
                      <a:alpha val="50000"/>
                    </a:srgbClr>
                  </a:gs>
                  <a:gs pos="100000">
                    <a:srgbClr val="C7C9FF">
                      <a:alpha val="17750"/>
                    </a:srgbClr>
                  </a:gs>
                </a:gsLst>
                <a:lin ang="2700000"/>
              </a:gra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709039" y="2929713"/>
            <a:ext cx="14094659" cy="1409465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95082" y="3924300"/>
            <a:ext cx="8962769" cy="719812"/>
          </a:xfrm>
          <a:prstGeom prst="rect">
            <a:avLst/>
          </a:prstGeom>
        </p:spPr>
        <p:txBody>
          <a:bodyPr wrap="square" lIns="0" tIns="0" rIns="0" bIns="0" rtlCol="0" anchor="t">
            <a:spAutoFit/>
          </a:bodyPr>
          <a:lstStyle/>
          <a:p>
            <a:pPr>
              <a:lnSpc>
                <a:spcPts val="3851"/>
              </a:lnSpc>
              <a:spcBef>
                <a:spcPct val="0"/>
              </a:spcBef>
            </a:pPr>
            <a:r>
              <a:rPr lang="en-US" sz="9600" b="1" dirty="0">
                <a:solidFill>
                  <a:srgbClr val="FFFFFF"/>
                </a:solidFill>
                <a:latin typeface="Poppins Bold"/>
                <a:ea typeface="Poppins Bold"/>
                <a:cs typeface="Poppins Bold"/>
                <a:sym typeface="Poppins Bold"/>
              </a:rPr>
              <a:t>GOALS </a:t>
            </a:r>
          </a:p>
        </p:txBody>
      </p:sp>
      <p:sp>
        <p:nvSpPr>
          <p:cNvPr id="9" name="TextBox 9"/>
          <p:cNvSpPr txBox="1"/>
          <p:nvPr/>
        </p:nvSpPr>
        <p:spPr>
          <a:xfrm>
            <a:off x="410322" y="4982750"/>
            <a:ext cx="8962769" cy="2031325"/>
          </a:xfrm>
          <a:prstGeom prst="rect">
            <a:avLst/>
          </a:prstGeom>
        </p:spPr>
        <p:txBody>
          <a:bodyPr lIns="0" tIns="0" rIns="0" bIns="0" rtlCol="0" anchor="t">
            <a:spAutoFit/>
          </a:bodyPr>
          <a:lstStyle/>
          <a:p>
            <a:pPr algn="l"/>
            <a:r>
              <a:rPr lang="en-US" sz="6600" dirty="0">
                <a:solidFill>
                  <a:srgbClr val="FFFFFF"/>
                </a:solidFill>
                <a:latin typeface="Poppins"/>
                <a:ea typeface="Poppins"/>
                <a:cs typeface="Poppins"/>
                <a:sym typeface="Poppins"/>
              </a:rPr>
              <a:t>For updating to React v19</a:t>
            </a:r>
          </a:p>
        </p:txBody>
      </p:sp>
      <p:grpSp>
        <p:nvGrpSpPr>
          <p:cNvPr id="13" name="Group 13"/>
          <p:cNvGrpSpPr/>
          <p:nvPr/>
        </p:nvGrpSpPr>
        <p:grpSpPr>
          <a:xfrm>
            <a:off x="-444706" y="739157"/>
            <a:ext cx="4385302" cy="1217346"/>
            <a:chOff x="0" y="0"/>
            <a:chExt cx="1200079" cy="333138"/>
          </a:xfrm>
        </p:grpSpPr>
        <p:sp>
          <p:nvSpPr>
            <p:cNvPr id="14" name="Freeform 14"/>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15" name="TextBox 15"/>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16" name="TextBox 16"/>
          <p:cNvSpPr txBox="1"/>
          <p:nvPr/>
        </p:nvSpPr>
        <p:spPr>
          <a:xfrm>
            <a:off x="228600" y="884626"/>
            <a:ext cx="3592620" cy="926407"/>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Goals for updating to React 19</a:t>
            </a:r>
            <a:endParaRPr lang="en-US" sz="2675" b="1" dirty="0">
              <a:solidFill>
                <a:srgbClr val="000C74"/>
              </a:solidFill>
              <a:latin typeface="Poppins Bold"/>
              <a:ea typeface="Poppins Bold"/>
              <a:cs typeface="Poppins Bold"/>
              <a:sym typeface="Poppins Bold"/>
            </a:endParaRPr>
          </a:p>
        </p:txBody>
      </p:sp>
      <p:sp>
        <p:nvSpPr>
          <p:cNvPr id="17" name="TextBox 13">
            <a:extLst>
              <a:ext uri="{FF2B5EF4-FFF2-40B4-BE49-F238E27FC236}">
                <a16:creationId xmlns:a16="http://schemas.microsoft.com/office/drawing/2014/main" id="{FA127FAD-11C0-4514-A8E8-EA72098B8C7D}"/>
              </a:ext>
            </a:extLst>
          </p:cNvPr>
          <p:cNvSpPr txBox="1"/>
          <p:nvPr/>
        </p:nvSpPr>
        <p:spPr>
          <a:xfrm>
            <a:off x="15538026" y="622230"/>
            <a:ext cx="1589190"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chemeClr val="accent1">
                    <a:lumMod val="75000"/>
                  </a:schemeClr>
                </a:solidFill>
                <a:latin typeface="Poppins Bold"/>
                <a:ea typeface="Poppins Bold"/>
                <a:cs typeface="Poppins Bold"/>
                <a:sym typeface="Poppins Bold"/>
              </a:rPr>
              <a:t>DEMO</a:t>
            </a:r>
          </a:p>
        </p:txBody>
      </p:sp>
      <p:sp>
        <p:nvSpPr>
          <p:cNvPr id="18" name="TextBox 15">
            <a:extLst>
              <a:ext uri="{FF2B5EF4-FFF2-40B4-BE49-F238E27FC236}">
                <a16:creationId xmlns:a16="http://schemas.microsoft.com/office/drawing/2014/main" id="{413557B6-757C-4D24-93CD-1EA9078363AF}"/>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chemeClr val="accent1">
                    <a:lumMod val="75000"/>
                  </a:schemeClr>
                </a:solidFill>
                <a:latin typeface="Poppins Bold"/>
                <a:ea typeface="Poppins Bold"/>
                <a:cs typeface="Poppins Bold"/>
                <a:sym typeface="Poppins Bold"/>
              </a:rPr>
              <a:t>NEWS</a:t>
            </a:r>
          </a:p>
        </p:txBody>
      </p:sp>
      <p:sp>
        <p:nvSpPr>
          <p:cNvPr id="19" name="TextBox 14">
            <a:extLst>
              <a:ext uri="{FF2B5EF4-FFF2-40B4-BE49-F238E27FC236}">
                <a16:creationId xmlns:a16="http://schemas.microsoft.com/office/drawing/2014/main" id="{6005AFC5-1227-4315-9B01-80A3650E70E9}"/>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chemeClr val="accent1">
                    <a:lumMod val="75000"/>
                  </a:schemeClr>
                </a:solidFill>
                <a:latin typeface="Poppins Bold"/>
                <a:ea typeface="Poppins Bold"/>
                <a:cs typeface="Poppins Bold"/>
                <a:sym typeface="Poppins Bold"/>
              </a:rPr>
              <a:t>PLAN</a:t>
            </a:r>
          </a:p>
        </p:txBody>
      </p:sp>
      <p:sp>
        <p:nvSpPr>
          <p:cNvPr id="20" name="TextBox 15">
            <a:extLst>
              <a:ext uri="{FF2B5EF4-FFF2-40B4-BE49-F238E27FC236}">
                <a16:creationId xmlns:a16="http://schemas.microsoft.com/office/drawing/2014/main" id="{4ABF692D-A2EB-4CB1-897D-DF94D5ED8692}"/>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chemeClr val="bg1"/>
                </a:solidFill>
                <a:latin typeface="Poppins Bold"/>
                <a:ea typeface="Poppins Bold"/>
                <a:cs typeface="Poppins Bold"/>
                <a:sym typeface="Poppins Bold"/>
              </a:rPr>
              <a:t>GOALS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152400" y="927491"/>
            <a:ext cx="3592620" cy="926407"/>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Goals for updating to React 19</a:t>
            </a:r>
            <a:endParaRPr lang="en-US" sz="2675" b="1" dirty="0">
              <a:solidFill>
                <a:srgbClr val="000C74"/>
              </a:solidFill>
              <a:latin typeface="Poppins Bold"/>
              <a:ea typeface="Poppins Bold"/>
              <a:cs typeface="Poppins Bold"/>
              <a:sym typeface="Poppins Bold"/>
            </a:endParaRPr>
          </a:p>
        </p:txBody>
      </p:sp>
      <p:sp>
        <p:nvSpPr>
          <p:cNvPr id="6" name="TextBox 6"/>
          <p:cNvSpPr txBox="1"/>
          <p:nvPr/>
        </p:nvSpPr>
        <p:spPr>
          <a:xfrm>
            <a:off x="333212" y="2476500"/>
            <a:ext cx="17621576" cy="1576137"/>
          </a:xfrm>
          <a:prstGeom prst="rect">
            <a:avLst/>
          </a:prstGeom>
        </p:spPr>
        <p:txBody>
          <a:bodyPr lIns="0" tIns="0" rIns="0" bIns="0" rtlCol="0" anchor="t">
            <a:spAutoFit/>
          </a:bodyPr>
          <a:lstStyle/>
          <a:p>
            <a:pPr algn="just">
              <a:lnSpc>
                <a:spcPct val="150000"/>
              </a:lnSpc>
              <a:spcBef>
                <a:spcPct val="0"/>
              </a:spcBef>
            </a:pPr>
            <a:r>
              <a:rPr lang="en-US" sz="3600" dirty="0"/>
              <a:t>With version 19, React introduces revolutionary features that simplify development, optimize performance, and improve user experience, while reducing code complexity</a:t>
            </a: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alpha val="49804"/>
                  </a:srgbClr>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GOALS</a:t>
            </a:r>
          </a:p>
        </p:txBody>
      </p:sp>
      <p:grpSp>
        <p:nvGrpSpPr>
          <p:cNvPr id="16" name="Group 15">
            <a:extLst>
              <a:ext uri="{FF2B5EF4-FFF2-40B4-BE49-F238E27FC236}">
                <a16:creationId xmlns:a16="http://schemas.microsoft.com/office/drawing/2014/main" id="{7065DE24-44E6-403C-A006-8ACFBBF356A6}"/>
              </a:ext>
            </a:extLst>
          </p:cNvPr>
          <p:cNvGrpSpPr/>
          <p:nvPr/>
        </p:nvGrpSpPr>
        <p:grpSpPr>
          <a:xfrm>
            <a:off x="3821826" y="5013362"/>
            <a:ext cx="2655174" cy="2655174"/>
            <a:chOff x="0" y="0"/>
            <a:chExt cx="812800" cy="812800"/>
          </a:xfrm>
        </p:grpSpPr>
        <p:sp>
          <p:nvSpPr>
            <p:cNvPr id="17" name="Freeform 16">
              <a:extLst>
                <a:ext uri="{FF2B5EF4-FFF2-40B4-BE49-F238E27FC236}">
                  <a16:creationId xmlns:a16="http://schemas.microsoft.com/office/drawing/2014/main" id="{24740491-8B89-49C8-8517-F17569257C9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18" name="TextBox 17">
              <a:extLst>
                <a:ext uri="{FF2B5EF4-FFF2-40B4-BE49-F238E27FC236}">
                  <a16:creationId xmlns:a16="http://schemas.microsoft.com/office/drawing/2014/main" id="{5772CEAC-AF20-4234-9523-ACEDB263E9D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TextBox 18">
            <a:extLst>
              <a:ext uri="{FF2B5EF4-FFF2-40B4-BE49-F238E27FC236}">
                <a16:creationId xmlns:a16="http://schemas.microsoft.com/office/drawing/2014/main" id="{31142C6A-1894-4FEA-BE85-AA299DFE1B52}"/>
              </a:ext>
            </a:extLst>
          </p:cNvPr>
          <p:cNvSpPr txBox="1"/>
          <p:nvPr/>
        </p:nvSpPr>
        <p:spPr>
          <a:xfrm>
            <a:off x="4153276" y="5673041"/>
            <a:ext cx="1992273" cy="1335815"/>
          </a:xfrm>
          <a:prstGeom prst="rect">
            <a:avLst/>
          </a:prstGeom>
        </p:spPr>
        <p:txBody>
          <a:bodyPr lIns="0" tIns="0" rIns="0" bIns="0" rtlCol="0" anchor="t">
            <a:spAutoFit/>
          </a:bodyPr>
          <a:lstStyle/>
          <a:p>
            <a:pPr algn="ctr">
              <a:lnSpc>
                <a:spcPct val="150000"/>
              </a:lnSpc>
              <a:spcBef>
                <a:spcPct val="0"/>
              </a:spcBef>
            </a:pPr>
            <a:r>
              <a:rPr lang="en-US" sz="2000" b="1" dirty="0">
                <a:latin typeface="Canva Sans Bold"/>
                <a:ea typeface="Canva Sans Bold"/>
                <a:cs typeface="Canva Sans Bold"/>
                <a:sym typeface="Canva Sans Bold"/>
              </a:rPr>
              <a:t>Simplify the management of complex states</a:t>
            </a:r>
          </a:p>
        </p:txBody>
      </p:sp>
      <p:grpSp>
        <p:nvGrpSpPr>
          <p:cNvPr id="22" name="Group 21">
            <a:extLst>
              <a:ext uri="{FF2B5EF4-FFF2-40B4-BE49-F238E27FC236}">
                <a16:creationId xmlns:a16="http://schemas.microsoft.com/office/drawing/2014/main" id="{065FB073-916F-4844-840D-4D11BF48CAA0}"/>
              </a:ext>
            </a:extLst>
          </p:cNvPr>
          <p:cNvGrpSpPr/>
          <p:nvPr/>
        </p:nvGrpSpPr>
        <p:grpSpPr>
          <a:xfrm>
            <a:off x="7631826" y="5013362"/>
            <a:ext cx="2655174" cy="2655174"/>
            <a:chOff x="0" y="0"/>
            <a:chExt cx="812800" cy="812800"/>
          </a:xfrm>
        </p:grpSpPr>
        <p:sp>
          <p:nvSpPr>
            <p:cNvPr id="23" name="Freeform 16">
              <a:extLst>
                <a:ext uri="{FF2B5EF4-FFF2-40B4-BE49-F238E27FC236}">
                  <a16:creationId xmlns:a16="http://schemas.microsoft.com/office/drawing/2014/main" id="{CEFBCF10-409C-45B0-B6BC-0623226951B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24" name="TextBox 23">
              <a:extLst>
                <a:ext uri="{FF2B5EF4-FFF2-40B4-BE49-F238E27FC236}">
                  <a16:creationId xmlns:a16="http://schemas.microsoft.com/office/drawing/2014/main" id="{55FE15DD-2924-4957-98A5-AE9B8CDA0D1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5" name="TextBox 18">
            <a:extLst>
              <a:ext uri="{FF2B5EF4-FFF2-40B4-BE49-F238E27FC236}">
                <a16:creationId xmlns:a16="http://schemas.microsoft.com/office/drawing/2014/main" id="{D2C4C42A-692C-4E90-946B-F7057DAEB014}"/>
              </a:ext>
            </a:extLst>
          </p:cNvPr>
          <p:cNvSpPr txBox="1"/>
          <p:nvPr/>
        </p:nvSpPr>
        <p:spPr>
          <a:xfrm>
            <a:off x="7963276" y="5442209"/>
            <a:ext cx="1992273" cy="1797480"/>
          </a:xfrm>
          <a:prstGeom prst="rect">
            <a:avLst/>
          </a:prstGeom>
        </p:spPr>
        <p:txBody>
          <a:bodyPr lIns="0" tIns="0" rIns="0" bIns="0" rtlCol="0" anchor="t">
            <a:spAutoFit/>
          </a:bodyPr>
          <a:lstStyle/>
          <a:p>
            <a:pPr algn="ctr">
              <a:lnSpc>
                <a:spcPct val="150000"/>
              </a:lnSpc>
              <a:spcBef>
                <a:spcPct val="0"/>
              </a:spcBef>
            </a:pPr>
            <a:r>
              <a:rPr lang="en-US" sz="2000" b="1" dirty="0">
                <a:latin typeface="Canva Sans Bold"/>
                <a:ea typeface="Canva Sans Bold"/>
                <a:cs typeface="Canva Sans Bold"/>
                <a:sym typeface="Canva Sans Bold"/>
              </a:rPr>
              <a:t>Improve performance with Server Components</a:t>
            </a:r>
          </a:p>
        </p:txBody>
      </p:sp>
      <p:grpSp>
        <p:nvGrpSpPr>
          <p:cNvPr id="26" name="Group 25">
            <a:extLst>
              <a:ext uri="{FF2B5EF4-FFF2-40B4-BE49-F238E27FC236}">
                <a16:creationId xmlns:a16="http://schemas.microsoft.com/office/drawing/2014/main" id="{822CF875-F058-4A1C-84F3-FBFB2CACA3D4}"/>
              </a:ext>
            </a:extLst>
          </p:cNvPr>
          <p:cNvGrpSpPr/>
          <p:nvPr/>
        </p:nvGrpSpPr>
        <p:grpSpPr>
          <a:xfrm>
            <a:off x="333212" y="5013362"/>
            <a:ext cx="2655174" cy="2655174"/>
            <a:chOff x="0" y="0"/>
            <a:chExt cx="812800" cy="812800"/>
          </a:xfrm>
        </p:grpSpPr>
        <p:sp>
          <p:nvSpPr>
            <p:cNvPr id="27" name="Freeform 16">
              <a:extLst>
                <a:ext uri="{FF2B5EF4-FFF2-40B4-BE49-F238E27FC236}">
                  <a16:creationId xmlns:a16="http://schemas.microsoft.com/office/drawing/2014/main" id="{3B49EF18-9AAF-4E93-8557-6B48840F4E1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28" name="TextBox 27">
              <a:extLst>
                <a:ext uri="{FF2B5EF4-FFF2-40B4-BE49-F238E27FC236}">
                  <a16:creationId xmlns:a16="http://schemas.microsoft.com/office/drawing/2014/main" id="{095B404B-979D-44B3-AFDD-02F770757AC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18">
            <a:extLst>
              <a:ext uri="{FF2B5EF4-FFF2-40B4-BE49-F238E27FC236}">
                <a16:creationId xmlns:a16="http://schemas.microsoft.com/office/drawing/2014/main" id="{1FAD1A38-4B7C-4E1A-BD75-9F1AB04197D2}"/>
              </a:ext>
            </a:extLst>
          </p:cNvPr>
          <p:cNvSpPr txBox="1"/>
          <p:nvPr/>
        </p:nvSpPr>
        <p:spPr>
          <a:xfrm>
            <a:off x="664662" y="5673041"/>
            <a:ext cx="1992273" cy="1335815"/>
          </a:xfrm>
          <a:prstGeom prst="rect">
            <a:avLst/>
          </a:prstGeom>
        </p:spPr>
        <p:txBody>
          <a:bodyPr lIns="0" tIns="0" rIns="0" bIns="0" rtlCol="0" anchor="t">
            <a:spAutoFit/>
          </a:bodyPr>
          <a:lstStyle/>
          <a:p>
            <a:pPr algn="ctr">
              <a:lnSpc>
                <a:spcPct val="150000"/>
              </a:lnSpc>
              <a:spcBef>
                <a:spcPct val="0"/>
              </a:spcBef>
            </a:pPr>
            <a:r>
              <a:rPr lang="en-US" sz="2000" b="1" dirty="0">
                <a:latin typeface="Canva Sans Bold"/>
                <a:ea typeface="Canva Sans Bold"/>
                <a:cs typeface="Canva Sans Bold"/>
                <a:sym typeface="Canva Sans Bold"/>
              </a:rPr>
              <a:t>Facilitate the management of asynchronous </a:t>
            </a:r>
          </a:p>
        </p:txBody>
      </p:sp>
      <p:grpSp>
        <p:nvGrpSpPr>
          <p:cNvPr id="30" name="Group 29">
            <a:extLst>
              <a:ext uri="{FF2B5EF4-FFF2-40B4-BE49-F238E27FC236}">
                <a16:creationId xmlns:a16="http://schemas.microsoft.com/office/drawing/2014/main" id="{FA679ACB-BEE0-4A3F-9880-6383201D55A8}"/>
              </a:ext>
            </a:extLst>
          </p:cNvPr>
          <p:cNvGrpSpPr/>
          <p:nvPr/>
        </p:nvGrpSpPr>
        <p:grpSpPr>
          <a:xfrm>
            <a:off x="11277600" y="4991100"/>
            <a:ext cx="2655174" cy="2655174"/>
            <a:chOff x="0" y="0"/>
            <a:chExt cx="812800" cy="812800"/>
          </a:xfrm>
        </p:grpSpPr>
        <p:sp>
          <p:nvSpPr>
            <p:cNvPr id="31" name="Freeform 16">
              <a:extLst>
                <a:ext uri="{FF2B5EF4-FFF2-40B4-BE49-F238E27FC236}">
                  <a16:creationId xmlns:a16="http://schemas.microsoft.com/office/drawing/2014/main" id="{1412A4F9-9BC0-4222-B456-0187B0AEA23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32" name="TextBox 31">
              <a:extLst>
                <a:ext uri="{FF2B5EF4-FFF2-40B4-BE49-F238E27FC236}">
                  <a16:creationId xmlns:a16="http://schemas.microsoft.com/office/drawing/2014/main" id="{8B2A6B6B-26EA-4069-8CE4-E64F3B2A339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3" name="TextBox 18">
            <a:extLst>
              <a:ext uri="{FF2B5EF4-FFF2-40B4-BE49-F238E27FC236}">
                <a16:creationId xmlns:a16="http://schemas.microsoft.com/office/drawing/2014/main" id="{0F6158D2-CA75-4567-BE47-1927EBD887EF}"/>
              </a:ext>
            </a:extLst>
          </p:cNvPr>
          <p:cNvSpPr txBox="1"/>
          <p:nvPr/>
        </p:nvSpPr>
        <p:spPr>
          <a:xfrm>
            <a:off x="11609050" y="5869550"/>
            <a:ext cx="1992273" cy="874150"/>
          </a:xfrm>
          <a:prstGeom prst="rect">
            <a:avLst/>
          </a:prstGeom>
        </p:spPr>
        <p:txBody>
          <a:bodyPr lIns="0" tIns="0" rIns="0" bIns="0" rtlCol="0" anchor="t">
            <a:spAutoFit/>
          </a:bodyPr>
          <a:lstStyle/>
          <a:p>
            <a:pPr algn="ctr">
              <a:lnSpc>
                <a:spcPct val="150000"/>
              </a:lnSpc>
              <a:spcBef>
                <a:spcPct val="0"/>
              </a:spcBef>
            </a:pPr>
            <a:r>
              <a:rPr lang="en-US" sz="2000" b="1" dirty="0">
                <a:latin typeface="Canva Sans Bold"/>
                <a:ea typeface="Canva Sans Bold"/>
                <a:cs typeface="Canva Sans Bold"/>
                <a:sym typeface="Canva Sans Bold"/>
              </a:rPr>
              <a:t>Increase productivity </a:t>
            </a:r>
          </a:p>
        </p:txBody>
      </p:sp>
      <p:grpSp>
        <p:nvGrpSpPr>
          <p:cNvPr id="34" name="Group 33">
            <a:extLst>
              <a:ext uri="{FF2B5EF4-FFF2-40B4-BE49-F238E27FC236}">
                <a16:creationId xmlns:a16="http://schemas.microsoft.com/office/drawing/2014/main" id="{0596511B-50F9-420D-B63C-C927D1DE9A1C}"/>
              </a:ext>
            </a:extLst>
          </p:cNvPr>
          <p:cNvGrpSpPr/>
          <p:nvPr/>
        </p:nvGrpSpPr>
        <p:grpSpPr>
          <a:xfrm>
            <a:off x="15050691" y="4906777"/>
            <a:ext cx="2655174" cy="2655174"/>
            <a:chOff x="0" y="0"/>
            <a:chExt cx="812800" cy="812800"/>
          </a:xfrm>
        </p:grpSpPr>
        <p:sp>
          <p:nvSpPr>
            <p:cNvPr id="35" name="Freeform 16">
              <a:extLst>
                <a:ext uri="{FF2B5EF4-FFF2-40B4-BE49-F238E27FC236}">
                  <a16:creationId xmlns:a16="http://schemas.microsoft.com/office/drawing/2014/main" id="{17C3B325-0EEB-454C-8513-8B512CA4B71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36" name="TextBox 35">
              <a:extLst>
                <a:ext uri="{FF2B5EF4-FFF2-40B4-BE49-F238E27FC236}">
                  <a16:creationId xmlns:a16="http://schemas.microsoft.com/office/drawing/2014/main" id="{1EF82E1D-AE6B-46BF-993A-3C584028EC0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7" name="TextBox 18">
            <a:extLst>
              <a:ext uri="{FF2B5EF4-FFF2-40B4-BE49-F238E27FC236}">
                <a16:creationId xmlns:a16="http://schemas.microsoft.com/office/drawing/2014/main" id="{0691AFF0-7EBC-4C07-A9D8-41A8C34CF4B0}"/>
              </a:ext>
            </a:extLst>
          </p:cNvPr>
          <p:cNvSpPr txBox="1"/>
          <p:nvPr/>
        </p:nvSpPr>
        <p:spPr>
          <a:xfrm>
            <a:off x="15382141" y="5566456"/>
            <a:ext cx="1992273" cy="1335815"/>
          </a:xfrm>
          <a:prstGeom prst="rect">
            <a:avLst/>
          </a:prstGeom>
        </p:spPr>
        <p:txBody>
          <a:bodyPr lIns="0" tIns="0" rIns="0" bIns="0" rtlCol="0" anchor="t">
            <a:spAutoFit/>
          </a:bodyPr>
          <a:lstStyle/>
          <a:p>
            <a:pPr algn="ctr">
              <a:lnSpc>
                <a:spcPct val="150000"/>
              </a:lnSpc>
              <a:spcBef>
                <a:spcPct val="0"/>
              </a:spcBef>
            </a:pPr>
            <a:r>
              <a:rPr lang="en-US" sz="2000" b="1" dirty="0">
                <a:latin typeface="Canva Sans Bold"/>
                <a:ea typeface="Canva Sans Bold"/>
                <a:cs typeface="Canva Sans Bold"/>
                <a:sym typeface="Canva Sans Bold"/>
              </a:rPr>
              <a:t>Strengthen the user experience.</a:t>
            </a:r>
          </a:p>
        </p:txBody>
      </p:sp>
    </p:spTree>
    <p:extLst>
      <p:ext uri="{BB962C8B-B14F-4D97-AF65-F5344CB8AC3E}">
        <p14:creationId xmlns:p14="http://schemas.microsoft.com/office/powerpoint/2010/main" val="113192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C74"/>
        </a:solidFill>
        <a:effectLst/>
      </p:bgPr>
    </p:bg>
    <p:spTree>
      <p:nvGrpSpPr>
        <p:cNvPr id="1" name=""/>
        <p:cNvGrpSpPr/>
        <p:nvPr/>
      </p:nvGrpSpPr>
      <p:grpSpPr>
        <a:xfrm>
          <a:off x="0" y="0"/>
          <a:ext cx="0" cy="0"/>
          <a:chOff x="0" y="0"/>
          <a:chExt cx="0" cy="0"/>
        </a:xfrm>
      </p:grpSpPr>
      <p:grpSp>
        <p:nvGrpSpPr>
          <p:cNvPr id="2" name="Group 2"/>
          <p:cNvGrpSpPr/>
          <p:nvPr/>
        </p:nvGrpSpPr>
        <p:grpSpPr>
          <a:xfrm>
            <a:off x="8602123" y="1973094"/>
            <a:ext cx="15108428" cy="1510842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gradFill>
                <a:gsLst>
                  <a:gs pos="0">
                    <a:srgbClr val="FFFFFF">
                      <a:alpha val="50000"/>
                    </a:srgbClr>
                  </a:gs>
                  <a:gs pos="100000">
                    <a:srgbClr val="C7C9FF">
                      <a:alpha val="17750"/>
                    </a:srgbClr>
                  </a:gs>
                </a:gsLst>
                <a:lin ang="2700000"/>
              </a:gra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709039" y="2929713"/>
            <a:ext cx="14094659" cy="1409465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42363" y="3013838"/>
            <a:ext cx="8962769" cy="2215014"/>
          </a:xfrm>
          <a:prstGeom prst="rect">
            <a:avLst/>
          </a:prstGeom>
        </p:spPr>
        <p:txBody>
          <a:bodyPr lIns="0" tIns="0" rIns="0" bIns="0" rtlCol="0" anchor="t">
            <a:spAutoFit/>
          </a:bodyPr>
          <a:lstStyle/>
          <a:p>
            <a:pPr algn="l">
              <a:lnSpc>
                <a:spcPts val="17196"/>
              </a:lnSpc>
            </a:pPr>
            <a:r>
              <a:rPr lang="en-US" sz="12282" b="1">
                <a:solidFill>
                  <a:srgbClr val="FFFFFF"/>
                </a:solidFill>
                <a:latin typeface="Poppins Bold"/>
                <a:ea typeface="Poppins Bold"/>
                <a:cs typeface="Poppins Bold"/>
                <a:sym typeface="Poppins Bold"/>
              </a:rPr>
              <a:t>NEW </a:t>
            </a:r>
          </a:p>
        </p:txBody>
      </p:sp>
      <p:sp>
        <p:nvSpPr>
          <p:cNvPr id="9" name="TextBox 9"/>
          <p:cNvSpPr txBox="1"/>
          <p:nvPr/>
        </p:nvSpPr>
        <p:spPr>
          <a:xfrm>
            <a:off x="442363" y="4905002"/>
            <a:ext cx="8962769" cy="1899879"/>
          </a:xfrm>
          <a:prstGeom prst="rect">
            <a:avLst/>
          </a:prstGeom>
        </p:spPr>
        <p:txBody>
          <a:bodyPr lIns="0" tIns="0" rIns="0" bIns="0" rtlCol="0" anchor="t">
            <a:spAutoFit/>
          </a:bodyPr>
          <a:lstStyle/>
          <a:p>
            <a:pPr algn="l">
              <a:lnSpc>
                <a:spcPts val="15575"/>
              </a:lnSpc>
            </a:pPr>
            <a:r>
              <a:rPr lang="en-US" sz="11125" dirty="0">
                <a:solidFill>
                  <a:srgbClr val="FFFFFF"/>
                </a:solidFill>
                <a:latin typeface="Poppins"/>
                <a:ea typeface="Poppins"/>
                <a:cs typeface="Poppins"/>
                <a:sym typeface="Poppins"/>
              </a:rPr>
              <a:t>React v19</a:t>
            </a:r>
          </a:p>
        </p:txBody>
      </p:sp>
      <p:grpSp>
        <p:nvGrpSpPr>
          <p:cNvPr id="10" name="Group 10"/>
          <p:cNvGrpSpPr/>
          <p:nvPr/>
        </p:nvGrpSpPr>
        <p:grpSpPr>
          <a:xfrm>
            <a:off x="-444706" y="739157"/>
            <a:ext cx="4385302" cy="1217346"/>
            <a:chOff x="0" y="0"/>
            <a:chExt cx="1200079" cy="333138"/>
          </a:xfrm>
        </p:grpSpPr>
        <p:sp>
          <p:nvSpPr>
            <p:cNvPr id="11" name="Freeform 11"/>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12" name="TextBox 12"/>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13" name="TextBox 13"/>
          <p:cNvSpPr txBox="1"/>
          <p:nvPr/>
        </p:nvSpPr>
        <p:spPr>
          <a:xfrm>
            <a:off x="208959" y="1072244"/>
            <a:ext cx="3592620" cy="451919"/>
          </a:xfrm>
          <a:prstGeom prst="rect">
            <a:avLst/>
          </a:prstGeom>
        </p:spPr>
        <p:txBody>
          <a:bodyPr lIns="0" tIns="0" rIns="0" bIns="0" rtlCol="0" anchor="t">
            <a:spAutoFit/>
          </a:bodyPr>
          <a:lstStyle/>
          <a:p>
            <a:pPr algn="ctr">
              <a:lnSpc>
                <a:spcPts val="3745"/>
              </a:lnSpc>
            </a:pPr>
            <a:r>
              <a:rPr lang="en-US" sz="2675" b="1" dirty="0">
                <a:solidFill>
                  <a:srgbClr val="000C74"/>
                </a:solidFill>
                <a:latin typeface="Poppins Bold"/>
                <a:ea typeface="Poppins Bold"/>
                <a:cs typeface="Poppins Bold"/>
                <a:sym typeface="Poppins Bold"/>
              </a:rPr>
              <a:t>New React v19</a:t>
            </a:r>
          </a:p>
        </p:txBody>
      </p:sp>
      <p:sp>
        <p:nvSpPr>
          <p:cNvPr id="17" name="TextBox 13">
            <a:extLst>
              <a:ext uri="{FF2B5EF4-FFF2-40B4-BE49-F238E27FC236}">
                <a16:creationId xmlns:a16="http://schemas.microsoft.com/office/drawing/2014/main" id="{4A6C52A2-ADFF-4D0D-B0DA-473DA37CCEDA}"/>
              </a:ext>
            </a:extLst>
          </p:cNvPr>
          <p:cNvSpPr txBox="1"/>
          <p:nvPr/>
        </p:nvSpPr>
        <p:spPr>
          <a:xfrm>
            <a:off x="15538026" y="622230"/>
            <a:ext cx="1589190"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chemeClr val="accent1">
                    <a:lumMod val="75000"/>
                  </a:schemeClr>
                </a:solidFill>
                <a:latin typeface="Poppins Bold"/>
                <a:ea typeface="Poppins Bold"/>
                <a:cs typeface="Poppins Bold"/>
                <a:sym typeface="Poppins Bold"/>
              </a:rPr>
              <a:t>DEMO</a:t>
            </a:r>
          </a:p>
        </p:txBody>
      </p:sp>
      <p:sp>
        <p:nvSpPr>
          <p:cNvPr id="18" name="TextBox 15">
            <a:extLst>
              <a:ext uri="{FF2B5EF4-FFF2-40B4-BE49-F238E27FC236}">
                <a16:creationId xmlns:a16="http://schemas.microsoft.com/office/drawing/2014/main" id="{CAB35495-2237-4FFC-9349-6FE87B353428}"/>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chemeClr val="bg1"/>
                </a:solidFill>
                <a:latin typeface="Poppins Bold"/>
                <a:ea typeface="Poppins Bold"/>
                <a:cs typeface="Poppins Bold"/>
                <a:sym typeface="Poppins Bold"/>
              </a:rPr>
              <a:t>NEWS</a:t>
            </a:r>
          </a:p>
        </p:txBody>
      </p:sp>
      <p:sp>
        <p:nvSpPr>
          <p:cNvPr id="19" name="TextBox 14">
            <a:extLst>
              <a:ext uri="{FF2B5EF4-FFF2-40B4-BE49-F238E27FC236}">
                <a16:creationId xmlns:a16="http://schemas.microsoft.com/office/drawing/2014/main" id="{A80C149F-609D-43AC-8595-5592C86FC6F5}"/>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chemeClr val="accent1">
                    <a:lumMod val="75000"/>
                  </a:schemeClr>
                </a:solidFill>
                <a:latin typeface="Poppins Bold"/>
                <a:ea typeface="Poppins Bold"/>
                <a:cs typeface="Poppins Bold"/>
                <a:sym typeface="Poppins Bold"/>
              </a:rPr>
              <a:t>PLAN</a:t>
            </a:r>
          </a:p>
        </p:txBody>
      </p:sp>
      <p:sp>
        <p:nvSpPr>
          <p:cNvPr id="20" name="TextBox 15">
            <a:extLst>
              <a:ext uri="{FF2B5EF4-FFF2-40B4-BE49-F238E27FC236}">
                <a16:creationId xmlns:a16="http://schemas.microsoft.com/office/drawing/2014/main" id="{38C2D01A-E8FC-4BBB-AA5B-D043B690433E}"/>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376092"/>
                </a:solidFill>
                <a:latin typeface="Poppins Bold"/>
                <a:ea typeface="Poppins Bold"/>
                <a:cs typeface="Poppins Bold"/>
                <a:sym typeface="Poppins Bold"/>
              </a:rPr>
              <a:t>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6" name="TextBox 6"/>
          <p:cNvSpPr txBox="1"/>
          <p:nvPr/>
        </p:nvSpPr>
        <p:spPr>
          <a:xfrm>
            <a:off x="333212" y="2476500"/>
            <a:ext cx="17621576" cy="745140"/>
          </a:xfrm>
          <a:prstGeom prst="rect">
            <a:avLst/>
          </a:prstGeom>
        </p:spPr>
        <p:txBody>
          <a:bodyPr lIns="0" tIns="0" rIns="0" bIns="0" rtlCol="0" anchor="ctr">
            <a:spAutoFit/>
          </a:bodyPr>
          <a:lstStyle/>
          <a:p>
            <a:pPr algn="just">
              <a:lnSpc>
                <a:spcPct val="150000"/>
              </a:lnSpc>
              <a:spcBef>
                <a:spcPct val="0"/>
              </a:spcBef>
            </a:pPr>
            <a:r>
              <a:rPr lang="en-US" sz="3600" dirty="0"/>
              <a:t>What News?</a:t>
            </a: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grpSp>
        <p:nvGrpSpPr>
          <p:cNvPr id="16" name="Group 15">
            <a:extLst>
              <a:ext uri="{FF2B5EF4-FFF2-40B4-BE49-F238E27FC236}">
                <a16:creationId xmlns:a16="http://schemas.microsoft.com/office/drawing/2014/main" id="{7065DE24-44E6-403C-A006-8ACFBBF356A6}"/>
              </a:ext>
            </a:extLst>
          </p:cNvPr>
          <p:cNvGrpSpPr/>
          <p:nvPr/>
        </p:nvGrpSpPr>
        <p:grpSpPr>
          <a:xfrm>
            <a:off x="2133600" y="4076662"/>
            <a:ext cx="2655174" cy="2655174"/>
            <a:chOff x="0" y="0"/>
            <a:chExt cx="812800" cy="812800"/>
          </a:xfrm>
        </p:grpSpPr>
        <p:sp>
          <p:nvSpPr>
            <p:cNvPr id="17" name="Freeform 16">
              <a:extLst>
                <a:ext uri="{FF2B5EF4-FFF2-40B4-BE49-F238E27FC236}">
                  <a16:creationId xmlns:a16="http://schemas.microsoft.com/office/drawing/2014/main" id="{24740491-8B89-49C8-8517-F17569257C9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18" name="TextBox 17">
              <a:extLst>
                <a:ext uri="{FF2B5EF4-FFF2-40B4-BE49-F238E27FC236}">
                  <a16:creationId xmlns:a16="http://schemas.microsoft.com/office/drawing/2014/main" id="{5772CEAC-AF20-4234-9523-ACEDB263E9D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TextBox 18">
            <a:extLst>
              <a:ext uri="{FF2B5EF4-FFF2-40B4-BE49-F238E27FC236}">
                <a16:creationId xmlns:a16="http://schemas.microsoft.com/office/drawing/2014/main" id="{31142C6A-1894-4FEA-BE85-AA299DFE1B52}"/>
              </a:ext>
            </a:extLst>
          </p:cNvPr>
          <p:cNvSpPr txBox="1"/>
          <p:nvPr/>
        </p:nvSpPr>
        <p:spPr>
          <a:xfrm>
            <a:off x="2465050" y="4617558"/>
            <a:ext cx="1992273" cy="1573379"/>
          </a:xfrm>
          <a:prstGeom prst="rect">
            <a:avLst/>
          </a:prstGeom>
        </p:spPr>
        <p:txBody>
          <a:bodyPr lIns="0" tIns="0" rIns="0" bIns="0" rtlCol="0" anchor="t">
            <a:spAutoFit/>
          </a:bodyPr>
          <a:lstStyle/>
          <a:p>
            <a:pPr algn="ctr">
              <a:lnSpc>
                <a:spcPct val="150000"/>
              </a:lnSpc>
              <a:spcBef>
                <a:spcPct val="0"/>
              </a:spcBef>
            </a:pPr>
            <a:r>
              <a:rPr lang="en-US" sz="3600" b="1" dirty="0">
                <a:latin typeface="Canva Sans Bold"/>
                <a:ea typeface="Canva Sans Bold"/>
                <a:cs typeface="Canva Sans Bold"/>
                <a:sym typeface="Canva Sans Bold"/>
              </a:rPr>
              <a:t>News Hooks</a:t>
            </a:r>
          </a:p>
        </p:txBody>
      </p:sp>
      <p:grpSp>
        <p:nvGrpSpPr>
          <p:cNvPr id="22" name="Group 21">
            <a:extLst>
              <a:ext uri="{FF2B5EF4-FFF2-40B4-BE49-F238E27FC236}">
                <a16:creationId xmlns:a16="http://schemas.microsoft.com/office/drawing/2014/main" id="{065FB073-916F-4844-840D-4D11BF48CAA0}"/>
              </a:ext>
            </a:extLst>
          </p:cNvPr>
          <p:cNvGrpSpPr/>
          <p:nvPr/>
        </p:nvGrpSpPr>
        <p:grpSpPr>
          <a:xfrm>
            <a:off x="7816414" y="4076662"/>
            <a:ext cx="2655174" cy="2655174"/>
            <a:chOff x="0" y="0"/>
            <a:chExt cx="812800" cy="812800"/>
          </a:xfrm>
        </p:grpSpPr>
        <p:sp>
          <p:nvSpPr>
            <p:cNvPr id="23" name="Freeform 16">
              <a:extLst>
                <a:ext uri="{FF2B5EF4-FFF2-40B4-BE49-F238E27FC236}">
                  <a16:creationId xmlns:a16="http://schemas.microsoft.com/office/drawing/2014/main" id="{CEFBCF10-409C-45B0-B6BC-0623226951B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24" name="TextBox 23">
              <a:extLst>
                <a:ext uri="{FF2B5EF4-FFF2-40B4-BE49-F238E27FC236}">
                  <a16:creationId xmlns:a16="http://schemas.microsoft.com/office/drawing/2014/main" id="{55FE15DD-2924-4957-98A5-AE9B8CDA0D1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5" name="TextBox 18">
            <a:extLst>
              <a:ext uri="{FF2B5EF4-FFF2-40B4-BE49-F238E27FC236}">
                <a16:creationId xmlns:a16="http://schemas.microsoft.com/office/drawing/2014/main" id="{D2C4C42A-692C-4E90-946B-F7057DAEB014}"/>
              </a:ext>
            </a:extLst>
          </p:cNvPr>
          <p:cNvSpPr txBox="1"/>
          <p:nvPr/>
        </p:nvSpPr>
        <p:spPr>
          <a:xfrm>
            <a:off x="8147864" y="4970825"/>
            <a:ext cx="1992273" cy="742383"/>
          </a:xfrm>
          <a:prstGeom prst="rect">
            <a:avLst/>
          </a:prstGeom>
        </p:spPr>
        <p:txBody>
          <a:bodyPr lIns="0" tIns="0" rIns="0" bIns="0" rtlCol="0" anchor="t">
            <a:spAutoFit/>
          </a:bodyPr>
          <a:lstStyle/>
          <a:p>
            <a:pPr algn="ctr">
              <a:lnSpc>
                <a:spcPct val="150000"/>
              </a:lnSpc>
              <a:spcBef>
                <a:spcPct val="0"/>
              </a:spcBef>
            </a:pPr>
            <a:r>
              <a:rPr lang="en-US" sz="3600" b="1" dirty="0">
                <a:latin typeface="Canva Sans Bold"/>
                <a:ea typeface="Canva Sans Bold"/>
                <a:cs typeface="Canva Sans Bold"/>
                <a:sym typeface="Canva Sans Bold"/>
              </a:rPr>
              <a:t>API</a:t>
            </a:r>
          </a:p>
        </p:txBody>
      </p:sp>
      <p:grpSp>
        <p:nvGrpSpPr>
          <p:cNvPr id="30" name="Group 29">
            <a:extLst>
              <a:ext uri="{FF2B5EF4-FFF2-40B4-BE49-F238E27FC236}">
                <a16:creationId xmlns:a16="http://schemas.microsoft.com/office/drawing/2014/main" id="{FA679ACB-BEE0-4A3F-9880-6383201D55A8}"/>
              </a:ext>
            </a:extLst>
          </p:cNvPr>
          <p:cNvGrpSpPr/>
          <p:nvPr/>
        </p:nvGrpSpPr>
        <p:grpSpPr>
          <a:xfrm>
            <a:off x="13499228" y="4076662"/>
            <a:ext cx="2655174" cy="2655174"/>
            <a:chOff x="0" y="0"/>
            <a:chExt cx="812800" cy="812800"/>
          </a:xfrm>
        </p:grpSpPr>
        <p:sp>
          <p:nvSpPr>
            <p:cNvPr id="31" name="Freeform 16">
              <a:extLst>
                <a:ext uri="{FF2B5EF4-FFF2-40B4-BE49-F238E27FC236}">
                  <a16:creationId xmlns:a16="http://schemas.microsoft.com/office/drawing/2014/main" id="{1412A4F9-9BC0-4222-B456-0187B0AEA23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FFFFF">
                    <a:alpha val="100000"/>
                  </a:srgbClr>
                </a:gs>
                <a:gs pos="100000">
                  <a:srgbClr val="C7C9FF">
                    <a:alpha val="69000"/>
                  </a:srgbClr>
                </a:gs>
              </a:gsLst>
              <a:lin ang="2700000"/>
            </a:gradFill>
          </p:spPr>
        </p:sp>
        <p:sp>
          <p:nvSpPr>
            <p:cNvPr id="32" name="TextBox 31">
              <a:extLst>
                <a:ext uri="{FF2B5EF4-FFF2-40B4-BE49-F238E27FC236}">
                  <a16:creationId xmlns:a16="http://schemas.microsoft.com/office/drawing/2014/main" id="{8B2A6B6B-26EA-4069-8CE4-E64F3B2A339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3" name="TextBox 18">
            <a:extLst>
              <a:ext uri="{FF2B5EF4-FFF2-40B4-BE49-F238E27FC236}">
                <a16:creationId xmlns:a16="http://schemas.microsoft.com/office/drawing/2014/main" id="{0F6158D2-CA75-4567-BE47-1927EBD887EF}"/>
              </a:ext>
            </a:extLst>
          </p:cNvPr>
          <p:cNvSpPr txBox="1"/>
          <p:nvPr/>
        </p:nvSpPr>
        <p:spPr>
          <a:xfrm>
            <a:off x="13664953" y="4609938"/>
            <a:ext cx="2323724" cy="1223797"/>
          </a:xfrm>
          <a:prstGeom prst="rect">
            <a:avLst/>
          </a:prstGeom>
        </p:spPr>
        <p:txBody>
          <a:bodyPr wrap="square" lIns="0" tIns="0" rIns="0" bIns="0" rtlCol="0" anchor="t">
            <a:spAutoFit/>
          </a:bodyPr>
          <a:lstStyle/>
          <a:p>
            <a:pPr algn="ctr">
              <a:lnSpc>
                <a:spcPct val="150000"/>
              </a:lnSpc>
              <a:spcBef>
                <a:spcPct val="0"/>
              </a:spcBef>
            </a:pPr>
            <a:r>
              <a:rPr lang="en-US" sz="2800" b="1" dirty="0">
                <a:latin typeface="Canva Sans Bold"/>
                <a:ea typeface="Canva Sans Bold"/>
                <a:cs typeface="Canva Sans Bold"/>
                <a:sym typeface="Canva Sans Bold"/>
              </a:rPr>
              <a:t>Server Components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FF">
                <a:alpha val="100000"/>
              </a:srgbClr>
            </a:gs>
            <a:gs pos="100000">
              <a:srgbClr val="C7C9FF">
                <a:alpha val="69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2562988" y="3450164"/>
            <a:ext cx="11165322" cy="1116532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C74"/>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291429" y="4806113"/>
            <a:ext cx="7333269" cy="733326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C74">
                  <a:alpha val="9804"/>
                </a:srgbClr>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516042" y="5625545"/>
            <a:ext cx="5334243" cy="533424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C74">
                  <a:alpha val="9804"/>
                </a:srgbClr>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44706" y="739157"/>
            <a:ext cx="4385302" cy="1217346"/>
            <a:chOff x="0" y="0"/>
            <a:chExt cx="1200079" cy="333138"/>
          </a:xfrm>
        </p:grpSpPr>
        <p:sp>
          <p:nvSpPr>
            <p:cNvPr id="12" name="Freeform 12"/>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13" name="TextBox 13"/>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14" name="TextBox 14"/>
          <p:cNvSpPr txBox="1"/>
          <p:nvPr/>
        </p:nvSpPr>
        <p:spPr>
          <a:xfrm>
            <a:off x="163939" y="1072244"/>
            <a:ext cx="3592620" cy="451919"/>
          </a:xfrm>
          <a:prstGeom prst="rect">
            <a:avLst/>
          </a:prstGeom>
        </p:spPr>
        <p:txBody>
          <a:bodyPr lIns="0" tIns="0" rIns="0" bIns="0" rtlCol="0" anchor="t">
            <a:spAutoFit/>
          </a:bodyPr>
          <a:lstStyle/>
          <a:p>
            <a:pPr algn="ctr">
              <a:lnSpc>
                <a:spcPts val="3745"/>
              </a:lnSpc>
            </a:pPr>
            <a:r>
              <a:rPr lang="en-US" sz="2675" b="1" dirty="0">
                <a:solidFill>
                  <a:srgbClr val="000C74"/>
                </a:solidFill>
                <a:latin typeface="Poppins Bold"/>
                <a:ea typeface="Poppins Bold"/>
                <a:cs typeface="Poppins Bold"/>
                <a:sym typeface="Poppins Bold"/>
              </a:rPr>
              <a:t>New React v19</a:t>
            </a:r>
          </a:p>
        </p:txBody>
      </p:sp>
      <p:sp>
        <p:nvSpPr>
          <p:cNvPr id="15" name="TextBox 15"/>
          <p:cNvSpPr txBox="1"/>
          <p:nvPr/>
        </p:nvSpPr>
        <p:spPr>
          <a:xfrm>
            <a:off x="163939" y="2768234"/>
            <a:ext cx="9290244" cy="1723100"/>
          </a:xfrm>
          <a:prstGeom prst="rect">
            <a:avLst/>
          </a:prstGeom>
        </p:spPr>
        <p:txBody>
          <a:bodyPr wrap="square" lIns="0" tIns="0" rIns="0" bIns="0" rtlCol="0" anchor="t">
            <a:spAutoFit/>
          </a:bodyPr>
          <a:lstStyle/>
          <a:p>
            <a:pPr algn="ctr">
              <a:lnSpc>
                <a:spcPts val="3431"/>
              </a:lnSpc>
              <a:spcBef>
                <a:spcPct val="0"/>
              </a:spcBef>
            </a:pPr>
            <a:r>
              <a:rPr lang="en-US" sz="2451" b="1" dirty="0">
                <a:solidFill>
                  <a:srgbClr val="000000"/>
                </a:solidFill>
                <a:latin typeface="Poppins Bold"/>
                <a:ea typeface="Poppins Bold"/>
                <a:cs typeface="Poppins Bold"/>
                <a:sym typeface="Poppins Bold"/>
              </a:rPr>
              <a:t>React 19 introduces several new hooks designed to simplify development and improve application performance, among which we will examine the most relevant and impactful for developers.</a:t>
            </a:r>
          </a:p>
        </p:txBody>
      </p:sp>
      <p:sp>
        <p:nvSpPr>
          <p:cNvPr id="16" name="TextBox 16"/>
          <p:cNvSpPr txBox="1"/>
          <p:nvPr/>
        </p:nvSpPr>
        <p:spPr>
          <a:xfrm>
            <a:off x="842262" y="5303066"/>
            <a:ext cx="4476395" cy="683520"/>
          </a:xfrm>
          <a:prstGeom prst="rect">
            <a:avLst/>
          </a:prstGeom>
        </p:spPr>
        <p:txBody>
          <a:bodyPr wrap="square" lIns="0" tIns="0" rIns="0" bIns="0" rtlCol="0" anchor="t">
            <a:spAutoFit/>
          </a:bodyPr>
          <a:lstStyle/>
          <a:p>
            <a:pPr algn="ctr">
              <a:lnSpc>
                <a:spcPts val="5649"/>
              </a:lnSpc>
              <a:spcBef>
                <a:spcPct val="0"/>
              </a:spcBef>
            </a:pPr>
            <a:r>
              <a:rPr lang="en-US" sz="4035" b="1" dirty="0" err="1">
                <a:solidFill>
                  <a:srgbClr val="000000"/>
                </a:solidFill>
                <a:latin typeface="Poppins Bold"/>
                <a:ea typeface="Poppins Bold"/>
                <a:cs typeface="Poppins Bold"/>
                <a:sym typeface="Poppins Bold"/>
              </a:rPr>
              <a:t>useActionsState</a:t>
            </a:r>
            <a:endParaRPr lang="en-US" sz="4035" b="1" dirty="0">
              <a:solidFill>
                <a:srgbClr val="000000"/>
              </a:solidFill>
              <a:latin typeface="Poppins Bold"/>
              <a:ea typeface="Poppins Bold"/>
              <a:cs typeface="Poppins Bold"/>
              <a:sym typeface="Poppins Bold"/>
            </a:endParaRPr>
          </a:p>
        </p:txBody>
      </p:sp>
      <p:sp>
        <p:nvSpPr>
          <p:cNvPr id="18" name="TextBox 18"/>
          <p:cNvSpPr txBox="1"/>
          <p:nvPr/>
        </p:nvSpPr>
        <p:spPr>
          <a:xfrm>
            <a:off x="3574959" y="7064862"/>
            <a:ext cx="3893770" cy="683520"/>
          </a:xfrm>
          <a:prstGeom prst="rect">
            <a:avLst/>
          </a:prstGeom>
        </p:spPr>
        <p:txBody>
          <a:bodyPr lIns="0" tIns="0" rIns="0" bIns="0" rtlCol="0" anchor="t">
            <a:spAutoFit/>
          </a:bodyPr>
          <a:lstStyle/>
          <a:p>
            <a:pPr algn="ctr">
              <a:lnSpc>
                <a:spcPts val="5649"/>
              </a:lnSpc>
            </a:pPr>
            <a:r>
              <a:rPr lang="en-US" sz="4035" b="1" dirty="0" err="1">
                <a:solidFill>
                  <a:srgbClr val="000000"/>
                </a:solidFill>
                <a:latin typeface="Poppins Bold"/>
                <a:ea typeface="Poppins Bold"/>
                <a:cs typeface="Poppins Bold"/>
                <a:sym typeface="Poppins Bold"/>
              </a:rPr>
              <a:t>useTransition</a:t>
            </a:r>
            <a:endParaRPr lang="en-US" sz="4035" b="1" dirty="0">
              <a:solidFill>
                <a:srgbClr val="000000"/>
              </a:solidFill>
              <a:latin typeface="Poppins Bold"/>
              <a:ea typeface="Poppins Bold"/>
              <a:cs typeface="Poppins Bold"/>
              <a:sym typeface="Poppins Bold"/>
            </a:endParaRPr>
          </a:p>
        </p:txBody>
      </p:sp>
      <p:sp>
        <p:nvSpPr>
          <p:cNvPr id="19" name="TextBox 19"/>
          <p:cNvSpPr txBox="1"/>
          <p:nvPr/>
        </p:nvSpPr>
        <p:spPr>
          <a:xfrm>
            <a:off x="6759330" y="8734520"/>
            <a:ext cx="4782309" cy="683520"/>
          </a:xfrm>
          <a:prstGeom prst="rect">
            <a:avLst/>
          </a:prstGeom>
        </p:spPr>
        <p:txBody>
          <a:bodyPr wrap="square" lIns="0" tIns="0" rIns="0" bIns="0" rtlCol="0" anchor="t">
            <a:spAutoFit/>
          </a:bodyPr>
          <a:lstStyle/>
          <a:p>
            <a:pPr algn="ctr">
              <a:lnSpc>
                <a:spcPts val="5649"/>
              </a:lnSpc>
              <a:spcBef>
                <a:spcPct val="0"/>
              </a:spcBef>
            </a:pPr>
            <a:r>
              <a:rPr lang="en-US" sz="4035" b="1" dirty="0" err="1">
                <a:solidFill>
                  <a:srgbClr val="000000"/>
                </a:solidFill>
                <a:latin typeface="Poppins Bold"/>
                <a:ea typeface="Poppins Bold"/>
                <a:cs typeface="Poppins Bold"/>
                <a:sym typeface="Poppins Bold"/>
              </a:rPr>
              <a:t>useOptimistic</a:t>
            </a:r>
            <a:endParaRPr lang="en-US" sz="4035" b="1" dirty="0">
              <a:solidFill>
                <a:srgbClr val="000000"/>
              </a:solidFill>
              <a:latin typeface="Poppins Bold"/>
              <a:ea typeface="Poppins Bold"/>
              <a:cs typeface="Poppins Bold"/>
              <a:sym typeface="Poppins Bold"/>
            </a:endParaRPr>
          </a:p>
        </p:txBody>
      </p:sp>
      <p:sp>
        <p:nvSpPr>
          <p:cNvPr id="26" name="TextBox 13">
            <a:extLst>
              <a:ext uri="{FF2B5EF4-FFF2-40B4-BE49-F238E27FC236}">
                <a16:creationId xmlns:a16="http://schemas.microsoft.com/office/drawing/2014/main" id="{2057D2E8-3B6D-443F-AFBD-442E4F51472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27" name="TextBox 15">
            <a:extLst>
              <a:ext uri="{FF2B5EF4-FFF2-40B4-BE49-F238E27FC236}">
                <a16:creationId xmlns:a16="http://schemas.microsoft.com/office/drawing/2014/main" id="{C315C09E-4AB1-4ADF-8EE4-E40D8129AE82}"/>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28" name="TextBox 14">
            <a:extLst>
              <a:ext uri="{FF2B5EF4-FFF2-40B4-BE49-F238E27FC236}">
                <a16:creationId xmlns:a16="http://schemas.microsoft.com/office/drawing/2014/main" id="{5F7B96F1-2EF7-4A5C-801A-853A854C9B3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29" name="TextBox 15">
            <a:extLst>
              <a:ext uri="{FF2B5EF4-FFF2-40B4-BE49-F238E27FC236}">
                <a16:creationId xmlns:a16="http://schemas.microsoft.com/office/drawing/2014/main" id="{781A2841-01C3-4466-8910-881F7432639D}"/>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sp>
        <p:nvSpPr>
          <p:cNvPr id="35" name="TextBox 7">
            <a:extLst>
              <a:ext uri="{FF2B5EF4-FFF2-40B4-BE49-F238E27FC236}">
                <a16:creationId xmlns:a16="http://schemas.microsoft.com/office/drawing/2014/main" id="{B62812B9-3D13-4C0E-9303-7D0D02175430}"/>
              </a:ext>
            </a:extLst>
          </p:cNvPr>
          <p:cNvSpPr txBox="1"/>
          <p:nvPr/>
        </p:nvSpPr>
        <p:spPr>
          <a:xfrm>
            <a:off x="247658" y="2549980"/>
            <a:ext cx="10172700" cy="1328633"/>
          </a:xfrm>
          <a:prstGeom prst="rect">
            <a:avLst/>
          </a:prstGeom>
        </p:spPr>
        <p:txBody>
          <a:bodyPr wrap="square" lIns="0" tIns="0" rIns="0" bIns="0" rtlCol="0" anchor="t">
            <a:spAutoFit/>
          </a:bodyPr>
          <a:lstStyle/>
          <a:p>
            <a:pPr>
              <a:lnSpc>
                <a:spcPts val="3499"/>
              </a:lnSpc>
            </a:pPr>
            <a:r>
              <a:rPr lang="en-US" sz="2499" b="1" u="sng" dirty="0" err="1">
                <a:solidFill>
                  <a:srgbClr val="000C74"/>
                </a:solidFill>
                <a:latin typeface="Canva Sans Bold"/>
                <a:ea typeface="Canva Sans Bold"/>
                <a:cs typeface="Canva Sans Bold"/>
                <a:sym typeface="Canva Sans Bold"/>
              </a:rPr>
              <a:t>useActionState</a:t>
            </a:r>
            <a:r>
              <a:rPr lang="en-US" sz="2499" b="1" u="sng" dirty="0">
                <a:solidFill>
                  <a:srgbClr val="000C74"/>
                </a:solidFill>
                <a:latin typeface="Canva Sans Bold"/>
                <a:ea typeface="Canva Sans Bold"/>
                <a:cs typeface="Canva Sans Bold"/>
                <a:sym typeface="Canva Sans Bold"/>
              </a:rPr>
              <a:t>:</a:t>
            </a:r>
            <a:r>
              <a:rPr lang="en-US" sz="2499" b="1" dirty="0">
                <a:solidFill>
                  <a:srgbClr val="000C74"/>
                </a:solidFill>
                <a:latin typeface="Canva Sans Bold"/>
                <a:ea typeface="Canva Sans Bold"/>
                <a:cs typeface="Canva Sans Bold"/>
                <a:sym typeface="Canva Sans Bold"/>
              </a:rPr>
              <a:t>  </a:t>
            </a:r>
            <a:r>
              <a:rPr lang="en-US" sz="2800" dirty="0">
                <a:sym typeface="Canva Sans Bold"/>
              </a:rPr>
              <a:t>S</a:t>
            </a:r>
            <a:r>
              <a:rPr lang="LID4096" sz="2800" dirty="0"/>
              <a:t>implify the management of data mutations. They automatically handle wait states, errors, and optimistic updates, thereby reducing code complexity.</a:t>
            </a:r>
            <a:endParaRPr lang="en-US" sz="2499" b="1" u="sng" dirty="0">
              <a:solidFill>
                <a:srgbClr val="000C74"/>
              </a:solidFill>
              <a:latin typeface="Canva Sans Bold"/>
              <a:ea typeface="Canva Sans Bold"/>
              <a:cs typeface="Canva Sans Bold"/>
              <a:sym typeface="Canva Sans Bold"/>
            </a:endParaRPr>
          </a:p>
        </p:txBody>
      </p:sp>
      <p:pic>
        <p:nvPicPr>
          <p:cNvPr id="9" name="Picture 8">
            <a:extLst>
              <a:ext uri="{FF2B5EF4-FFF2-40B4-BE49-F238E27FC236}">
                <a16:creationId xmlns:a16="http://schemas.microsoft.com/office/drawing/2014/main" id="{D6B6088A-F65D-44FB-A865-BA2336FA1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370" y="4056098"/>
            <a:ext cx="6676571" cy="5831779"/>
          </a:xfrm>
          <a:prstGeom prst="rect">
            <a:avLst/>
          </a:prstGeom>
        </p:spPr>
      </p:pic>
      <p:pic>
        <p:nvPicPr>
          <p:cNvPr id="18" name="Picture 17">
            <a:extLst>
              <a:ext uri="{FF2B5EF4-FFF2-40B4-BE49-F238E27FC236}">
                <a16:creationId xmlns:a16="http://schemas.microsoft.com/office/drawing/2014/main" id="{FA33865D-BF45-41DC-B7D1-8CB9AD2AA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8" y="4076700"/>
            <a:ext cx="7218208" cy="5790577"/>
          </a:xfrm>
          <a:prstGeom prst="rect">
            <a:avLst/>
          </a:prstGeom>
        </p:spPr>
      </p:pic>
      <p:grpSp>
        <p:nvGrpSpPr>
          <p:cNvPr id="21" name="Group 11">
            <a:extLst>
              <a:ext uri="{FF2B5EF4-FFF2-40B4-BE49-F238E27FC236}">
                <a16:creationId xmlns:a16="http://schemas.microsoft.com/office/drawing/2014/main" id="{7DFC33CA-DDF9-41D8-BA04-0F1FAE454CAF}"/>
              </a:ext>
            </a:extLst>
          </p:cNvPr>
          <p:cNvGrpSpPr/>
          <p:nvPr/>
        </p:nvGrpSpPr>
        <p:grpSpPr>
          <a:xfrm>
            <a:off x="15121898" y="5039082"/>
            <a:ext cx="4385302" cy="1321764"/>
            <a:chOff x="0" y="-28575"/>
            <a:chExt cx="1200079" cy="361713"/>
          </a:xfrm>
        </p:grpSpPr>
        <p:sp>
          <p:nvSpPr>
            <p:cNvPr id="22" name="Freeform 12">
              <a:extLst>
                <a:ext uri="{FF2B5EF4-FFF2-40B4-BE49-F238E27FC236}">
                  <a16:creationId xmlns:a16="http://schemas.microsoft.com/office/drawing/2014/main" id="{12893B6D-2EB3-4373-B559-D16EF32EDB7E}"/>
                </a:ext>
              </a:extLst>
            </p:cNvPr>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txBody>
            <a:bodyPr/>
            <a:lstStyle/>
            <a:p>
              <a:endParaRPr lang="LID4096"/>
            </a:p>
          </p:txBody>
        </p:sp>
        <p:sp>
          <p:nvSpPr>
            <p:cNvPr id="23" name="TextBox 13">
              <a:extLst>
                <a:ext uri="{FF2B5EF4-FFF2-40B4-BE49-F238E27FC236}">
                  <a16:creationId xmlns:a16="http://schemas.microsoft.com/office/drawing/2014/main" id="{1EB8BB69-0264-4CDD-BB15-667230B4C1A7}"/>
                </a:ext>
              </a:extLst>
            </p:cNvPr>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24" name="TextBox 5">
            <a:extLst>
              <a:ext uri="{FF2B5EF4-FFF2-40B4-BE49-F238E27FC236}">
                <a16:creationId xmlns:a16="http://schemas.microsoft.com/office/drawing/2014/main" id="{C173EE4B-003B-4F6A-86B8-B3B87AF9EBBF}"/>
              </a:ext>
            </a:extLst>
          </p:cNvPr>
          <p:cNvSpPr txBox="1"/>
          <p:nvPr/>
        </p:nvSpPr>
        <p:spPr>
          <a:xfrm>
            <a:off x="15240000" y="5526213"/>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Old React v18</a:t>
            </a:r>
            <a:endParaRPr lang="en-US" sz="2675" b="1" dirty="0">
              <a:solidFill>
                <a:srgbClr val="000C74"/>
              </a:solidFill>
              <a:latin typeface="Poppins Bold"/>
              <a:ea typeface="Poppins Bold"/>
              <a:cs typeface="Poppins Bold"/>
              <a:sym typeface="Poppins Bold"/>
            </a:endParaRPr>
          </a:p>
        </p:txBody>
      </p:sp>
    </p:spTree>
    <p:extLst>
      <p:ext uri="{BB962C8B-B14F-4D97-AF65-F5344CB8AC3E}">
        <p14:creationId xmlns:p14="http://schemas.microsoft.com/office/powerpoint/2010/main" val="785033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706" y="739157"/>
            <a:ext cx="4385302" cy="1217346"/>
            <a:chOff x="0" y="0"/>
            <a:chExt cx="1200079" cy="333138"/>
          </a:xfrm>
        </p:grpSpPr>
        <p:sp>
          <p:nvSpPr>
            <p:cNvPr id="3" name="Freeform 3"/>
            <p:cNvSpPr/>
            <p:nvPr/>
          </p:nvSpPr>
          <p:spPr>
            <a:xfrm>
              <a:off x="0" y="0"/>
              <a:ext cx="1200079" cy="333138"/>
            </a:xfrm>
            <a:custGeom>
              <a:avLst/>
              <a:gdLst/>
              <a:ahLst/>
              <a:cxnLst/>
              <a:rect l="l" t="t" r="r" b="b"/>
              <a:pathLst>
                <a:path w="1200079" h="333138">
                  <a:moveTo>
                    <a:pt x="65321" y="0"/>
                  </a:moveTo>
                  <a:lnTo>
                    <a:pt x="1134758" y="0"/>
                  </a:lnTo>
                  <a:cubicBezTo>
                    <a:pt x="1152082" y="0"/>
                    <a:pt x="1168697" y="6882"/>
                    <a:pt x="1180947" y="19132"/>
                  </a:cubicBezTo>
                  <a:cubicBezTo>
                    <a:pt x="1193197" y="31382"/>
                    <a:pt x="1200079" y="47997"/>
                    <a:pt x="1200079" y="65321"/>
                  </a:cubicBezTo>
                  <a:lnTo>
                    <a:pt x="1200079" y="267817"/>
                  </a:lnTo>
                  <a:cubicBezTo>
                    <a:pt x="1200079" y="303893"/>
                    <a:pt x="1170834" y="333138"/>
                    <a:pt x="1134758" y="333138"/>
                  </a:cubicBezTo>
                  <a:lnTo>
                    <a:pt x="65321" y="333138"/>
                  </a:lnTo>
                  <a:cubicBezTo>
                    <a:pt x="29245" y="333138"/>
                    <a:pt x="0" y="303893"/>
                    <a:pt x="0" y="267817"/>
                  </a:cubicBezTo>
                  <a:lnTo>
                    <a:pt x="0" y="65321"/>
                  </a:lnTo>
                  <a:cubicBezTo>
                    <a:pt x="0" y="29245"/>
                    <a:pt x="29245" y="0"/>
                    <a:pt x="65321" y="0"/>
                  </a:cubicBezTo>
                  <a:close/>
                </a:path>
              </a:pathLst>
            </a:custGeom>
            <a:gradFill rotWithShape="1">
              <a:gsLst>
                <a:gs pos="0">
                  <a:srgbClr val="FFFFFF">
                    <a:alpha val="100000"/>
                  </a:srgbClr>
                </a:gs>
                <a:gs pos="100000">
                  <a:srgbClr val="C7C9FF">
                    <a:alpha val="35500"/>
                  </a:srgbClr>
                </a:gs>
              </a:gsLst>
              <a:lin ang="2700000"/>
            </a:gradFill>
          </p:spPr>
        </p:sp>
        <p:sp>
          <p:nvSpPr>
            <p:cNvPr id="4" name="TextBox 4"/>
            <p:cNvSpPr txBox="1"/>
            <p:nvPr/>
          </p:nvSpPr>
          <p:spPr>
            <a:xfrm>
              <a:off x="0" y="-28575"/>
              <a:ext cx="1200079" cy="361713"/>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211372" y="1063856"/>
            <a:ext cx="3592620" cy="451919"/>
          </a:xfrm>
          <a:prstGeom prst="rect">
            <a:avLst/>
          </a:prstGeom>
        </p:spPr>
        <p:txBody>
          <a:bodyPr lIns="0" tIns="0" rIns="0" bIns="0" rtlCol="0" anchor="t">
            <a:spAutoFit/>
          </a:bodyPr>
          <a:lstStyle/>
          <a:p>
            <a:pPr>
              <a:lnSpc>
                <a:spcPts val="3745"/>
              </a:lnSpc>
            </a:pPr>
            <a:r>
              <a:rPr lang="en-US" sz="2675" b="1" dirty="0">
                <a:solidFill>
                  <a:srgbClr val="000C74"/>
                </a:solidFill>
                <a:latin typeface="Poppins Bold"/>
                <a:cs typeface="Poppins Bold"/>
                <a:sym typeface="Poppins Bold"/>
              </a:rPr>
              <a:t>News React v19</a:t>
            </a:r>
            <a:endParaRPr lang="en-US" sz="2675" b="1" dirty="0">
              <a:solidFill>
                <a:srgbClr val="000C74"/>
              </a:solidFill>
              <a:latin typeface="Poppins Bold"/>
              <a:ea typeface="Poppins Bold"/>
              <a:cs typeface="Poppins Bold"/>
              <a:sym typeface="Poppins Bold"/>
            </a:endParaRPr>
          </a:p>
        </p:txBody>
      </p:sp>
      <p:sp>
        <p:nvSpPr>
          <p:cNvPr id="10" name="TextBox 13">
            <a:extLst>
              <a:ext uri="{FF2B5EF4-FFF2-40B4-BE49-F238E27FC236}">
                <a16:creationId xmlns:a16="http://schemas.microsoft.com/office/drawing/2014/main" id="{57A4906D-15C3-48B5-BC05-F4CBA88D26AF}"/>
              </a:ext>
            </a:extLst>
          </p:cNvPr>
          <p:cNvSpPr txBox="1"/>
          <p:nvPr/>
        </p:nvSpPr>
        <p:spPr>
          <a:xfrm>
            <a:off x="15538026" y="622230"/>
            <a:ext cx="1589190" cy="350486"/>
          </a:xfrm>
          <a:prstGeom prst="rect">
            <a:avLst/>
          </a:prstGeom>
        </p:spPr>
        <p:txBody>
          <a:bodyPr lIns="0" tIns="0" rIns="0" bIns="0" rtlCol="0" anchor="t">
            <a:spAutoFit/>
          </a:bodyPr>
          <a:lstStyle/>
          <a:p>
            <a:pPr marL="0" lvl="0" indent="0" algn="ctr">
              <a:lnSpc>
                <a:spcPts val="2731"/>
              </a:lnSpc>
              <a:spcBef>
                <a:spcPct val="0"/>
              </a:spcBef>
            </a:pPr>
            <a:r>
              <a:rPr lang="en-US" sz="1951" b="1">
                <a:solidFill>
                  <a:srgbClr val="000C74">
                    <a:alpha val="49804"/>
                  </a:srgbClr>
                </a:solidFill>
                <a:latin typeface="Poppins Bold"/>
                <a:ea typeface="Poppins Bold"/>
                <a:cs typeface="Poppins Bold"/>
                <a:sym typeface="Poppins Bold"/>
              </a:rPr>
              <a:t>DEMO</a:t>
            </a:r>
          </a:p>
        </p:txBody>
      </p:sp>
      <p:sp>
        <p:nvSpPr>
          <p:cNvPr id="11" name="TextBox 15">
            <a:extLst>
              <a:ext uri="{FF2B5EF4-FFF2-40B4-BE49-F238E27FC236}">
                <a16:creationId xmlns:a16="http://schemas.microsoft.com/office/drawing/2014/main" id="{5957A078-AB46-4FAE-A9AF-84AD2D5BD90A}"/>
              </a:ext>
            </a:extLst>
          </p:cNvPr>
          <p:cNvSpPr txBox="1"/>
          <p:nvPr/>
        </p:nvSpPr>
        <p:spPr>
          <a:xfrm>
            <a:off x="13330537" y="633838"/>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000C74"/>
                </a:solidFill>
                <a:latin typeface="Poppins Bold"/>
                <a:ea typeface="Poppins Bold"/>
                <a:cs typeface="Poppins Bold"/>
                <a:sym typeface="Poppins Bold"/>
              </a:rPr>
              <a:t>NEWS</a:t>
            </a:r>
          </a:p>
        </p:txBody>
      </p:sp>
      <p:sp>
        <p:nvSpPr>
          <p:cNvPr id="12" name="TextBox 14">
            <a:extLst>
              <a:ext uri="{FF2B5EF4-FFF2-40B4-BE49-F238E27FC236}">
                <a16:creationId xmlns:a16="http://schemas.microsoft.com/office/drawing/2014/main" id="{DAB975A3-698C-4415-82E8-ECA19C1F29CB}"/>
              </a:ext>
            </a:extLst>
          </p:cNvPr>
          <p:cNvSpPr txBox="1"/>
          <p:nvPr/>
        </p:nvSpPr>
        <p:spPr>
          <a:xfrm>
            <a:off x="9805106" y="633838"/>
            <a:ext cx="1662550" cy="329770"/>
          </a:xfrm>
          <a:prstGeom prst="rect">
            <a:avLst/>
          </a:prstGeom>
        </p:spPr>
        <p:txBody>
          <a:bodyPr lIns="0" tIns="0" rIns="0" bIns="0" rtlCol="0" anchor="t">
            <a:spAutoFit/>
          </a:bodyPr>
          <a:lstStyle/>
          <a:p>
            <a:pPr marL="0" lvl="0" indent="0" algn="r">
              <a:lnSpc>
                <a:spcPts val="2731"/>
              </a:lnSpc>
              <a:spcBef>
                <a:spcPct val="0"/>
              </a:spcBef>
            </a:pPr>
            <a:r>
              <a:rPr lang="en-US" sz="1951" b="1" dirty="0">
                <a:solidFill>
                  <a:srgbClr val="BEC1DB"/>
                </a:solidFill>
                <a:latin typeface="Poppins Bold"/>
                <a:ea typeface="Poppins Bold"/>
                <a:cs typeface="Poppins Bold"/>
                <a:sym typeface="Poppins Bold"/>
              </a:rPr>
              <a:t>PLAN</a:t>
            </a:r>
          </a:p>
        </p:txBody>
      </p:sp>
      <p:sp>
        <p:nvSpPr>
          <p:cNvPr id="13" name="TextBox 15">
            <a:extLst>
              <a:ext uri="{FF2B5EF4-FFF2-40B4-BE49-F238E27FC236}">
                <a16:creationId xmlns:a16="http://schemas.microsoft.com/office/drawing/2014/main" id="{86A368E0-49C9-4DDB-82B9-0185581FE73A}"/>
              </a:ext>
            </a:extLst>
          </p:cNvPr>
          <p:cNvSpPr txBox="1"/>
          <p:nvPr/>
        </p:nvSpPr>
        <p:spPr>
          <a:xfrm>
            <a:off x="11728644" y="642946"/>
            <a:ext cx="1907082" cy="329770"/>
          </a:xfrm>
          <a:prstGeom prst="rect">
            <a:avLst/>
          </a:prstGeom>
        </p:spPr>
        <p:txBody>
          <a:bodyPr lIns="0" tIns="0" rIns="0" bIns="0" rtlCol="0" anchor="t">
            <a:spAutoFit/>
          </a:bodyPr>
          <a:lstStyle/>
          <a:p>
            <a:pPr marL="0" lvl="0" indent="0" algn="ctr">
              <a:lnSpc>
                <a:spcPts val="2731"/>
              </a:lnSpc>
              <a:spcBef>
                <a:spcPct val="0"/>
              </a:spcBef>
            </a:pPr>
            <a:r>
              <a:rPr lang="en-US" sz="1951" b="1" dirty="0">
                <a:solidFill>
                  <a:srgbClr val="BEC1DB"/>
                </a:solidFill>
                <a:latin typeface="Poppins Bold"/>
                <a:ea typeface="Poppins Bold"/>
                <a:cs typeface="Poppins Bold"/>
                <a:sym typeface="Poppins Bold"/>
              </a:rPr>
              <a:t>GOALS</a:t>
            </a:r>
          </a:p>
        </p:txBody>
      </p:sp>
      <p:pic>
        <p:nvPicPr>
          <p:cNvPr id="8" name="Picture 7">
            <a:extLst>
              <a:ext uri="{FF2B5EF4-FFF2-40B4-BE49-F238E27FC236}">
                <a16:creationId xmlns:a16="http://schemas.microsoft.com/office/drawing/2014/main" id="{A8E9D866-F8E2-42EA-A6D6-7F982CFC5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8013" y="2171700"/>
            <a:ext cx="10877550" cy="7785064"/>
          </a:xfrm>
          <a:prstGeom prst="rect">
            <a:avLst/>
          </a:prstGeom>
        </p:spPr>
      </p:pic>
    </p:spTree>
    <p:extLst>
      <p:ext uri="{BB962C8B-B14F-4D97-AF65-F5344CB8AC3E}">
        <p14:creationId xmlns:p14="http://schemas.microsoft.com/office/powerpoint/2010/main" val="3563517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1900</TotalTime>
  <Words>724</Words>
  <Application>Microsoft Office PowerPoint</Application>
  <PresentationFormat>Custom</PresentationFormat>
  <Paragraphs>195</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Canva Sans Bold</vt:lpstr>
      <vt:lpstr>Poppins</vt:lpstr>
      <vt:lpstr>Wingdings</vt:lpstr>
      <vt:lpstr>Poppins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Mobile App Presentation</dc:title>
  <cp:lastModifiedBy>Victory MBENZE</cp:lastModifiedBy>
  <cp:revision>37</cp:revision>
  <dcterms:created xsi:type="dcterms:W3CDTF">2006-08-16T00:00:00Z</dcterms:created>
  <dcterms:modified xsi:type="dcterms:W3CDTF">2024-12-31T11:20:13Z</dcterms:modified>
  <dc:identifier>DAGZdP4xhGQ</dc:identifier>
</cp:coreProperties>
</file>