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15138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18" autoAdjust="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4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60335" y="0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0958C-AF6A-4D02-8B6D-4991B7BCC8FC}" type="datetimeFigureOut">
              <a:rPr lang="zh-CN" altLang="en-US" smtClean="0"/>
              <a:pPr/>
              <a:t>2007-12-7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514" y="4722694"/>
            <a:ext cx="545211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60335" y="9443662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20012-049E-4B37-9945-6E3326F02C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20012-049E-4B37-9945-6E3326F02CF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5A28-E4DA-427A-A962-7B24B1774BB0}" type="datetimeFigureOut">
              <a:rPr lang="zh-CN" altLang="en-US" smtClean="0"/>
              <a:pPr/>
              <a:t>2007-12-7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2C-9F87-43F0-ABC8-1C1DA9C40D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5A28-E4DA-427A-A962-7B24B1774BB0}" type="datetimeFigureOut">
              <a:rPr lang="zh-CN" altLang="en-US" smtClean="0"/>
              <a:pPr/>
              <a:t>2007-12-7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2C-9F87-43F0-ABC8-1C1DA9C40D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5A28-E4DA-427A-A962-7B24B1774BB0}" type="datetimeFigureOut">
              <a:rPr lang="zh-CN" altLang="en-US" smtClean="0"/>
              <a:pPr/>
              <a:t>2007-12-7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2C-9F87-43F0-ABC8-1C1DA9C40D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5A28-E4DA-427A-A962-7B24B1774BB0}" type="datetimeFigureOut">
              <a:rPr lang="zh-CN" altLang="en-US" smtClean="0"/>
              <a:pPr/>
              <a:t>2007-12-7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2C-9F87-43F0-ABC8-1C1DA9C40D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5A28-E4DA-427A-A962-7B24B1774BB0}" type="datetimeFigureOut">
              <a:rPr lang="zh-CN" altLang="en-US" smtClean="0"/>
              <a:pPr/>
              <a:t>2007-12-7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2C-9F87-43F0-ABC8-1C1DA9C40D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5A28-E4DA-427A-A962-7B24B1774BB0}" type="datetimeFigureOut">
              <a:rPr lang="zh-CN" altLang="en-US" smtClean="0"/>
              <a:pPr/>
              <a:t>2007-12-7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2C-9F87-43F0-ABC8-1C1DA9C40D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5A28-E4DA-427A-A962-7B24B1774BB0}" type="datetimeFigureOut">
              <a:rPr lang="zh-CN" altLang="en-US" smtClean="0"/>
              <a:pPr/>
              <a:t>2007-12-7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2C-9F87-43F0-ABC8-1C1DA9C40D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5A28-E4DA-427A-A962-7B24B1774BB0}" type="datetimeFigureOut">
              <a:rPr lang="zh-CN" altLang="en-US" smtClean="0"/>
              <a:pPr/>
              <a:t>2007-12-7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2C-9F87-43F0-ABC8-1C1DA9C40D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5A28-E4DA-427A-A962-7B24B1774BB0}" type="datetimeFigureOut">
              <a:rPr lang="zh-CN" altLang="en-US" smtClean="0"/>
              <a:pPr/>
              <a:t>2007-12-7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2C-9F87-43F0-ABC8-1C1DA9C40D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5A28-E4DA-427A-A962-7B24B1774BB0}" type="datetimeFigureOut">
              <a:rPr lang="zh-CN" altLang="en-US" smtClean="0"/>
              <a:pPr/>
              <a:t>2007-12-7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2C-9F87-43F0-ABC8-1C1DA9C40D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5A28-E4DA-427A-A962-7B24B1774BB0}" type="datetimeFigureOut">
              <a:rPr lang="zh-CN" altLang="en-US" smtClean="0"/>
              <a:pPr/>
              <a:t>2007-12-7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2C-9F87-43F0-ABC8-1C1DA9C40D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55A28-E4DA-427A-A962-7B24B1774BB0}" type="datetimeFigureOut">
              <a:rPr lang="zh-CN" altLang="en-US" smtClean="0"/>
              <a:pPr/>
              <a:t>2007-12-7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3F2C-9F87-43F0-ABC8-1C1DA9C40D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生产制造业必学的</a:t>
            </a:r>
            <a:r>
              <a:rPr lang="en-US" altLang="zh-CN" sz="4000" dirty="0" smtClean="0">
                <a:latin typeface="黑体" pitchFamily="2" charset="-122"/>
                <a:ea typeface="黑体" pitchFamily="2" charset="-122"/>
              </a:rPr>
              <a:t>12</a:t>
            </a:r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门课程</a:t>
            </a:r>
            <a:endParaRPr lang="zh-CN" altLang="en-US" sz="4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071538" y="1500174"/>
            <a:ext cx="7715304" cy="4214842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第一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课  生产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问题的分析和解决方法</a:t>
            </a:r>
            <a:endParaRPr lang="en-US" altLang="zh-CN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buNone/>
            </a:pP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第二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课  改善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生产管理的利器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5S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TPM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教程</a:t>
            </a:r>
            <a:endParaRPr lang="en-US" altLang="zh-CN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buNone/>
            </a:pP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第三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课  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6S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管理实战方法</a:t>
            </a:r>
            <a:endParaRPr lang="en-US" altLang="zh-CN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buNone/>
            </a:pP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第四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课  全面质量管理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TQM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教程</a:t>
            </a:r>
            <a:endParaRPr lang="en-US" altLang="zh-CN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buNone/>
            </a:pP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第五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课  质量管理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小组活动的管理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·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工具</a:t>
            </a: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·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创新</a:t>
            </a:r>
            <a:endParaRPr lang="en-US" altLang="zh-CN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buNone/>
            </a:pP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第六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课  企业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采购与供应商管理七大实战技能</a:t>
            </a:r>
            <a:endParaRPr lang="en-US" altLang="zh-CN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buNone/>
            </a:pP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第七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课  物料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管理和库存控制教程</a:t>
            </a:r>
            <a:endParaRPr lang="en-US" altLang="zh-CN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buNone/>
            </a:pP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第八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课  交货期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管理与操作实务</a:t>
            </a:r>
            <a:endParaRPr lang="en-US" altLang="zh-CN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buNone/>
            </a:pP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第九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课  生产性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物流筹划与管控教程</a:t>
            </a:r>
            <a:endParaRPr lang="en-US" altLang="zh-CN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buNone/>
            </a:pP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第十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课  如何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彻底排除现场七大浪费</a:t>
            </a:r>
            <a:endParaRPr lang="en-US" altLang="zh-CN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buNone/>
            </a:pP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第十一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课  如何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当好车间主任</a:t>
            </a:r>
            <a:endParaRPr lang="en-US" altLang="zh-CN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buNone/>
            </a:pP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第十二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课  如何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当好班组长 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Autofit/>
          </a:bodyPr>
          <a:lstStyle/>
          <a:p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第九</a:t>
            </a:r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课  生产性</a:t>
            </a:r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物流筹划与管控教程</a:t>
            </a:r>
            <a:endParaRPr lang="zh-CN" altLang="en-US" sz="27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85786" y="1142984"/>
            <a:ext cx="8229600" cy="5357850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第一</a:t>
            </a:r>
            <a:r>
              <a:rPr lang="zh-CN" altLang="en-US" sz="1050" b="1" dirty="0" smtClean="0">
                <a:latin typeface="+mn-ea"/>
              </a:rPr>
              <a:t>讲生产</a:t>
            </a:r>
            <a:r>
              <a:rPr lang="zh-CN" altLang="en-US" sz="1050" b="1" dirty="0" smtClean="0">
                <a:latin typeface="+mn-ea"/>
              </a:rPr>
              <a:t>计划的制订与实施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上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</a:t>
            </a:r>
            <a:r>
              <a:rPr lang="zh-CN" altLang="en-US" sz="1050" b="1" dirty="0" smtClean="0">
                <a:latin typeface="+mn-ea"/>
              </a:rPr>
              <a:t>引言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产销组织的沟通协调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第二</a:t>
            </a:r>
            <a:r>
              <a:rPr lang="zh-CN" altLang="en-US" sz="1050" b="1" dirty="0" smtClean="0">
                <a:latin typeface="+mn-ea"/>
              </a:rPr>
              <a:t>讲生产</a:t>
            </a:r>
            <a:r>
              <a:rPr lang="zh-CN" altLang="en-US" sz="1050" b="1" dirty="0" smtClean="0">
                <a:latin typeface="+mn-ea"/>
              </a:rPr>
              <a:t>计划的制订与实施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下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</a:t>
            </a:r>
            <a:r>
              <a:rPr lang="zh-CN" altLang="en-US" sz="1050" b="1" dirty="0" smtClean="0">
                <a:latin typeface="+mn-ea"/>
              </a:rPr>
              <a:t>建立生产计划的标准体系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途程计划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负荷计划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日程计划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第三</a:t>
            </a:r>
            <a:r>
              <a:rPr lang="zh-CN" altLang="en-US" sz="1050" b="1" dirty="0" smtClean="0">
                <a:latin typeface="+mn-ea"/>
              </a:rPr>
              <a:t>讲企业</a:t>
            </a:r>
            <a:r>
              <a:rPr lang="zh-CN" altLang="en-US" sz="1050" b="1" dirty="0" smtClean="0">
                <a:latin typeface="+mn-ea"/>
              </a:rPr>
              <a:t>物流筹划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上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</a:t>
            </a:r>
            <a:r>
              <a:rPr lang="zh-CN" altLang="en-US" sz="1050" b="1" dirty="0" smtClean="0">
                <a:latin typeface="+mn-ea"/>
              </a:rPr>
              <a:t>企业物流的定义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企业中的物流管理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企业战备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第四</a:t>
            </a:r>
            <a:r>
              <a:rPr lang="zh-CN" altLang="en-US" sz="1050" b="1" dirty="0" smtClean="0">
                <a:latin typeface="+mn-ea"/>
              </a:rPr>
              <a:t>讲企业</a:t>
            </a:r>
            <a:r>
              <a:rPr lang="zh-CN" altLang="en-US" sz="1050" b="1" dirty="0" smtClean="0">
                <a:latin typeface="+mn-ea"/>
              </a:rPr>
              <a:t>物流筹划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下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</a:t>
            </a:r>
            <a:r>
              <a:rPr lang="zh-CN" altLang="en-US" sz="1050" b="1" dirty="0" smtClean="0">
                <a:latin typeface="+mn-ea"/>
              </a:rPr>
              <a:t>战备实例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物流战备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物流筹划 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案例：宁波一企业的物流筹划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第五讲	仓储决策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上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</a:t>
            </a:r>
            <a:r>
              <a:rPr lang="zh-CN" altLang="en-US" sz="1050" b="1" dirty="0" smtClean="0">
                <a:latin typeface="+mn-ea"/>
              </a:rPr>
              <a:t>仓储</a:t>
            </a:r>
            <a:r>
              <a:rPr lang="zh-CN" altLang="en-US" sz="1050" b="1" dirty="0" smtClean="0">
                <a:latin typeface="+mn-ea"/>
              </a:rPr>
              <a:t>在流</a:t>
            </a:r>
            <a:r>
              <a:rPr lang="zh-CN" altLang="en-US" sz="1050" b="1" dirty="0" smtClean="0">
                <a:latin typeface="+mn-ea"/>
              </a:rPr>
              <a:t>系统中的作用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仓储的基本运营方式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仓库布局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第六</a:t>
            </a:r>
            <a:r>
              <a:rPr lang="zh-CN" altLang="en-US" sz="1050" b="1" dirty="0" smtClean="0">
                <a:latin typeface="+mn-ea"/>
              </a:rPr>
              <a:t>讲仓储</a:t>
            </a:r>
            <a:r>
              <a:rPr lang="zh-CN" altLang="en-US" sz="1050" b="1" dirty="0" smtClean="0">
                <a:latin typeface="+mn-ea"/>
              </a:rPr>
              <a:t>决策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下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</a:t>
            </a:r>
            <a:r>
              <a:rPr lang="zh-CN" altLang="en-US" sz="1050" b="1" dirty="0" smtClean="0">
                <a:latin typeface="+mn-ea"/>
              </a:rPr>
              <a:t>库容选择的财务分析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仓库结构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存货布局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第七</a:t>
            </a:r>
            <a:r>
              <a:rPr lang="zh-CN" altLang="en-US" sz="1050" b="1" dirty="0" smtClean="0">
                <a:latin typeface="+mn-ea"/>
              </a:rPr>
              <a:t>讲库存</a:t>
            </a:r>
            <a:r>
              <a:rPr lang="zh-CN" altLang="en-US" sz="1050" b="1" dirty="0" smtClean="0">
                <a:latin typeface="+mn-ea"/>
              </a:rPr>
              <a:t>决策之库存管理问题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库存的评述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库存相关成本分析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第八</a:t>
            </a:r>
            <a:r>
              <a:rPr lang="zh-CN" altLang="en-US" sz="1050" b="1" dirty="0" smtClean="0">
                <a:latin typeface="+mn-ea"/>
              </a:rPr>
              <a:t>讲库存</a:t>
            </a:r>
            <a:r>
              <a:rPr lang="zh-CN" altLang="en-US" sz="1050" b="1" dirty="0" smtClean="0">
                <a:latin typeface="+mn-ea"/>
              </a:rPr>
              <a:t>决策之库存管理方法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上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</a:t>
            </a:r>
            <a:r>
              <a:rPr lang="zh-CN" altLang="en-US" sz="1050" b="1" dirty="0" smtClean="0">
                <a:latin typeface="+mn-ea"/>
              </a:rPr>
              <a:t>如何评价库存方法的有效性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定量订购法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定期订购法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JIT</a:t>
            </a:r>
            <a:r>
              <a:rPr lang="zh-CN" altLang="en-US" sz="1050" b="1" dirty="0" smtClean="0">
                <a:latin typeface="+mn-ea"/>
              </a:rPr>
              <a:t>准时生产方法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第九</a:t>
            </a:r>
            <a:r>
              <a:rPr lang="zh-CN" altLang="en-US" sz="1050" b="1" dirty="0" smtClean="0">
                <a:latin typeface="+mn-ea"/>
              </a:rPr>
              <a:t>讲库存</a:t>
            </a:r>
            <a:r>
              <a:rPr lang="zh-CN" altLang="en-US" sz="1050" b="1" dirty="0" smtClean="0">
                <a:latin typeface="+mn-ea"/>
              </a:rPr>
              <a:t>决策之库存管理方法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下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JIT</a:t>
            </a:r>
            <a:r>
              <a:rPr lang="zh-CN" altLang="en-US" sz="1050" b="1" dirty="0" smtClean="0">
                <a:latin typeface="+mn-ea"/>
              </a:rPr>
              <a:t>的实施根本</a:t>
            </a:r>
            <a:r>
              <a:rPr lang="en-US" altLang="zh-CN" sz="1050" b="1" dirty="0" smtClean="0">
                <a:latin typeface="+mn-ea"/>
              </a:rPr>
              <a:t>--5S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EOQ</a:t>
            </a:r>
            <a:r>
              <a:rPr lang="zh-CN" altLang="en-US" sz="1050" b="1" dirty="0" smtClean="0">
                <a:latin typeface="+mn-ea"/>
              </a:rPr>
              <a:t>与</a:t>
            </a:r>
            <a:r>
              <a:rPr lang="en-US" altLang="zh-CN" sz="1050" b="1" dirty="0" smtClean="0">
                <a:latin typeface="+mn-ea"/>
              </a:rPr>
              <a:t>JIT</a:t>
            </a:r>
            <a:r>
              <a:rPr lang="zh-CN" altLang="en-US" sz="1050" b="1" dirty="0" smtClean="0">
                <a:latin typeface="+mn-ea"/>
              </a:rPr>
              <a:t>的态度和行为比较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物料需求计划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第十</a:t>
            </a:r>
            <a:r>
              <a:rPr lang="zh-CN" altLang="en-US" sz="1050" b="1" dirty="0" smtClean="0">
                <a:latin typeface="+mn-ea"/>
              </a:rPr>
              <a:t>讲采购</a:t>
            </a:r>
            <a:r>
              <a:rPr lang="zh-CN" altLang="en-US" sz="1050" b="1" dirty="0" smtClean="0">
                <a:latin typeface="+mn-ea"/>
              </a:rPr>
              <a:t>与供应决策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上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</a:t>
            </a:r>
            <a:r>
              <a:rPr lang="zh-CN" altLang="en-US" sz="1050" b="1" dirty="0" smtClean="0">
                <a:latin typeface="+mn-ea"/>
              </a:rPr>
              <a:t>什么是采购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采购管理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采购流程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一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第十一</a:t>
            </a:r>
            <a:r>
              <a:rPr lang="zh-CN" altLang="en-US" sz="1050" b="1" dirty="0" smtClean="0">
                <a:latin typeface="+mn-ea"/>
              </a:rPr>
              <a:t>讲采购</a:t>
            </a:r>
            <a:r>
              <a:rPr lang="zh-CN" altLang="en-US" sz="1050" b="1" dirty="0" smtClean="0">
                <a:latin typeface="+mn-ea"/>
              </a:rPr>
              <a:t>与供应决策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中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</a:t>
            </a:r>
            <a:r>
              <a:rPr lang="zh-CN" altLang="en-US" sz="1050" b="1" dirty="0" smtClean="0">
                <a:latin typeface="+mn-ea"/>
              </a:rPr>
              <a:t>采购流程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二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</a:t>
            </a:r>
            <a:r>
              <a:rPr lang="zh-CN" altLang="en-US" sz="1050" b="1" dirty="0" smtClean="0">
                <a:latin typeface="+mn-ea"/>
              </a:rPr>
              <a:t>采购与竞争战备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第十二</a:t>
            </a:r>
            <a:r>
              <a:rPr lang="zh-CN" altLang="en-US" sz="1050" b="1" dirty="0" smtClean="0">
                <a:latin typeface="+mn-ea"/>
              </a:rPr>
              <a:t>讲采购</a:t>
            </a:r>
            <a:r>
              <a:rPr lang="zh-CN" altLang="en-US" sz="1050" b="1" dirty="0" smtClean="0">
                <a:latin typeface="+mn-ea"/>
              </a:rPr>
              <a:t>与供应决策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下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</a:t>
            </a:r>
            <a:r>
              <a:rPr lang="zh-CN" altLang="en-US" sz="1050" b="1" dirty="0" smtClean="0">
                <a:latin typeface="+mn-ea"/>
              </a:rPr>
              <a:t>杠杆平衡采购战备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采购组合分析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供应商质量保证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学习曲线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</a:p>
          <a:p>
            <a:pPr>
              <a:buNone/>
            </a:pPr>
            <a:endParaRPr lang="zh-CN" altLang="en-US" sz="1050" b="1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Autofit/>
          </a:bodyPr>
          <a:lstStyle/>
          <a:p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第十</a:t>
            </a:r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课  如何</a:t>
            </a:r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彻底排除现场七大浪费</a:t>
            </a:r>
            <a:endParaRPr lang="zh-CN" altLang="en-US" sz="27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4400" y="1285860"/>
            <a:ext cx="8229600" cy="4525963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第一</a:t>
            </a:r>
            <a:r>
              <a:rPr lang="zh-CN" altLang="en-US" sz="1050" b="1" dirty="0" smtClean="0">
                <a:latin typeface="+mn-ea"/>
              </a:rPr>
              <a:t>讲制造业</a:t>
            </a:r>
            <a:r>
              <a:rPr lang="zh-CN" altLang="en-US" sz="1050" b="1" dirty="0" smtClean="0">
                <a:latin typeface="+mn-ea"/>
              </a:rPr>
              <a:t>常见的管理误区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上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</a:t>
            </a:r>
            <a:r>
              <a:rPr lang="zh-CN" altLang="en-US" sz="1050" b="1" dirty="0" smtClean="0">
                <a:latin typeface="+mn-ea"/>
              </a:rPr>
              <a:t>离岛式车间布局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机器位置固定不变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第二</a:t>
            </a:r>
            <a:r>
              <a:rPr lang="zh-CN" altLang="en-US" sz="1050" b="1" dirty="0" smtClean="0">
                <a:latin typeface="+mn-ea"/>
              </a:rPr>
              <a:t>讲制造业</a:t>
            </a:r>
            <a:r>
              <a:rPr lang="zh-CN" altLang="en-US" sz="1050" b="1" dirty="0" smtClean="0">
                <a:latin typeface="+mn-ea"/>
              </a:rPr>
              <a:t>常见的管理误区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下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</a:t>
            </a:r>
            <a:r>
              <a:rPr lang="zh-CN" altLang="en-US" sz="1050" b="1" dirty="0" smtClean="0">
                <a:latin typeface="+mn-ea"/>
              </a:rPr>
              <a:t>后推式生产方式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事后管理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第三</a:t>
            </a:r>
            <a:r>
              <a:rPr lang="zh-CN" altLang="en-US" sz="1050" b="1" dirty="0" smtClean="0">
                <a:latin typeface="+mn-ea"/>
              </a:rPr>
              <a:t>讲浅谈</a:t>
            </a:r>
            <a:r>
              <a:rPr lang="zh-CN" altLang="en-US" sz="1050" b="1" dirty="0" smtClean="0">
                <a:latin typeface="+mn-ea"/>
              </a:rPr>
              <a:t>七大浪费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上）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制造过多（过早）的浪费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库存的浪费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第四</a:t>
            </a:r>
            <a:r>
              <a:rPr lang="zh-CN" altLang="en-US" sz="1050" b="1" dirty="0" smtClean="0">
                <a:latin typeface="+mn-ea"/>
              </a:rPr>
              <a:t>讲浅谈</a:t>
            </a:r>
            <a:r>
              <a:rPr lang="zh-CN" altLang="en-US" sz="1050" b="1" dirty="0" smtClean="0">
                <a:latin typeface="+mn-ea"/>
              </a:rPr>
              <a:t>七大浪费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下）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搬运和等待的浪费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加工作业浪费与动作浪费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制造不良品的浪费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第五</a:t>
            </a:r>
            <a:r>
              <a:rPr lang="zh-CN" altLang="en-US" sz="1050" b="1" dirty="0" smtClean="0">
                <a:latin typeface="+mn-ea"/>
              </a:rPr>
              <a:t>讲精</a:t>
            </a:r>
            <a:r>
              <a:rPr lang="zh-CN" altLang="en-US" sz="1050" b="1" dirty="0" smtClean="0">
                <a:latin typeface="+mn-ea"/>
              </a:rPr>
              <a:t>益级浪费排除策略（一）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寻找最便宜的管理方法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集结式流水线与单件流动（上）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第六</a:t>
            </a:r>
            <a:r>
              <a:rPr lang="zh-CN" altLang="en-US" sz="1050" b="1" dirty="0" smtClean="0">
                <a:latin typeface="+mn-ea"/>
              </a:rPr>
              <a:t>讲精</a:t>
            </a:r>
            <a:r>
              <a:rPr lang="zh-CN" altLang="en-US" sz="1050" b="1" dirty="0" smtClean="0">
                <a:latin typeface="+mn-ea"/>
              </a:rPr>
              <a:t>益级浪费排除策略（二）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集结式流水线与单件流动（下）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后拉式看板系统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第七</a:t>
            </a:r>
            <a:r>
              <a:rPr lang="zh-CN" altLang="en-US" sz="1050" b="1" dirty="0" smtClean="0">
                <a:latin typeface="+mn-ea"/>
              </a:rPr>
              <a:t>讲精</a:t>
            </a:r>
            <a:r>
              <a:rPr lang="zh-CN" altLang="en-US" sz="1050" b="1" dirty="0" smtClean="0">
                <a:latin typeface="+mn-ea"/>
              </a:rPr>
              <a:t>益级浪费排除策略（三）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目视化与安定化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安定化所需条件之管理心态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第八</a:t>
            </a:r>
            <a:r>
              <a:rPr lang="zh-CN" altLang="en-US" sz="1050" b="1" dirty="0" smtClean="0">
                <a:latin typeface="+mn-ea"/>
              </a:rPr>
              <a:t>讲精</a:t>
            </a:r>
            <a:r>
              <a:rPr lang="zh-CN" altLang="en-US" sz="1050" b="1" dirty="0" smtClean="0">
                <a:latin typeface="+mn-ea"/>
              </a:rPr>
              <a:t>益级浪费排除策略（四）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安定化所需条件之流程标准化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安定化所需条件之自动化与目视化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安定化所需条件之防呆化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第九</a:t>
            </a:r>
            <a:r>
              <a:rPr lang="zh-CN" altLang="en-US" sz="1050" b="1" dirty="0" smtClean="0">
                <a:latin typeface="+mn-ea"/>
              </a:rPr>
              <a:t>讲精</a:t>
            </a:r>
            <a:r>
              <a:rPr lang="zh-CN" altLang="en-US" sz="1050" b="1" dirty="0" smtClean="0">
                <a:latin typeface="+mn-ea"/>
              </a:rPr>
              <a:t>益级浪费排除策略（五）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浪费产生的原因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平衡化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第十</a:t>
            </a:r>
            <a:r>
              <a:rPr lang="zh-CN" altLang="en-US" sz="1050" b="1" dirty="0" smtClean="0">
                <a:latin typeface="+mn-ea"/>
              </a:rPr>
              <a:t>讲精</a:t>
            </a:r>
            <a:r>
              <a:rPr lang="zh-CN" altLang="en-US" sz="1050" b="1" dirty="0" smtClean="0">
                <a:latin typeface="+mn-ea"/>
              </a:rPr>
              <a:t>益级浪费排除策略（六）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平准化弹性化与柔性化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运用浪费排除法改善管理流程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第十一</a:t>
            </a:r>
            <a:r>
              <a:rPr lang="zh-CN" altLang="en-US" sz="1050" b="1" dirty="0" smtClean="0">
                <a:latin typeface="+mn-ea"/>
              </a:rPr>
              <a:t>讲激活</a:t>
            </a:r>
            <a:r>
              <a:rPr lang="zh-CN" altLang="en-US" sz="1050" b="1" dirty="0" smtClean="0">
                <a:latin typeface="+mn-ea"/>
              </a:rPr>
              <a:t>潜能、挑战无限（上）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激发供应商的智慧与潜能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丰田公司浪费排除法的应用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丰田公司的供应商支持系统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第十二</a:t>
            </a:r>
            <a:r>
              <a:rPr lang="zh-CN" altLang="en-US" sz="1050" b="1" dirty="0" smtClean="0">
                <a:latin typeface="+mn-ea"/>
              </a:rPr>
              <a:t>讲激活</a:t>
            </a:r>
            <a:r>
              <a:rPr lang="zh-CN" altLang="en-US" sz="1050" b="1" dirty="0" smtClean="0">
                <a:latin typeface="+mn-ea"/>
              </a:rPr>
              <a:t>潜能、挑战无限（下）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丰田之屋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丰田独特的眼光与员工激励机制</a:t>
            </a:r>
          </a:p>
          <a:p>
            <a:pPr>
              <a:buNone/>
            </a:pPr>
            <a:endParaRPr lang="zh-CN" altLang="en-US" sz="1050" b="1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Autofit/>
          </a:bodyPr>
          <a:lstStyle/>
          <a:p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第十一</a:t>
            </a:r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课  如何</a:t>
            </a:r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当好车间主任</a:t>
            </a:r>
            <a:endParaRPr lang="zh-CN" altLang="en-US" sz="27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4400" y="1357298"/>
            <a:ext cx="8229600" cy="4525963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第一</a:t>
            </a:r>
            <a:r>
              <a:rPr lang="zh-CN" altLang="en-US" sz="1050" b="1" dirty="0" smtClean="0">
                <a:latin typeface="+mn-ea"/>
              </a:rPr>
              <a:t>讲进一步</a:t>
            </a:r>
            <a:r>
              <a:rPr lang="zh-CN" altLang="en-US" sz="1050" b="1" dirty="0" smtClean="0">
                <a:latin typeface="+mn-ea"/>
              </a:rPr>
              <a:t>理解生产管理的内涵（上）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引言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生产管理是什么（一）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第二</a:t>
            </a:r>
            <a:r>
              <a:rPr lang="zh-CN" altLang="en-US" sz="1050" b="1" dirty="0" smtClean="0">
                <a:latin typeface="+mn-ea"/>
              </a:rPr>
              <a:t>讲进一步</a:t>
            </a:r>
            <a:r>
              <a:rPr lang="zh-CN" altLang="en-US" sz="1050" b="1" dirty="0" smtClean="0">
                <a:latin typeface="+mn-ea"/>
              </a:rPr>
              <a:t>理解生产管理的内涵（下）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生产管理是什么（二）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掌握管理工作循环法则（</a:t>
            </a:r>
            <a:r>
              <a:rPr lang="en-US" altLang="zh-CN" sz="1050" b="1" dirty="0" smtClean="0">
                <a:latin typeface="+mn-ea"/>
              </a:rPr>
              <a:t>PDCA)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</a:t>
            </a:r>
            <a:r>
              <a:rPr lang="zh-CN" altLang="en-US" sz="1050" b="1" dirty="0" smtClean="0">
                <a:latin typeface="+mn-ea"/>
              </a:rPr>
              <a:t>成为合格生产管理者的五个必要条件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第三</a:t>
            </a:r>
            <a:r>
              <a:rPr lang="zh-CN" altLang="en-US" sz="1050" b="1" dirty="0" smtClean="0">
                <a:latin typeface="+mn-ea"/>
              </a:rPr>
              <a:t>讲车间</a:t>
            </a:r>
            <a:r>
              <a:rPr lang="zh-CN" altLang="en-US" sz="1050" b="1" dirty="0" smtClean="0">
                <a:latin typeface="+mn-ea"/>
              </a:rPr>
              <a:t>主任的角色认知和基本要求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车间主任管理的角色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车间主任管理的技能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车间主任的工作职责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第四</a:t>
            </a:r>
            <a:r>
              <a:rPr lang="zh-CN" altLang="en-US" sz="1050" b="1" dirty="0" smtClean="0">
                <a:latin typeface="+mn-ea"/>
              </a:rPr>
              <a:t>讲掌握</a:t>
            </a:r>
            <a:r>
              <a:rPr lang="zh-CN" altLang="en-US" sz="1050" b="1" dirty="0" smtClean="0">
                <a:latin typeface="+mn-ea"/>
              </a:rPr>
              <a:t>目标管理的能力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目标管理的流程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目标管理的应用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第五</a:t>
            </a:r>
            <a:r>
              <a:rPr lang="zh-CN" altLang="en-US" sz="1050" b="1" dirty="0" smtClean="0">
                <a:latin typeface="+mn-ea"/>
              </a:rPr>
              <a:t>讲生产</a:t>
            </a:r>
            <a:r>
              <a:rPr lang="zh-CN" altLang="en-US" sz="1050" b="1" dirty="0" smtClean="0">
                <a:latin typeface="+mn-ea"/>
              </a:rPr>
              <a:t>问题分析与改善（上）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工厂常见问题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寻找浪费的</a:t>
            </a:r>
            <a:r>
              <a:rPr lang="en-US" altLang="zh-CN" sz="1050" b="1" dirty="0" smtClean="0">
                <a:latin typeface="+mn-ea"/>
              </a:rPr>
              <a:t>4M</a:t>
            </a:r>
            <a:r>
              <a:rPr lang="zh-CN" altLang="en-US" sz="1050" b="1" dirty="0" smtClean="0">
                <a:latin typeface="+mn-ea"/>
              </a:rPr>
              <a:t>方法（一）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第六</a:t>
            </a:r>
            <a:r>
              <a:rPr lang="zh-CN" altLang="en-US" sz="1050" b="1" dirty="0" smtClean="0">
                <a:latin typeface="+mn-ea"/>
              </a:rPr>
              <a:t>讲生产</a:t>
            </a:r>
            <a:r>
              <a:rPr lang="zh-CN" altLang="en-US" sz="1050" b="1" dirty="0" smtClean="0">
                <a:latin typeface="+mn-ea"/>
              </a:rPr>
              <a:t>问题分析与改善（下）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寻找浪费的</a:t>
            </a:r>
            <a:r>
              <a:rPr lang="en-US" altLang="zh-CN" sz="1050" b="1" dirty="0" smtClean="0">
                <a:latin typeface="+mn-ea"/>
              </a:rPr>
              <a:t>4M</a:t>
            </a:r>
            <a:r>
              <a:rPr lang="zh-CN" altLang="en-US" sz="1050" b="1" dirty="0" smtClean="0">
                <a:latin typeface="+mn-ea"/>
              </a:rPr>
              <a:t>方法（二）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生产作业中的作业改善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第七</a:t>
            </a:r>
            <a:r>
              <a:rPr lang="zh-CN" altLang="en-US" sz="1050" b="1" dirty="0" smtClean="0">
                <a:latin typeface="+mn-ea"/>
              </a:rPr>
              <a:t>讲生产</a:t>
            </a:r>
            <a:r>
              <a:rPr lang="zh-CN" altLang="en-US" sz="1050" b="1" dirty="0" smtClean="0">
                <a:latin typeface="+mn-ea"/>
              </a:rPr>
              <a:t>现场管理与</a:t>
            </a:r>
            <a:r>
              <a:rPr lang="en-US" altLang="zh-CN" sz="1050" b="1" dirty="0" smtClean="0">
                <a:latin typeface="+mn-ea"/>
              </a:rPr>
              <a:t>5S</a:t>
            </a:r>
            <a:r>
              <a:rPr lang="zh-CN" altLang="en-US" sz="1050" b="1" dirty="0" smtClean="0">
                <a:latin typeface="+mn-ea"/>
              </a:rPr>
              <a:t>活动（上）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案例</a:t>
            </a:r>
            <a:r>
              <a:rPr lang="zh-CN" altLang="en-US" sz="1050" b="1" dirty="0" smtClean="0">
                <a:latin typeface="+mn-ea"/>
              </a:rPr>
              <a:t>分享</a:t>
            </a:r>
            <a:endParaRPr lang="zh-CN" altLang="en-US" sz="1050" b="1" dirty="0" smtClean="0">
              <a:latin typeface="+mn-ea"/>
            </a:endParaRP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5S</a:t>
            </a:r>
            <a:r>
              <a:rPr lang="zh-CN" altLang="en-US" sz="1050" b="1" dirty="0" smtClean="0">
                <a:latin typeface="+mn-ea"/>
              </a:rPr>
              <a:t>的核心与实质（一）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第八</a:t>
            </a:r>
            <a:r>
              <a:rPr lang="zh-CN" altLang="en-US" sz="1050" b="1" dirty="0" smtClean="0">
                <a:latin typeface="+mn-ea"/>
              </a:rPr>
              <a:t>讲生产</a:t>
            </a:r>
            <a:r>
              <a:rPr lang="zh-CN" altLang="en-US" sz="1050" b="1" dirty="0" smtClean="0">
                <a:latin typeface="+mn-ea"/>
              </a:rPr>
              <a:t>现场管理与</a:t>
            </a:r>
            <a:r>
              <a:rPr lang="en-US" altLang="zh-CN" sz="1050" b="1" dirty="0" smtClean="0">
                <a:latin typeface="+mn-ea"/>
              </a:rPr>
              <a:t>5S</a:t>
            </a:r>
            <a:r>
              <a:rPr lang="zh-CN" altLang="en-US" sz="1050" b="1" dirty="0" smtClean="0">
                <a:latin typeface="+mn-ea"/>
              </a:rPr>
              <a:t>活动（下）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5S</a:t>
            </a:r>
            <a:r>
              <a:rPr lang="zh-CN" altLang="en-US" sz="1050" b="1" dirty="0" smtClean="0">
                <a:latin typeface="+mn-ea"/>
              </a:rPr>
              <a:t>的核心与实质（二）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精益目视管理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建立客户需求预测系统的成功关键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第九</a:t>
            </a:r>
            <a:r>
              <a:rPr lang="zh-CN" altLang="en-US" sz="1050" b="1" dirty="0" smtClean="0">
                <a:latin typeface="+mn-ea"/>
              </a:rPr>
              <a:t>讲生产</a:t>
            </a:r>
            <a:r>
              <a:rPr lang="zh-CN" altLang="en-US" sz="1050" b="1" dirty="0" smtClean="0">
                <a:latin typeface="+mn-ea"/>
              </a:rPr>
              <a:t>设备管理</a:t>
            </a:r>
            <a:r>
              <a:rPr lang="en-US" altLang="zh-CN" sz="1050" b="1" dirty="0" smtClean="0">
                <a:latin typeface="+mn-ea"/>
              </a:rPr>
              <a:t>TPM</a:t>
            </a:r>
            <a:r>
              <a:rPr lang="zh-CN" altLang="en-US" sz="1050" b="1" dirty="0" smtClean="0">
                <a:latin typeface="+mn-ea"/>
              </a:rPr>
              <a:t>与全员改善（上）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引言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车间设备管理的方法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第十</a:t>
            </a:r>
            <a:r>
              <a:rPr lang="zh-CN" altLang="en-US" sz="1050" b="1" dirty="0" smtClean="0">
                <a:latin typeface="+mn-ea"/>
              </a:rPr>
              <a:t>讲生产</a:t>
            </a:r>
            <a:r>
              <a:rPr lang="zh-CN" altLang="en-US" sz="1050" b="1" dirty="0" smtClean="0">
                <a:latin typeface="+mn-ea"/>
              </a:rPr>
              <a:t>设备管理</a:t>
            </a:r>
            <a:r>
              <a:rPr lang="en-US" altLang="zh-CN" sz="1050" b="1" dirty="0" smtClean="0">
                <a:latin typeface="+mn-ea"/>
              </a:rPr>
              <a:t>TPM</a:t>
            </a:r>
            <a:r>
              <a:rPr lang="zh-CN" altLang="en-US" sz="1050" b="1" dirty="0" smtClean="0">
                <a:latin typeface="+mn-ea"/>
              </a:rPr>
              <a:t>与全员改善（下）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认识设备的六大损失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设备综合效率实例计算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自主保养的七步骤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品管圈活动（</a:t>
            </a:r>
            <a:r>
              <a:rPr lang="en-US" altLang="zh-CN" sz="1050" b="1" dirty="0" smtClean="0">
                <a:latin typeface="+mn-ea"/>
              </a:rPr>
              <a:t>QCC</a:t>
            </a:r>
            <a:r>
              <a:rPr lang="zh-CN" altLang="en-US" sz="1050" b="1" dirty="0" smtClean="0">
                <a:latin typeface="+mn-ea"/>
              </a:rPr>
              <a:t>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第十一</a:t>
            </a:r>
            <a:r>
              <a:rPr lang="zh-CN" altLang="en-US" sz="1050" b="1" dirty="0" smtClean="0">
                <a:latin typeface="+mn-ea"/>
              </a:rPr>
              <a:t>讲车间</a:t>
            </a:r>
            <a:r>
              <a:rPr lang="zh-CN" altLang="en-US" sz="1050" b="1" dirty="0" smtClean="0">
                <a:latin typeface="+mn-ea"/>
              </a:rPr>
              <a:t>人员管理（上）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新型的上下级绩效伙伴关系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自我培养与培养下属的意识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如何有效的指导与辅导下属（一）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第十二</a:t>
            </a:r>
            <a:r>
              <a:rPr lang="zh-CN" altLang="en-US" sz="1050" b="1" dirty="0" smtClean="0">
                <a:latin typeface="+mn-ea"/>
              </a:rPr>
              <a:t>讲车间</a:t>
            </a:r>
            <a:r>
              <a:rPr lang="zh-CN" altLang="en-US" sz="1050" b="1" dirty="0" smtClean="0">
                <a:latin typeface="+mn-ea"/>
              </a:rPr>
              <a:t>人员管理（下）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如何有效的指导与辅导下属（二）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激励员工的行动能力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课程小结</a:t>
            </a:r>
          </a:p>
          <a:p>
            <a:pPr>
              <a:buNone/>
            </a:pPr>
            <a:endParaRPr lang="zh-CN" altLang="en-US" sz="1050" b="1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Autofit/>
          </a:bodyPr>
          <a:lstStyle/>
          <a:p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第十二</a:t>
            </a:r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课  如何</a:t>
            </a:r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当好班组长 </a:t>
            </a:r>
            <a:endParaRPr lang="zh-CN" altLang="en-US" sz="27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4400" y="1142984"/>
            <a:ext cx="8229600" cy="5286412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第一</a:t>
            </a:r>
            <a:r>
              <a:rPr lang="zh-CN" altLang="en-US" sz="1050" b="1" dirty="0" smtClean="0">
                <a:latin typeface="+mn-ea"/>
              </a:rPr>
              <a:t>讲班组长</a:t>
            </a:r>
            <a:r>
              <a:rPr lang="zh-CN" altLang="en-US" sz="1050" b="1" dirty="0" smtClean="0">
                <a:latin typeface="+mn-ea"/>
              </a:rPr>
              <a:t>在企业管理当中的作用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引言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班组长的地位和使命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班组长的重要作用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第二</a:t>
            </a:r>
            <a:r>
              <a:rPr lang="zh-CN" altLang="en-US" sz="1050" b="1" dirty="0" smtClean="0">
                <a:latin typeface="+mn-ea"/>
              </a:rPr>
              <a:t>讲班组长</a:t>
            </a:r>
            <a:r>
              <a:rPr lang="zh-CN" altLang="en-US" sz="1050" b="1" dirty="0" smtClean="0">
                <a:latin typeface="+mn-ea"/>
              </a:rPr>
              <a:t>的现状和基本标准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班组长的管理水平现状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角色认知</a:t>
            </a:r>
            <a:r>
              <a:rPr lang="en-US" altLang="zh-CN" sz="1050" b="1" dirty="0" smtClean="0">
                <a:latin typeface="+mn-ea"/>
              </a:rPr>
              <a:t>——</a:t>
            </a:r>
            <a:r>
              <a:rPr lang="zh-CN" altLang="en-US" sz="1050" b="1" dirty="0" smtClean="0">
                <a:latin typeface="+mn-ea"/>
              </a:rPr>
              <a:t>对自己水平和 环境分析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成就动机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技能要求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第三</a:t>
            </a:r>
            <a:r>
              <a:rPr lang="zh-CN" altLang="en-US" sz="1050" b="1" dirty="0" smtClean="0">
                <a:latin typeface="+mn-ea"/>
              </a:rPr>
              <a:t>讲如何</a:t>
            </a:r>
            <a:r>
              <a:rPr lang="zh-CN" altLang="en-US" sz="1050" b="1" dirty="0" smtClean="0">
                <a:latin typeface="+mn-ea"/>
              </a:rPr>
              <a:t>作计划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如何作计划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计划的实施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第四</a:t>
            </a:r>
            <a:r>
              <a:rPr lang="zh-CN" altLang="en-US" sz="1050" b="1" dirty="0" smtClean="0">
                <a:latin typeface="+mn-ea"/>
              </a:rPr>
              <a:t>讲如何</a:t>
            </a:r>
            <a:r>
              <a:rPr lang="zh-CN" altLang="en-US" sz="1050" b="1" dirty="0" smtClean="0">
                <a:latin typeface="+mn-ea"/>
              </a:rPr>
              <a:t>组织生产（上）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岗位</a:t>
            </a:r>
            <a:r>
              <a:rPr lang="zh-CN" altLang="en-US" sz="1050" b="1" dirty="0" smtClean="0">
                <a:latin typeface="+mn-ea"/>
              </a:rPr>
              <a:t>之间的</a:t>
            </a:r>
            <a:r>
              <a:rPr lang="zh-CN" altLang="en-US" sz="1050" b="1" dirty="0" smtClean="0">
                <a:latin typeface="+mn-ea"/>
              </a:rPr>
              <a:t>“接口”处理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如何执行规章制度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再造生产流程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第五</a:t>
            </a:r>
            <a:r>
              <a:rPr lang="zh-CN" altLang="en-US" sz="1050" b="1" dirty="0" smtClean="0">
                <a:latin typeface="+mn-ea"/>
              </a:rPr>
              <a:t>讲如何</a:t>
            </a:r>
            <a:r>
              <a:rPr lang="zh-CN" altLang="en-US" sz="1050" b="1" dirty="0" smtClean="0">
                <a:latin typeface="+mn-ea"/>
              </a:rPr>
              <a:t>组织生产（中）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如何决断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如何用人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第六</a:t>
            </a:r>
            <a:r>
              <a:rPr lang="zh-CN" altLang="en-US" sz="1050" b="1" dirty="0" smtClean="0">
                <a:latin typeface="+mn-ea"/>
              </a:rPr>
              <a:t>讲如何</a:t>
            </a:r>
            <a:r>
              <a:rPr lang="zh-CN" altLang="en-US" sz="1050" b="1" dirty="0" smtClean="0">
                <a:latin typeface="+mn-ea"/>
              </a:rPr>
              <a:t>组织生产（下）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如何协调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监督与控制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如何对待非正式组织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第七</a:t>
            </a:r>
            <a:r>
              <a:rPr lang="zh-CN" altLang="en-US" sz="1050" b="1" dirty="0" smtClean="0">
                <a:latin typeface="+mn-ea"/>
              </a:rPr>
              <a:t>讲班组长</a:t>
            </a:r>
            <a:r>
              <a:rPr lang="zh-CN" altLang="en-US" sz="1050" b="1" dirty="0" smtClean="0">
                <a:latin typeface="+mn-ea"/>
              </a:rPr>
              <a:t>的权力与管理原则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管理工作的内容和方面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班组长的管理原则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班组长的权力类型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第八</a:t>
            </a:r>
            <a:r>
              <a:rPr lang="zh-CN" altLang="en-US" sz="1050" b="1" dirty="0" smtClean="0">
                <a:latin typeface="+mn-ea"/>
              </a:rPr>
              <a:t>讲权变</a:t>
            </a:r>
            <a:r>
              <a:rPr lang="zh-CN" altLang="en-US" sz="1050" b="1" dirty="0" smtClean="0">
                <a:latin typeface="+mn-ea"/>
              </a:rPr>
              <a:t>管理理论（上）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学会权变管理的意义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领导方式和环境的关系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领导方式和下级成熟度的关系（一）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第九</a:t>
            </a:r>
            <a:r>
              <a:rPr lang="zh-CN" altLang="en-US" sz="1050" b="1" dirty="0" smtClean="0">
                <a:latin typeface="+mn-ea"/>
              </a:rPr>
              <a:t>讲权变</a:t>
            </a:r>
            <a:r>
              <a:rPr lang="zh-CN" altLang="en-US" sz="1050" b="1" dirty="0" smtClean="0">
                <a:latin typeface="+mn-ea"/>
              </a:rPr>
              <a:t>管理理论（下）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领导方式和下级成熟度的关系（二）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管理方格图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第十</a:t>
            </a:r>
            <a:r>
              <a:rPr lang="zh-CN" altLang="en-US" sz="1050" b="1" dirty="0" smtClean="0">
                <a:latin typeface="+mn-ea"/>
              </a:rPr>
              <a:t>讲激励</a:t>
            </a:r>
            <a:r>
              <a:rPr lang="zh-CN" altLang="en-US" sz="1050" b="1" dirty="0" smtClean="0">
                <a:latin typeface="+mn-ea"/>
              </a:rPr>
              <a:t>理论的运用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激励理论的类型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满意理论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双因素理论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期望理论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第十一</a:t>
            </a:r>
            <a:r>
              <a:rPr lang="zh-CN" altLang="en-US" sz="1050" b="1" dirty="0" smtClean="0">
                <a:latin typeface="+mn-ea"/>
              </a:rPr>
              <a:t>讲管理</a:t>
            </a:r>
            <a:r>
              <a:rPr lang="zh-CN" altLang="en-US" sz="1050" b="1" dirty="0" smtClean="0">
                <a:latin typeface="+mn-ea"/>
              </a:rPr>
              <a:t>者的挫折管理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挫折的涵义和原因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决定康挫折能力的因素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一般人受挫之后的反应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人的性格的类型和特点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第十二</a:t>
            </a:r>
            <a:r>
              <a:rPr lang="zh-CN" altLang="en-US" sz="1050" b="1" dirty="0" smtClean="0">
                <a:latin typeface="+mn-ea"/>
              </a:rPr>
              <a:t>讲班组长</a:t>
            </a:r>
            <a:r>
              <a:rPr lang="zh-CN" altLang="en-US" sz="1050" b="1" dirty="0" smtClean="0">
                <a:latin typeface="+mn-ea"/>
              </a:rPr>
              <a:t>的心理素质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不同类型的人面对压力的反应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心理疾病的危害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自我心里调整的步骤</a:t>
            </a:r>
          </a:p>
          <a:p>
            <a:pPr>
              <a:buNone/>
            </a:pPr>
            <a:endParaRPr lang="zh-CN" altLang="en-US" sz="105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sz="2700" b="1" dirty="0" smtClean="0">
                <a:latin typeface="黑体" pitchFamily="2" charset="-122"/>
                <a:ea typeface="黑体" pitchFamily="2" charset="-122"/>
              </a:rPr>
              <a:t>第一</a:t>
            </a:r>
            <a:r>
              <a:rPr lang="zh-CN" altLang="en-US" sz="2700" b="1" dirty="0" smtClean="0">
                <a:latin typeface="黑体" pitchFamily="2" charset="-122"/>
                <a:ea typeface="黑体" pitchFamily="2" charset="-122"/>
              </a:rPr>
              <a:t>课  生产</a:t>
            </a:r>
            <a:r>
              <a:rPr lang="zh-CN" altLang="en-US" sz="2700" b="1" dirty="0" smtClean="0">
                <a:latin typeface="黑体" pitchFamily="2" charset="-122"/>
                <a:ea typeface="黑体" pitchFamily="2" charset="-122"/>
              </a:rPr>
              <a:t>问题的分析和解决方法</a:t>
            </a: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857232"/>
            <a:ext cx="7972452" cy="5572164"/>
          </a:xfrm>
        </p:spPr>
        <p:txBody>
          <a:bodyPr numCol="2"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sz="900" b="1" dirty="0" smtClean="0"/>
              <a:t>第一讲、企业生产中的常见问题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引言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生产现场常见的问题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探寻生产问题的源头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案例分析：管理袋鼠</a:t>
            </a:r>
            <a:endParaRPr lang="zh-CN" altLang="en-US" sz="1300" b="1" dirty="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900" b="1" dirty="0" smtClean="0"/>
              <a:t>第二讲、全面分析生产问题的关键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公司组织运作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流程改善与组织重组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案例分析：报表的必要性</a:t>
            </a:r>
            <a:endParaRPr lang="zh-CN" altLang="en-US" sz="1300" b="1" dirty="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900" b="1" dirty="0" smtClean="0"/>
              <a:t>第三讲、解决生产问题的基础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流程改善的切入点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流程改善的步骤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900" b="1" dirty="0" smtClean="0"/>
              <a:t>第四讲、发现问题的工具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处理异常的第一步，发现异常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900" b="1" dirty="0" smtClean="0"/>
              <a:t>5S</a:t>
            </a:r>
            <a:r>
              <a:rPr lang="zh-CN" altLang="en-US" sz="900" b="1" dirty="0" smtClean="0"/>
              <a:t>的意义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900" b="1" dirty="0" smtClean="0"/>
              <a:t>5S</a:t>
            </a:r>
            <a:r>
              <a:rPr lang="zh-CN" altLang="en-US" sz="900" b="1" dirty="0" smtClean="0"/>
              <a:t>成功案例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第五讲、记录与归纳问题的法宝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900" b="1" dirty="0" smtClean="0"/>
              <a:t>3U</a:t>
            </a:r>
            <a:r>
              <a:rPr lang="zh-CN" altLang="en-US" sz="900" b="1" dirty="0" smtClean="0"/>
              <a:t>改善备忘录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观察</a:t>
            </a:r>
            <a:r>
              <a:rPr lang="en-US" sz="900" b="1" dirty="0" smtClean="0"/>
              <a:t>3U</a:t>
            </a:r>
            <a:r>
              <a:rPr lang="zh-CN" altLang="en-US" sz="900" b="1" dirty="0" smtClean="0"/>
              <a:t>的技巧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900" b="1" dirty="0" smtClean="0"/>
              <a:t>3U MEMO</a:t>
            </a:r>
            <a:r>
              <a:rPr lang="zh-CN" altLang="en-US" sz="900" b="1" dirty="0" smtClean="0"/>
              <a:t>范例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900" b="1" dirty="0" smtClean="0"/>
              <a:t>第六讲、分析问题的方法之一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900" b="1" dirty="0" smtClean="0"/>
              <a:t>QC</a:t>
            </a:r>
            <a:r>
              <a:rPr lang="zh-CN" altLang="en-US" sz="900" b="1" dirty="0" smtClean="0"/>
              <a:t>手法运用的目的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900" b="1" dirty="0" smtClean="0"/>
              <a:t>QC</a:t>
            </a:r>
            <a:r>
              <a:rPr lang="zh-CN" altLang="en-US" sz="900" b="1" dirty="0" smtClean="0"/>
              <a:t>七大手法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900" b="1" dirty="0" smtClean="0"/>
              <a:t>QC</a:t>
            </a:r>
            <a:r>
              <a:rPr lang="zh-CN" altLang="en-US" sz="900" b="1" dirty="0" smtClean="0"/>
              <a:t>手法与作业标准化的循环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900" b="1" dirty="0" smtClean="0"/>
              <a:t>第七讲、分析问题的方法之二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900" b="1" dirty="0" smtClean="0"/>
              <a:t>PDCA</a:t>
            </a:r>
            <a:r>
              <a:rPr lang="zh-CN" altLang="en-US" sz="900" b="1" dirty="0" smtClean="0"/>
              <a:t>手法</a:t>
            </a:r>
            <a:r>
              <a:rPr lang="en-US" sz="900" b="1" dirty="0" smtClean="0"/>
              <a:t>--</a:t>
            </a:r>
            <a:r>
              <a:rPr lang="zh-CN" altLang="en-US" sz="900" b="1" dirty="0" smtClean="0"/>
              <a:t>计划实施查核对策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900" b="1" dirty="0" smtClean="0"/>
              <a:t>8D</a:t>
            </a:r>
            <a:r>
              <a:rPr lang="zh-CN" altLang="en-US" sz="900" b="1" dirty="0" smtClean="0"/>
              <a:t>团队改善之定义与描述问题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通用汽车案例</a:t>
            </a:r>
            <a:endParaRPr lang="en-US" altLang="zh-CN" sz="900" b="1" dirty="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900" b="1" dirty="0" smtClean="0"/>
              <a:t>第八讲、分析问题的方法之三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900" b="1" dirty="0" smtClean="0"/>
              <a:t>D3</a:t>
            </a:r>
            <a:r>
              <a:rPr lang="zh-CN" altLang="en-US" sz="900" b="1" dirty="0" smtClean="0"/>
              <a:t>临时措施防止灾难进一步扩大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900" b="1" dirty="0" smtClean="0"/>
              <a:t>D3~D5</a:t>
            </a:r>
            <a:r>
              <a:rPr lang="zh-CN" altLang="en-US" sz="900" b="1" dirty="0" smtClean="0"/>
              <a:t>界定根本原因，落实长远纠正措施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900" b="1" dirty="0" smtClean="0"/>
              <a:t>D6~D8</a:t>
            </a:r>
            <a:r>
              <a:rPr lang="zh-CN" altLang="en-US" sz="900" b="1" dirty="0" smtClean="0"/>
              <a:t>寻找与确认有效对策，扩大改善的战果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跨功能案例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900" b="1" dirty="0" smtClean="0"/>
              <a:t>第九讲、改善工序的方法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产品流程工艺分析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工序流程改善，</a:t>
            </a:r>
            <a:r>
              <a:rPr lang="en-US" sz="900" b="1" dirty="0" smtClean="0"/>
              <a:t>ECRS</a:t>
            </a:r>
            <a:r>
              <a:rPr lang="zh-CN" altLang="en-US" sz="900" b="1" dirty="0" smtClean="0"/>
              <a:t>工序流程改改善原则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新产品试制与量产前准备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900" b="1" dirty="0" smtClean="0"/>
              <a:t>第十讲、解决生产线的学浪费问题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生产线中现代</a:t>
            </a:r>
            <a:r>
              <a:rPr lang="en-US" sz="900" b="1" dirty="0" smtClean="0"/>
              <a:t>IE</a:t>
            </a:r>
            <a:r>
              <a:rPr lang="zh-CN" altLang="en-US" sz="900" b="1" dirty="0" smtClean="0"/>
              <a:t>的八大浪费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900" b="1" dirty="0" smtClean="0"/>
              <a:t>Line </a:t>
            </a:r>
            <a:r>
              <a:rPr lang="en-US" sz="900" b="1" dirty="0" err="1" smtClean="0"/>
              <a:t>balacing</a:t>
            </a:r>
            <a:r>
              <a:rPr lang="zh-CN" altLang="en-US" sz="900" b="1" dirty="0" smtClean="0"/>
              <a:t>平衡生产线范例</a:t>
            </a:r>
            <a:endParaRPr lang="zh-CN" altLang="en-US" sz="1300" b="1" dirty="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900" b="1" dirty="0" smtClean="0"/>
              <a:t>第十一讲、解决作业效率与安全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动作分析法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不同加工类型生产线作业配置原则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900" b="1" dirty="0" smtClean="0"/>
              <a:t>第十二讲、解决工作教导问题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现场作业不良的主因</a:t>
            </a:r>
            <a:r>
              <a:rPr lang="en-US" sz="900" b="1" dirty="0" smtClean="0"/>
              <a:t>-</a:t>
            </a:r>
            <a:r>
              <a:rPr lang="zh-CN" altLang="en-US" sz="900" b="1" dirty="0" smtClean="0"/>
              <a:t>人为失误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分析人为失误的必要性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新人上岗培训的技巧</a:t>
            </a:r>
            <a:r>
              <a:rPr lang="en-US" sz="900" b="1" dirty="0" smtClean="0"/>
              <a:t>-</a:t>
            </a:r>
            <a:r>
              <a:rPr lang="zh-CN" altLang="en-US" sz="900" b="1" dirty="0" smtClean="0"/>
              <a:t>工作教导法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工作教导范例</a:t>
            </a:r>
            <a:endParaRPr lang="zh-CN" altLang="en-US" sz="1300" b="1" dirty="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900" b="1" dirty="0" smtClean="0"/>
              <a:t>第十三讲、从数据解读再次分析问题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分析问题的本质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现行工具的再思考</a:t>
            </a:r>
            <a:r>
              <a:rPr lang="en-US" sz="900" b="1" dirty="0" smtClean="0"/>
              <a:t>-</a:t>
            </a:r>
            <a:r>
              <a:rPr lang="zh-CN" altLang="en-US" sz="900" b="1" dirty="0" smtClean="0"/>
              <a:t>报表流程改善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关于数据的思考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案例分析：如何选择副总经理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900" b="1" dirty="0" smtClean="0"/>
              <a:t>第十四讲、解决影响质量的本质问题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品质问题的基本观念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900" b="1" dirty="0" smtClean="0"/>
              <a:t>产品开发流程与生产问题的分析与解决</a:t>
            </a:r>
            <a:endParaRPr lang="zh-CN" altLang="en-US" sz="9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Autofit/>
          </a:bodyPr>
          <a:lstStyle/>
          <a:p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第二课  改善</a:t>
            </a:r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生产管理的利器</a:t>
            </a:r>
            <a:r>
              <a:rPr lang="en-US" altLang="zh-CN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5S</a:t>
            </a:r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TPM</a:t>
            </a:r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教程</a:t>
            </a:r>
            <a:endParaRPr lang="en-US" altLang="zh-CN" sz="27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538" y="1142984"/>
            <a:ext cx="7615262" cy="5214974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第一讲</a:t>
            </a:r>
            <a:r>
              <a:rPr lang="en-US" altLang="zh-CN" sz="1050" b="1" dirty="0" smtClean="0">
                <a:latin typeface="+mn-ea"/>
              </a:rPr>
              <a:t>5S</a:t>
            </a:r>
            <a:r>
              <a:rPr lang="zh-CN" altLang="en-US" sz="1050" b="1" dirty="0" smtClean="0">
                <a:latin typeface="+mn-ea"/>
              </a:rPr>
              <a:t>概论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工厂不良现状分析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5S</a:t>
            </a:r>
            <a:r>
              <a:rPr lang="zh-CN" altLang="en-US" sz="1050" b="1" dirty="0" smtClean="0">
                <a:latin typeface="+mn-ea"/>
              </a:rPr>
              <a:t>的定义与特色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5S</a:t>
            </a:r>
            <a:r>
              <a:rPr lang="zh-CN" altLang="en-US" sz="1050" b="1" dirty="0" smtClean="0">
                <a:latin typeface="+mn-ea"/>
              </a:rPr>
              <a:t>的效能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第二讲</a:t>
            </a:r>
            <a:r>
              <a:rPr lang="en-US" altLang="zh-CN" sz="1050" b="1" dirty="0" smtClean="0">
                <a:latin typeface="+mn-ea"/>
              </a:rPr>
              <a:t>5S</a:t>
            </a:r>
            <a:r>
              <a:rPr lang="zh-CN" altLang="en-US" sz="1050" b="1" dirty="0" smtClean="0">
                <a:latin typeface="+mn-ea"/>
              </a:rPr>
              <a:t>的推行准备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消除意识障碍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成立推行委员会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宣传和培训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示范区的</a:t>
            </a:r>
            <a:r>
              <a:rPr lang="en-US" altLang="zh-CN" sz="1050" b="1" dirty="0" smtClean="0">
                <a:latin typeface="+mn-ea"/>
              </a:rPr>
              <a:t>5S</a:t>
            </a:r>
            <a:r>
              <a:rPr lang="zh-CN" altLang="en-US" sz="1050" b="1" dirty="0" smtClean="0">
                <a:latin typeface="+mn-ea"/>
              </a:rPr>
              <a:t>活动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第三讲</a:t>
            </a:r>
            <a:r>
              <a:rPr lang="en-US" altLang="zh-CN" sz="1050" b="1" dirty="0" smtClean="0">
                <a:latin typeface="+mn-ea"/>
              </a:rPr>
              <a:t>5S</a:t>
            </a:r>
            <a:r>
              <a:rPr lang="zh-CN" altLang="en-US" sz="1050" b="1" dirty="0" smtClean="0">
                <a:latin typeface="+mn-ea"/>
              </a:rPr>
              <a:t>的实施要点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整理的实施要点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整顿的实施要点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清扫的实施要点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清洁的实施要点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素养的实施要点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第四讲</a:t>
            </a:r>
            <a:r>
              <a:rPr lang="en-US" altLang="zh-CN" sz="1050" b="1" dirty="0" smtClean="0">
                <a:latin typeface="+mn-ea"/>
              </a:rPr>
              <a:t>5S</a:t>
            </a:r>
            <a:r>
              <a:rPr lang="zh-CN" altLang="en-US" sz="1050" b="1" dirty="0" smtClean="0">
                <a:latin typeface="+mn-ea"/>
              </a:rPr>
              <a:t>实施方法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红牌作战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目视管理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检查表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第五讲</a:t>
            </a:r>
            <a:r>
              <a:rPr lang="en-US" altLang="zh-CN" sz="1050" b="1" dirty="0" smtClean="0">
                <a:latin typeface="+mn-ea"/>
              </a:rPr>
              <a:t>5S</a:t>
            </a:r>
            <a:r>
              <a:rPr lang="zh-CN" altLang="en-US" sz="1050" b="1" dirty="0" smtClean="0">
                <a:latin typeface="+mn-ea"/>
              </a:rPr>
              <a:t>实施的成果与误区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5S</a:t>
            </a:r>
            <a:r>
              <a:rPr lang="zh-CN" altLang="en-US" sz="1050" b="1" dirty="0" smtClean="0">
                <a:latin typeface="+mn-ea"/>
              </a:rPr>
              <a:t>的成果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5S</a:t>
            </a:r>
            <a:r>
              <a:rPr lang="zh-CN" altLang="en-US" sz="1050" b="1" dirty="0" smtClean="0">
                <a:latin typeface="+mn-ea"/>
              </a:rPr>
              <a:t>活动的标准化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5S</a:t>
            </a:r>
            <a:r>
              <a:rPr lang="zh-CN" altLang="en-US" sz="1050" b="1" dirty="0" smtClean="0">
                <a:latin typeface="+mn-ea"/>
              </a:rPr>
              <a:t>活动的误区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第六讲</a:t>
            </a:r>
            <a:r>
              <a:rPr lang="en-US" altLang="zh-CN" sz="1050" b="1" dirty="0" smtClean="0">
                <a:latin typeface="+mn-ea"/>
              </a:rPr>
              <a:t>TPM</a:t>
            </a:r>
            <a:r>
              <a:rPr lang="zh-CN" altLang="en-US" sz="1050" b="1" dirty="0" smtClean="0">
                <a:latin typeface="+mn-ea"/>
              </a:rPr>
              <a:t>的基本概念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TPM</a:t>
            </a:r>
            <a:r>
              <a:rPr lang="zh-CN" altLang="en-US" sz="1050" b="1" dirty="0" smtClean="0">
                <a:latin typeface="+mn-ea"/>
              </a:rPr>
              <a:t>的定义和历史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TPM</a:t>
            </a:r>
            <a:r>
              <a:rPr lang="zh-CN" altLang="en-US" sz="1050" b="1" dirty="0" smtClean="0">
                <a:latin typeface="+mn-ea"/>
              </a:rPr>
              <a:t>展开的八大重点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TPM</a:t>
            </a:r>
            <a:r>
              <a:rPr lang="zh-CN" altLang="en-US" sz="1050" b="1" dirty="0" smtClean="0">
                <a:latin typeface="+mn-ea"/>
              </a:rPr>
              <a:t>活动产生的效果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第七讲</a:t>
            </a:r>
            <a:r>
              <a:rPr lang="en-US" altLang="zh-CN" sz="1050" b="1" dirty="0" smtClean="0">
                <a:latin typeface="+mn-ea"/>
              </a:rPr>
              <a:t>TPM</a:t>
            </a:r>
            <a:r>
              <a:rPr lang="zh-CN" altLang="en-US" sz="1050" b="1" dirty="0" smtClean="0">
                <a:latin typeface="+mn-ea"/>
              </a:rPr>
              <a:t>的推行准备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推进</a:t>
            </a:r>
            <a:r>
              <a:rPr lang="en-US" altLang="zh-CN" sz="1050" b="1" dirty="0" smtClean="0">
                <a:latin typeface="+mn-ea"/>
              </a:rPr>
              <a:t>TPM</a:t>
            </a:r>
            <a:r>
              <a:rPr lang="zh-CN" altLang="en-US" sz="1050" b="1" dirty="0" smtClean="0">
                <a:latin typeface="+mn-ea"/>
              </a:rPr>
              <a:t>活动的困难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推进</a:t>
            </a:r>
            <a:r>
              <a:rPr lang="en-US" altLang="zh-CN" sz="1050" b="1" dirty="0" smtClean="0">
                <a:latin typeface="+mn-ea"/>
              </a:rPr>
              <a:t>TPM</a:t>
            </a:r>
            <a:r>
              <a:rPr lang="zh-CN" altLang="en-US" sz="1050" b="1" dirty="0" smtClean="0">
                <a:latin typeface="+mn-ea"/>
              </a:rPr>
              <a:t>活动的宣传与培训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TPM</a:t>
            </a:r>
            <a:r>
              <a:rPr lang="zh-CN" altLang="en-US" sz="1050" b="1" dirty="0" smtClean="0">
                <a:latin typeface="+mn-ea"/>
              </a:rPr>
              <a:t>活动推进委员会的建立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推进</a:t>
            </a:r>
            <a:r>
              <a:rPr lang="en-US" altLang="zh-CN" sz="1050" b="1" dirty="0" smtClean="0">
                <a:latin typeface="+mn-ea"/>
              </a:rPr>
              <a:t>TPM</a:t>
            </a:r>
            <a:r>
              <a:rPr lang="zh-CN" altLang="en-US" sz="1050" b="1" dirty="0" smtClean="0">
                <a:latin typeface="+mn-ea"/>
              </a:rPr>
              <a:t>活动的步骤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第八讲提案改善活动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提案改善活动基本概念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提案改善活动组织和制度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提案改善活动推行要点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第九讲</a:t>
            </a:r>
            <a:r>
              <a:rPr lang="en-US" altLang="zh-CN" sz="1050" b="1" dirty="0" smtClean="0">
                <a:latin typeface="+mn-ea"/>
              </a:rPr>
              <a:t>TPM</a:t>
            </a:r>
            <a:r>
              <a:rPr lang="zh-CN" altLang="en-US" sz="1050" b="1" dirty="0" smtClean="0">
                <a:latin typeface="+mn-ea"/>
              </a:rPr>
              <a:t>之一自主保养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自主保养的概念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开展自主保养的七步骤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第十讲</a:t>
            </a:r>
            <a:r>
              <a:rPr lang="en-US" altLang="zh-CN" sz="1050" b="1" dirty="0" smtClean="0">
                <a:latin typeface="+mn-ea"/>
              </a:rPr>
              <a:t>TPM</a:t>
            </a:r>
            <a:r>
              <a:rPr lang="zh-CN" altLang="en-US" sz="1050" b="1" dirty="0" smtClean="0">
                <a:latin typeface="+mn-ea"/>
              </a:rPr>
              <a:t>之二计划保养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计划保养五步骤的推行要点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第十一讲</a:t>
            </a:r>
            <a:r>
              <a:rPr lang="en-US" altLang="zh-CN" sz="1050" b="1" dirty="0" smtClean="0">
                <a:latin typeface="+mn-ea"/>
              </a:rPr>
              <a:t>TPM</a:t>
            </a:r>
            <a:r>
              <a:rPr lang="zh-CN" altLang="en-US" sz="1050" b="1" dirty="0" smtClean="0">
                <a:latin typeface="+mn-ea"/>
              </a:rPr>
              <a:t>之三生产效率化改善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工厂中常见的损失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生产效率化的改善方向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第十二讲间接部门实施</a:t>
            </a:r>
            <a:r>
              <a:rPr lang="en-US" altLang="zh-CN" sz="1050" b="1" dirty="0" smtClean="0">
                <a:latin typeface="+mn-ea"/>
              </a:rPr>
              <a:t>TPM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</a:t>
            </a:r>
            <a:r>
              <a:rPr lang="zh-CN" altLang="en-US" sz="1050" b="1" dirty="0" smtClean="0">
                <a:latin typeface="+mn-ea"/>
              </a:rPr>
              <a:t>将</a:t>
            </a:r>
            <a:r>
              <a:rPr lang="en-US" altLang="zh-CN" sz="1050" b="1" dirty="0" smtClean="0">
                <a:latin typeface="+mn-ea"/>
              </a:rPr>
              <a:t>TPM</a:t>
            </a:r>
            <a:r>
              <a:rPr lang="zh-CN" altLang="en-US" sz="1050" b="1" dirty="0" smtClean="0">
                <a:latin typeface="+mn-ea"/>
              </a:rPr>
              <a:t>实施之间接部门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如何将</a:t>
            </a:r>
            <a:r>
              <a:rPr lang="en-US" altLang="zh-CN" sz="1050" b="1" dirty="0" smtClean="0">
                <a:latin typeface="+mn-ea"/>
              </a:rPr>
              <a:t>TPM</a:t>
            </a:r>
            <a:r>
              <a:rPr lang="zh-CN" altLang="en-US" sz="1050" b="1" dirty="0" smtClean="0">
                <a:latin typeface="+mn-ea"/>
              </a:rPr>
              <a:t>适用于间接部门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间接部门的效率改善</a:t>
            </a:r>
            <a:endParaRPr lang="zh-CN" altLang="en-US" sz="105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第三</a:t>
            </a:r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课  </a:t>
            </a:r>
            <a:r>
              <a:rPr lang="en-US" altLang="zh-CN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6S</a:t>
            </a:r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管理实战方法</a:t>
            </a:r>
            <a:endParaRPr lang="en-US" altLang="zh-CN" sz="27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71546"/>
            <a:ext cx="8229600" cy="5054617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第一讲</a:t>
            </a:r>
            <a:r>
              <a:rPr lang="en-US" altLang="zh-CN" sz="1050" b="1" dirty="0" smtClean="0">
                <a:latin typeface="+mn-ea"/>
              </a:rPr>
              <a:t>6S</a:t>
            </a:r>
            <a:r>
              <a:rPr lang="zh-CN" altLang="en-US" sz="1050" b="1" dirty="0" smtClean="0">
                <a:latin typeface="+mn-ea"/>
              </a:rPr>
              <a:t>管理的定位（一）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6S</a:t>
            </a:r>
            <a:r>
              <a:rPr lang="zh-CN" altLang="en-US" sz="1050" b="1" dirty="0" smtClean="0">
                <a:latin typeface="+mn-ea"/>
              </a:rPr>
              <a:t>管理概述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品质文化及现场管理提升的基础（上）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第二讲</a:t>
            </a:r>
            <a:r>
              <a:rPr lang="en-US" altLang="zh-CN" sz="1050" b="1" dirty="0" smtClean="0">
                <a:latin typeface="+mn-ea"/>
              </a:rPr>
              <a:t>6S</a:t>
            </a:r>
            <a:r>
              <a:rPr lang="zh-CN" altLang="en-US" sz="1050" b="1" dirty="0" smtClean="0">
                <a:latin typeface="+mn-ea"/>
              </a:rPr>
              <a:t>管理的定位（二）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品质文化及现场管理提升的基础（下）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规范及细节决定成败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中日企业现场管理的差距（上）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第三讲</a:t>
            </a:r>
            <a:r>
              <a:rPr lang="en-US" altLang="zh-CN" sz="1050" b="1" dirty="0" smtClean="0">
                <a:latin typeface="+mn-ea"/>
              </a:rPr>
              <a:t>6S</a:t>
            </a:r>
            <a:r>
              <a:rPr lang="zh-CN" altLang="en-US" sz="1050" b="1" dirty="0" smtClean="0">
                <a:latin typeface="+mn-ea"/>
              </a:rPr>
              <a:t>管理的定位（三）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中日企业现场管理的差距（下）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人的品质提升之利器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第四讲</a:t>
            </a:r>
            <a:r>
              <a:rPr lang="en-US" altLang="zh-CN" sz="1050" b="1" dirty="0" smtClean="0">
                <a:latin typeface="+mn-ea"/>
              </a:rPr>
              <a:t>6S</a:t>
            </a:r>
            <a:r>
              <a:rPr lang="zh-CN" altLang="en-US" sz="1050" b="1" dirty="0" smtClean="0">
                <a:latin typeface="+mn-ea"/>
              </a:rPr>
              <a:t>管理实战内容（一）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整理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整顿概述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整顿</a:t>
            </a:r>
            <a:r>
              <a:rPr lang="en-US" altLang="zh-CN" sz="1050" b="1" dirty="0" smtClean="0">
                <a:latin typeface="+mn-ea"/>
              </a:rPr>
              <a:t>—</a:t>
            </a:r>
            <a:r>
              <a:rPr lang="zh-CN" altLang="en-US" sz="1050" b="1" dirty="0" smtClean="0">
                <a:latin typeface="+mn-ea"/>
              </a:rPr>
              <a:t>形迹管理（上）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第五讲</a:t>
            </a:r>
            <a:r>
              <a:rPr lang="en-US" altLang="zh-CN" sz="1050" b="1" dirty="0" smtClean="0">
                <a:latin typeface="+mn-ea"/>
              </a:rPr>
              <a:t>6S</a:t>
            </a:r>
            <a:r>
              <a:rPr lang="zh-CN" altLang="en-US" sz="1050" b="1" dirty="0" smtClean="0">
                <a:latin typeface="+mn-ea"/>
              </a:rPr>
              <a:t>管理实战内容（二）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整顿</a:t>
            </a:r>
            <a:r>
              <a:rPr lang="en-US" altLang="zh-CN" sz="1050" b="1" dirty="0" smtClean="0">
                <a:latin typeface="+mn-ea"/>
              </a:rPr>
              <a:t>—</a:t>
            </a:r>
            <a:r>
              <a:rPr lang="zh-CN" altLang="en-US" sz="1050" b="1" dirty="0" smtClean="0">
                <a:latin typeface="+mn-ea"/>
              </a:rPr>
              <a:t>形迹管理（下）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整顿</a:t>
            </a:r>
            <a:r>
              <a:rPr lang="en-US" altLang="zh-CN" sz="1050" b="1" dirty="0" smtClean="0">
                <a:latin typeface="+mn-ea"/>
              </a:rPr>
              <a:t>—6S</a:t>
            </a:r>
            <a:r>
              <a:rPr lang="zh-CN" altLang="en-US" sz="1050" b="1" dirty="0" smtClean="0">
                <a:latin typeface="+mn-ea"/>
              </a:rPr>
              <a:t>管理八大要点（上）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第六讲</a:t>
            </a:r>
            <a:r>
              <a:rPr lang="en-US" altLang="zh-CN" sz="1050" b="1" dirty="0" smtClean="0">
                <a:latin typeface="+mn-ea"/>
              </a:rPr>
              <a:t>6S</a:t>
            </a:r>
            <a:r>
              <a:rPr lang="zh-CN" altLang="en-US" sz="1050" b="1" dirty="0" smtClean="0">
                <a:latin typeface="+mn-ea"/>
              </a:rPr>
              <a:t>管理实战内容（三）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整顿</a:t>
            </a:r>
            <a:r>
              <a:rPr lang="en-US" altLang="zh-CN" sz="1050" b="1" dirty="0" smtClean="0">
                <a:latin typeface="+mn-ea"/>
              </a:rPr>
              <a:t>—6S</a:t>
            </a:r>
            <a:r>
              <a:rPr lang="zh-CN" altLang="en-US" sz="1050" b="1" dirty="0" smtClean="0">
                <a:latin typeface="+mn-ea"/>
              </a:rPr>
              <a:t>管理八大要点（下）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清扫  安全  清洁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第七讲</a:t>
            </a:r>
            <a:r>
              <a:rPr lang="en-US" altLang="zh-CN" sz="1050" b="1" dirty="0" smtClean="0">
                <a:latin typeface="+mn-ea"/>
              </a:rPr>
              <a:t>6S</a:t>
            </a:r>
            <a:r>
              <a:rPr lang="zh-CN" altLang="en-US" sz="1050" b="1" dirty="0" smtClean="0">
                <a:latin typeface="+mn-ea"/>
              </a:rPr>
              <a:t>管理实战内容（四）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素养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6S</a:t>
            </a:r>
            <a:r>
              <a:rPr lang="zh-CN" altLang="en-US" sz="1050" b="1" dirty="0" smtClean="0">
                <a:latin typeface="+mn-ea"/>
              </a:rPr>
              <a:t>实施总结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第八讲</a:t>
            </a:r>
            <a:r>
              <a:rPr lang="en-US" altLang="zh-CN" sz="1050" b="1" dirty="0" smtClean="0">
                <a:latin typeface="+mn-ea"/>
              </a:rPr>
              <a:t>6S</a:t>
            </a:r>
            <a:r>
              <a:rPr lang="zh-CN" altLang="en-US" sz="1050" b="1" dirty="0" smtClean="0">
                <a:latin typeface="+mn-ea"/>
              </a:rPr>
              <a:t>管理实战内容（五）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6S</a:t>
            </a:r>
            <a:r>
              <a:rPr lang="zh-CN" altLang="en-US" sz="1050" b="1" dirty="0" smtClean="0">
                <a:latin typeface="+mn-ea"/>
              </a:rPr>
              <a:t>管理推行的</a:t>
            </a:r>
            <a:r>
              <a:rPr lang="en-US" altLang="zh-CN" sz="1050" b="1" dirty="0" smtClean="0">
                <a:latin typeface="+mn-ea"/>
              </a:rPr>
              <a:t>11</a:t>
            </a:r>
            <a:r>
              <a:rPr lang="zh-CN" altLang="en-US" sz="1050" b="1" dirty="0" smtClean="0">
                <a:latin typeface="+mn-ea"/>
              </a:rPr>
              <a:t>个步骤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全方位有计划地控制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红牌作战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定点摄影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第九讲目视管理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目视管理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6S</a:t>
            </a:r>
            <a:r>
              <a:rPr lang="zh-CN" altLang="en-US" sz="1050" b="1" dirty="0" smtClean="0">
                <a:latin typeface="+mn-ea"/>
              </a:rPr>
              <a:t>管理与其他管理</a:t>
            </a:r>
            <a:endParaRPr lang="zh-CN" altLang="en-US" sz="105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第四</a:t>
            </a:r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课  全面质量管理</a:t>
            </a:r>
            <a:r>
              <a:rPr lang="en-US" altLang="zh-CN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TQM</a:t>
            </a:r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教程</a:t>
            </a:r>
            <a:endParaRPr lang="en-US" altLang="zh-CN" sz="27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4400" y="1000108"/>
            <a:ext cx="8229600" cy="5429288"/>
          </a:xfrm>
        </p:spPr>
        <p:txBody>
          <a:bodyPr numCol="2">
            <a:normAutofit fontScale="32500" lnSpcReduction="20000"/>
          </a:bodyPr>
          <a:lstStyle/>
          <a:p>
            <a:pPr>
              <a:buNone/>
            </a:pPr>
            <a:r>
              <a:rPr lang="zh-CN" altLang="en-US" b="1" dirty="0" smtClean="0">
                <a:latin typeface="+mn-ea"/>
              </a:rPr>
              <a:t>第一讲质量管理发展历史概述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引言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全面质量管理发展历史概述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世界范围内</a:t>
            </a:r>
            <a:r>
              <a:rPr lang="en-US" altLang="zh-CN" b="1" dirty="0" smtClean="0">
                <a:latin typeface="+mn-ea"/>
              </a:rPr>
              <a:t>TQM</a:t>
            </a:r>
            <a:r>
              <a:rPr lang="zh-CN" altLang="en-US" b="1" dirty="0" smtClean="0">
                <a:latin typeface="+mn-ea"/>
              </a:rPr>
              <a:t>的实施状况和代表人物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</a:t>
            </a:r>
            <a:r>
              <a:rPr lang="en-US" altLang="zh-CN" b="1" dirty="0" smtClean="0">
                <a:latin typeface="+mn-ea"/>
              </a:rPr>
              <a:t>TQM</a:t>
            </a:r>
            <a:r>
              <a:rPr lang="zh-CN" altLang="en-US" b="1" dirty="0" smtClean="0">
                <a:latin typeface="+mn-ea"/>
              </a:rPr>
              <a:t>八大原则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第二讲全面质量管理原理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引言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</a:t>
            </a:r>
            <a:r>
              <a:rPr lang="en-US" altLang="zh-CN" b="1" dirty="0" smtClean="0">
                <a:latin typeface="+mn-ea"/>
              </a:rPr>
              <a:t>TQM</a:t>
            </a:r>
            <a:r>
              <a:rPr lang="zh-CN" altLang="en-US" b="1" dirty="0" smtClean="0">
                <a:latin typeface="+mn-ea"/>
              </a:rPr>
              <a:t>特点和关键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</a:t>
            </a:r>
            <a:r>
              <a:rPr lang="en-US" altLang="zh-CN" b="1" dirty="0" smtClean="0">
                <a:latin typeface="+mn-ea"/>
              </a:rPr>
              <a:t>TQM</a:t>
            </a:r>
            <a:r>
              <a:rPr lang="zh-CN" altLang="en-US" b="1" dirty="0" smtClean="0">
                <a:latin typeface="+mn-ea"/>
              </a:rPr>
              <a:t>的思想基础和方法依据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全面质量管理的地位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第三讲</a:t>
            </a:r>
            <a:r>
              <a:rPr lang="en-US" altLang="zh-CN" b="1" dirty="0" smtClean="0">
                <a:latin typeface="+mn-ea"/>
              </a:rPr>
              <a:t>TQM</a:t>
            </a:r>
            <a:r>
              <a:rPr lang="zh-CN" altLang="en-US" b="1" dirty="0" smtClean="0">
                <a:latin typeface="+mn-ea"/>
              </a:rPr>
              <a:t>的任务和内容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</a:t>
            </a:r>
            <a:r>
              <a:rPr lang="en-US" altLang="zh-CN" b="1" dirty="0" smtClean="0">
                <a:latin typeface="+mn-ea"/>
              </a:rPr>
              <a:t>TQM</a:t>
            </a:r>
            <a:r>
              <a:rPr lang="zh-CN" altLang="en-US" b="1" dirty="0" smtClean="0">
                <a:latin typeface="+mn-ea"/>
              </a:rPr>
              <a:t>的目标和任务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</a:t>
            </a:r>
            <a:r>
              <a:rPr lang="en-US" altLang="zh-CN" b="1" dirty="0" smtClean="0">
                <a:latin typeface="+mn-ea"/>
              </a:rPr>
              <a:t>TQM</a:t>
            </a:r>
            <a:r>
              <a:rPr lang="zh-CN" altLang="en-US" b="1" dirty="0" smtClean="0">
                <a:latin typeface="+mn-ea"/>
              </a:rPr>
              <a:t>的过程和内容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第四讲</a:t>
            </a:r>
            <a:r>
              <a:rPr lang="en-US" altLang="zh-CN" b="1" dirty="0" smtClean="0">
                <a:latin typeface="+mn-ea"/>
              </a:rPr>
              <a:t>TQM</a:t>
            </a:r>
            <a:r>
              <a:rPr lang="zh-CN" altLang="en-US" b="1" dirty="0" smtClean="0">
                <a:latin typeface="+mn-ea"/>
              </a:rPr>
              <a:t>的管理基础工作（上）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引言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标准化工作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计量理化工作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质量信息工作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质量责任制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第五讲</a:t>
            </a:r>
            <a:r>
              <a:rPr lang="en-US" altLang="zh-CN" b="1" dirty="0" smtClean="0">
                <a:latin typeface="+mn-ea"/>
              </a:rPr>
              <a:t>TQM</a:t>
            </a:r>
            <a:r>
              <a:rPr lang="zh-CN" altLang="en-US" b="1" dirty="0" smtClean="0">
                <a:latin typeface="+mn-ea"/>
              </a:rPr>
              <a:t>的管理基础工作（下）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引言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质量培训工作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质量目标管理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看板管理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实验室管理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第六讲全面质量管理成本管理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引言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质量成本项目设置和分类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质量成本管理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全面质量成本管理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第七讲</a:t>
            </a:r>
            <a:r>
              <a:rPr lang="en-US" altLang="zh-CN" b="1" dirty="0" smtClean="0">
                <a:latin typeface="+mn-ea"/>
              </a:rPr>
              <a:t>TQM</a:t>
            </a:r>
            <a:r>
              <a:rPr lang="zh-CN" altLang="en-US" b="1" dirty="0" smtClean="0">
                <a:latin typeface="+mn-ea"/>
              </a:rPr>
              <a:t>的常用方法（上）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引言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排列图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因果分析法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对策表方法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分层法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相关图法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第八讲</a:t>
            </a:r>
            <a:r>
              <a:rPr lang="en-US" altLang="zh-CN" b="1" dirty="0" smtClean="0">
                <a:latin typeface="+mn-ea"/>
              </a:rPr>
              <a:t>TQM</a:t>
            </a:r>
            <a:r>
              <a:rPr lang="zh-CN" altLang="en-US" b="1" dirty="0" smtClean="0">
                <a:latin typeface="+mn-ea"/>
              </a:rPr>
              <a:t>的常用方法（下）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引言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统计分析表方法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直方图方法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工序能力指数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控制图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其他方法简介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第九讲</a:t>
            </a:r>
            <a:r>
              <a:rPr lang="en-US" altLang="zh-CN" b="1" dirty="0" smtClean="0">
                <a:latin typeface="+mn-ea"/>
              </a:rPr>
              <a:t>QC</a:t>
            </a:r>
            <a:r>
              <a:rPr lang="zh-CN" altLang="en-US" b="1" dirty="0" smtClean="0">
                <a:latin typeface="+mn-ea"/>
              </a:rPr>
              <a:t>小组和管理（上）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引言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我国的</a:t>
            </a:r>
            <a:r>
              <a:rPr lang="en-US" altLang="zh-CN" b="1" dirty="0" smtClean="0">
                <a:latin typeface="+mn-ea"/>
              </a:rPr>
              <a:t>QC</a:t>
            </a:r>
            <a:r>
              <a:rPr lang="zh-CN" altLang="en-US" b="1" dirty="0" smtClean="0">
                <a:latin typeface="+mn-ea"/>
              </a:rPr>
              <a:t>小组建设和管理现状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如何组建</a:t>
            </a:r>
            <a:r>
              <a:rPr lang="en-US" altLang="zh-CN" b="1" dirty="0" smtClean="0">
                <a:latin typeface="+mn-ea"/>
              </a:rPr>
              <a:t>QC</a:t>
            </a:r>
            <a:r>
              <a:rPr lang="zh-CN" altLang="en-US" b="1" dirty="0" smtClean="0">
                <a:latin typeface="+mn-ea"/>
              </a:rPr>
              <a:t>小组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</a:t>
            </a:r>
            <a:r>
              <a:rPr lang="en-US" altLang="zh-CN" b="1" dirty="0" smtClean="0">
                <a:latin typeface="+mn-ea"/>
              </a:rPr>
              <a:t>QC</a:t>
            </a:r>
            <a:r>
              <a:rPr lang="zh-CN" altLang="en-US" b="1" dirty="0" smtClean="0">
                <a:latin typeface="+mn-ea"/>
              </a:rPr>
              <a:t>小组活动管理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第十讲</a:t>
            </a:r>
            <a:r>
              <a:rPr lang="en-US" altLang="zh-CN" b="1" dirty="0" smtClean="0">
                <a:latin typeface="+mn-ea"/>
              </a:rPr>
              <a:t>QC</a:t>
            </a:r>
            <a:r>
              <a:rPr lang="zh-CN" altLang="en-US" b="1" dirty="0" smtClean="0">
                <a:latin typeface="+mn-ea"/>
              </a:rPr>
              <a:t>小组和管理（下）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引言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</a:t>
            </a:r>
            <a:r>
              <a:rPr lang="en-US" altLang="zh-CN" b="1" dirty="0" smtClean="0">
                <a:latin typeface="+mn-ea"/>
              </a:rPr>
              <a:t>QC</a:t>
            </a:r>
            <a:r>
              <a:rPr lang="zh-CN" altLang="en-US" b="1" dirty="0" smtClean="0">
                <a:latin typeface="+mn-ea"/>
              </a:rPr>
              <a:t>小组活动成果管理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</a:t>
            </a:r>
            <a:r>
              <a:rPr lang="en-US" altLang="zh-CN" b="1" dirty="0" smtClean="0">
                <a:latin typeface="+mn-ea"/>
              </a:rPr>
              <a:t>QC</a:t>
            </a:r>
            <a:r>
              <a:rPr lang="zh-CN" altLang="en-US" b="1" dirty="0" smtClean="0">
                <a:latin typeface="+mn-ea"/>
              </a:rPr>
              <a:t>小组成果评审和激励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第十一讲</a:t>
            </a:r>
            <a:r>
              <a:rPr lang="en-US" altLang="zh-CN" b="1" dirty="0" smtClean="0">
                <a:latin typeface="+mn-ea"/>
              </a:rPr>
              <a:t>TQM</a:t>
            </a:r>
            <a:r>
              <a:rPr lang="zh-CN" altLang="en-US" b="1" dirty="0" smtClean="0">
                <a:latin typeface="+mn-ea"/>
              </a:rPr>
              <a:t>和产品可靠性控制与管理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引言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</a:t>
            </a:r>
            <a:r>
              <a:rPr lang="en-US" altLang="zh-CN" b="1" dirty="0" smtClean="0">
                <a:latin typeface="+mn-ea"/>
              </a:rPr>
              <a:t>TQM</a:t>
            </a:r>
            <a:r>
              <a:rPr lang="zh-CN" altLang="en-US" b="1" dirty="0" smtClean="0">
                <a:latin typeface="+mn-ea"/>
              </a:rPr>
              <a:t>中的产品可靠性控制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制定产品可靠性方案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可靠性管理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第十二讲全面质量管理应用演示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引言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案例演示</a:t>
            </a:r>
          </a:p>
          <a:p>
            <a:pPr>
              <a:buNone/>
            </a:pPr>
            <a:r>
              <a:rPr lang="zh-CN" altLang="en-US" b="1" dirty="0" smtClean="0">
                <a:latin typeface="+mn-ea"/>
              </a:rPr>
              <a:t>	综合评价</a:t>
            </a:r>
            <a:endParaRPr lang="zh-CN" altLang="en-US" b="1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Autofit/>
          </a:bodyPr>
          <a:lstStyle/>
          <a:p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第五</a:t>
            </a:r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课  质量管理</a:t>
            </a:r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小组活动的管理</a:t>
            </a:r>
            <a:r>
              <a:rPr lang="en-US" altLang="zh-CN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·</a:t>
            </a:r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工具</a:t>
            </a:r>
            <a:r>
              <a:rPr lang="en-US" altLang="zh-CN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·</a:t>
            </a:r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创新</a:t>
            </a:r>
            <a:endParaRPr lang="zh-CN" altLang="en-US" sz="27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2910" y="1071546"/>
            <a:ext cx="8229600" cy="5286412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第一讲</a:t>
            </a:r>
            <a:r>
              <a:rPr lang="en-US" altLang="zh-CN" sz="1050" b="1" dirty="0" smtClean="0">
                <a:latin typeface="+mn-ea"/>
              </a:rPr>
              <a:t>QC</a:t>
            </a:r>
            <a:r>
              <a:rPr lang="zh-CN" altLang="en-US" sz="1050" b="1" dirty="0" smtClean="0">
                <a:latin typeface="+mn-ea"/>
              </a:rPr>
              <a:t>小组活动概述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QC</a:t>
            </a:r>
            <a:r>
              <a:rPr lang="zh-CN" altLang="en-US" sz="1050" b="1" dirty="0" smtClean="0">
                <a:latin typeface="+mn-ea"/>
              </a:rPr>
              <a:t>小组的定义与宗旨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国际</a:t>
            </a:r>
            <a:r>
              <a:rPr lang="en-US" altLang="zh-CN" sz="1050" b="1" dirty="0" smtClean="0">
                <a:latin typeface="+mn-ea"/>
              </a:rPr>
              <a:t>QC</a:t>
            </a:r>
            <a:r>
              <a:rPr lang="zh-CN" altLang="en-US" sz="1050" b="1" dirty="0" smtClean="0">
                <a:latin typeface="+mn-ea"/>
              </a:rPr>
              <a:t>小组活动的发展方向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QC</a:t>
            </a:r>
            <a:r>
              <a:rPr lang="zh-CN" altLang="en-US" sz="1050" b="1" dirty="0" smtClean="0">
                <a:latin typeface="+mn-ea"/>
              </a:rPr>
              <a:t>小组的组建与分类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第二讲</a:t>
            </a:r>
            <a:r>
              <a:rPr lang="en-US" altLang="zh-CN" sz="1050" b="1" dirty="0" smtClean="0">
                <a:latin typeface="+mn-ea"/>
              </a:rPr>
              <a:t>QC</a:t>
            </a:r>
            <a:r>
              <a:rPr lang="zh-CN" altLang="en-US" sz="1050" b="1" dirty="0" smtClean="0">
                <a:latin typeface="+mn-ea"/>
              </a:rPr>
              <a:t>小组的活动程序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引言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QC</a:t>
            </a:r>
            <a:r>
              <a:rPr lang="zh-CN" altLang="en-US" sz="1050" b="1" dirty="0" smtClean="0">
                <a:latin typeface="+mn-ea"/>
              </a:rPr>
              <a:t>小组的活动程序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第三讲创新型</a:t>
            </a:r>
            <a:r>
              <a:rPr lang="en-US" altLang="zh-CN" sz="1050" b="1" dirty="0" smtClean="0">
                <a:latin typeface="+mn-ea"/>
              </a:rPr>
              <a:t>QC</a:t>
            </a:r>
            <a:r>
              <a:rPr lang="zh-CN" altLang="en-US" sz="1050" b="1" dirty="0" smtClean="0">
                <a:latin typeface="+mn-ea"/>
              </a:rPr>
              <a:t>小组活动程序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创新型</a:t>
            </a:r>
            <a:r>
              <a:rPr lang="en-US" altLang="zh-CN" sz="1050" b="1" dirty="0" smtClean="0">
                <a:latin typeface="+mn-ea"/>
              </a:rPr>
              <a:t>QC</a:t>
            </a:r>
            <a:r>
              <a:rPr lang="zh-CN" altLang="en-US" sz="1050" b="1" dirty="0" smtClean="0">
                <a:latin typeface="+mn-ea"/>
              </a:rPr>
              <a:t>小组活动程序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创新型成果案例分享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第四讲</a:t>
            </a:r>
            <a:r>
              <a:rPr lang="en-US" altLang="zh-CN" sz="1050" b="1" dirty="0" smtClean="0">
                <a:latin typeface="+mn-ea"/>
              </a:rPr>
              <a:t>QC</a:t>
            </a:r>
            <a:r>
              <a:rPr lang="zh-CN" altLang="en-US" sz="1050" b="1" dirty="0" smtClean="0">
                <a:latin typeface="+mn-ea"/>
              </a:rPr>
              <a:t>小组活动的推进和管理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QC</a:t>
            </a:r>
            <a:r>
              <a:rPr lang="zh-CN" altLang="en-US" sz="1050" b="1" dirty="0" smtClean="0">
                <a:latin typeface="+mn-ea"/>
              </a:rPr>
              <a:t>小组活动的管理内容及要领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如何当好</a:t>
            </a:r>
            <a:r>
              <a:rPr lang="en-US" altLang="zh-CN" sz="1050" b="1" dirty="0" smtClean="0">
                <a:latin typeface="+mn-ea"/>
              </a:rPr>
              <a:t>QC</a:t>
            </a:r>
            <a:r>
              <a:rPr lang="zh-CN" altLang="en-US" sz="1050" b="1" dirty="0" smtClean="0">
                <a:latin typeface="+mn-ea"/>
              </a:rPr>
              <a:t>小组活动的管理者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QC</a:t>
            </a:r>
            <a:r>
              <a:rPr lang="zh-CN" altLang="en-US" sz="1050" b="1" dirty="0" smtClean="0">
                <a:latin typeface="+mn-ea"/>
              </a:rPr>
              <a:t>活动成果总结和作用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QC</a:t>
            </a:r>
            <a:r>
              <a:rPr lang="zh-CN" altLang="en-US" sz="1050" b="1" dirty="0" smtClean="0">
                <a:latin typeface="+mn-ea"/>
              </a:rPr>
              <a:t>小组成果发表的作用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第五讲</a:t>
            </a:r>
            <a:r>
              <a:rPr lang="en-US" altLang="zh-CN" sz="1050" b="1" dirty="0" smtClean="0">
                <a:latin typeface="+mn-ea"/>
              </a:rPr>
              <a:t>QC</a:t>
            </a:r>
            <a:r>
              <a:rPr lang="zh-CN" altLang="en-US" sz="1050" b="1" dirty="0" smtClean="0">
                <a:latin typeface="+mn-ea"/>
              </a:rPr>
              <a:t>小组活动与创新性技法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上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</a:t>
            </a:r>
            <a:r>
              <a:rPr lang="zh-CN" altLang="en-US" sz="1050" b="1" dirty="0" smtClean="0">
                <a:latin typeface="+mn-ea"/>
              </a:rPr>
              <a:t>奇妙的右半脑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阻碍创造性发挥的三大鸿沟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中国人扼杀创造力的成语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头脑风暴法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案例分享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一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第六讲</a:t>
            </a:r>
            <a:r>
              <a:rPr lang="en-US" altLang="zh-CN" sz="1050" b="1" dirty="0" smtClean="0">
                <a:latin typeface="+mn-ea"/>
              </a:rPr>
              <a:t>QC</a:t>
            </a:r>
            <a:r>
              <a:rPr lang="zh-CN" altLang="en-US" sz="1050" b="1" dirty="0" smtClean="0">
                <a:latin typeface="+mn-ea"/>
              </a:rPr>
              <a:t>小组活动与创新性技法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下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</a:t>
            </a:r>
            <a:r>
              <a:rPr lang="zh-CN" altLang="en-US" sz="1050" b="1" dirty="0" smtClean="0">
                <a:latin typeface="+mn-ea"/>
              </a:rPr>
              <a:t>案例分享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二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</a:t>
            </a:r>
            <a:r>
              <a:rPr lang="zh-CN" altLang="en-US" sz="1050" b="1" dirty="0" smtClean="0">
                <a:latin typeface="+mn-ea"/>
              </a:rPr>
              <a:t>思路提示法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第七讲全面质量管理的常用工具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一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</a:t>
            </a:r>
            <a:r>
              <a:rPr lang="zh-CN" altLang="en-US" sz="1050" b="1" dirty="0" smtClean="0">
                <a:latin typeface="+mn-ea"/>
              </a:rPr>
              <a:t>因果图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排列图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两图一表的妙用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第八讲全面质量管理的常用工具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二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</a:t>
            </a:r>
            <a:r>
              <a:rPr lang="zh-CN" altLang="en-US" sz="1050" b="1" dirty="0" smtClean="0">
                <a:latin typeface="+mn-ea"/>
              </a:rPr>
              <a:t>新七种工具概论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关联图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系统图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第九讲全面质量管理的常用工具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三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</a:t>
            </a:r>
            <a:r>
              <a:rPr lang="zh-CN" altLang="en-US" sz="1050" b="1" dirty="0" smtClean="0">
                <a:latin typeface="+mn-ea"/>
              </a:rPr>
              <a:t>生一场病出两项成果的故事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奇妙的运筹法</a:t>
            </a:r>
            <a:r>
              <a:rPr lang="en-US" altLang="zh-CN" sz="1050" b="1" dirty="0" smtClean="0">
                <a:latin typeface="+mn-ea"/>
              </a:rPr>
              <a:t>--PDPC</a:t>
            </a:r>
            <a:r>
              <a:rPr lang="zh-CN" altLang="en-US" sz="1050" b="1" dirty="0" smtClean="0">
                <a:latin typeface="+mn-ea"/>
              </a:rPr>
              <a:t>法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PDPC</a:t>
            </a:r>
            <a:r>
              <a:rPr lang="zh-CN" altLang="en-US" sz="1050" b="1" dirty="0" smtClean="0">
                <a:latin typeface="+mn-ea"/>
              </a:rPr>
              <a:t>的应用及实例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上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第十讲全面质量管理的常用工具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四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PDPC</a:t>
            </a:r>
            <a:r>
              <a:rPr lang="zh-CN" altLang="en-US" sz="1050" b="1" dirty="0" smtClean="0">
                <a:latin typeface="+mn-ea"/>
              </a:rPr>
              <a:t>的应用及实例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下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</a:t>
            </a:r>
            <a:r>
              <a:rPr lang="zh-CN" altLang="en-US" sz="1050" b="1" dirty="0" smtClean="0">
                <a:latin typeface="+mn-ea"/>
              </a:rPr>
              <a:t>优选法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第十一讲</a:t>
            </a:r>
            <a:r>
              <a:rPr lang="en-US" altLang="zh-CN" sz="1050" b="1" dirty="0" smtClean="0">
                <a:latin typeface="+mn-ea"/>
              </a:rPr>
              <a:t>QC</a:t>
            </a:r>
            <a:r>
              <a:rPr lang="zh-CN" altLang="en-US" sz="1050" b="1" dirty="0" smtClean="0">
                <a:latin typeface="+mn-ea"/>
              </a:rPr>
              <a:t>成果报告的整理和发表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上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QC</a:t>
            </a:r>
            <a:r>
              <a:rPr lang="zh-CN" altLang="en-US" sz="1050" b="1" dirty="0" smtClean="0">
                <a:latin typeface="+mn-ea"/>
              </a:rPr>
              <a:t>成果报告的编写要点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QC</a:t>
            </a:r>
            <a:r>
              <a:rPr lang="zh-CN" altLang="en-US" sz="1050" b="1" dirty="0" smtClean="0">
                <a:latin typeface="+mn-ea"/>
              </a:rPr>
              <a:t>成果报告的常见问题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胶片的构思和设计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第十二讲</a:t>
            </a:r>
            <a:r>
              <a:rPr lang="en-US" altLang="zh-CN" sz="1050" b="1" dirty="0" smtClean="0">
                <a:latin typeface="+mn-ea"/>
              </a:rPr>
              <a:t>QC</a:t>
            </a:r>
            <a:r>
              <a:rPr lang="zh-CN" altLang="en-US" sz="1050" b="1" dirty="0" smtClean="0">
                <a:latin typeface="+mn-ea"/>
              </a:rPr>
              <a:t>成果报告的整理和发表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下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</a:t>
            </a:r>
            <a:r>
              <a:rPr lang="zh-CN" altLang="en-US" sz="1050" b="1" dirty="0" smtClean="0">
                <a:latin typeface="+mn-ea"/>
              </a:rPr>
              <a:t>成功胶片的标志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QC</a:t>
            </a:r>
            <a:r>
              <a:rPr lang="zh-CN" altLang="en-US" sz="1050" b="1" dirty="0" smtClean="0">
                <a:latin typeface="+mn-ea"/>
              </a:rPr>
              <a:t>成果的发表技巧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QC</a:t>
            </a:r>
            <a:r>
              <a:rPr lang="zh-CN" altLang="en-US" sz="1050" b="1" dirty="0" smtClean="0">
                <a:latin typeface="+mn-ea"/>
              </a:rPr>
              <a:t>成果了表技巧赏析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Autofit/>
          </a:bodyPr>
          <a:lstStyle/>
          <a:p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第六</a:t>
            </a:r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课  企业</a:t>
            </a:r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采购与供应商管理七大实战技能</a:t>
            </a:r>
            <a:endParaRPr lang="zh-CN" altLang="en-US" sz="27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14348" y="1285860"/>
            <a:ext cx="8229600" cy="4840303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第一</a:t>
            </a:r>
            <a:r>
              <a:rPr lang="zh-CN" altLang="en-US" sz="1050" b="1" dirty="0" smtClean="0">
                <a:latin typeface="+mn-ea"/>
              </a:rPr>
              <a:t>讲采购</a:t>
            </a:r>
            <a:r>
              <a:rPr lang="zh-CN" altLang="en-US" sz="1050" b="1" dirty="0" smtClean="0">
                <a:latin typeface="+mn-ea"/>
              </a:rPr>
              <a:t>实战技能之一：招标采购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前言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三种招标采购实战方法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招标采购作业流程及其优缺点分析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招标采购实战经验借鉴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第二</a:t>
            </a:r>
            <a:r>
              <a:rPr lang="zh-CN" altLang="en-US" sz="1050" b="1" dirty="0" smtClean="0">
                <a:latin typeface="+mn-ea"/>
              </a:rPr>
              <a:t>讲采购</a:t>
            </a:r>
            <a:r>
              <a:rPr lang="zh-CN" altLang="en-US" sz="1050" b="1" dirty="0" smtClean="0">
                <a:latin typeface="+mn-ea"/>
              </a:rPr>
              <a:t>实战技能之二：集中采购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引言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从分散到集中采购的特点与作业流程分析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我国企业集中采购的实际困难及其解决方法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第三</a:t>
            </a:r>
            <a:r>
              <a:rPr lang="zh-CN" altLang="en-US" sz="1050" b="1" dirty="0" smtClean="0">
                <a:latin typeface="+mn-ea"/>
              </a:rPr>
              <a:t>讲采购</a:t>
            </a:r>
            <a:r>
              <a:rPr lang="zh-CN" altLang="en-US" sz="1050" b="1" dirty="0" smtClean="0">
                <a:latin typeface="+mn-ea"/>
              </a:rPr>
              <a:t>实战技能之三：即时制采购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引言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即时制采购的战略优势及其前提条件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即时制采购的流程步骤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实施即时制采购的的成功案例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第四</a:t>
            </a:r>
            <a:r>
              <a:rPr lang="zh-CN" altLang="en-US" sz="1050" b="1" dirty="0" smtClean="0">
                <a:latin typeface="+mn-ea"/>
              </a:rPr>
              <a:t>讲采购</a:t>
            </a:r>
            <a:r>
              <a:rPr lang="zh-CN" altLang="en-US" sz="1050" b="1" dirty="0" smtClean="0">
                <a:latin typeface="+mn-ea"/>
              </a:rPr>
              <a:t>实战技能之四：国际采购谈判技巧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引言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国际采购谈判的流程化管理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国际采购谈判策略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国际采购谈判案例分析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第五</a:t>
            </a:r>
            <a:r>
              <a:rPr lang="zh-CN" altLang="en-US" sz="1050" b="1" dirty="0" smtClean="0">
                <a:latin typeface="+mn-ea"/>
              </a:rPr>
              <a:t>讲供应</a:t>
            </a:r>
            <a:r>
              <a:rPr lang="zh-CN" altLang="en-US" sz="1050" b="1" dirty="0" smtClean="0">
                <a:latin typeface="+mn-ea"/>
              </a:rPr>
              <a:t>商管理实战技能之一</a:t>
            </a:r>
            <a:r>
              <a:rPr lang="en-US" altLang="zh-CN" sz="1050" b="1" dirty="0" smtClean="0">
                <a:latin typeface="+mn-ea"/>
              </a:rPr>
              <a:t>--</a:t>
            </a:r>
            <a:r>
              <a:rPr lang="zh-CN" altLang="en-US" sz="1050" b="1" dirty="0" smtClean="0">
                <a:latin typeface="+mn-ea"/>
              </a:rPr>
              <a:t>如何调研选择供应商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引言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供应商调研认证流程化管理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扩大供应商选择余地的五大现实途经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选择供应商案例研讨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第六</a:t>
            </a:r>
            <a:r>
              <a:rPr lang="zh-CN" altLang="en-US" sz="1050" b="1" dirty="0" smtClean="0">
                <a:latin typeface="+mn-ea"/>
              </a:rPr>
              <a:t>讲供应</a:t>
            </a:r>
            <a:r>
              <a:rPr lang="zh-CN" altLang="en-US" sz="1050" b="1" dirty="0" smtClean="0">
                <a:latin typeface="+mn-ea"/>
              </a:rPr>
              <a:t>商管理实战技能之二</a:t>
            </a:r>
            <a:r>
              <a:rPr lang="en-US" altLang="zh-CN" sz="1050" b="1" dirty="0" smtClean="0">
                <a:latin typeface="+mn-ea"/>
              </a:rPr>
              <a:t>--</a:t>
            </a:r>
            <a:r>
              <a:rPr lang="zh-CN" altLang="en-US" sz="1050" b="1" dirty="0" smtClean="0">
                <a:latin typeface="+mn-ea"/>
              </a:rPr>
              <a:t>如何量化考评供应商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引言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供应商综合考评体系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加权法特点与案例分析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成本比较法特点与案例分析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TCL</a:t>
            </a:r>
            <a:r>
              <a:rPr lang="zh-CN" altLang="en-US" sz="1050" b="1" dirty="0" smtClean="0">
                <a:latin typeface="+mn-ea"/>
              </a:rPr>
              <a:t>科学考评供应商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第七</a:t>
            </a:r>
            <a:r>
              <a:rPr lang="zh-CN" altLang="en-US" sz="1050" b="1" dirty="0" smtClean="0">
                <a:latin typeface="+mn-ea"/>
              </a:rPr>
              <a:t>讲供应</a:t>
            </a:r>
            <a:r>
              <a:rPr lang="zh-CN" altLang="en-US" sz="1050" b="1" dirty="0" smtClean="0">
                <a:latin typeface="+mn-ea"/>
              </a:rPr>
              <a:t>商管理实战技能之三</a:t>
            </a:r>
            <a:r>
              <a:rPr lang="en-US" altLang="zh-CN" sz="1050" b="1" dirty="0" smtClean="0">
                <a:latin typeface="+mn-ea"/>
              </a:rPr>
              <a:t>--</a:t>
            </a:r>
            <a:r>
              <a:rPr lang="zh-CN" altLang="en-US" sz="1050" b="1" dirty="0" smtClean="0">
                <a:latin typeface="+mn-ea"/>
              </a:rPr>
              <a:t>如何与供应商建立合作关系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引言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建立合作关系的现实途经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一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</a:t>
            </a:r>
            <a:r>
              <a:rPr lang="zh-CN" altLang="en-US" sz="1050" b="1" dirty="0" smtClean="0">
                <a:latin typeface="+mn-ea"/>
              </a:rPr>
              <a:t>建立合作关系的现实途经</a:t>
            </a:r>
            <a:r>
              <a:rPr lang="en-US" altLang="zh-CN" sz="1050" b="1" dirty="0" smtClean="0">
                <a:latin typeface="+mn-ea"/>
              </a:rPr>
              <a:t>(</a:t>
            </a:r>
            <a:r>
              <a:rPr lang="zh-CN" altLang="en-US" sz="1050" b="1" dirty="0" smtClean="0">
                <a:latin typeface="+mn-ea"/>
              </a:rPr>
              <a:t>二</a:t>
            </a:r>
            <a:r>
              <a:rPr lang="en-US" altLang="zh-CN" sz="1050" b="1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第八</a:t>
            </a:r>
            <a:r>
              <a:rPr lang="zh-CN" altLang="en-US" sz="1050" b="1" dirty="0" smtClean="0">
                <a:latin typeface="+mn-ea"/>
              </a:rPr>
              <a:t>讲采购</a:t>
            </a:r>
            <a:r>
              <a:rPr lang="zh-CN" altLang="en-US" sz="1050" b="1" dirty="0" smtClean="0">
                <a:latin typeface="+mn-ea"/>
              </a:rPr>
              <a:t>与供应商管理的发展趋势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引言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耐克全球化采购经验借鉴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微软电子化采购经验借鉴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</a:t>
            </a:r>
            <a:r>
              <a:rPr lang="en-US" altLang="zh-CN" sz="1050" b="1" dirty="0" smtClean="0">
                <a:latin typeface="+mn-ea"/>
              </a:rPr>
              <a:t>GE</a:t>
            </a:r>
            <a:r>
              <a:rPr lang="zh-CN" altLang="en-US" sz="1050" b="1" dirty="0" smtClean="0">
                <a:latin typeface="+mn-ea"/>
              </a:rPr>
              <a:t>的采购价值分析</a:t>
            </a:r>
          </a:p>
          <a:p>
            <a:pPr>
              <a:buNone/>
            </a:pPr>
            <a:endParaRPr lang="zh-CN" altLang="en-US" sz="1050" b="1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Autofit/>
          </a:bodyPr>
          <a:lstStyle/>
          <a:p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第七</a:t>
            </a:r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课  物料</a:t>
            </a:r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管理和库存控制教程</a:t>
            </a:r>
            <a:endParaRPr lang="zh-CN" altLang="en-US" sz="27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85786" y="1214422"/>
            <a:ext cx="8229600" cy="4786346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第一</a:t>
            </a:r>
            <a:r>
              <a:rPr lang="zh-CN" altLang="en-US" sz="1050" b="1" dirty="0" smtClean="0">
                <a:latin typeface="+mn-ea"/>
              </a:rPr>
              <a:t>讲企业</a:t>
            </a:r>
            <a:r>
              <a:rPr lang="zh-CN" altLang="en-US" sz="1050" b="1" dirty="0" smtClean="0">
                <a:latin typeface="+mn-ea"/>
              </a:rPr>
              <a:t>供应链基本知识（上）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企业供应链的基本要素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影响企业供应链因素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第二</a:t>
            </a:r>
            <a:r>
              <a:rPr lang="zh-CN" altLang="en-US" sz="1050" b="1" dirty="0" smtClean="0">
                <a:latin typeface="+mn-ea"/>
              </a:rPr>
              <a:t>讲企业</a:t>
            </a:r>
            <a:r>
              <a:rPr lang="zh-CN" altLang="en-US" sz="1050" b="1" dirty="0" smtClean="0">
                <a:latin typeface="+mn-ea"/>
              </a:rPr>
              <a:t>供应链基本知识（下）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行业和生产组织方式对企业物流的影响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牛鞭效应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第三</a:t>
            </a:r>
            <a:r>
              <a:rPr lang="zh-CN" altLang="en-US" sz="1050" b="1" dirty="0" smtClean="0">
                <a:latin typeface="+mn-ea"/>
              </a:rPr>
              <a:t>讲物料</a:t>
            </a:r>
            <a:r>
              <a:rPr lang="zh-CN" altLang="en-US" sz="1050" b="1" dirty="0" smtClean="0">
                <a:latin typeface="+mn-ea"/>
              </a:rPr>
              <a:t>控制和经营模式（上）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产品的生命周期和需求特性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企业供应链的优势和弱势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竞争策略对物流策略的影响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第四</a:t>
            </a:r>
            <a:r>
              <a:rPr lang="zh-CN" altLang="en-US" sz="1050" b="1" dirty="0" smtClean="0">
                <a:latin typeface="+mn-ea"/>
              </a:rPr>
              <a:t>讲物料</a:t>
            </a:r>
            <a:r>
              <a:rPr lang="zh-CN" altLang="en-US" sz="1050" b="1" dirty="0" smtClean="0">
                <a:latin typeface="+mn-ea"/>
              </a:rPr>
              <a:t>控制和经营模式（下）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优化企业外部供应链和内部供应链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供应链管理和物流管理的关系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第五</a:t>
            </a:r>
            <a:r>
              <a:rPr lang="zh-CN" altLang="en-US" sz="1050" b="1" dirty="0" smtClean="0">
                <a:latin typeface="+mn-ea"/>
              </a:rPr>
              <a:t>讲物料</a:t>
            </a:r>
            <a:r>
              <a:rPr lang="zh-CN" altLang="en-US" sz="1050" b="1" dirty="0" smtClean="0">
                <a:latin typeface="+mn-ea"/>
              </a:rPr>
              <a:t>需求和库存控制理论与实践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物料清单（</a:t>
            </a:r>
            <a:r>
              <a:rPr lang="en-US" altLang="zh-CN" sz="1050" b="1" dirty="0" smtClean="0">
                <a:latin typeface="+mn-ea"/>
              </a:rPr>
              <a:t>BOM)</a:t>
            </a:r>
          </a:p>
          <a:p>
            <a:pPr>
              <a:buNone/>
            </a:pPr>
            <a:r>
              <a:rPr lang="en-US" altLang="zh-CN" sz="1050" b="1" dirty="0" smtClean="0">
                <a:latin typeface="+mn-ea"/>
              </a:rPr>
              <a:t>	</a:t>
            </a:r>
            <a:r>
              <a:rPr lang="zh-CN" altLang="en-US" sz="1050" b="1" dirty="0" smtClean="0">
                <a:latin typeface="+mn-ea"/>
              </a:rPr>
              <a:t>预测和需求计划</a:t>
            </a:r>
            <a:r>
              <a:rPr lang="en-US" altLang="zh-CN" sz="1050" b="1" dirty="0" smtClean="0">
                <a:latin typeface="+mn-ea"/>
              </a:rPr>
              <a:t>-</a:t>
            </a:r>
            <a:r>
              <a:rPr lang="zh-CN" altLang="en-US" sz="1050" b="1" dirty="0" smtClean="0">
                <a:latin typeface="+mn-ea"/>
              </a:rPr>
              <a:t>主生产计划（</a:t>
            </a:r>
            <a:r>
              <a:rPr lang="en-US" altLang="zh-CN" sz="1050" b="1" dirty="0" smtClean="0">
                <a:latin typeface="+mn-ea"/>
              </a:rPr>
              <a:t>MPS</a:t>
            </a:r>
            <a:r>
              <a:rPr lang="zh-CN" altLang="en-US" sz="1050" b="1" dirty="0" smtClean="0">
                <a:latin typeface="+mn-ea"/>
              </a:rPr>
              <a:t>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约束理论在库存控制中的运用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第六</a:t>
            </a:r>
            <a:r>
              <a:rPr lang="zh-CN" altLang="en-US" sz="1050" b="1" dirty="0" smtClean="0">
                <a:latin typeface="+mn-ea"/>
              </a:rPr>
              <a:t>讲物料</a:t>
            </a:r>
            <a:r>
              <a:rPr lang="zh-CN" altLang="en-US" sz="1050" b="1" dirty="0" smtClean="0">
                <a:latin typeface="+mn-ea"/>
              </a:rPr>
              <a:t>控制的要点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柏拉图原理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对物料控制形成冲击的物料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工艺过程中的物流控制环节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第七</a:t>
            </a:r>
            <a:r>
              <a:rPr lang="zh-CN" altLang="en-US" sz="1050" b="1" dirty="0" smtClean="0">
                <a:latin typeface="+mn-ea"/>
              </a:rPr>
              <a:t>讲物料</a:t>
            </a:r>
            <a:r>
              <a:rPr lang="zh-CN" altLang="en-US" sz="1050" b="1" dirty="0" smtClean="0">
                <a:latin typeface="+mn-ea"/>
              </a:rPr>
              <a:t>清单（</a:t>
            </a:r>
            <a:r>
              <a:rPr lang="en-US" altLang="zh-CN" sz="1050" b="1" dirty="0" smtClean="0">
                <a:latin typeface="+mn-ea"/>
              </a:rPr>
              <a:t>BOM</a:t>
            </a:r>
            <a:r>
              <a:rPr lang="zh-CN" altLang="en-US" sz="1050" b="1" dirty="0" smtClean="0">
                <a:latin typeface="+mn-ea"/>
              </a:rPr>
              <a:t>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物料清单的概念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物料清单的功能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第八</a:t>
            </a:r>
            <a:r>
              <a:rPr lang="zh-CN" altLang="en-US" sz="1050" b="1" dirty="0" smtClean="0">
                <a:latin typeface="+mn-ea"/>
              </a:rPr>
              <a:t>讲物料</a:t>
            </a:r>
            <a:r>
              <a:rPr lang="zh-CN" altLang="en-US" sz="1050" b="1" dirty="0" smtClean="0">
                <a:latin typeface="+mn-ea"/>
              </a:rPr>
              <a:t>需求管理（上）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需求预测概述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客户需求预测的方法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建立客户需求预测系统的成功关键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第九</a:t>
            </a:r>
            <a:r>
              <a:rPr lang="zh-CN" altLang="en-US" sz="1050" b="1" dirty="0" smtClean="0">
                <a:latin typeface="+mn-ea"/>
              </a:rPr>
              <a:t>讲物料</a:t>
            </a:r>
            <a:r>
              <a:rPr lang="zh-CN" altLang="en-US" sz="1050" b="1" dirty="0" smtClean="0">
                <a:latin typeface="+mn-ea"/>
              </a:rPr>
              <a:t>需求管理（中）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预测和计划的相互关系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预测的基本原则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客户需求预测的要素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主生产计划和物料管理（一）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第十</a:t>
            </a:r>
            <a:r>
              <a:rPr lang="zh-CN" altLang="en-US" sz="1050" b="1" dirty="0" smtClean="0">
                <a:latin typeface="+mn-ea"/>
              </a:rPr>
              <a:t>讲物料</a:t>
            </a:r>
            <a:r>
              <a:rPr lang="zh-CN" altLang="en-US" sz="1050" b="1" dirty="0" smtClean="0">
                <a:latin typeface="+mn-ea"/>
              </a:rPr>
              <a:t>需求管理（下）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主生产计划和物料管理（二）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主生产计划和物料管理（三）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第十一</a:t>
            </a:r>
            <a:r>
              <a:rPr lang="zh-CN" altLang="en-US" sz="1050" b="1" dirty="0" smtClean="0">
                <a:latin typeface="+mn-ea"/>
              </a:rPr>
              <a:t>讲库存控制</a:t>
            </a:r>
            <a:r>
              <a:rPr lang="zh-CN" altLang="en-US" sz="1050" b="1" dirty="0" smtClean="0">
                <a:latin typeface="+mn-ea"/>
              </a:rPr>
              <a:t>技术（上）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库存管理概述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货仓操作手册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第十二</a:t>
            </a:r>
            <a:r>
              <a:rPr lang="zh-CN" altLang="en-US" sz="1050" b="1" dirty="0" smtClean="0">
                <a:latin typeface="+mn-ea"/>
              </a:rPr>
              <a:t>讲库存控制</a:t>
            </a:r>
            <a:r>
              <a:rPr lang="zh-CN" altLang="en-US" sz="1050" b="1" dirty="0" smtClean="0">
                <a:latin typeface="+mn-ea"/>
              </a:rPr>
              <a:t>技术（下）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物料数据处理</a:t>
            </a:r>
          </a:p>
          <a:p>
            <a:pPr>
              <a:buNone/>
            </a:pPr>
            <a:r>
              <a:rPr lang="zh-CN" altLang="en-US" sz="1050" b="1" dirty="0" smtClean="0">
                <a:latin typeface="+mn-ea"/>
              </a:rPr>
              <a:t>	库存控制方法</a:t>
            </a:r>
          </a:p>
          <a:p>
            <a:pPr>
              <a:buNone/>
            </a:pPr>
            <a:endParaRPr lang="zh-CN" altLang="en-US" sz="1050" b="1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Autofit/>
          </a:bodyPr>
          <a:lstStyle/>
          <a:p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第八</a:t>
            </a:r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课  交货期</a:t>
            </a:r>
            <a:r>
              <a:rPr lang="zh-CN" alt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</a:rPr>
              <a:t>管理与操作实务</a:t>
            </a:r>
            <a:endParaRPr lang="zh-CN" altLang="en-US" sz="27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85786" y="1214422"/>
            <a:ext cx="8229600" cy="4525963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zh-CN" altLang="en-US" sz="1050" b="1" dirty="0" smtClean="0"/>
              <a:t>第一</a:t>
            </a:r>
            <a:r>
              <a:rPr lang="zh-CN" altLang="en-US" sz="1050" b="1" dirty="0" smtClean="0"/>
              <a:t>讲适应</a:t>
            </a:r>
            <a:r>
              <a:rPr lang="zh-CN" altLang="en-US" sz="1050" b="1" dirty="0" smtClean="0"/>
              <a:t>市场的交货期管理体系</a:t>
            </a:r>
          </a:p>
          <a:p>
            <a:pPr>
              <a:buNone/>
            </a:pPr>
            <a:r>
              <a:rPr lang="zh-CN" altLang="en-US" sz="1050" b="1" dirty="0" smtClean="0"/>
              <a:t>	暴利到微利的转变</a:t>
            </a:r>
          </a:p>
          <a:p>
            <a:pPr>
              <a:buNone/>
            </a:pPr>
            <a:r>
              <a:rPr lang="zh-CN" altLang="en-US" sz="1050" b="1" dirty="0" smtClean="0"/>
              <a:t>	常见的交货期误区</a:t>
            </a:r>
          </a:p>
          <a:p>
            <a:pPr>
              <a:buNone/>
            </a:pPr>
            <a:r>
              <a:rPr lang="zh-CN" altLang="en-US" sz="1050" b="1" dirty="0" smtClean="0"/>
              <a:t>	企业的现场混乱表现</a:t>
            </a:r>
          </a:p>
          <a:p>
            <a:pPr>
              <a:buNone/>
            </a:pPr>
            <a:r>
              <a:rPr lang="zh-CN" altLang="en-US" sz="1050" b="1" dirty="0" smtClean="0"/>
              <a:t>	传统与现代生产组织的区别</a:t>
            </a:r>
          </a:p>
          <a:p>
            <a:pPr>
              <a:buNone/>
            </a:pPr>
            <a:r>
              <a:rPr lang="zh-CN" altLang="en-US" sz="1050" b="1" dirty="0" smtClean="0"/>
              <a:t>	建立灵活的生产管理体系</a:t>
            </a:r>
          </a:p>
          <a:p>
            <a:pPr>
              <a:buNone/>
            </a:pPr>
            <a:r>
              <a:rPr lang="zh-CN" altLang="en-US" sz="1050" b="1" dirty="0" smtClean="0"/>
              <a:t>第二</a:t>
            </a:r>
            <a:r>
              <a:rPr lang="zh-CN" altLang="en-US" sz="1050" b="1" dirty="0" smtClean="0"/>
              <a:t>讲客户</a:t>
            </a:r>
            <a:r>
              <a:rPr lang="zh-CN" altLang="en-US" sz="1050" b="1" dirty="0" smtClean="0"/>
              <a:t>满意的交货期管理流程</a:t>
            </a:r>
          </a:p>
          <a:p>
            <a:pPr>
              <a:buNone/>
            </a:pPr>
            <a:r>
              <a:rPr lang="zh-CN" altLang="en-US" sz="1050" b="1" dirty="0" smtClean="0"/>
              <a:t>	谁快谁就是赢家</a:t>
            </a:r>
          </a:p>
          <a:p>
            <a:pPr>
              <a:buNone/>
            </a:pPr>
            <a:r>
              <a:rPr lang="zh-CN" altLang="en-US" sz="1050" b="1" dirty="0" smtClean="0"/>
              <a:t>	业务流程再造</a:t>
            </a:r>
          </a:p>
          <a:p>
            <a:pPr>
              <a:buNone/>
            </a:pPr>
            <a:r>
              <a:rPr lang="zh-CN" altLang="en-US" sz="1050" b="1" dirty="0" smtClean="0"/>
              <a:t>	组织结构与流程</a:t>
            </a:r>
          </a:p>
          <a:p>
            <a:pPr>
              <a:buNone/>
            </a:pPr>
            <a:r>
              <a:rPr lang="zh-CN" altLang="en-US" sz="1050" b="1" dirty="0" smtClean="0"/>
              <a:t>第三</a:t>
            </a:r>
            <a:r>
              <a:rPr lang="zh-CN" altLang="en-US" sz="1050" b="1" dirty="0" smtClean="0"/>
              <a:t>讲构建</a:t>
            </a:r>
            <a:r>
              <a:rPr lang="zh-CN" altLang="en-US" sz="1050" b="1" dirty="0" smtClean="0"/>
              <a:t>为客户增值的流程（上）</a:t>
            </a:r>
          </a:p>
          <a:p>
            <a:pPr>
              <a:buNone/>
            </a:pPr>
            <a:r>
              <a:rPr lang="zh-CN" altLang="en-US" sz="1050" b="1" dirty="0" smtClean="0"/>
              <a:t>	流程与供应链的关系</a:t>
            </a:r>
          </a:p>
          <a:p>
            <a:pPr>
              <a:buNone/>
            </a:pPr>
            <a:r>
              <a:rPr lang="zh-CN" altLang="en-US" sz="1050" b="1" dirty="0" smtClean="0"/>
              <a:t>	流程与物料需求计划的关系</a:t>
            </a:r>
          </a:p>
          <a:p>
            <a:pPr>
              <a:buNone/>
            </a:pPr>
            <a:r>
              <a:rPr lang="zh-CN" altLang="en-US" sz="1050" b="1" dirty="0" smtClean="0"/>
              <a:t>第四</a:t>
            </a:r>
            <a:r>
              <a:rPr lang="zh-CN" altLang="en-US" sz="1050" b="1" dirty="0" smtClean="0"/>
              <a:t>讲构建</a:t>
            </a:r>
            <a:r>
              <a:rPr lang="zh-CN" altLang="en-US" sz="1050" b="1" dirty="0" smtClean="0"/>
              <a:t>为客户增值的流程（下）</a:t>
            </a:r>
          </a:p>
          <a:p>
            <a:pPr>
              <a:buNone/>
            </a:pPr>
            <a:r>
              <a:rPr lang="zh-CN" altLang="en-US" sz="1050" b="1" dirty="0" smtClean="0"/>
              <a:t>	流程与库存管理的关系</a:t>
            </a:r>
          </a:p>
          <a:p>
            <a:pPr>
              <a:buNone/>
            </a:pPr>
            <a:r>
              <a:rPr lang="zh-CN" altLang="en-US" sz="1050" b="1" dirty="0" smtClean="0"/>
              <a:t>	生产制造企业核心流程</a:t>
            </a:r>
          </a:p>
          <a:p>
            <a:pPr>
              <a:buNone/>
            </a:pPr>
            <a:r>
              <a:rPr lang="zh-CN" altLang="en-US" sz="1050" b="1" dirty="0" smtClean="0"/>
              <a:t>第五</a:t>
            </a:r>
            <a:r>
              <a:rPr lang="zh-CN" altLang="en-US" sz="1050" b="1" dirty="0" smtClean="0"/>
              <a:t>讲与</a:t>
            </a:r>
            <a:r>
              <a:rPr lang="zh-CN" altLang="en-US" sz="1050" b="1" dirty="0" smtClean="0"/>
              <a:t>流程相适应的生产管理组织结构（上）</a:t>
            </a:r>
          </a:p>
          <a:p>
            <a:pPr>
              <a:buNone/>
            </a:pPr>
            <a:r>
              <a:rPr lang="zh-CN" altLang="en-US" sz="1050" b="1" dirty="0" smtClean="0"/>
              <a:t>	企业的传统组织形式</a:t>
            </a:r>
          </a:p>
          <a:p>
            <a:pPr>
              <a:buNone/>
            </a:pPr>
            <a:r>
              <a:rPr lang="zh-CN" altLang="en-US" sz="1050" b="1" dirty="0" smtClean="0"/>
              <a:t>	明确生产部门组织职能</a:t>
            </a:r>
          </a:p>
          <a:p>
            <a:pPr>
              <a:buNone/>
            </a:pPr>
            <a:r>
              <a:rPr lang="zh-CN" altLang="en-US" sz="1050" b="1" dirty="0" smtClean="0"/>
              <a:t>第六</a:t>
            </a:r>
            <a:r>
              <a:rPr lang="zh-CN" altLang="en-US" sz="1050" b="1" dirty="0" smtClean="0"/>
              <a:t>讲与</a:t>
            </a:r>
            <a:r>
              <a:rPr lang="zh-CN" altLang="en-US" sz="1050" b="1" dirty="0" smtClean="0"/>
              <a:t>流程相适应的生产管理组织结构（中）</a:t>
            </a:r>
          </a:p>
          <a:p>
            <a:pPr>
              <a:buNone/>
            </a:pPr>
            <a:r>
              <a:rPr lang="zh-CN" altLang="en-US" sz="1050" b="1" dirty="0" smtClean="0"/>
              <a:t>	生产组织结构设计的原则（一）</a:t>
            </a:r>
          </a:p>
          <a:p>
            <a:pPr>
              <a:buNone/>
            </a:pPr>
            <a:r>
              <a:rPr lang="zh-CN" altLang="en-US" sz="1050" b="1" dirty="0" smtClean="0"/>
              <a:t>	生产组织结构设计的原则（二）</a:t>
            </a:r>
          </a:p>
          <a:p>
            <a:pPr>
              <a:buNone/>
            </a:pPr>
            <a:r>
              <a:rPr lang="zh-CN" altLang="en-US" sz="1050" b="1" dirty="0" smtClean="0"/>
              <a:t>第七</a:t>
            </a:r>
            <a:r>
              <a:rPr lang="zh-CN" altLang="en-US" sz="1050" b="1" dirty="0" smtClean="0"/>
              <a:t>讲与</a:t>
            </a:r>
            <a:r>
              <a:rPr lang="zh-CN" altLang="en-US" sz="1050" b="1" dirty="0" smtClean="0"/>
              <a:t>流程相适应的生产管理组织结构（下）</a:t>
            </a:r>
          </a:p>
          <a:p>
            <a:pPr>
              <a:buNone/>
            </a:pPr>
            <a:r>
              <a:rPr lang="zh-CN" altLang="en-US" sz="1050" b="1" dirty="0" smtClean="0"/>
              <a:t>	生产组织模式</a:t>
            </a:r>
          </a:p>
          <a:p>
            <a:pPr>
              <a:buNone/>
            </a:pPr>
            <a:r>
              <a:rPr lang="zh-CN" altLang="en-US" sz="1050" b="1" dirty="0" smtClean="0"/>
              <a:t>	部门及岗位描述系统的建立</a:t>
            </a:r>
          </a:p>
          <a:p>
            <a:pPr>
              <a:buNone/>
            </a:pPr>
            <a:r>
              <a:rPr lang="zh-CN" altLang="en-US" sz="1050" b="1" dirty="0" smtClean="0"/>
              <a:t>第八</a:t>
            </a:r>
            <a:r>
              <a:rPr lang="zh-CN" altLang="en-US" sz="1050" b="1" dirty="0" smtClean="0"/>
              <a:t>讲与</a:t>
            </a:r>
            <a:r>
              <a:rPr lang="zh-CN" altLang="en-US" sz="1050" b="1" dirty="0" smtClean="0"/>
              <a:t>生产管理组织相匹配的管理制度</a:t>
            </a:r>
          </a:p>
          <a:p>
            <a:pPr>
              <a:buNone/>
            </a:pPr>
            <a:r>
              <a:rPr lang="zh-CN" altLang="en-US" sz="1050" b="1" dirty="0" smtClean="0"/>
              <a:t>	企业需要何种制度</a:t>
            </a:r>
          </a:p>
          <a:p>
            <a:pPr>
              <a:buNone/>
            </a:pPr>
            <a:r>
              <a:rPr lang="zh-CN" altLang="en-US" sz="1050" b="1" dirty="0" smtClean="0"/>
              <a:t>	企业制度因文化而生</a:t>
            </a:r>
          </a:p>
          <a:p>
            <a:pPr>
              <a:buNone/>
            </a:pPr>
            <a:r>
              <a:rPr lang="zh-CN" altLang="en-US" sz="1050" b="1" dirty="0" smtClean="0"/>
              <a:t>	执行力的重要性</a:t>
            </a:r>
          </a:p>
          <a:p>
            <a:pPr>
              <a:buNone/>
            </a:pPr>
            <a:r>
              <a:rPr lang="zh-CN" altLang="en-US" sz="1050" b="1" dirty="0" smtClean="0"/>
              <a:t>第九</a:t>
            </a:r>
            <a:r>
              <a:rPr lang="zh-CN" altLang="en-US" sz="1050" b="1" dirty="0" smtClean="0"/>
              <a:t>讲以</a:t>
            </a:r>
            <a:r>
              <a:rPr lang="zh-CN" altLang="en-US" sz="1050" b="1" dirty="0" smtClean="0"/>
              <a:t>生产运作为保证的制度</a:t>
            </a:r>
          </a:p>
          <a:p>
            <a:pPr>
              <a:buNone/>
            </a:pPr>
            <a:r>
              <a:rPr lang="zh-CN" altLang="en-US" sz="1050" b="1" dirty="0" smtClean="0"/>
              <a:t>	制度的制定应实现“九性”</a:t>
            </a:r>
          </a:p>
          <a:p>
            <a:pPr>
              <a:buNone/>
            </a:pPr>
            <a:r>
              <a:rPr lang="zh-CN" altLang="en-US" sz="1050" b="1" dirty="0" smtClean="0"/>
              <a:t>	生产管理制度的制定</a:t>
            </a:r>
          </a:p>
          <a:p>
            <a:pPr>
              <a:buNone/>
            </a:pPr>
            <a:r>
              <a:rPr lang="zh-CN" altLang="en-US" sz="1050" b="1" dirty="0" smtClean="0"/>
              <a:t>	生产管理制度应实现“三化”</a:t>
            </a:r>
          </a:p>
          <a:p>
            <a:pPr>
              <a:buNone/>
            </a:pPr>
            <a:r>
              <a:rPr lang="zh-CN" altLang="en-US" sz="1050" b="1" dirty="0" smtClean="0"/>
              <a:t>第十</a:t>
            </a:r>
            <a:r>
              <a:rPr lang="zh-CN" altLang="en-US" sz="1050" b="1" dirty="0" smtClean="0"/>
              <a:t>讲打造</a:t>
            </a:r>
            <a:r>
              <a:rPr lang="zh-CN" altLang="en-US" sz="1050" b="1" dirty="0" smtClean="0"/>
              <a:t>与制度相匹配的体系</a:t>
            </a:r>
          </a:p>
          <a:p>
            <a:pPr>
              <a:buNone/>
            </a:pPr>
            <a:r>
              <a:rPr lang="zh-CN" altLang="en-US" sz="1050" b="1" dirty="0" smtClean="0"/>
              <a:t>	建立“眼睛看得见的工厂”</a:t>
            </a:r>
          </a:p>
          <a:p>
            <a:pPr>
              <a:buNone/>
            </a:pPr>
            <a:r>
              <a:rPr lang="zh-CN" altLang="en-US" sz="1050" b="1" dirty="0" smtClean="0"/>
              <a:t>	交期目标责任制考核</a:t>
            </a:r>
          </a:p>
          <a:p>
            <a:pPr>
              <a:buNone/>
            </a:pPr>
            <a:endParaRPr lang="zh-CN" altLang="en-US" sz="105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648</Words>
  <Application>Microsoft Office PowerPoint</Application>
  <PresentationFormat>全屏显示(4:3)</PresentationFormat>
  <Paragraphs>567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生产制造业必学的12门课程</vt:lpstr>
      <vt:lpstr>第一课  生产问题的分析和解决方法</vt:lpstr>
      <vt:lpstr>第二课  改善生产管理的利器5S与TPM教程</vt:lpstr>
      <vt:lpstr>第三课  6S管理实战方法</vt:lpstr>
      <vt:lpstr>第四课  全面质量管理TQM教程</vt:lpstr>
      <vt:lpstr>第五课  质量管理小组活动的管理·工具·创新</vt:lpstr>
      <vt:lpstr>第六课  企业采购与供应商管理七大实战技能</vt:lpstr>
      <vt:lpstr>第七课  物料管理和库存控制教程</vt:lpstr>
      <vt:lpstr>第八课  交货期管理与操作实务</vt:lpstr>
      <vt:lpstr>第九课  生产性物流筹划与管控教程</vt:lpstr>
      <vt:lpstr>第十课  如何彻底排除现场七大浪费</vt:lpstr>
      <vt:lpstr>第十一课  如何当好车间主任</vt:lpstr>
      <vt:lpstr>第十二课  如何当好班组长 </vt:lpstr>
    </vt:vector>
  </TitlesOfParts>
  <Company>ZR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生产制造业必学的12门课程</dc:title>
  <dc:creator>制造部</dc:creator>
  <cp:lastModifiedBy>Guest</cp:lastModifiedBy>
  <cp:revision>18</cp:revision>
  <dcterms:created xsi:type="dcterms:W3CDTF">2007-12-05T16:56:38Z</dcterms:created>
  <dcterms:modified xsi:type="dcterms:W3CDTF">2007-12-07T08:55:06Z</dcterms:modified>
</cp:coreProperties>
</file>