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91" r:id="rId2"/>
    <p:sldId id="288" r:id="rId3"/>
    <p:sldId id="292" r:id="rId4"/>
    <p:sldId id="278" r:id="rId5"/>
    <p:sldId id="294" r:id="rId6"/>
    <p:sldId id="279" r:id="rId7"/>
    <p:sldId id="280" r:id="rId8"/>
    <p:sldId id="281" r:id="rId9"/>
    <p:sldId id="282" r:id="rId10"/>
    <p:sldId id="29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6E3D6"/>
    <a:srgbClr val="C7C0A5"/>
    <a:srgbClr val="B6AC89"/>
    <a:srgbClr val="812200"/>
    <a:srgbClr val="EAA323"/>
    <a:srgbClr val="82B6B2"/>
    <a:srgbClr val="5F7E54"/>
    <a:srgbClr val="E34E2E"/>
    <a:srgbClr val="E5B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599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7" d="100"/>
        <a:sy n="6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7E98D-9423-40A7-841C-C26294FEF012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527A9-B10F-42E5-AF05-CC2349993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5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480C-011E-4D9B-A898-667C38D7143E}" type="datetime1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CA8F-272F-4060-9465-DFDE7B52B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041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CFF1-D6AE-4A58-B206-A47F710004E3}" type="datetime1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CA8F-272F-4060-9465-DFDE7B52B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00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098E-0E2B-4777-A4CA-E1C588638D30}" type="datetime1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CA8F-272F-4060-9465-DFDE7B52B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46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93DC-C817-4DA6-9C93-87FC4AAA8818}" type="datetime1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CA8F-272F-4060-9465-DFDE7B52B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73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4182-8E8A-4644-AFAF-8263018C20E0}" type="datetime1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CA8F-272F-4060-9465-DFDE7B52B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56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4167-9FF6-4F47-8A5A-481BF1DA5DC1}" type="datetime1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CA8F-272F-4060-9465-DFDE7B52B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7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2760-B95E-457A-9543-83751AFB1199}" type="datetime1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CA8F-272F-4060-9465-DFDE7B52B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17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14B7-26B8-4998-BC37-E0F964855B31}" type="datetime1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CA8F-272F-4060-9465-DFDE7B52B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45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65C5-CDC4-4328-AB5F-B601A750CA64}" type="datetime1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CA8F-272F-4060-9465-DFDE7B52B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69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EFE4-3AED-4F87-B57D-A9380447C411}" type="datetime1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CA8F-272F-4060-9465-DFDE7B52B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9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8720-023C-45D1-B6D2-A2812055E1C2}" type="datetime1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CA8F-272F-4060-9465-DFDE7B52B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36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1363155520386_zcool.com.cn\wg_stained_canvas_backgrounds_6.jpg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0" y="0"/>
            <a:ext cx="9143010" cy="686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EB767-8345-40EA-9D4B-421F6DF99841}" type="datetime1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763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5DBCA8F-272F-4060-9465-DFDE7B52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43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17672" y="205252"/>
            <a:ext cx="8712968" cy="6464108"/>
          </a:xfrm>
          <a:custGeom>
            <a:avLst/>
            <a:gdLst/>
            <a:ahLst/>
            <a:cxnLst/>
            <a:rect l="l" t="t" r="r" b="b"/>
            <a:pathLst>
              <a:path w="8712968" h="6464108">
                <a:moveTo>
                  <a:pt x="201740" y="0"/>
                </a:moveTo>
                <a:lnTo>
                  <a:pt x="2352388" y="0"/>
                </a:lnTo>
                <a:cubicBezTo>
                  <a:pt x="2463806" y="0"/>
                  <a:pt x="2554128" y="90322"/>
                  <a:pt x="2554128" y="201740"/>
                </a:cubicBezTo>
                <a:lnTo>
                  <a:pt x="2554128" y="631460"/>
                </a:lnTo>
                <a:lnTo>
                  <a:pt x="8579050" y="631460"/>
                </a:lnTo>
                <a:cubicBezTo>
                  <a:pt x="8653011" y="631460"/>
                  <a:pt x="8712968" y="691417"/>
                  <a:pt x="8712968" y="765378"/>
                </a:cubicBezTo>
                <a:lnTo>
                  <a:pt x="8712968" y="6330190"/>
                </a:lnTo>
                <a:cubicBezTo>
                  <a:pt x="8712968" y="6404151"/>
                  <a:pt x="8653011" y="6464108"/>
                  <a:pt x="8579050" y="6464108"/>
                </a:cubicBezTo>
                <a:lnTo>
                  <a:pt x="133918" y="6464108"/>
                </a:lnTo>
                <a:cubicBezTo>
                  <a:pt x="59957" y="6464108"/>
                  <a:pt x="0" y="6404151"/>
                  <a:pt x="0" y="6330190"/>
                </a:cubicBezTo>
                <a:lnTo>
                  <a:pt x="0" y="936104"/>
                </a:lnTo>
                <a:lnTo>
                  <a:pt x="0" y="765378"/>
                </a:lnTo>
                <a:lnTo>
                  <a:pt x="0" y="201740"/>
                </a:lnTo>
                <a:cubicBezTo>
                  <a:pt x="0" y="90322"/>
                  <a:pt x="90322" y="0"/>
                  <a:pt x="20174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292100" dist="38100" dir="18900000" algn="b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同侧圆角矩形 9"/>
          <p:cNvSpPr/>
          <p:nvPr/>
        </p:nvSpPr>
        <p:spPr>
          <a:xfrm>
            <a:off x="467544" y="1124744"/>
            <a:ext cx="1656184" cy="576064"/>
          </a:xfrm>
          <a:prstGeom prst="round2SameRect">
            <a:avLst/>
          </a:prstGeom>
          <a:solidFill>
            <a:srgbClr val="5F7E54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同侧圆角矩形 10"/>
          <p:cNvSpPr/>
          <p:nvPr/>
        </p:nvSpPr>
        <p:spPr>
          <a:xfrm>
            <a:off x="1056717" y="1124744"/>
            <a:ext cx="1656184" cy="576064"/>
          </a:xfrm>
          <a:prstGeom prst="round2SameRect">
            <a:avLst/>
          </a:prstGeom>
          <a:solidFill>
            <a:srgbClr val="82B6B2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同侧圆角矩形 11"/>
          <p:cNvSpPr/>
          <p:nvPr/>
        </p:nvSpPr>
        <p:spPr>
          <a:xfrm>
            <a:off x="1645890" y="1124744"/>
            <a:ext cx="1656184" cy="576064"/>
          </a:xfrm>
          <a:prstGeom prst="round2SameRect">
            <a:avLst/>
          </a:prstGeom>
          <a:solidFill>
            <a:srgbClr val="EAA323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同侧圆角矩形 12"/>
          <p:cNvSpPr/>
          <p:nvPr/>
        </p:nvSpPr>
        <p:spPr>
          <a:xfrm>
            <a:off x="2235063" y="1124744"/>
            <a:ext cx="1656184" cy="576064"/>
          </a:xfrm>
          <a:prstGeom prst="round2SameRect">
            <a:avLst/>
          </a:prstGeom>
          <a:solidFill>
            <a:srgbClr val="E34E2E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同侧圆角矩形 13"/>
          <p:cNvSpPr/>
          <p:nvPr/>
        </p:nvSpPr>
        <p:spPr>
          <a:xfrm>
            <a:off x="2824236" y="1124744"/>
            <a:ext cx="1656184" cy="576064"/>
          </a:xfrm>
          <a:prstGeom prst="round2SameRect">
            <a:avLst/>
          </a:prstGeom>
          <a:solidFill>
            <a:srgbClr val="A5986C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同侧圆角矩形 14"/>
          <p:cNvSpPr/>
          <p:nvPr/>
        </p:nvSpPr>
        <p:spPr>
          <a:xfrm>
            <a:off x="3413408" y="1124744"/>
            <a:ext cx="1656184" cy="576064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17672" y="1124744"/>
            <a:ext cx="8712968" cy="5544616"/>
          </a:xfrm>
          <a:custGeom>
            <a:avLst/>
            <a:gdLst/>
            <a:ahLst/>
            <a:cxnLst/>
            <a:rect l="l" t="t" r="r" b="b"/>
            <a:pathLst>
              <a:path w="8712968" h="5544616">
                <a:moveTo>
                  <a:pt x="4571177" y="0"/>
                </a:moveTo>
                <a:lnTo>
                  <a:pt x="8498275" y="0"/>
                </a:lnTo>
                <a:cubicBezTo>
                  <a:pt x="8616847" y="0"/>
                  <a:pt x="8712968" y="96121"/>
                  <a:pt x="8712968" y="214693"/>
                </a:cubicBezTo>
                <a:lnTo>
                  <a:pt x="8712968" y="642319"/>
                </a:lnTo>
                <a:lnTo>
                  <a:pt x="8712968" y="648072"/>
                </a:lnTo>
                <a:lnTo>
                  <a:pt x="8712968" y="5406353"/>
                </a:lnTo>
                <a:cubicBezTo>
                  <a:pt x="8712968" y="5482714"/>
                  <a:pt x="8651066" y="5544616"/>
                  <a:pt x="8574705" y="5544616"/>
                </a:cubicBezTo>
                <a:lnTo>
                  <a:pt x="138263" y="5544616"/>
                </a:lnTo>
                <a:cubicBezTo>
                  <a:pt x="61902" y="5544616"/>
                  <a:pt x="0" y="5482714"/>
                  <a:pt x="0" y="5406353"/>
                </a:cubicBezTo>
                <a:lnTo>
                  <a:pt x="0" y="642319"/>
                </a:lnTo>
                <a:cubicBezTo>
                  <a:pt x="0" y="565958"/>
                  <a:pt x="61902" y="504056"/>
                  <a:pt x="138263" y="504056"/>
                </a:cubicBezTo>
                <a:lnTo>
                  <a:pt x="4356484" y="504056"/>
                </a:lnTo>
                <a:lnTo>
                  <a:pt x="4356484" y="214693"/>
                </a:lnTo>
                <a:cubicBezTo>
                  <a:pt x="4356484" y="96121"/>
                  <a:pt x="4452605" y="0"/>
                  <a:pt x="4571177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>
                <a:lumMod val="75000"/>
              </a:schemeClr>
            </a:solidFill>
          </a:ln>
          <a:effectLst>
            <a:outerShdw blurRad="292100" dist="38100" dir="18900000" algn="b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7" descr="C:\Users\Administrator\Desktop\31530[1]\图像\image9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8525"/>
          <a:stretch/>
        </p:blipFill>
        <p:spPr bwMode="auto">
          <a:xfrm>
            <a:off x="1910675" y="3763076"/>
            <a:ext cx="5326961" cy="125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249289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FF66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软件工程营开题答辩</a:t>
            </a:r>
            <a:endParaRPr lang="zh-CN" altLang="en-US" sz="4800" b="1" dirty="0">
              <a:solidFill>
                <a:srgbClr val="FF66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17526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Victory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  汪能  谢飞  王振宇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3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9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9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9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8" grpId="0" animBg="1"/>
      <p:bldP spid="4" grpId="0"/>
      <p:bldP spid="5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17672" y="205252"/>
            <a:ext cx="8712968" cy="6464108"/>
          </a:xfrm>
          <a:custGeom>
            <a:avLst/>
            <a:gdLst/>
            <a:ahLst/>
            <a:cxnLst/>
            <a:rect l="l" t="t" r="r" b="b"/>
            <a:pathLst>
              <a:path w="8712968" h="6464108">
                <a:moveTo>
                  <a:pt x="201740" y="0"/>
                </a:moveTo>
                <a:lnTo>
                  <a:pt x="2352388" y="0"/>
                </a:lnTo>
                <a:cubicBezTo>
                  <a:pt x="2463806" y="0"/>
                  <a:pt x="2554128" y="90322"/>
                  <a:pt x="2554128" y="201740"/>
                </a:cubicBezTo>
                <a:lnTo>
                  <a:pt x="2554128" y="631460"/>
                </a:lnTo>
                <a:lnTo>
                  <a:pt x="8579050" y="631460"/>
                </a:lnTo>
                <a:cubicBezTo>
                  <a:pt x="8653011" y="631460"/>
                  <a:pt x="8712968" y="691417"/>
                  <a:pt x="8712968" y="765378"/>
                </a:cubicBezTo>
                <a:lnTo>
                  <a:pt x="8712968" y="6330190"/>
                </a:lnTo>
                <a:cubicBezTo>
                  <a:pt x="8712968" y="6404151"/>
                  <a:pt x="8653011" y="6464108"/>
                  <a:pt x="8579050" y="6464108"/>
                </a:cubicBezTo>
                <a:lnTo>
                  <a:pt x="133918" y="6464108"/>
                </a:lnTo>
                <a:cubicBezTo>
                  <a:pt x="59957" y="6464108"/>
                  <a:pt x="0" y="6404151"/>
                  <a:pt x="0" y="6330190"/>
                </a:cubicBezTo>
                <a:lnTo>
                  <a:pt x="0" y="936104"/>
                </a:lnTo>
                <a:lnTo>
                  <a:pt x="0" y="765378"/>
                </a:lnTo>
                <a:lnTo>
                  <a:pt x="0" y="201740"/>
                </a:lnTo>
                <a:cubicBezTo>
                  <a:pt x="0" y="90322"/>
                  <a:pt x="90322" y="0"/>
                  <a:pt x="20174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>
            <a:outerShdw blurRad="292100" dist="38100" dir="18900000" algn="b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同侧圆角矩形 9"/>
          <p:cNvSpPr/>
          <p:nvPr/>
        </p:nvSpPr>
        <p:spPr>
          <a:xfrm>
            <a:off x="467544" y="1124744"/>
            <a:ext cx="1656184" cy="576064"/>
          </a:xfrm>
          <a:prstGeom prst="round2SameRect">
            <a:avLst/>
          </a:prstGeom>
          <a:solidFill>
            <a:srgbClr val="5F7E54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同侧圆角矩形 10"/>
          <p:cNvSpPr/>
          <p:nvPr/>
        </p:nvSpPr>
        <p:spPr>
          <a:xfrm>
            <a:off x="1056717" y="1124744"/>
            <a:ext cx="1656184" cy="576064"/>
          </a:xfrm>
          <a:prstGeom prst="round2SameRect">
            <a:avLst/>
          </a:prstGeom>
          <a:solidFill>
            <a:srgbClr val="82B6B2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同侧圆角矩形 11"/>
          <p:cNvSpPr/>
          <p:nvPr/>
        </p:nvSpPr>
        <p:spPr>
          <a:xfrm>
            <a:off x="1645890" y="1124744"/>
            <a:ext cx="1656184" cy="576064"/>
          </a:xfrm>
          <a:prstGeom prst="round2SameRect">
            <a:avLst/>
          </a:prstGeom>
          <a:solidFill>
            <a:srgbClr val="EAA323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同侧圆角矩形 12"/>
          <p:cNvSpPr/>
          <p:nvPr/>
        </p:nvSpPr>
        <p:spPr>
          <a:xfrm>
            <a:off x="2235063" y="1124744"/>
            <a:ext cx="1656184" cy="576064"/>
          </a:xfrm>
          <a:prstGeom prst="round2SameRect">
            <a:avLst/>
          </a:prstGeom>
          <a:solidFill>
            <a:srgbClr val="E34E2E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同侧圆角矩形 13"/>
          <p:cNvSpPr/>
          <p:nvPr/>
        </p:nvSpPr>
        <p:spPr>
          <a:xfrm>
            <a:off x="2824236" y="1124744"/>
            <a:ext cx="1656184" cy="576064"/>
          </a:xfrm>
          <a:prstGeom prst="round2SameRect">
            <a:avLst/>
          </a:prstGeom>
          <a:solidFill>
            <a:srgbClr val="A5986C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同侧圆角矩形 14"/>
          <p:cNvSpPr/>
          <p:nvPr/>
        </p:nvSpPr>
        <p:spPr>
          <a:xfrm>
            <a:off x="3413408" y="1124744"/>
            <a:ext cx="1656184" cy="576064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17672" y="1124744"/>
            <a:ext cx="8712968" cy="5544616"/>
          </a:xfrm>
          <a:custGeom>
            <a:avLst/>
            <a:gdLst/>
            <a:ahLst/>
            <a:cxnLst/>
            <a:rect l="l" t="t" r="r" b="b"/>
            <a:pathLst>
              <a:path w="8712968" h="5544616">
                <a:moveTo>
                  <a:pt x="4571177" y="0"/>
                </a:moveTo>
                <a:lnTo>
                  <a:pt x="8498275" y="0"/>
                </a:lnTo>
                <a:cubicBezTo>
                  <a:pt x="8616847" y="0"/>
                  <a:pt x="8712968" y="96121"/>
                  <a:pt x="8712968" y="214693"/>
                </a:cubicBezTo>
                <a:lnTo>
                  <a:pt x="8712968" y="642319"/>
                </a:lnTo>
                <a:lnTo>
                  <a:pt x="8712968" y="648072"/>
                </a:lnTo>
                <a:lnTo>
                  <a:pt x="8712968" y="5406353"/>
                </a:lnTo>
                <a:cubicBezTo>
                  <a:pt x="8712968" y="5482714"/>
                  <a:pt x="8651066" y="5544616"/>
                  <a:pt x="8574705" y="5544616"/>
                </a:cubicBezTo>
                <a:lnTo>
                  <a:pt x="138263" y="5544616"/>
                </a:lnTo>
                <a:cubicBezTo>
                  <a:pt x="61902" y="5544616"/>
                  <a:pt x="0" y="5482714"/>
                  <a:pt x="0" y="5406353"/>
                </a:cubicBezTo>
                <a:lnTo>
                  <a:pt x="0" y="642319"/>
                </a:lnTo>
                <a:cubicBezTo>
                  <a:pt x="0" y="565958"/>
                  <a:pt x="61902" y="504056"/>
                  <a:pt x="138263" y="504056"/>
                </a:cubicBezTo>
                <a:lnTo>
                  <a:pt x="4356484" y="504056"/>
                </a:lnTo>
                <a:lnTo>
                  <a:pt x="4356484" y="214693"/>
                </a:lnTo>
                <a:cubicBezTo>
                  <a:pt x="4356484" y="96121"/>
                  <a:pt x="4452605" y="0"/>
                  <a:pt x="4571177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>
                <a:lumMod val="75000"/>
              </a:schemeClr>
            </a:solidFill>
          </a:ln>
          <a:effectLst>
            <a:outerShdw blurRad="292100" dist="38100" dir="18900000" algn="b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7" descr="C:\Users\Administrator\Desktop\31530[1]\图像\image9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8525"/>
          <a:stretch/>
        </p:blipFill>
        <p:spPr bwMode="auto">
          <a:xfrm>
            <a:off x="1910675" y="3763076"/>
            <a:ext cx="5326961" cy="63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249289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5400" b="1" dirty="0" smtClean="0">
                <a:solidFill>
                  <a:srgbClr val="FF66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5400" b="1" dirty="0">
              <a:solidFill>
                <a:srgbClr val="FF66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17526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FOR LISTENING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2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9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9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9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9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8" grpId="0" animBg="1"/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0" y="-2258"/>
            <a:ext cx="9144993" cy="7240894"/>
            <a:chOff x="0" y="-2258"/>
            <a:chExt cx="9144993" cy="7240894"/>
          </a:xfrm>
        </p:grpSpPr>
        <p:pic>
          <p:nvPicPr>
            <p:cNvPr id="2051" name="Picture 3" descr="C:\Users\Administrator\Desktop\15950[1]\图像\image148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5" r="1953"/>
            <a:stretch/>
          </p:blipFill>
          <p:spPr bwMode="auto">
            <a:xfrm>
              <a:off x="0" y="-347"/>
              <a:ext cx="9144000" cy="981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C:\Users\Administrator\Desktop\15950[1]\图像\image9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900488" y="-3902746"/>
              <a:ext cx="1343025" cy="9144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C:\Users\Administrator\Desktop\15950[1]\图像\image148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5" r="1953"/>
            <a:stretch/>
          </p:blipFill>
          <p:spPr bwMode="auto">
            <a:xfrm flipV="1">
              <a:off x="0" y="6257561"/>
              <a:ext cx="9144000" cy="981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 descr="C:\Users\Administrator\Desktop\15950[1]\图像\image9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901479" y="1621621"/>
              <a:ext cx="1343025" cy="9144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0" y="953691"/>
              <a:ext cx="9144000" cy="5571653"/>
            </a:xfrm>
            <a:prstGeom prst="rect">
              <a:avLst/>
            </a:prstGeom>
            <a:solidFill>
              <a:srgbClr val="F7F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5" name="Picture 3" descr="F:\1363155520386_zcool.com.cn\wg_stained_canvas_backgrounds_6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1" r="72"/>
          <a:stretch/>
        </p:blipFill>
        <p:spPr bwMode="auto">
          <a:xfrm>
            <a:off x="990" y="0"/>
            <a:ext cx="9143010" cy="686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657100" y="2262920"/>
            <a:ext cx="3805716" cy="1943344"/>
            <a:chOff x="1043608" y="3933056"/>
            <a:chExt cx="3384376" cy="1728192"/>
          </a:xfrm>
          <a:effectLst>
            <a:outerShdw blurRad="203200" dist="38100" dir="18900000" algn="bl" rotWithShape="0">
              <a:prstClr val="black">
                <a:alpha val="24000"/>
              </a:prstClr>
            </a:outerShdw>
          </a:effectLst>
        </p:grpSpPr>
        <p:sp>
          <p:nvSpPr>
            <p:cNvPr id="13" name="同侧圆角矩形 12"/>
            <p:cNvSpPr/>
            <p:nvPr/>
          </p:nvSpPr>
          <p:spPr>
            <a:xfrm>
              <a:off x="1662652" y="4077072"/>
              <a:ext cx="2016224" cy="432048"/>
            </a:xfrm>
            <a:prstGeom prst="round2SameRect">
              <a:avLst/>
            </a:prstGeom>
            <a:solidFill>
              <a:srgbClr val="5F7E54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同侧圆角矩形 5"/>
            <p:cNvSpPr/>
            <p:nvPr/>
          </p:nvSpPr>
          <p:spPr>
            <a:xfrm>
              <a:off x="1043608" y="3933056"/>
              <a:ext cx="3384376" cy="1728192"/>
            </a:xfrm>
            <a:custGeom>
              <a:avLst/>
              <a:gdLst/>
              <a:ahLst/>
              <a:cxnLst/>
              <a:rect l="l" t="t" r="r" b="b"/>
              <a:pathLst>
                <a:path w="3384376" h="1728192">
                  <a:moveTo>
                    <a:pt x="139557" y="0"/>
                  </a:moveTo>
                  <a:lnTo>
                    <a:pt x="436507" y="0"/>
                  </a:lnTo>
                  <a:cubicBezTo>
                    <a:pt x="513582" y="0"/>
                    <a:pt x="576064" y="62482"/>
                    <a:pt x="576064" y="139557"/>
                  </a:cubicBezTo>
                  <a:lnTo>
                    <a:pt x="576064" y="504056"/>
                  </a:lnTo>
                  <a:lnTo>
                    <a:pt x="3223892" y="504056"/>
                  </a:lnTo>
                  <a:cubicBezTo>
                    <a:pt x="3312525" y="504056"/>
                    <a:pt x="3384376" y="575907"/>
                    <a:pt x="3384376" y="664540"/>
                  </a:cubicBezTo>
                  <a:lnTo>
                    <a:pt x="3384376" y="1728192"/>
                  </a:lnTo>
                  <a:lnTo>
                    <a:pt x="0" y="1728192"/>
                  </a:lnTo>
                  <a:lnTo>
                    <a:pt x="0" y="648072"/>
                  </a:lnTo>
                  <a:lnTo>
                    <a:pt x="0" y="504056"/>
                  </a:lnTo>
                  <a:lnTo>
                    <a:pt x="0" y="139557"/>
                  </a:lnTo>
                  <a:cubicBezTo>
                    <a:pt x="0" y="62482"/>
                    <a:pt x="62482" y="0"/>
                    <a:pt x="139557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81788" y="3991112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zh-CN" altLang="en-US" sz="20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126236" y="4420250"/>
              <a:ext cx="402458" cy="0"/>
            </a:xfrm>
            <a:prstGeom prst="line">
              <a:avLst/>
            </a:prstGeom>
            <a:ln w="28575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燕尾形 16"/>
            <p:cNvSpPr/>
            <p:nvPr/>
          </p:nvSpPr>
          <p:spPr>
            <a:xfrm>
              <a:off x="3419872" y="4191167"/>
              <a:ext cx="101929" cy="173937"/>
            </a:xfrm>
            <a:prstGeom prst="chevron">
              <a:avLst>
                <a:gd name="adj" fmla="val 65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29792" y="4118808"/>
              <a:ext cx="1368152" cy="3010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前言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57100" y="3123545"/>
            <a:ext cx="3805716" cy="1943344"/>
            <a:chOff x="1043608" y="3933056"/>
            <a:chExt cx="3384376" cy="1728192"/>
          </a:xfrm>
          <a:effectLst>
            <a:outerShdw blurRad="203200" dist="38100" dir="18900000" algn="bl" rotWithShape="0">
              <a:prstClr val="black">
                <a:alpha val="24000"/>
              </a:prstClr>
            </a:outerShdw>
          </a:effectLst>
        </p:grpSpPr>
        <p:sp>
          <p:nvSpPr>
            <p:cNvPr id="20" name="同侧圆角矩形 19"/>
            <p:cNvSpPr/>
            <p:nvPr/>
          </p:nvSpPr>
          <p:spPr>
            <a:xfrm>
              <a:off x="1662652" y="4077072"/>
              <a:ext cx="2016224" cy="432048"/>
            </a:xfrm>
            <a:prstGeom prst="round2SameRect">
              <a:avLst/>
            </a:prstGeom>
            <a:solidFill>
              <a:srgbClr val="EAA323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同侧圆角矩形 5"/>
            <p:cNvSpPr/>
            <p:nvPr/>
          </p:nvSpPr>
          <p:spPr>
            <a:xfrm>
              <a:off x="1043608" y="3933056"/>
              <a:ext cx="3384376" cy="1728192"/>
            </a:xfrm>
            <a:custGeom>
              <a:avLst/>
              <a:gdLst/>
              <a:ahLst/>
              <a:cxnLst/>
              <a:rect l="l" t="t" r="r" b="b"/>
              <a:pathLst>
                <a:path w="3384376" h="1728192">
                  <a:moveTo>
                    <a:pt x="139557" y="0"/>
                  </a:moveTo>
                  <a:lnTo>
                    <a:pt x="436507" y="0"/>
                  </a:lnTo>
                  <a:cubicBezTo>
                    <a:pt x="513582" y="0"/>
                    <a:pt x="576064" y="62482"/>
                    <a:pt x="576064" y="139557"/>
                  </a:cubicBezTo>
                  <a:lnTo>
                    <a:pt x="576064" y="504056"/>
                  </a:lnTo>
                  <a:lnTo>
                    <a:pt x="3223892" y="504056"/>
                  </a:lnTo>
                  <a:cubicBezTo>
                    <a:pt x="3312525" y="504056"/>
                    <a:pt x="3384376" y="575907"/>
                    <a:pt x="3384376" y="664540"/>
                  </a:cubicBezTo>
                  <a:lnTo>
                    <a:pt x="3384376" y="1728192"/>
                  </a:lnTo>
                  <a:lnTo>
                    <a:pt x="0" y="1728192"/>
                  </a:lnTo>
                  <a:lnTo>
                    <a:pt x="0" y="648072"/>
                  </a:lnTo>
                  <a:lnTo>
                    <a:pt x="0" y="504056"/>
                  </a:lnTo>
                  <a:lnTo>
                    <a:pt x="0" y="139557"/>
                  </a:lnTo>
                  <a:cubicBezTo>
                    <a:pt x="0" y="62482"/>
                    <a:pt x="62482" y="0"/>
                    <a:pt x="139557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81788" y="3991112"/>
              <a:ext cx="504056" cy="355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zh-CN" altLang="en-US" sz="20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1126236" y="4420250"/>
              <a:ext cx="402458" cy="0"/>
            </a:xfrm>
            <a:prstGeom prst="line">
              <a:avLst/>
            </a:prstGeom>
            <a:ln w="28575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燕尾形 23"/>
            <p:cNvSpPr/>
            <p:nvPr/>
          </p:nvSpPr>
          <p:spPr>
            <a:xfrm>
              <a:off x="3419872" y="4191167"/>
              <a:ext cx="101929" cy="173937"/>
            </a:xfrm>
            <a:prstGeom prst="chevron">
              <a:avLst>
                <a:gd name="adj" fmla="val 65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29792" y="4118808"/>
              <a:ext cx="1368152" cy="3010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产品功能</a:t>
              </a: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57100" y="3984170"/>
            <a:ext cx="3805716" cy="1943344"/>
            <a:chOff x="1043608" y="3933056"/>
            <a:chExt cx="3384376" cy="1728192"/>
          </a:xfrm>
          <a:effectLst>
            <a:outerShdw blurRad="203200" dist="38100" dir="18900000" algn="bl" rotWithShape="0">
              <a:prstClr val="black">
                <a:alpha val="24000"/>
              </a:prstClr>
            </a:outerShdw>
          </a:effectLst>
        </p:grpSpPr>
        <p:sp>
          <p:nvSpPr>
            <p:cNvPr id="27" name="同侧圆角矩形 26"/>
            <p:cNvSpPr/>
            <p:nvPr/>
          </p:nvSpPr>
          <p:spPr>
            <a:xfrm>
              <a:off x="1662652" y="4077072"/>
              <a:ext cx="2016224" cy="432048"/>
            </a:xfrm>
            <a:prstGeom prst="round2SameRect">
              <a:avLst/>
            </a:prstGeom>
            <a:solidFill>
              <a:srgbClr val="A5986C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同侧圆角矩形 5"/>
            <p:cNvSpPr/>
            <p:nvPr/>
          </p:nvSpPr>
          <p:spPr>
            <a:xfrm>
              <a:off x="1043608" y="3933056"/>
              <a:ext cx="3384376" cy="1728192"/>
            </a:xfrm>
            <a:custGeom>
              <a:avLst/>
              <a:gdLst/>
              <a:ahLst/>
              <a:cxnLst/>
              <a:rect l="l" t="t" r="r" b="b"/>
              <a:pathLst>
                <a:path w="3384376" h="1728192">
                  <a:moveTo>
                    <a:pt x="139557" y="0"/>
                  </a:moveTo>
                  <a:lnTo>
                    <a:pt x="436507" y="0"/>
                  </a:lnTo>
                  <a:cubicBezTo>
                    <a:pt x="513582" y="0"/>
                    <a:pt x="576064" y="62482"/>
                    <a:pt x="576064" y="139557"/>
                  </a:cubicBezTo>
                  <a:lnTo>
                    <a:pt x="576064" y="504056"/>
                  </a:lnTo>
                  <a:lnTo>
                    <a:pt x="3223892" y="504056"/>
                  </a:lnTo>
                  <a:cubicBezTo>
                    <a:pt x="3312525" y="504056"/>
                    <a:pt x="3384376" y="575907"/>
                    <a:pt x="3384376" y="664540"/>
                  </a:cubicBezTo>
                  <a:lnTo>
                    <a:pt x="3384376" y="1728192"/>
                  </a:lnTo>
                  <a:lnTo>
                    <a:pt x="0" y="1728192"/>
                  </a:lnTo>
                  <a:lnTo>
                    <a:pt x="0" y="648072"/>
                  </a:lnTo>
                  <a:lnTo>
                    <a:pt x="0" y="504056"/>
                  </a:lnTo>
                  <a:lnTo>
                    <a:pt x="0" y="139557"/>
                  </a:lnTo>
                  <a:cubicBezTo>
                    <a:pt x="0" y="62482"/>
                    <a:pt x="62482" y="0"/>
                    <a:pt x="139557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81788" y="3991112"/>
              <a:ext cx="504056" cy="355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05</a:t>
              </a:r>
              <a:endParaRPr lang="zh-CN" altLang="en-US" sz="20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1126236" y="4420250"/>
              <a:ext cx="402458" cy="0"/>
            </a:xfrm>
            <a:prstGeom prst="line">
              <a:avLst/>
            </a:prstGeom>
            <a:ln w="28575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燕尾形 30"/>
            <p:cNvSpPr/>
            <p:nvPr/>
          </p:nvSpPr>
          <p:spPr>
            <a:xfrm>
              <a:off x="3419872" y="4191167"/>
              <a:ext cx="101929" cy="173937"/>
            </a:xfrm>
            <a:prstGeom prst="chevron">
              <a:avLst>
                <a:gd name="adj" fmla="val 65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29792" y="4118808"/>
              <a:ext cx="1368152" cy="3010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进度计划</a:t>
              </a: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617540" y="2262920"/>
            <a:ext cx="3805716" cy="1943344"/>
            <a:chOff x="1043608" y="3933056"/>
            <a:chExt cx="3384376" cy="1728192"/>
          </a:xfrm>
          <a:effectLst>
            <a:outerShdw blurRad="203200" dist="38100" dir="18900000" algn="bl" rotWithShape="0">
              <a:prstClr val="black">
                <a:alpha val="24000"/>
              </a:prstClr>
            </a:outerShdw>
          </a:effectLst>
        </p:grpSpPr>
        <p:sp>
          <p:nvSpPr>
            <p:cNvPr id="34" name="同侧圆角矩形 33"/>
            <p:cNvSpPr/>
            <p:nvPr/>
          </p:nvSpPr>
          <p:spPr>
            <a:xfrm>
              <a:off x="1662652" y="4077072"/>
              <a:ext cx="2016224" cy="432048"/>
            </a:xfrm>
            <a:prstGeom prst="round2SameRect">
              <a:avLst/>
            </a:prstGeom>
            <a:solidFill>
              <a:srgbClr val="82B6B2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同侧圆角矩形 5"/>
            <p:cNvSpPr/>
            <p:nvPr/>
          </p:nvSpPr>
          <p:spPr>
            <a:xfrm>
              <a:off x="1043608" y="3933056"/>
              <a:ext cx="3384376" cy="1728192"/>
            </a:xfrm>
            <a:custGeom>
              <a:avLst/>
              <a:gdLst/>
              <a:ahLst/>
              <a:cxnLst/>
              <a:rect l="l" t="t" r="r" b="b"/>
              <a:pathLst>
                <a:path w="3384376" h="1728192">
                  <a:moveTo>
                    <a:pt x="139557" y="0"/>
                  </a:moveTo>
                  <a:lnTo>
                    <a:pt x="436507" y="0"/>
                  </a:lnTo>
                  <a:cubicBezTo>
                    <a:pt x="513582" y="0"/>
                    <a:pt x="576064" y="62482"/>
                    <a:pt x="576064" y="139557"/>
                  </a:cubicBezTo>
                  <a:lnTo>
                    <a:pt x="576064" y="504056"/>
                  </a:lnTo>
                  <a:lnTo>
                    <a:pt x="3223892" y="504056"/>
                  </a:lnTo>
                  <a:cubicBezTo>
                    <a:pt x="3312525" y="504056"/>
                    <a:pt x="3384376" y="575907"/>
                    <a:pt x="3384376" y="664540"/>
                  </a:cubicBezTo>
                  <a:lnTo>
                    <a:pt x="3384376" y="1728192"/>
                  </a:lnTo>
                  <a:lnTo>
                    <a:pt x="0" y="1728192"/>
                  </a:lnTo>
                  <a:lnTo>
                    <a:pt x="0" y="648072"/>
                  </a:lnTo>
                  <a:lnTo>
                    <a:pt x="0" y="504056"/>
                  </a:lnTo>
                  <a:lnTo>
                    <a:pt x="0" y="139557"/>
                  </a:lnTo>
                  <a:cubicBezTo>
                    <a:pt x="0" y="62482"/>
                    <a:pt x="62482" y="0"/>
                    <a:pt x="139557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81788" y="3991112"/>
              <a:ext cx="504056" cy="355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zh-CN" altLang="en-US" sz="20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1126236" y="4420250"/>
              <a:ext cx="402458" cy="0"/>
            </a:xfrm>
            <a:prstGeom prst="line">
              <a:avLst/>
            </a:prstGeom>
            <a:ln w="28575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燕尾形 37"/>
            <p:cNvSpPr/>
            <p:nvPr/>
          </p:nvSpPr>
          <p:spPr>
            <a:xfrm>
              <a:off x="3419872" y="4191167"/>
              <a:ext cx="101929" cy="173937"/>
            </a:xfrm>
            <a:prstGeom prst="chevron">
              <a:avLst>
                <a:gd name="adj" fmla="val 65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29792" y="4118808"/>
              <a:ext cx="1368152" cy="3010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产品概述</a:t>
              </a: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617540" y="3123545"/>
            <a:ext cx="3805716" cy="1943344"/>
            <a:chOff x="1043608" y="3933056"/>
            <a:chExt cx="3384376" cy="1728192"/>
          </a:xfrm>
          <a:effectLst>
            <a:outerShdw blurRad="203200" dist="38100" dir="18900000" algn="bl" rotWithShape="0">
              <a:prstClr val="black">
                <a:alpha val="24000"/>
              </a:prstClr>
            </a:outerShdw>
          </a:effectLst>
        </p:grpSpPr>
        <p:sp>
          <p:nvSpPr>
            <p:cNvPr id="41" name="同侧圆角矩形 40"/>
            <p:cNvSpPr/>
            <p:nvPr/>
          </p:nvSpPr>
          <p:spPr>
            <a:xfrm>
              <a:off x="1662652" y="4077072"/>
              <a:ext cx="2016224" cy="432048"/>
            </a:xfrm>
            <a:prstGeom prst="round2SameRect">
              <a:avLst/>
            </a:prstGeom>
            <a:solidFill>
              <a:srgbClr val="E34E2E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同侧圆角矩形 5"/>
            <p:cNvSpPr/>
            <p:nvPr/>
          </p:nvSpPr>
          <p:spPr>
            <a:xfrm>
              <a:off x="1043608" y="3933056"/>
              <a:ext cx="3384376" cy="1728192"/>
            </a:xfrm>
            <a:custGeom>
              <a:avLst/>
              <a:gdLst/>
              <a:ahLst/>
              <a:cxnLst/>
              <a:rect l="l" t="t" r="r" b="b"/>
              <a:pathLst>
                <a:path w="3384376" h="1728192">
                  <a:moveTo>
                    <a:pt x="139557" y="0"/>
                  </a:moveTo>
                  <a:lnTo>
                    <a:pt x="436507" y="0"/>
                  </a:lnTo>
                  <a:cubicBezTo>
                    <a:pt x="513582" y="0"/>
                    <a:pt x="576064" y="62482"/>
                    <a:pt x="576064" y="139557"/>
                  </a:cubicBezTo>
                  <a:lnTo>
                    <a:pt x="576064" y="504056"/>
                  </a:lnTo>
                  <a:lnTo>
                    <a:pt x="3223892" y="504056"/>
                  </a:lnTo>
                  <a:cubicBezTo>
                    <a:pt x="3312525" y="504056"/>
                    <a:pt x="3384376" y="575907"/>
                    <a:pt x="3384376" y="664540"/>
                  </a:cubicBezTo>
                  <a:lnTo>
                    <a:pt x="3384376" y="1728192"/>
                  </a:lnTo>
                  <a:lnTo>
                    <a:pt x="0" y="1728192"/>
                  </a:lnTo>
                  <a:lnTo>
                    <a:pt x="0" y="648072"/>
                  </a:lnTo>
                  <a:lnTo>
                    <a:pt x="0" y="504056"/>
                  </a:lnTo>
                  <a:lnTo>
                    <a:pt x="0" y="139557"/>
                  </a:lnTo>
                  <a:cubicBezTo>
                    <a:pt x="0" y="62482"/>
                    <a:pt x="62482" y="0"/>
                    <a:pt x="139557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1788" y="3991112"/>
              <a:ext cx="504056" cy="355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04</a:t>
              </a:r>
              <a:endParaRPr lang="zh-CN" altLang="en-US" sz="20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1126236" y="4420250"/>
              <a:ext cx="402458" cy="0"/>
            </a:xfrm>
            <a:prstGeom prst="line">
              <a:avLst/>
            </a:prstGeom>
            <a:ln w="28575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燕尾形 44"/>
            <p:cNvSpPr/>
            <p:nvPr/>
          </p:nvSpPr>
          <p:spPr>
            <a:xfrm>
              <a:off x="3419872" y="4191167"/>
              <a:ext cx="101929" cy="173937"/>
            </a:xfrm>
            <a:prstGeom prst="chevron">
              <a:avLst>
                <a:gd name="adj" fmla="val 65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29792" y="4118808"/>
              <a:ext cx="1368152" cy="3010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zh-CN" altLang="en-US" sz="16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目标人群</a:t>
              </a:r>
              <a:endPara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617540" y="3984170"/>
            <a:ext cx="3805716" cy="1943344"/>
            <a:chOff x="1043608" y="3933056"/>
            <a:chExt cx="3384376" cy="1728192"/>
          </a:xfrm>
          <a:effectLst>
            <a:outerShdw blurRad="203200" dir="18900000" algn="bl" rotWithShape="0">
              <a:prstClr val="black">
                <a:alpha val="24000"/>
              </a:prstClr>
            </a:outerShdw>
          </a:effectLst>
        </p:grpSpPr>
        <p:sp>
          <p:nvSpPr>
            <p:cNvPr id="48" name="同侧圆角矩形 47"/>
            <p:cNvSpPr/>
            <p:nvPr/>
          </p:nvSpPr>
          <p:spPr>
            <a:xfrm>
              <a:off x="1662652" y="4077072"/>
              <a:ext cx="2016224" cy="432048"/>
            </a:xfrm>
            <a:prstGeom prst="round2Same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同侧圆角矩形 5"/>
            <p:cNvSpPr/>
            <p:nvPr/>
          </p:nvSpPr>
          <p:spPr>
            <a:xfrm>
              <a:off x="1043608" y="3933056"/>
              <a:ext cx="3384376" cy="1728192"/>
            </a:xfrm>
            <a:custGeom>
              <a:avLst/>
              <a:gdLst/>
              <a:ahLst/>
              <a:cxnLst/>
              <a:rect l="l" t="t" r="r" b="b"/>
              <a:pathLst>
                <a:path w="3384376" h="1728192">
                  <a:moveTo>
                    <a:pt x="139557" y="0"/>
                  </a:moveTo>
                  <a:lnTo>
                    <a:pt x="436507" y="0"/>
                  </a:lnTo>
                  <a:cubicBezTo>
                    <a:pt x="513582" y="0"/>
                    <a:pt x="576064" y="62482"/>
                    <a:pt x="576064" y="139557"/>
                  </a:cubicBezTo>
                  <a:lnTo>
                    <a:pt x="576064" y="504056"/>
                  </a:lnTo>
                  <a:lnTo>
                    <a:pt x="3223892" y="504056"/>
                  </a:lnTo>
                  <a:cubicBezTo>
                    <a:pt x="3312525" y="504056"/>
                    <a:pt x="3384376" y="575907"/>
                    <a:pt x="3384376" y="664540"/>
                  </a:cubicBezTo>
                  <a:lnTo>
                    <a:pt x="3384376" y="1728192"/>
                  </a:lnTo>
                  <a:lnTo>
                    <a:pt x="0" y="1728192"/>
                  </a:lnTo>
                  <a:lnTo>
                    <a:pt x="0" y="648072"/>
                  </a:lnTo>
                  <a:lnTo>
                    <a:pt x="0" y="504056"/>
                  </a:lnTo>
                  <a:lnTo>
                    <a:pt x="0" y="139557"/>
                  </a:lnTo>
                  <a:cubicBezTo>
                    <a:pt x="0" y="62482"/>
                    <a:pt x="62482" y="0"/>
                    <a:pt x="139557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81788" y="3991112"/>
              <a:ext cx="504056" cy="355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06</a:t>
              </a:r>
              <a:endParaRPr lang="zh-CN" altLang="en-US" sz="20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126236" y="4420250"/>
              <a:ext cx="402458" cy="0"/>
            </a:xfrm>
            <a:prstGeom prst="line">
              <a:avLst/>
            </a:prstGeom>
            <a:ln w="28575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燕尾形 51"/>
            <p:cNvSpPr/>
            <p:nvPr/>
          </p:nvSpPr>
          <p:spPr>
            <a:xfrm>
              <a:off x="3419872" y="4191167"/>
              <a:ext cx="101929" cy="173937"/>
            </a:xfrm>
            <a:prstGeom prst="chevron">
              <a:avLst>
                <a:gd name="adj" fmla="val 65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29792" y="4118808"/>
              <a:ext cx="1368152" cy="3010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结语</a:t>
              </a:r>
            </a:p>
          </p:txBody>
        </p:sp>
      </p:grpSp>
      <p:sp>
        <p:nvSpPr>
          <p:cNvPr id="54" name="剪去同侧角的矩形 53" hidden="1"/>
          <p:cNvSpPr/>
          <p:nvPr/>
        </p:nvSpPr>
        <p:spPr>
          <a:xfrm flipV="1">
            <a:off x="611560" y="5445224"/>
            <a:ext cx="7811696" cy="648072"/>
          </a:xfrm>
          <a:prstGeom prst="snip2SameRect">
            <a:avLst/>
          </a:prstGeom>
          <a:solidFill>
            <a:srgbClr val="72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46920"/>
            <a:ext cx="8229600" cy="949832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目 录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58"/>
          <a:stretch/>
        </p:blipFill>
        <p:spPr bwMode="auto">
          <a:xfrm>
            <a:off x="653765" y="4850777"/>
            <a:ext cx="7811696" cy="1132038"/>
          </a:xfrm>
          <a:prstGeom prst="rect">
            <a:avLst/>
          </a:prstGeom>
          <a:noFill/>
          <a:ln>
            <a:noFill/>
          </a:ln>
          <a:effectLst>
            <a:outerShdw blurRad="203200" dist="38100" dir="16200000" rotWithShape="0">
              <a:prstClr val="black">
                <a:alpha val="2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93579" y="1011208"/>
            <a:ext cx="195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zh-CN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82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1" dur="5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2" dur="5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  <p:bldP spid="3" grpId="0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  <p:bldP spid="3" grpId="0"/>
          <p:bldP spid="6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4" name="同侧圆角矩形 63"/>
          <p:cNvSpPr/>
          <p:nvPr/>
        </p:nvSpPr>
        <p:spPr>
          <a:xfrm>
            <a:off x="1560064" y="360792"/>
            <a:ext cx="3096344" cy="629852"/>
          </a:xfrm>
          <a:prstGeom prst="round2SameRect">
            <a:avLst/>
          </a:prstGeom>
          <a:solidFill>
            <a:srgbClr val="5F7E54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燕尾形 64"/>
          <p:cNvSpPr/>
          <p:nvPr/>
        </p:nvSpPr>
        <p:spPr>
          <a:xfrm>
            <a:off x="4258652" y="527124"/>
            <a:ext cx="156534" cy="253570"/>
          </a:xfrm>
          <a:prstGeom prst="chevron">
            <a:avLst>
              <a:gd name="adj" fmla="val 656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63689" y="455104"/>
            <a:ext cx="246129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前言 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同侧圆角矩形 61"/>
          <p:cNvSpPr/>
          <p:nvPr/>
        </p:nvSpPr>
        <p:spPr>
          <a:xfrm>
            <a:off x="423672" y="116632"/>
            <a:ext cx="8280920" cy="6120680"/>
          </a:xfrm>
          <a:custGeom>
            <a:avLst/>
            <a:gdLst/>
            <a:ahLst/>
            <a:cxnLst/>
            <a:rect l="l" t="t" r="r" b="b"/>
            <a:pathLst>
              <a:path w="8280920" h="6120680">
                <a:moveTo>
                  <a:pt x="243839" y="0"/>
                </a:moveTo>
                <a:lnTo>
                  <a:pt x="808145" y="0"/>
                </a:lnTo>
                <a:cubicBezTo>
                  <a:pt x="942814" y="0"/>
                  <a:pt x="1051984" y="109170"/>
                  <a:pt x="1051984" y="243839"/>
                </a:cubicBezTo>
                <a:lnTo>
                  <a:pt x="1051984" y="864096"/>
                </a:lnTo>
                <a:lnTo>
                  <a:pt x="8280920" y="864096"/>
                </a:lnTo>
                <a:lnTo>
                  <a:pt x="8280920" y="6120680"/>
                </a:lnTo>
                <a:lnTo>
                  <a:pt x="0" y="6120680"/>
                </a:lnTo>
                <a:lnTo>
                  <a:pt x="0" y="1080120"/>
                </a:lnTo>
                <a:lnTo>
                  <a:pt x="0" y="864096"/>
                </a:lnTo>
                <a:lnTo>
                  <a:pt x="0" y="243839"/>
                </a:lnTo>
                <a:cubicBezTo>
                  <a:pt x="0" y="109170"/>
                  <a:pt x="109170" y="0"/>
                  <a:pt x="243839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49508" y="288568"/>
            <a:ext cx="789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  <a:endParaRPr lang="zh-CN" altLang="en-US" sz="36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08035" y="979060"/>
            <a:ext cx="688592" cy="0"/>
          </a:xfrm>
          <a:prstGeom prst="line">
            <a:avLst/>
          </a:prstGeom>
          <a:ln w="28575">
            <a:solidFill>
              <a:srgbClr val="C2C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79512" y="1340768"/>
            <a:ext cx="4484764" cy="648072"/>
            <a:chOff x="179512" y="1340768"/>
            <a:chExt cx="4484764" cy="648072"/>
          </a:xfrm>
        </p:grpSpPr>
        <p:sp>
          <p:nvSpPr>
            <p:cNvPr id="3" name="矩形 2"/>
            <p:cNvSpPr/>
            <p:nvPr/>
          </p:nvSpPr>
          <p:spPr>
            <a:xfrm>
              <a:off x="179512" y="1340768"/>
              <a:ext cx="4484764" cy="504056"/>
            </a:xfrm>
            <a:custGeom>
              <a:avLst/>
              <a:gdLst/>
              <a:ahLst/>
              <a:cxnLst/>
              <a:rect l="l" t="t" r="r" b="b"/>
              <a:pathLst>
                <a:path w="4484764" h="504056">
                  <a:moveTo>
                    <a:pt x="0" y="0"/>
                  </a:moveTo>
                  <a:lnTo>
                    <a:pt x="4484764" y="0"/>
                  </a:lnTo>
                  <a:lnTo>
                    <a:pt x="4232736" y="252028"/>
                  </a:lnTo>
                  <a:lnTo>
                    <a:pt x="4484764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flipH="1" flipV="1">
              <a:off x="179512" y="1844824"/>
              <a:ext cx="252028" cy="144016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05526" y="1386041"/>
              <a:ext cx="4194466" cy="0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alpha val="25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2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23528" y="1799551"/>
              <a:ext cx="4194466" cy="0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alpha val="25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2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560064" y="2525168"/>
            <a:ext cx="6036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最近微信小程序流行起来，许多魔性的微信小游戏如跳一跳等在朋友圈中十分火爆，基于此我们也打算设计一款简单魔性的微信小游戏，希望能带给人好心情。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89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4" name="同侧圆角矩形 63"/>
          <p:cNvSpPr/>
          <p:nvPr/>
        </p:nvSpPr>
        <p:spPr>
          <a:xfrm>
            <a:off x="1560064" y="360792"/>
            <a:ext cx="3096344" cy="629852"/>
          </a:xfrm>
          <a:prstGeom prst="round2SameRect">
            <a:avLst/>
          </a:prstGeom>
          <a:solidFill>
            <a:srgbClr val="82B6B2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燕尾形 64"/>
          <p:cNvSpPr/>
          <p:nvPr/>
        </p:nvSpPr>
        <p:spPr>
          <a:xfrm>
            <a:off x="4258652" y="527124"/>
            <a:ext cx="156534" cy="253570"/>
          </a:xfrm>
          <a:prstGeom prst="chevron">
            <a:avLst>
              <a:gd name="adj" fmla="val 656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63689" y="455104"/>
            <a:ext cx="246129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产品概述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同侧圆角矩形 61"/>
          <p:cNvSpPr/>
          <p:nvPr/>
        </p:nvSpPr>
        <p:spPr>
          <a:xfrm>
            <a:off x="423672" y="116632"/>
            <a:ext cx="8280920" cy="6120680"/>
          </a:xfrm>
          <a:custGeom>
            <a:avLst/>
            <a:gdLst/>
            <a:ahLst/>
            <a:cxnLst/>
            <a:rect l="l" t="t" r="r" b="b"/>
            <a:pathLst>
              <a:path w="8280920" h="6120680">
                <a:moveTo>
                  <a:pt x="243839" y="0"/>
                </a:moveTo>
                <a:lnTo>
                  <a:pt x="808145" y="0"/>
                </a:lnTo>
                <a:cubicBezTo>
                  <a:pt x="942814" y="0"/>
                  <a:pt x="1051984" y="109170"/>
                  <a:pt x="1051984" y="243839"/>
                </a:cubicBezTo>
                <a:lnTo>
                  <a:pt x="1051984" y="864096"/>
                </a:lnTo>
                <a:lnTo>
                  <a:pt x="8280920" y="864096"/>
                </a:lnTo>
                <a:lnTo>
                  <a:pt x="8280920" y="6120680"/>
                </a:lnTo>
                <a:lnTo>
                  <a:pt x="0" y="6120680"/>
                </a:lnTo>
                <a:lnTo>
                  <a:pt x="0" y="1080120"/>
                </a:lnTo>
                <a:lnTo>
                  <a:pt x="0" y="864096"/>
                </a:lnTo>
                <a:lnTo>
                  <a:pt x="0" y="243839"/>
                </a:lnTo>
                <a:cubicBezTo>
                  <a:pt x="0" y="109170"/>
                  <a:pt x="109170" y="0"/>
                  <a:pt x="243839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549508" y="288568"/>
            <a:ext cx="789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endParaRPr lang="zh-CN" altLang="en-US" sz="36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08035" y="979060"/>
            <a:ext cx="688592" cy="0"/>
          </a:xfrm>
          <a:prstGeom prst="line">
            <a:avLst/>
          </a:prstGeom>
          <a:ln w="28575">
            <a:solidFill>
              <a:srgbClr val="C2C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79512" y="1340768"/>
            <a:ext cx="4484764" cy="648072"/>
            <a:chOff x="179512" y="1340768"/>
            <a:chExt cx="4484764" cy="648072"/>
          </a:xfrm>
        </p:grpSpPr>
        <p:sp>
          <p:nvSpPr>
            <p:cNvPr id="11" name="矩形 2"/>
            <p:cNvSpPr/>
            <p:nvPr/>
          </p:nvSpPr>
          <p:spPr>
            <a:xfrm>
              <a:off x="179512" y="1340768"/>
              <a:ext cx="4484764" cy="504056"/>
            </a:xfrm>
            <a:custGeom>
              <a:avLst/>
              <a:gdLst/>
              <a:ahLst/>
              <a:cxnLst/>
              <a:rect l="l" t="t" r="r" b="b"/>
              <a:pathLst>
                <a:path w="4484764" h="504056">
                  <a:moveTo>
                    <a:pt x="0" y="0"/>
                  </a:moveTo>
                  <a:lnTo>
                    <a:pt x="4484764" y="0"/>
                  </a:lnTo>
                  <a:lnTo>
                    <a:pt x="4232736" y="252028"/>
                  </a:lnTo>
                  <a:lnTo>
                    <a:pt x="4484764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 flipH="1" flipV="1">
              <a:off x="179512" y="1844824"/>
              <a:ext cx="252028" cy="144016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305526" y="1386041"/>
              <a:ext cx="4194466" cy="0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alpha val="25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2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23528" y="1799551"/>
              <a:ext cx="4194466" cy="0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alpha val="25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2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560064" y="2492896"/>
            <a:ext cx="61802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这个游戏暂且叫做“蹦一蹦”，是一款与“跳一跳”类似，但控制对象相反的游戏。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/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游戏操作简单，适合休闲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娱乐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借助引擎，简化制作步骤，降低制作难度。</a:t>
            </a:r>
          </a:p>
          <a:p>
            <a:pPr indent="457200"/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37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4" name="同侧圆角矩形 63"/>
          <p:cNvSpPr/>
          <p:nvPr/>
        </p:nvSpPr>
        <p:spPr>
          <a:xfrm>
            <a:off x="1560064" y="360792"/>
            <a:ext cx="3096344" cy="629852"/>
          </a:xfrm>
          <a:prstGeom prst="round2SameRect">
            <a:avLst/>
          </a:prstGeom>
          <a:solidFill>
            <a:srgbClr val="EAA323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燕尾形 64"/>
          <p:cNvSpPr/>
          <p:nvPr/>
        </p:nvSpPr>
        <p:spPr>
          <a:xfrm>
            <a:off x="4258652" y="527124"/>
            <a:ext cx="156534" cy="253570"/>
          </a:xfrm>
          <a:prstGeom prst="chevron">
            <a:avLst>
              <a:gd name="adj" fmla="val 656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63689" y="455104"/>
            <a:ext cx="246129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产品功能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同侧圆角矩形 61"/>
          <p:cNvSpPr/>
          <p:nvPr/>
        </p:nvSpPr>
        <p:spPr>
          <a:xfrm>
            <a:off x="423672" y="116632"/>
            <a:ext cx="8280920" cy="6120680"/>
          </a:xfrm>
          <a:custGeom>
            <a:avLst/>
            <a:gdLst/>
            <a:ahLst/>
            <a:cxnLst/>
            <a:rect l="l" t="t" r="r" b="b"/>
            <a:pathLst>
              <a:path w="8280920" h="6120680">
                <a:moveTo>
                  <a:pt x="243839" y="0"/>
                </a:moveTo>
                <a:lnTo>
                  <a:pt x="808145" y="0"/>
                </a:lnTo>
                <a:cubicBezTo>
                  <a:pt x="942814" y="0"/>
                  <a:pt x="1051984" y="109170"/>
                  <a:pt x="1051984" y="243839"/>
                </a:cubicBezTo>
                <a:lnTo>
                  <a:pt x="1051984" y="864096"/>
                </a:lnTo>
                <a:lnTo>
                  <a:pt x="8280920" y="864096"/>
                </a:lnTo>
                <a:lnTo>
                  <a:pt x="8280920" y="6120680"/>
                </a:lnTo>
                <a:lnTo>
                  <a:pt x="0" y="6120680"/>
                </a:lnTo>
                <a:lnTo>
                  <a:pt x="0" y="1080120"/>
                </a:lnTo>
                <a:lnTo>
                  <a:pt x="0" y="864096"/>
                </a:lnTo>
                <a:lnTo>
                  <a:pt x="0" y="243839"/>
                </a:lnTo>
                <a:cubicBezTo>
                  <a:pt x="0" y="109170"/>
                  <a:pt x="109170" y="0"/>
                  <a:pt x="243839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549508" y="288568"/>
            <a:ext cx="789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  <a:endParaRPr lang="zh-CN" altLang="en-US" sz="36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08035" y="979060"/>
            <a:ext cx="688592" cy="0"/>
          </a:xfrm>
          <a:prstGeom prst="line">
            <a:avLst/>
          </a:prstGeom>
          <a:ln w="28575">
            <a:solidFill>
              <a:srgbClr val="C2C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79512" y="1340768"/>
            <a:ext cx="4484764" cy="648072"/>
            <a:chOff x="179512" y="1340768"/>
            <a:chExt cx="4484764" cy="648072"/>
          </a:xfrm>
        </p:grpSpPr>
        <p:sp>
          <p:nvSpPr>
            <p:cNvPr id="11" name="矩形 2"/>
            <p:cNvSpPr/>
            <p:nvPr/>
          </p:nvSpPr>
          <p:spPr>
            <a:xfrm>
              <a:off x="179512" y="1340768"/>
              <a:ext cx="4484764" cy="504056"/>
            </a:xfrm>
            <a:custGeom>
              <a:avLst/>
              <a:gdLst/>
              <a:ahLst/>
              <a:cxnLst/>
              <a:rect l="l" t="t" r="r" b="b"/>
              <a:pathLst>
                <a:path w="4484764" h="504056">
                  <a:moveTo>
                    <a:pt x="0" y="0"/>
                  </a:moveTo>
                  <a:lnTo>
                    <a:pt x="4484764" y="0"/>
                  </a:lnTo>
                  <a:lnTo>
                    <a:pt x="4232736" y="252028"/>
                  </a:lnTo>
                  <a:lnTo>
                    <a:pt x="4484764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 flipH="1" flipV="1">
              <a:off x="179512" y="1844824"/>
              <a:ext cx="252028" cy="144016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305526" y="1386041"/>
              <a:ext cx="4194466" cy="0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alpha val="25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2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23528" y="1799551"/>
              <a:ext cx="4194466" cy="0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alpha val="25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2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763689" y="2079350"/>
            <a:ext cx="1120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游戏得分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916832"/>
            <a:ext cx="1944216" cy="3345655"/>
          </a:xfrm>
          <a:prstGeom prst="rect">
            <a:avLst/>
          </a:prstGeom>
        </p:spPr>
      </p:pic>
      <p:cxnSp>
        <p:nvCxnSpPr>
          <p:cNvPr id="9" name="肘形连接符 8"/>
          <p:cNvCxnSpPr>
            <a:endCxn id="3" idx="3"/>
          </p:cNvCxnSpPr>
          <p:nvPr/>
        </p:nvCxnSpPr>
        <p:spPr>
          <a:xfrm rot="10800000" flipV="1">
            <a:off x="2884000" y="1988839"/>
            <a:ext cx="4176464" cy="244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rot="10800000">
            <a:off x="2857876" y="2967606"/>
            <a:ext cx="3802358" cy="533402"/>
          </a:xfrm>
          <a:prstGeom prst="bentConnector3">
            <a:avLst>
              <a:gd name="adj1" fmla="val 20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08035" y="2704483"/>
            <a:ext cx="2184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以逐渐加快的频率自动上下跳动的“蹦蹦”</a:t>
            </a:r>
          </a:p>
        </p:txBody>
      </p:sp>
      <p:cxnSp>
        <p:nvCxnSpPr>
          <p:cNvPr id="32" name="肘形连接符 31"/>
          <p:cNvCxnSpPr/>
          <p:nvPr/>
        </p:nvCxnSpPr>
        <p:spPr>
          <a:xfrm rot="10800000">
            <a:off x="2915816" y="3861048"/>
            <a:ext cx="4032448" cy="144016"/>
          </a:xfrm>
          <a:prstGeom prst="bentConnector3">
            <a:avLst>
              <a:gd name="adj1" fmla="val 26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868144" y="3861048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54336" y="3685070"/>
            <a:ext cx="2102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控制对象：几何图形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60064" y="4727583"/>
            <a:ext cx="232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产品概念图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1496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4" name="同侧圆角矩形 63"/>
          <p:cNvSpPr/>
          <p:nvPr/>
        </p:nvSpPr>
        <p:spPr>
          <a:xfrm>
            <a:off x="1560064" y="360792"/>
            <a:ext cx="3096344" cy="629852"/>
          </a:xfrm>
          <a:prstGeom prst="round2SameRect">
            <a:avLst/>
          </a:prstGeom>
          <a:solidFill>
            <a:srgbClr val="EAA323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燕尾形 64"/>
          <p:cNvSpPr/>
          <p:nvPr/>
        </p:nvSpPr>
        <p:spPr>
          <a:xfrm>
            <a:off x="4258652" y="527124"/>
            <a:ext cx="156534" cy="253570"/>
          </a:xfrm>
          <a:prstGeom prst="chevron">
            <a:avLst>
              <a:gd name="adj" fmla="val 656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63689" y="455104"/>
            <a:ext cx="246129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产品功能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同侧圆角矩形 61"/>
          <p:cNvSpPr/>
          <p:nvPr/>
        </p:nvSpPr>
        <p:spPr>
          <a:xfrm>
            <a:off x="420397" y="116632"/>
            <a:ext cx="8280920" cy="6120680"/>
          </a:xfrm>
          <a:custGeom>
            <a:avLst/>
            <a:gdLst/>
            <a:ahLst/>
            <a:cxnLst/>
            <a:rect l="l" t="t" r="r" b="b"/>
            <a:pathLst>
              <a:path w="8280920" h="6120680">
                <a:moveTo>
                  <a:pt x="243839" y="0"/>
                </a:moveTo>
                <a:lnTo>
                  <a:pt x="808145" y="0"/>
                </a:lnTo>
                <a:cubicBezTo>
                  <a:pt x="942814" y="0"/>
                  <a:pt x="1051984" y="109170"/>
                  <a:pt x="1051984" y="243839"/>
                </a:cubicBezTo>
                <a:lnTo>
                  <a:pt x="1051984" y="864096"/>
                </a:lnTo>
                <a:lnTo>
                  <a:pt x="8280920" y="864096"/>
                </a:lnTo>
                <a:lnTo>
                  <a:pt x="8280920" y="6120680"/>
                </a:lnTo>
                <a:lnTo>
                  <a:pt x="0" y="6120680"/>
                </a:lnTo>
                <a:lnTo>
                  <a:pt x="0" y="1080120"/>
                </a:lnTo>
                <a:lnTo>
                  <a:pt x="0" y="864096"/>
                </a:lnTo>
                <a:lnTo>
                  <a:pt x="0" y="243839"/>
                </a:lnTo>
                <a:cubicBezTo>
                  <a:pt x="0" y="109170"/>
                  <a:pt x="109170" y="0"/>
                  <a:pt x="243839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549508" y="288568"/>
            <a:ext cx="789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  <a:endParaRPr lang="zh-CN" altLang="en-US" sz="36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08035" y="979060"/>
            <a:ext cx="688592" cy="0"/>
          </a:xfrm>
          <a:prstGeom prst="line">
            <a:avLst/>
          </a:prstGeom>
          <a:ln w="28575">
            <a:solidFill>
              <a:srgbClr val="C2C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79512" y="1340768"/>
            <a:ext cx="4484764" cy="648072"/>
            <a:chOff x="179512" y="1340768"/>
            <a:chExt cx="4484764" cy="648072"/>
          </a:xfrm>
        </p:grpSpPr>
        <p:sp>
          <p:nvSpPr>
            <p:cNvPr id="11" name="矩形 2"/>
            <p:cNvSpPr/>
            <p:nvPr/>
          </p:nvSpPr>
          <p:spPr>
            <a:xfrm>
              <a:off x="179512" y="1340768"/>
              <a:ext cx="4484764" cy="504056"/>
            </a:xfrm>
            <a:custGeom>
              <a:avLst/>
              <a:gdLst/>
              <a:ahLst/>
              <a:cxnLst/>
              <a:rect l="l" t="t" r="r" b="b"/>
              <a:pathLst>
                <a:path w="4484764" h="504056">
                  <a:moveTo>
                    <a:pt x="0" y="0"/>
                  </a:moveTo>
                  <a:lnTo>
                    <a:pt x="4484764" y="0"/>
                  </a:lnTo>
                  <a:lnTo>
                    <a:pt x="4232736" y="252028"/>
                  </a:lnTo>
                  <a:lnTo>
                    <a:pt x="4484764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 flipH="1" flipV="1">
              <a:off x="179512" y="1844824"/>
              <a:ext cx="252028" cy="144016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305526" y="1386041"/>
              <a:ext cx="4194466" cy="0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alpha val="25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2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23528" y="1799551"/>
              <a:ext cx="4194466" cy="0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alpha val="25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2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690012" y="2213061"/>
            <a:ext cx="574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核心玩法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玩家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通过按住屏幕来控制“几何图形”从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右向左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移动，松手时则“几何图形”的移动停止。“蹦蹦”每成功跳上一个图形且未坠落，则玩家积一分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。几何图形的间距不定，且有不同的弹性。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玩家可以通过扫描微信二维码体验这款小游戏，且可以将最好成绩和用户名记录在排行榜上。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422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4" name="同侧圆角矩形 63"/>
          <p:cNvSpPr/>
          <p:nvPr/>
        </p:nvSpPr>
        <p:spPr>
          <a:xfrm>
            <a:off x="1560064" y="360792"/>
            <a:ext cx="3096344" cy="629852"/>
          </a:xfrm>
          <a:prstGeom prst="round2SameRect">
            <a:avLst/>
          </a:prstGeom>
          <a:solidFill>
            <a:srgbClr val="E34E2E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燕尾形 64"/>
          <p:cNvSpPr/>
          <p:nvPr/>
        </p:nvSpPr>
        <p:spPr>
          <a:xfrm>
            <a:off x="4258652" y="527124"/>
            <a:ext cx="156534" cy="253570"/>
          </a:xfrm>
          <a:prstGeom prst="chevron">
            <a:avLst>
              <a:gd name="adj" fmla="val 656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63689" y="455104"/>
            <a:ext cx="246129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目标人群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同侧圆角矩形 61"/>
          <p:cNvSpPr/>
          <p:nvPr/>
        </p:nvSpPr>
        <p:spPr>
          <a:xfrm>
            <a:off x="441674" y="116632"/>
            <a:ext cx="8280920" cy="6120680"/>
          </a:xfrm>
          <a:custGeom>
            <a:avLst/>
            <a:gdLst/>
            <a:ahLst/>
            <a:cxnLst/>
            <a:rect l="l" t="t" r="r" b="b"/>
            <a:pathLst>
              <a:path w="8280920" h="6120680">
                <a:moveTo>
                  <a:pt x="243839" y="0"/>
                </a:moveTo>
                <a:lnTo>
                  <a:pt x="808145" y="0"/>
                </a:lnTo>
                <a:cubicBezTo>
                  <a:pt x="942814" y="0"/>
                  <a:pt x="1051984" y="109170"/>
                  <a:pt x="1051984" y="243839"/>
                </a:cubicBezTo>
                <a:lnTo>
                  <a:pt x="1051984" y="864096"/>
                </a:lnTo>
                <a:lnTo>
                  <a:pt x="8280920" y="864096"/>
                </a:lnTo>
                <a:lnTo>
                  <a:pt x="8280920" y="6120680"/>
                </a:lnTo>
                <a:lnTo>
                  <a:pt x="0" y="6120680"/>
                </a:lnTo>
                <a:lnTo>
                  <a:pt x="0" y="1080120"/>
                </a:lnTo>
                <a:lnTo>
                  <a:pt x="0" y="864096"/>
                </a:lnTo>
                <a:lnTo>
                  <a:pt x="0" y="243839"/>
                </a:lnTo>
                <a:cubicBezTo>
                  <a:pt x="0" y="109170"/>
                  <a:pt x="109170" y="0"/>
                  <a:pt x="243839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549508" y="288568"/>
            <a:ext cx="789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  <a:endParaRPr lang="zh-CN" altLang="en-US" sz="36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08035" y="979060"/>
            <a:ext cx="688592" cy="0"/>
          </a:xfrm>
          <a:prstGeom prst="line">
            <a:avLst/>
          </a:prstGeom>
          <a:ln w="28575">
            <a:solidFill>
              <a:srgbClr val="C2C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79512" y="1340768"/>
            <a:ext cx="4484764" cy="648072"/>
            <a:chOff x="179512" y="1340768"/>
            <a:chExt cx="4484764" cy="648072"/>
          </a:xfrm>
        </p:grpSpPr>
        <p:sp>
          <p:nvSpPr>
            <p:cNvPr id="11" name="矩形 2"/>
            <p:cNvSpPr/>
            <p:nvPr/>
          </p:nvSpPr>
          <p:spPr>
            <a:xfrm>
              <a:off x="179512" y="1340768"/>
              <a:ext cx="4484764" cy="504056"/>
            </a:xfrm>
            <a:custGeom>
              <a:avLst/>
              <a:gdLst/>
              <a:ahLst/>
              <a:cxnLst/>
              <a:rect l="l" t="t" r="r" b="b"/>
              <a:pathLst>
                <a:path w="4484764" h="504056">
                  <a:moveTo>
                    <a:pt x="0" y="0"/>
                  </a:moveTo>
                  <a:lnTo>
                    <a:pt x="4484764" y="0"/>
                  </a:lnTo>
                  <a:lnTo>
                    <a:pt x="4232736" y="252028"/>
                  </a:lnTo>
                  <a:lnTo>
                    <a:pt x="4484764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 flipH="1" flipV="1">
              <a:off x="179512" y="1844824"/>
              <a:ext cx="252028" cy="144016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305526" y="1386041"/>
              <a:ext cx="4194466" cy="0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alpha val="25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2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23528" y="1799551"/>
              <a:ext cx="4194466" cy="0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alpha val="25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2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Freeform 2790"/>
          <p:cNvSpPr>
            <a:spLocks noEditPoints="1"/>
          </p:cNvSpPr>
          <p:nvPr/>
        </p:nvSpPr>
        <p:spPr bwMode="auto">
          <a:xfrm>
            <a:off x="1020991" y="2505212"/>
            <a:ext cx="1078145" cy="1078145"/>
          </a:xfrm>
          <a:custGeom>
            <a:avLst/>
            <a:gdLst>
              <a:gd name="T0" fmla="*/ 2147483647 w 300"/>
              <a:gd name="T1" fmla="*/ 2147483647 h 300"/>
              <a:gd name="T2" fmla="*/ 2147483647 w 300"/>
              <a:gd name="T3" fmla="*/ 2147483647 h 300"/>
              <a:gd name="T4" fmla="*/ 2147483647 w 300"/>
              <a:gd name="T5" fmla="*/ 2147483647 h 300"/>
              <a:gd name="T6" fmla="*/ 2147483647 w 300"/>
              <a:gd name="T7" fmla="*/ 2147483647 h 300"/>
              <a:gd name="T8" fmla="*/ 2147483647 w 300"/>
              <a:gd name="T9" fmla="*/ 2147483647 h 300"/>
              <a:gd name="T10" fmla="*/ 2147483647 w 300"/>
              <a:gd name="T11" fmla="*/ 2147483647 h 300"/>
              <a:gd name="T12" fmla="*/ 2147483647 w 300"/>
              <a:gd name="T13" fmla="*/ 2147483647 h 300"/>
              <a:gd name="T14" fmla="*/ 2147483647 w 300"/>
              <a:gd name="T15" fmla="*/ 2147483647 h 300"/>
              <a:gd name="T16" fmla="*/ 2147483647 w 300"/>
              <a:gd name="T17" fmla="*/ 2147483647 h 300"/>
              <a:gd name="T18" fmla="*/ 2147483647 w 300"/>
              <a:gd name="T19" fmla="*/ 2147483647 h 300"/>
              <a:gd name="T20" fmla="*/ 2147483647 w 300"/>
              <a:gd name="T21" fmla="*/ 2147483647 h 300"/>
              <a:gd name="T22" fmla="*/ 0 w 300"/>
              <a:gd name="T23" fmla="*/ 2147483647 h 300"/>
              <a:gd name="T24" fmla="*/ 2147483647 w 300"/>
              <a:gd name="T25" fmla="*/ 2147483647 h 300"/>
              <a:gd name="T26" fmla="*/ 2147483647 w 300"/>
              <a:gd name="T27" fmla="*/ 2147483647 h 300"/>
              <a:gd name="T28" fmla="*/ 2147483647 w 300"/>
              <a:gd name="T29" fmla="*/ 0 h 300"/>
              <a:gd name="T30" fmla="*/ 2147483647 w 300"/>
              <a:gd name="T31" fmla="*/ 2147483647 h 300"/>
              <a:gd name="T32" fmla="*/ 2147483647 w 300"/>
              <a:gd name="T33" fmla="*/ 2147483647 h 300"/>
              <a:gd name="T34" fmla="*/ 2147483647 w 300"/>
              <a:gd name="T35" fmla="*/ 2147483647 h 300"/>
              <a:gd name="T36" fmla="*/ 2147483647 w 300"/>
              <a:gd name="T37" fmla="*/ 2147483647 h 300"/>
              <a:gd name="T38" fmla="*/ 2147483647 w 300"/>
              <a:gd name="T39" fmla="*/ 2147483647 h 300"/>
              <a:gd name="T40" fmla="*/ 2147483647 w 300"/>
              <a:gd name="T41" fmla="*/ 2147483647 h 300"/>
              <a:gd name="T42" fmla="*/ 2147483647 w 300"/>
              <a:gd name="T43" fmla="*/ 2147483647 h 300"/>
              <a:gd name="T44" fmla="*/ 2147483647 w 300"/>
              <a:gd name="T45" fmla="*/ 2147483647 h 300"/>
              <a:gd name="T46" fmla="*/ 2147483647 w 300"/>
              <a:gd name="T47" fmla="*/ 2147483647 h 300"/>
              <a:gd name="T48" fmla="*/ 2147483647 w 300"/>
              <a:gd name="T49" fmla="*/ 2147483647 h 300"/>
              <a:gd name="T50" fmla="*/ 2147483647 w 300"/>
              <a:gd name="T51" fmla="*/ 2147483647 h 300"/>
              <a:gd name="T52" fmla="*/ 2147483647 w 300"/>
              <a:gd name="T53" fmla="*/ 2147483647 h 300"/>
              <a:gd name="T54" fmla="*/ 2147483647 w 300"/>
              <a:gd name="T55" fmla="*/ 2147483647 h 300"/>
              <a:gd name="T56" fmla="*/ 2147483647 w 300"/>
              <a:gd name="T57" fmla="*/ 2147483647 h 300"/>
              <a:gd name="T58" fmla="*/ 2147483647 w 300"/>
              <a:gd name="T59" fmla="*/ 2147483647 h 300"/>
              <a:gd name="T60" fmla="*/ 2147483647 w 300"/>
              <a:gd name="T61" fmla="*/ 2147483647 h 300"/>
              <a:gd name="T62" fmla="*/ 2147483647 w 300"/>
              <a:gd name="T63" fmla="*/ 2147483647 h 300"/>
              <a:gd name="T64" fmla="*/ 2147483647 w 300"/>
              <a:gd name="T65" fmla="*/ 2147483647 h 300"/>
              <a:gd name="T66" fmla="*/ 2147483647 w 300"/>
              <a:gd name="T67" fmla="*/ 2147483647 h 300"/>
              <a:gd name="T68" fmla="*/ 2147483647 w 300"/>
              <a:gd name="T69" fmla="*/ 2147483647 h 300"/>
              <a:gd name="T70" fmla="*/ 2147483647 w 300"/>
              <a:gd name="T71" fmla="*/ 2147483647 h 300"/>
              <a:gd name="T72" fmla="*/ 2147483647 w 300"/>
              <a:gd name="T73" fmla="*/ 2147483647 h 300"/>
              <a:gd name="T74" fmla="*/ 2147483647 w 300"/>
              <a:gd name="T75" fmla="*/ 2147483647 h 300"/>
              <a:gd name="T76" fmla="*/ 2147483647 w 300"/>
              <a:gd name="T77" fmla="*/ 2147483647 h 300"/>
              <a:gd name="T78" fmla="*/ 2147483647 w 300"/>
              <a:gd name="T79" fmla="*/ 2147483647 h 300"/>
              <a:gd name="T80" fmla="*/ 2147483647 w 300"/>
              <a:gd name="T81" fmla="*/ 2147483647 h 300"/>
              <a:gd name="T82" fmla="*/ 2147483647 w 300"/>
              <a:gd name="T83" fmla="*/ 2147483647 h 300"/>
              <a:gd name="T84" fmla="*/ 2147483647 w 300"/>
              <a:gd name="T85" fmla="*/ 2147483647 h 300"/>
              <a:gd name="T86" fmla="*/ 2147483647 w 300"/>
              <a:gd name="T87" fmla="*/ 2147483647 h 300"/>
              <a:gd name="T88" fmla="*/ 2147483647 w 300"/>
              <a:gd name="T89" fmla="*/ 0 h 300"/>
              <a:gd name="T90" fmla="*/ 2147483647 w 300"/>
              <a:gd name="T91" fmla="*/ 2147483647 h 300"/>
              <a:gd name="T92" fmla="*/ 2147483647 w 300"/>
              <a:gd name="T93" fmla="*/ 2147483647 h 300"/>
              <a:gd name="T94" fmla="*/ 2147483647 w 300"/>
              <a:gd name="T95" fmla="*/ 2147483647 h 300"/>
              <a:gd name="T96" fmla="*/ 2147483647 w 300"/>
              <a:gd name="T97" fmla="*/ 2147483647 h 300"/>
              <a:gd name="T98" fmla="*/ 2147483647 w 300"/>
              <a:gd name="T99" fmla="*/ 2147483647 h 300"/>
              <a:gd name="T100" fmla="*/ 2147483647 w 300"/>
              <a:gd name="T101" fmla="*/ 2147483647 h 300"/>
              <a:gd name="T102" fmla="*/ 2147483647 w 300"/>
              <a:gd name="T103" fmla="*/ 2147483647 h 300"/>
              <a:gd name="T104" fmla="*/ 2147483647 w 300"/>
              <a:gd name="T105" fmla="*/ 2147483647 h 300"/>
              <a:gd name="T106" fmla="*/ 2147483647 w 300"/>
              <a:gd name="T107" fmla="*/ 0 h 30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00" h="300">
                <a:moveTo>
                  <a:pt x="30" y="90"/>
                </a:moveTo>
                <a:lnTo>
                  <a:pt x="104" y="90"/>
                </a:lnTo>
                <a:lnTo>
                  <a:pt x="116" y="92"/>
                </a:lnTo>
                <a:lnTo>
                  <a:pt x="126" y="98"/>
                </a:lnTo>
                <a:lnTo>
                  <a:pt x="132" y="108"/>
                </a:lnTo>
                <a:lnTo>
                  <a:pt x="134" y="120"/>
                </a:lnTo>
                <a:lnTo>
                  <a:pt x="134" y="166"/>
                </a:lnTo>
                <a:lnTo>
                  <a:pt x="132" y="176"/>
                </a:lnTo>
                <a:lnTo>
                  <a:pt x="126" y="186"/>
                </a:lnTo>
                <a:lnTo>
                  <a:pt x="116" y="194"/>
                </a:lnTo>
                <a:lnTo>
                  <a:pt x="104" y="196"/>
                </a:lnTo>
                <a:lnTo>
                  <a:pt x="104" y="270"/>
                </a:lnTo>
                <a:lnTo>
                  <a:pt x="102" y="282"/>
                </a:lnTo>
                <a:lnTo>
                  <a:pt x="96" y="292"/>
                </a:lnTo>
                <a:lnTo>
                  <a:pt x="86" y="298"/>
                </a:lnTo>
                <a:lnTo>
                  <a:pt x="74" y="300"/>
                </a:lnTo>
                <a:lnTo>
                  <a:pt x="60" y="300"/>
                </a:lnTo>
                <a:lnTo>
                  <a:pt x="48" y="298"/>
                </a:lnTo>
                <a:lnTo>
                  <a:pt x="38" y="292"/>
                </a:lnTo>
                <a:lnTo>
                  <a:pt x="32" y="282"/>
                </a:lnTo>
                <a:lnTo>
                  <a:pt x="30" y="270"/>
                </a:lnTo>
                <a:lnTo>
                  <a:pt x="30" y="196"/>
                </a:lnTo>
                <a:lnTo>
                  <a:pt x="18" y="194"/>
                </a:lnTo>
                <a:lnTo>
                  <a:pt x="8" y="186"/>
                </a:lnTo>
                <a:lnTo>
                  <a:pt x="2" y="176"/>
                </a:lnTo>
                <a:lnTo>
                  <a:pt x="0" y="166"/>
                </a:lnTo>
                <a:lnTo>
                  <a:pt x="0" y="120"/>
                </a:lnTo>
                <a:lnTo>
                  <a:pt x="2" y="108"/>
                </a:lnTo>
                <a:lnTo>
                  <a:pt x="8" y="98"/>
                </a:lnTo>
                <a:lnTo>
                  <a:pt x="18" y="92"/>
                </a:lnTo>
                <a:lnTo>
                  <a:pt x="30" y="90"/>
                </a:lnTo>
                <a:close/>
                <a:moveTo>
                  <a:pt x="60" y="0"/>
                </a:moveTo>
                <a:lnTo>
                  <a:pt x="74" y="0"/>
                </a:lnTo>
                <a:lnTo>
                  <a:pt x="86" y="2"/>
                </a:lnTo>
                <a:lnTo>
                  <a:pt x="96" y="8"/>
                </a:lnTo>
                <a:lnTo>
                  <a:pt x="102" y="18"/>
                </a:lnTo>
                <a:lnTo>
                  <a:pt x="104" y="30"/>
                </a:lnTo>
                <a:lnTo>
                  <a:pt x="104" y="44"/>
                </a:lnTo>
                <a:lnTo>
                  <a:pt x="102" y="56"/>
                </a:lnTo>
                <a:lnTo>
                  <a:pt x="96" y="66"/>
                </a:lnTo>
                <a:lnTo>
                  <a:pt x="86" y="72"/>
                </a:lnTo>
                <a:lnTo>
                  <a:pt x="74" y="74"/>
                </a:lnTo>
                <a:lnTo>
                  <a:pt x="60" y="74"/>
                </a:lnTo>
                <a:lnTo>
                  <a:pt x="48" y="72"/>
                </a:lnTo>
                <a:lnTo>
                  <a:pt x="38" y="66"/>
                </a:lnTo>
                <a:lnTo>
                  <a:pt x="32" y="56"/>
                </a:lnTo>
                <a:lnTo>
                  <a:pt x="30" y="44"/>
                </a:lnTo>
                <a:lnTo>
                  <a:pt x="30" y="30"/>
                </a:lnTo>
                <a:lnTo>
                  <a:pt x="32" y="18"/>
                </a:lnTo>
                <a:lnTo>
                  <a:pt x="38" y="8"/>
                </a:lnTo>
                <a:lnTo>
                  <a:pt x="48" y="2"/>
                </a:lnTo>
                <a:lnTo>
                  <a:pt x="60" y="0"/>
                </a:lnTo>
                <a:close/>
                <a:moveTo>
                  <a:pt x="276" y="112"/>
                </a:moveTo>
                <a:lnTo>
                  <a:pt x="300" y="186"/>
                </a:lnTo>
                <a:lnTo>
                  <a:pt x="300" y="190"/>
                </a:lnTo>
                <a:lnTo>
                  <a:pt x="300" y="196"/>
                </a:lnTo>
                <a:lnTo>
                  <a:pt x="298" y="208"/>
                </a:lnTo>
                <a:lnTo>
                  <a:pt x="292" y="216"/>
                </a:lnTo>
                <a:lnTo>
                  <a:pt x="282" y="224"/>
                </a:lnTo>
                <a:lnTo>
                  <a:pt x="270" y="226"/>
                </a:lnTo>
                <a:lnTo>
                  <a:pt x="270" y="270"/>
                </a:lnTo>
                <a:lnTo>
                  <a:pt x="268" y="282"/>
                </a:lnTo>
                <a:lnTo>
                  <a:pt x="262" y="292"/>
                </a:lnTo>
                <a:lnTo>
                  <a:pt x="252" y="298"/>
                </a:lnTo>
                <a:lnTo>
                  <a:pt x="240" y="300"/>
                </a:lnTo>
                <a:lnTo>
                  <a:pt x="226" y="300"/>
                </a:lnTo>
                <a:lnTo>
                  <a:pt x="214" y="298"/>
                </a:lnTo>
                <a:lnTo>
                  <a:pt x="204" y="292"/>
                </a:lnTo>
                <a:lnTo>
                  <a:pt x="198" y="282"/>
                </a:lnTo>
                <a:lnTo>
                  <a:pt x="196" y="270"/>
                </a:lnTo>
                <a:lnTo>
                  <a:pt x="196" y="226"/>
                </a:lnTo>
                <a:lnTo>
                  <a:pt x="184" y="224"/>
                </a:lnTo>
                <a:lnTo>
                  <a:pt x="174" y="216"/>
                </a:lnTo>
                <a:lnTo>
                  <a:pt x="168" y="208"/>
                </a:lnTo>
                <a:lnTo>
                  <a:pt x="164" y="196"/>
                </a:lnTo>
                <a:lnTo>
                  <a:pt x="166" y="190"/>
                </a:lnTo>
                <a:lnTo>
                  <a:pt x="166" y="188"/>
                </a:lnTo>
                <a:lnTo>
                  <a:pt x="166" y="186"/>
                </a:lnTo>
                <a:lnTo>
                  <a:pt x="188" y="112"/>
                </a:lnTo>
                <a:lnTo>
                  <a:pt x="190" y="110"/>
                </a:lnTo>
                <a:lnTo>
                  <a:pt x="190" y="108"/>
                </a:lnTo>
                <a:lnTo>
                  <a:pt x="196" y="98"/>
                </a:lnTo>
                <a:lnTo>
                  <a:pt x="206" y="92"/>
                </a:lnTo>
                <a:lnTo>
                  <a:pt x="218" y="90"/>
                </a:lnTo>
                <a:lnTo>
                  <a:pt x="248" y="90"/>
                </a:lnTo>
                <a:lnTo>
                  <a:pt x="260" y="92"/>
                </a:lnTo>
                <a:lnTo>
                  <a:pt x="270" y="98"/>
                </a:lnTo>
                <a:lnTo>
                  <a:pt x="276" y="108"/>
                </a:lnTo>
                <a:lnTo>
                  <a:pt x="276" y="112"/>
                </a:lnTo>
                <a:close/>
                <a:moveTo>
                  <a:pt x="226" y="0"/>
                </a:moveTo>
                <a:lnTo>
                  <a:pt x="240" y="0"/>
                </a:lnTo>
                <a:lnTo>
                  <a:pt x="252" y="2"/>
                </a:lnTo>
                <a:lnTo>
                  <a:pt x="262" y="8"/>
                </a:lnTo>
                <a:lnTo>
                  <a:pt x="268" y="18"/>
                </a:lnTo>
                <a:lnTo>
                  <a:pt x="270" y="30"/>
                </a:lnTo>
                <a:lnTo>
                  <a:pt x="270" y="44"/>
                </a:lnTo>
                <a:lnTo>
                  <a:pt x="268" y="56"/>
                </a:lnTo>
                <a:lnTo>
                  <a:pt x="262" y="66"/>
                </a:lnTo>
                <a:lnTo>
                  <a:pt x="252" y="72"/>
                </a:lnTo>
                <a:lnTo>
                  <a:pt x="240" y="74"/>
                </a:lnTo>
                <a:lnTo>
                  <a:pt x="226" y="74"/>
                </a:lnTo>
                <a:lnTo>
                  <a:pt x="214" y="72"/>
                </a:lnTo>
                <a:lnTo>
                  <a:pt x="204" y="66"/>
                </a:lnTo>
                <a:lnTo>
                  <a:pt x="198" y="56"/>
                </a:lnTo>
                <a:lnTo>
                  <a:pt x="196" y="44"/>
                </a:lnTo>
                <a:lnTo>
                  <a:pt x="196" y="30"/>
                </a:lnTo>
                <a:lnTo>
                  <a:pt x="198" y="18"/>
                </a:lnTo>
                <a:lnTo>
                  <a:pt x="204" y="8"/>
                </a:lnTo>
                <a:lnTo>
                  <a:pt x="214" y="2"/>
                </a:lnTo>
                <a:lnTo>
                  <a:pt x="22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2277878" y="2690341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针对经常使用微信的年轻人，尤其是学生群体。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685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" fill="hold"/>
                                        <p:tgtEl>
                                          <p:spTgt spid="8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" fill="hold"/>
                                        <p:tgtEl>
                                          <p:spTgt spid="81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81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81" grpId="2" animBg="1"/>
      <p:bldP spid="81" grpId="3" animBg="1"/>
      <p:bldP spid="81" grpId="4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4" name="同侧圆角矩形 63"/>
          <p:cNvSpPr/>
          <p:nvPr/>
        </p:nvSpPr>
        <p:spPr>
          <a:xfrm>
            <a:off x="1560064" y="360792"/>
            <a:ext cx="3096344" cy="629852"/>
          </a:xfrm>
          <a:prstGeom prst="round2SameRect">
            <a:avLst/>
          </a:prstGeom>
          <a:solidFill>
            <a:srgbClr val="A5986C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燕尾形 64"/>
          <p:cNvSpPr/>
          <p:nvPr/>
        </p:nvSpPr>
        <p:spPr>
          <a:xfrm>
            <a:off x="4258652" y="527124"/>
            <a:ext cx="156534" cy="253570"/>
          </a:xfrm>
          <a:prstGeom prst="chevron">
            <a:avLst>
              <a:gd name="adj" fmla="val 656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63689" y="455104"/>
            <a:ext cx="246129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进度计划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同侧圆角矩形 61"/>
          <p:cNvSpPr/>
          <p:nvPr/>
        </p:nvSpPr>
        <p:spPr>
          <a:xfrm>
            <a:off x="423672" y="116632"/>
            <a:ext cx="8280920" cy="6120680"/>
          </a:xfrm>
          <a:custGeom>
            <a:avLst/>
            <a:gdLst/>
            <a:ahLst/>
            <a:cxnLst/>
            <a:rect l="l" t="t" r="r" b="b"/>
            <a:pathLst>
              <a:path w="8280920" h="6120680">
                <a:moveTo>
                  <a:pt x="243839" y="0"/>
                </a:moveTo>
                <a:lnTo>
                  <a:pt x="808145" y="0"/>
                </a:lnTo>
                <a:cubicBezTo>
                  <a:pt x="942814" y="0"/>
                  <a:pt x="1051984" y="109170"/>
                  <a:pt x="1051984" y="243839"/>
                </a:cubicBezTo>
                <a:lnTo>
                  <a:pt x="1051984" y="864096"/>
                </a:lnTo>
                <a:lnTo>
                  <a:pt x="8280920" y="864096"/>
                </a:lnTo>
                <a:lnTo>
                  <a:pt x="8280920" y="6120680"/>
                </a:lnTo>
                <a:lnTo>
                  <a:pt x="0" y="6120680"/>
                </a:lnTo>
                <a:lnTo>
                  <a:pt x="0" y="1080120"/>
                </a:lnTo>
                <a:lnTo>
                  <a:pt x="0" y="864096"/>
                </a:lnTo>
                <a:lnTo>
                  <a:pt x="0" y="243839"/>
                </a:lnTo>
                <a:cubicBezTo>
                  <a:pt x="0" y="109170"/>
                  <a:pt x="109170" y="0"/>
                  <a:pt x="243839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549508" y="288568"/>
            <a:ext cx="789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05</a:t>
            </a:r>
            <a:endParaRPr lang="zh-CN" altLang="en-US" sz="36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08035" y="979060"/>
            <a:ext cx="688592" cy="0"/>
          </a:xfrm>
          <a:prstGeom prst="line">
            <a:avLst/>
          </a:prstGeom>
          <a:ln w="28575">
            <a:solidFill>
              <a:srgbClr val="C2C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79512" y="1340768"/>
            <a:ext cx="4484764" cy="648072"/>
            <a:chOff x="179512" y="1340768"/>
            <a:chExt cx="4484764" cy="648072"/>
          </a:xfrm>
        </p:grpSpPr>
        <p:sp>
          <p:nvSpPr>
            <p:cNvPr id="11" name="矩形 2"/>
            <p:cNvSpPr/>
            <p:nvPr/>
          </p:nvSpPr>
          <p:spPr>
            <a:xfrm>
              <a:off x="179512" y="1340768"/>
              <a:ext cx="4484764" cy="504056"/>
            </a:xfrm>
            <a:custGeom>
              <a:avLst/>
              <a:gdLst/>
              <a:ahLst/>
              <a:cxnLst/>
              <a:rect l="l" t="t" r="r" b="b"/>
              <a:pathLst>
                <a:path w="4484764" h="504056">
                  <a:moveTo>
                    <a:pt x="0" y="0"/>
                  </a:moveTo>
                  <a:lnTo>
                    <a:pt x="4484764" y="0"/>
                  </a:lnTo>
                  <a:lnTo>
                    <a:pt x="4232736" y="252028"/>
                  </a:lnTo>
                  <a:lnTo>
                    <a:pt x="4484764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 flipH="1" flipV="1">
              <a:off x="179512" y="1844824"/>
              <a:ext cx="252028" cy="144016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305526" y="1386041"/>
              <a:ext cx="4194466" cy="0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alpha val="25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2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23528" y="1799551"/>
              <a:ext cx="4194466" cy="0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alpha val="25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2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560064" y="2276872"/>
            <a:ext cx="6396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周结束时，我们的产品应该可以在自己的模拟器上流畅运行，大致符合概念图和功能描述，但是可能画面显示不够清晰细致美观，还需进一步美化处理，然后可能排行榜和用户登录功能有待完善。其它的扩展内容视情况而定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257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4" name="同侧圆角矩形 63"/>
          <p:cNvSpPr/>
          <p:nvPr/>
        </p:nvSpPr>
        <p:spPr>
          <a:xfrm>
            <a:off x="1560064" y="360792"/>
            <a:ext cx="3096344" cy="629852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燕尾形 64"/>
          <p:cNvSpPr/>
          <p:nvPr/>
        </p:nvSpPr>
        <p:spPr>
          <a:xfrm>
            <a:off x="4258652" y="527124"/>
            <a:ext cx="156534" cy="253570"/>
          </a:xfrm>
          <a:prstGeom prst="chevron">
            <a:avLst>
              <a:gd name="adj" fmla="val 656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63689" y="455104"/>
            <a:ext cx="246129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结语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同侧圆角矩形 61"/>
          <p:cNvSpPr/>
          <p:nvPr/>
        </p:nvSpPr>
        <p:spPr>
          <a:xfrm>
            <a:off x="423672" y="116632"/>
            <a:ext cx="8280920" cy="6120680"/>
          </a:xfrm>
          <a:custGeom>
            <a:avLst/>
            <a:gdLst/>
            <a:ahLst/>
            <a:cxnLst/>
            <a:rect l="l" t="t" r="r" b="b"/>
            <a:pathLst>
              <a:path w="8280920" h="6120680">
                <a:moveTo>
                  <a:pt x="243839" y="0"/>
                </a:moveTo>
                <a:lnTo>
                  <a:pt x="808145" y="0"/>
                </a:lnTo>
                <a:cubicBezTo>
                  <a:pt x="942814" y="0"/>
                  <a:pt x="1051984" y="109170"/>
                  <a:pt x="1051984" y="243839"/>
                </a:cubicBezTo>
                <a:lnTo>
                  <a:pt x="1051984" y="864096"/>
                </a:lnTo>
                <a:lnTo>
                  <a:pt x="8280920" y="864096"/>
                </a:lnTo>
                <a:lnTo>
                  <a:pt x="8280920" y="6120680"/>
                </a:lnTo>
                <a:lnTo>
                  <a:pt x="0" y="6120680"/>
                </a:lnTo>
                <a:lnTo>
                  <a:pt x="0" y="1080120"/>
                </a:lnTo>
                <a:lnTo>
                  <a:pt x="0" y="864096"/>
                </a:lnTo>
                <a:lnTo>
                  <a:pt x="0" y="243839"/>
                </a:lnTo>
                <a:cubicBezTo>
                  <a:pt x="0" y="109170"/>
                  <a:pt x="109170" y="0"/>
                  <a:pt x="243839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549508" y="288568"/>
            <a:ext cx="789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06</a:t>
            </a:r>
            <a:endParaRPr lang="zh-CN" altLang="en-US" sz="36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08035" y="979060"/>
            <a:ext cx="688592" cy="0"/>
          </a:xfrm>
          <a:prstGeom prst="line">
            <a:avLst/>
          </a:prstGeom>
          <a:ln w="28575">
            <a:solidFill>
              <a:srgbClr val="C2C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79512" y="1340768"/>
            <a:ext cx="4484764" cy="648072"/>
            <a:chOff x="179512" y="1340768"/>
            <a:chExt cx="4484764" cy="648072"/>
          </a:xfrm>
        </p:grpSpPr>
        <p:sp>
          <p:nvSpPr>
            <p:cNvPr id="11" name="矩形 2"/>
            <p:cNvSpPr/>
            <p:nvPr/>
          </p:nvSpPr>
          <p:spPr>
            <a:xfrm>
              <a:off x="179512" y="1340768"/>
              <a:ext cx="4484764" cy="504056"/>
            </a:xfrm>
            <a:custGeom>
              <a:avLst/>
              <a:gdLst/>
              <a:ahLst/>
              <a:cxnLst/>
              <a:rect l="l" t="t" r="r" b="b"/>
              <a:pathLst>
                <a:path w="4484764" h="504056">
                  <a:moveTo>
                    <a:pt x="0" y="0"/>
                  </a:moveTo>
                  <a:lnTo>
                    <a:pt x="4484764" y="0"/>
                  </a:lnTo>
                  <a:lnTo>
                    <a:pt x="4232736" y="252028"/>
                  </a:lnTo>
                  <a:lnTo>
                    <a:pt x="4484764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 flipH="1" flipV="1">
              <a:off x="179512" y="1844824"/>
              <a:ext cx="252028" cy="144016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305526" y="1386041"/>
              <a:ext cx="4194466" cy="0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alpha val="25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2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23528" y="1799551"/>
              <a:ext cx="4194466" cy="0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alpha val="2500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2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582000" y="2315687"/>
            <a:ext cx="5964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这是我们第一次接触一款小游戏的制作，对于我们来说是一次挑战，希望我们团队能够坚持不懈，互帮互助，通过这次机会学到软件编程开发的相关知识，培养团队协作的能力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，体会其中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的乐趣。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6017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370</Words>
  <Application>Microsoft Office PowerPoint</Application>
  <PresentationFormat>全屏显示(4:3)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Office 主题​​</vt:lpstr>
      <vt:lpstr>软件工程营开题答辩</vt:lpstr>
      <vt:lpstr>目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joker</dc:creator>
  <cp:lastModifiedBy>1983143352@qq.com</cp:lastModifiedBy>
  <cp:revision>144</cp:revision>
  <dcterms:created xsi:type="dcterms:W3CDTF">2013-05-25T01:33:12Z</dcterms:created>
  <dcterms:modified xsi:type="dcterms:W3CDTF">2018-08-21T09:00:56Z</dcterms:modified>
</cp:coreProperties>
</file>