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91" r:id="rId2"/>
    <p:sldId id="288" r:id="rId3"/>
    <p:sldId id="292" r:id="rId4"/>
    <p:sldId id="278" r:id="rId5"/>
    <p:sldId id="279" r:id="rId6"/>
    <p:sldId id="280" r:id="rId7"/>
    <p:sldId id="294" r:id="rId8"/>
    <p:sldId id="281" r:id="rId9"/>
    <p:sldId id="282" r:id="rId10"/>
    <p:sldId id="293"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6E3D6"/>
    <a:srgbClr val="C7C0A5"/>
    <a:srgbClr val="B6AC89"/>
    <a:srgbClr val="812200"/>
    <a:srgbClr val="EAA323"/>
    <a:srgbClr val="82B6B2"/>
    <a:srgbClr val="5F7E54"/>
    <a:srgbClr val="E34E2E"/>
    <a:srgbClr val="E5B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p:restoredTop sz="94599"/>
  </p:normalViewPr>
  <p:slideViewPr>
    <p:cSldViewPr>
      <p:cViewPr varScale="1">
        <p:scale>
          <a:sx n="83" d="100"/>
          <a:sy n="83" d="100"/>
        </p:scale>
        <p:origin x="1450" y="62"/>
      </p:cViewPr>
      <p:guideLst>
        <p:guide orient="horz" pos="2160"/>
        <p:guide pos="2880"/>
      </p:guideLst>
    </p:cSldViewPr>
  </p:slideViewPr>
  <p:notesTextViewPr>
    <p:cViewPr>
      <p:scale>
        <a:sx n="1" d="1"/>
        <a:sy n="1" d="1"/>
      </p:scale>
      <p:origin x="0" y="0"/>
    </p:cViewPr>
  </p:notesTextViewPr>
  <p:sorterViewPr>
    <p:cViewPr>
      <p:scale>
        <a:sx n="67" d="100"/>
        <a:sy n="6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7E98D-9423-40A7-841C-C26294FEF012}" type="datetimeFigureOut">
              <a:rPr lang="zh-CN" altLang="en-US" smtClean="0"/>
              <a:t>2018/8/26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4527A9-B10F-42E5-AF05-CC2349993195}" type="slidenum">
              <a:rPr lang="zh-CN" altLang="en-US" smtClean="0"/>
              <a:t>‹#›</a:t>
            </a:fld>
            <a:endParaRPr lang="zh-CN" altLang="en-US"/>
          </a:p>
        </p:txBody>
      </p:sp>
    </p:spTree>
    <p:extLst>
      <p:ext uri="{BB962C8B-B14F-4D97-AF65-F5344CB8AC3E}">
        <p14:creationId xmlns:p14="http://schemas.microsoft.com/office/powerpoint/2010/main" val="2378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19480C-011E-4D9B-A898-667C38D7143E}" type="datetime1">
              <a:rPr lang="zh-CN" altLang="en-US" smtClean="0"/>
              <a:t>2018/8/26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2444041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1BCFF1-D6AE-4A58-B206-A47F710004E3}" type="datetime1">
              <a:rPr lang="zh-CN" altLang="en-US" smtClean="0"/>
              <a:t>2018/8/26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388200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9B098E-0E2B-4777-A4CA-E1C588638D30}" type="datetime1">
              <a:rPr lang="zh-CN" altLang="en-US" smtClean="0"/>
              <a:t>2018/8/26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378146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C93DC-C817-4DA6-9C93-87FC4AAA8818}" type="datetime1">
              <a:rPr lang="zh-CN" altLang="en-US" smtClean="0"/>
              <a:t>2018/8/26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85573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E64182-8E8A-4644-AFAF-8263018C20E0}" type="datetime1">
              <a:rPr lang="zh-CN" altLang="en-US" smtClean="0"/>
              <a:t>2018/8/26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159256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D64167-9FF6-4F47-8A5A-481BF1DA5DC1}" type="datetime1">
              <a:rPr lang="zh-CN" altLang="en-US" smtClean="0"/>
              <a:t>2018/8/26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80047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F02760-B95E-457A-9543-83751AFB1199}" type="datetime1">
              <a:rPr lang="zh-CN" altLang="en-US" smtClean="0"/>
              <a:t>2018/8/26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159517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A9E14B7-26B8-4998-BC37-E0F964855B31}" type="datetime1">
              <a:rPr lang="zh-CN" altLang="en-US" smtClean="0"/>
              <a:t>2018/8/26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2405452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D965C5-CDC4-4328-AB5F-B601A750CA64}" type="datetime1">
              <a:rPr lang="zh-CN" altLang="en-US" smtClean="0"/>
              <a:t>2018/8/26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21306934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16EFE4-3AED-4F87-B57D-A9380447C411}" type="datetime1">
              <a:rPr lang="zh-CN" altLang="en-US" smtClean="0"/>
              <a:t>2018/8/26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3374899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268720-023C-45D1-B6D2-A2812055E1C2}" type="datetime1">
              <a:rPr lang="zh-CN" altLang="en-US" smtClean="0"/>
              <a:t>2018/8/26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DBCA8F-272F-4060-9465-DFDE7B52B5EC}" type="slidenum">
              <a:rPr lang="zh-CN" altLang="en-US" smtClean="0"/>
              <a:t>‹#›</a:t>
            </a:fld>
            <a:endParaRPr lang="zh-CN" altLang="en-US"/>
          </a:p>
        </p:txBody>
      </p:sp>
    </p:spTree>
    <p:extLst>
      <p:ext uri="{BB962C8B-B14F-4D97-AF65-F5344CB8AC3E}">
        <p14:creationId xmlns:p14="http://schemas.microsoft.com/office/powerpoint/2010/main" val="190236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F:\1363155520386_zcool.com.cn\wg_stained_canvas_backgrounds_6.jpg"/>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a:stretch/>
        </p:blipFill>
        <p:spPr bwMode="auto">
          <a:xfrm>
            <a:off x="990" y="0"/>
            <a:ext cx="9143010" cy="686513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EB767-8345-40EA-9D4B-421F6DF99841}" type="datetime1">
              <a:rPr lang="zh-CN" altLang="en-US" smtClean="0"/>
              <a:t>2018/8/26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476387"/>
            <a:ext cx="2133600" cy="365125"/>
          </a:xfrm>
          <a:prstGeom prst="rect">
            <a:avLst/>
          </a:prstGeom>
        </p:spPr>
        <p:txBody>
          <a:bodyPr vert="horz" lIns="91440" tIns="45720" rIns="91440" bIns="45720" rtlCol="0" anchor="ctr"/>
          <a:lstStyle>
            <a:lvl1pPr algn="r">
              <a:defRPr sz="1200">
                <a:solidFill>
                  <a:schemeClr val="tx1">
                    <a:lumMod val="75000"/>
                    <a:lumOff val="25000"/>
                  </a:schemeClr>
                </a:solidFill>
                <a:latin typeface="Arial" pitchFamily="34" charset="0"/>
                <a:cs typeface="Arial" pitchFamily="34" charset="0"/>
              </a:defRPr>
            </a:lvl1pPr>
          </a:lstStyle>
          <a:p>
            <a:fld id="{95DBCA8F-272F-4060-9465-DFDE7B52B5EC}" type="slidenum">
              <a:rPr lang="zh-CN" altLang="en-US" smtClean="0"/>
              <a:pPr/>
              <a:t>‹#›</a:t>
            </a:fld>
            <a:endParaRPr lang="zh-CN" altLang="en-US"/>
          </a:p>
        </p:txBody>
      </p:sp>
    </p:spTree>
    <p:extLst>
      <p:ext uri="{BB962C8B-B14F-4D97-AF65-F5344CB8AC3E}">
        <p14:creationId xmlns:p14="http://schemas.microsoft.com/office/powerpoint/2010/main" val="3196437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17672" y="205252"/>
            <a:ext cx="8712968" cy="6464108"/>
          </a:xfrm>
          <a:custGeom>
            <a:avLst/>
            <a:gdLst/>
            <a:ahLst/>
            <a:cxnLst/>
            <a:rect l="l" t="t" r="r" b="b"/>
            <a:pathLst>
              <a:path w="8712968" h="6464108">
                <a:moveTo>
                  <a:pt x="201740" y="0"/>
                </a:moveTo>
                <a:lnTo>
                  <a:pt x="2352388" y="0"/>
                </a:lnTo>
                <a:cubicBezTo>
                  <a:pt x="2463806" y="0"/>
                  <a:pt x="2554128" y="90322"/>
                  <a:pt x="2554128" y="201740"/>
                </a:cubicBezTo>
                <a:lnTo>
                  <a:pt x="2554128" y="631460"/>
                </a:lnTo>
                <a:lnTo>
                  <a:pt x="8579050" y="631460"/>
                </a:lnTo>
                <a:cubicBezTo>
                  <a:pt x="8653011" y="631460"/>
                  <a:pt x="8712968" y="691417"/>
                  <a:pt x="8712968" y="765378"/>
                </a:cubicBezTo>
                <a:lnTo>
                  <a:pt x="8712968" y="6330190"/>
                </a:lnTo>
                <a:cubicBezTo>
                  <a:pt x="8712968" y="6404151"/>
                  <a:pt x="8653011" y="6464108"/>
                  <a:pt x="8579050" y="6464108"/>
                </a:cubicBezTo>
                <a:lnTo>
                  <a:pt x="133918" y="6464108"/>
                </a:lnTo>
                <a:cubicBezTo>
                  <a:pt x="59957" y="6464108"/>
                  <a:pt x="0" y="6404151"/>
                  <a:pt x="0" y="6330190"/>
                </a:cubicBezTo>
                <a:lnTo>
                  <a:pt x="0" y="936104"/>
                </a:lnTo>
                <a:lnTo>
                  <a:pt x="0" y="765378"/>
                </a:lnTo>
                <a:lnTo>
                  <a:pt x="0" y="201740"/>
                </a:lnTo>
                <a:cubicBezTo>
                  <a:pt x="0" y="90322"/>
                  <a:pt x="90322" y="0"/>
                  <a:pt x="201740" y="0"/>
                </a:cubicBezTo>
                <a:close/>
              </a:path>
            </a:pathLst>
          </a:custGeom>
          <a:solidFill>
            <a:schemeClr val="bg1"/>
          </a:solidFill>
          <a:ln w="19050">
            <a:solidFill>
              <a:schemeClr val="bg1">
                <a:lumMod val="75000"/>
              </a:schemeClr>
            </a:solidFill>
          </a:ln>
          <a:effectLst>
            <a:outerShdw blurRad="292100" dist="38100" dir="18900000" algn="b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同侧圆角矩形 9"/>
          <p:cNvSpPr/>
          <p:nvPr/>
        </p:nvSpPr>
        <p:spPr>
          <a:xfrm>
            <a:off x="467544" y="1124744"/>
            <a:ext cx="1656184" cy="576064"/>
          </a:xfrm>
          <a:prstGeom prst="round2SameRect">
            <a:avLst/>
          </a:prstGeom>
          <a:solidFill>
            <a:srgbClr val="5F7E54"/>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同侧圆角矩形 10"/>
          <p:cNvSpPr/>
          <p:nvPr/>
        </p:nvSpPr>
        <p:spPr>
          <a:xfrm>
            <a:off x="1056717" y="1124744"/>
            <a:ext cx="1656184" cy="576064"/>
          </a:xfrm>
          <a:prstGeom prst="round2SameRect">
            <a:avLst/>
          </a:prstGeom>
          <a:solidFill>
            <a:srgbClr val="82B6B2"/>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同侧圆角矩形 11"/>
          <p:cNvSpPr/>
          <p:nvPr/>
        </p:nvSpPr>
        <p:spPr>
          <a:xfrm>
            <a:off x="1645890" y="1124744"/>
            <a:ext cx="1656184" cy="576064"/>
          </a:xfrm>
          <a:prstGeom prst="round2SameRect">
            <a:avLst/>
          </a:prstGeom>
          <a:solidFill>
            <a:srgbClr val="EAA323"/>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a:off x="2235063" y="1124744"/>
            <a:ext cx="1656184" cy="576064"/>
          </a:xfrm>
          <a:prstGeom prst="round2SameRect">
            <a:avLst/>
          </a:prstGeom>
          <a:solidFill>
            <a:srgbClr val="E34E2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同侧圆角矩形 13"/>
          <p:cNvSpPr/>
          <p:nvPr/>
        </p:nvSpPr>
        <p:spPr>
          <a:xfrm>
            <a:off x="2824236" y="1124744"/>
            <a:ext cx="1656184" cy="576064"/>
          </a:xfrm>
          <a:prstGeom prst="round2SameRect">
            <a:avLst/>
          </a:prstGeom>
          <a:solidFill>
            <a:srgbClr val="A5986C"/>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侧圆角矩形 14"/>
          <p:cNvSpPr/>
          <p:nvPr/>
        </p:nvSpPr>
        <p:spPr>
          <a:xfrm>
            <a:off x="3413408" y="1124744"/>
            <a:ext cx="1656184" cy="576064"/>
          </a:xfrm>
          <a:prstGeom prst="round2SameRect">
            <a:avLst/>
          </a:prstGeom>
          <a:solidFill>
            <a:schemeClr val="bg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17672" y="1124744"/>
            <a:ext cx="8712968" cy="5544616"/>
          </a:xfrm>
          <a:custGeom>
            <a:avLst/>
            <a:gdLst/>
            <a:ahLst/>
            <a:cxnLst/>
            <a:rect l="l" t="t" r="r" b="b"/>
            <a:pathLst>
              <a:path w="8712968" h="5544616">
                <a:moveTo>
                  <a:pt x="4571177" y="0"/>
                </a:moveTo>
                <a:lnTo>
                  <a:pt x="8498275" y="0"/>
                </a:lnTo>
                <a:cubicBezTo>
                  <a:pt x="8616847" y="0"/>
                  <a:pt x="8712968" y="96121"/>
                  <a:pt x="8712968" y="214693"/>
                </a:cubicBezTo>
                <a:lnTo>
                  <a:pt x="8712968" y="642319"/>
                </a:lnTo>
                <a:lnTo>
                  <a:pt x="8712968" y="648072"/>
                </a:lnTo>
                <a:lnTo>
                  <a:pt x="8712968" y="5406353"/>
                </a:lnTo>
                <a:cubicBezTo>
                  <a:pt x="8712968" y="5482714"/>
                  <a:pt x="8651066" y="5544616"/>
                  <a:pt x="8574705" y="5544616"/>
                </a:cubicBezTo>
                <a:lnTo>
                  <a:pt x="138263" y="5544616"/>
                </a:lnTo>
                <a:cubicBezTo>
                  <a:pt x="61902" y="5544616"/>
                  <a:pt x="0" y="5482714"/>
                  <a:pt x="0" y="5406353"/>
                </a:cubicBezTo>
                <a:lnTo>
                  <a:pt x="0" y="642319"/>
                </a:lnTo>
                <a:cubicBezTo>
                  <a:pt x="0" y="565958"/>
                  <a:pt x="61902" y="504056"/>
                  <a:pt x="138263" y="504056"/>
                </a:cubicBezTo>
                <a:lnTo>
                  <a:pt x="4356484" y="504056"/>
                </a:lnTo>
                <a:lnTo>
                  <a:pt x="4356484" y="214693"/>
                </a:lnTo>
                <a:cubicBezTo>
                  <a:pt x="4356484" y="96121"/>
                  <a:pt x="4452605" y="0"/>
                  <a:pt x="4571177"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19050">
            <a:solidFill>
              <a:schemeClr val="bg1">
                <a:lumMod val="75000"/>
              </a:schemeClr>
            </a:solidFill>
          </a:ln>
          <a:effectLst>
            <a:outerShdw blurRad="292100" dist="38100" dir="18900000" algn="b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7" descr="C:\Users\Administrator\Desktop\31530[1]\图像\image96.png"/>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b="8525"/>
          <a:stretch/>
        </p:blipFill>
        <p:spPr bwMode="auto">
          <a:xfrm>
            <a:off x="1910675" y="3763076"/>
            <a:ext cx="5326961" cy="12501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ctrTitle"/>
          </p:nvPr>
        </p:nvSpPr>
        <p:spPr>
          <a:xfrm>
            <a:off x="685800" y="2492896"/>
            <a:ext cx="7772400" cy="1470025"/>
          </a:xfrm>
        </p:spPr>
        <p:txBody>
          <a:bodyPr>
            <a:normAutofit/>
          </a:bodyPr>
          <a:lstStyle/>
          <a:p>
            <a:r>
              <a:rPr lang="zh-CN" altLang="en-US" sz="4800" b="1" dirty="0">
                <a:solidFill>
                  <a:srgbClr val="FF6600"/>
                </a:solidFill>
                <a:effectLst>
                  <a:innerShdw blurRad="63500" dist="50800" dir="13500000">
                    <a:prstClr val="black">
                      <a:alpha val="50000"/>
                    </a:prstClr>
                  </a:innerShdw>
                </a:effectLst>
                <a:latin typeface="微软雅黑" pitchFamily="34" charset="-122"/>
                <a:ea typeface="微软雅黑" pitchFamily="34" charset="-122"/>
              </a:rPr>
              <a:t>软件工程营结题答辩</a:t>
            </a:r>
          </a:p>
        </p:txBody>
      </p:sp>
      <p:sp>
        <p:nvSpPr>
          <p:cNvPr id="5" name="副标题 4"/>
          <p:cNvSpPr>
            <a:spLocks noGrp="1"/>
          </p:cNvSpPr>
          <p:nvPr>
            <p:ph type="subTitle" idx="1"/>
          </p:nvPr>
        </p:nvSpPr>
        <p:spPr>
          <a:xfrm>
            <a:off x="1371600" y="3789040"/>
            <a:ext cx="6400800" cy="1752600"/>
          </a:xfrm>
        </p:spPr>
        <p:txBody>
          <a:bodyPr/>
          <a:lstStyle/>
          <a:p>
            <a:r>
              <a:rPr lang="en-US" altLang="zh-CN" dirty="0">
                <a:solidFill>
                  <a:schemeClr val="bg1"/>
                </a:solidFill>
              </a:rPr>
              <a:t>Victory</a:t>
            </a:r>
          </a:p>
          <a:p>
            <a:r>
              <a:rPr lang="zh-CN" altLang="en-US" dirty="0">
                <a:solidFill>
                  <a:schemeClr val="bg1"/>
                </a:solidFill>
              </a:rPr>
              <a:t>  汪能  谢飞  王振宇</a:t>
            </a:r>
            <a:endParaRPr lang="en-US" altLang="zh-CN" dirty="0">
              <a:solidFill>
                <a:schemeClr val="bg1"/>
              </a:solidFill>
            </a:endParaRPr>
          </a:p>
        </p:txBody>
      </p:sp>
    </p:spTree>
    <p:extLst>
      <p:ext uri="{BB962C8B-B14F-4D97-AF65-F5344CB8AC3E}">
        <p14:creationId xmlns:p14="http://schemas.microsoft.com/office/powerpoint/2010/main" val="328183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9"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1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2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30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0-#ppt_w/2"/>
                                          </p:val>
                                        </p:tav>
                                        <p:tav tm="100000">
                                          <p:val>
                                            <p:strVal val="#ppt_x"/>
                                          </p:val>
                                        </p:tav>
                                      </p:tavLst>
                                    </p:anim>
                                    <p:anim calcmode="lin" valueType="num">
                                      <p:cBhvr additive="base">
                                        <p:cTn id="31" dur="5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9" fill="hold" grpId="0" nodeType="withEffect">
                                  <p:stCondLst>
                                    <p:cond delay="40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0-#ppt_h/2"/>
                                          </p:val>
                                        </p:tav>
                                        <p:tav tm="100000">
                                          <p:val>
                                            <p:strVal val="#ppt_y"/>
                                          </p:val>
                                        </p:tav>
                                      </p:tavLst>
                                    </p:anim>
                                  </p:childTnLst>
                                </p:cTn>
                              </p:par>
                              <p:par>
                                <p:cTn id="36" presetID="2" presetClass="entr" presetSubtype="9" fill="hold" grpId="0" nodeType="withEffect">
                                  <p:stCondLst>
                                    <p:cond delay="5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0-#ppt_w/2"/>
                                          </p:val>
                                        </p:tav>
                                        <p:tav tm="100000">
                                          <p:val>
                                            <p:strVal val="#ppt_x"/>
                                          </p:val>
                                        </p:tav>
                                      </p:tavLst>
                                    </p:anim>
                                    <p:anim calcmode="lin" valueType="num">
                                      <p:cBhvr additive="base">
                                        <p:cTn id="39" dur="500" fill="hold"/>
                                        <p:tgtEl>
                                          <p:spTgt spid="15"/>
                                        </p:tgtEl>
                                        <p:attrNameLst>
                                          <p:attrName>ppt_y</p:attrName>
                                        </p:attrNameLst>
                                      </p:cBhvr>
                                      <p:tavLst>
                                        <p:tav tm="0">
                                          <p:val>
                                            <p:strVal val="0-#ppt_h/2"/>
                                          </p:val>
                                        </p:tav>
                                        <p:tav tm="100000">
                                          <p:val>
                                            <p:strVal val="#ppt_y"/>
                                          </p:val>
                                        </p:tav>
                                      </p:tavLst>
                                    </p:anim>
                                  </p:childTnLst>
                                </p:cTn>
                              </p:par>
                            </p:childTnLst>
                          </p:cTn>
                        </p:par>
                        <p:par>
                          <p:cTn id="40" fill="hold">
                            <p:stCondLst>
                              <p:cond delay="2000"/>
                            </p:stCondLst>
                            <p:childTnLst>
                              <p:par>
                                <p:cTn id="41" presetID="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1+#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P spid="14" grpId="0" animBg="1"/>
      <p:bldP spid="15" grpId="0" animBg="1"/>
      <p:bldP spid="8" grpId="0" animBg="1"/>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17672" y="205252"/>
            <a:ext cx="8712968" cy="6464108"/>
          </a:xfrm>
          <a:custGeom>
            <a:avLst/>
            <a:gdLst/>
            <a:ahLst/>
            <a:cxnLst/>
            <a:rect l="l" t="t" r="r" b="b"/>
            <a:pathLst>
              <a:path w="8712968" h="6464108">
                <a:moveTo>
                  <a:pt x="201740" y="0"/>
                </a:moveTo>
                <a:lnTo>
                  <a:pt x="2352388" y="0"/>
                </a:lnTo>
                <a:cubicBezTo>
                  <a:pt x="2463806" y="0"/>
                  <a:pt x="2554128" y="90322"/>
                  <a:pt x="2554128" y="201740"/>
                </a:cubicBezTo>
                <a:lnTo>
                  <a:pt x="2554128" y="631460"/>
                </a:lnTo>
                <a:lnTo>
                  <a:pt x="8579050" y="631460"/>
                </a:lnTo>
                <a:cubicBezTo>
                  <a:pt x="8653011" y="631460"/>
                  <a:pt x="8712968" y="691417"/>
                  <a:pt x="8712968" y="765378"/>
                </a:cubicBezTo>
                <a:lnTo>
                  <a:pt x="8712968" y="6330190"/>
                </a:lnTo>
                <a:cubicBezTo>
                  <a:pt x="8712968" y="6404151"/>
                  <a:pt x="8653011" y="6464108"/>
                  <a:pt x="8579050" y="6464108"/>
                </a:cubicBezTo>
                <a:lnTo>
                  <a:pt x="133918" y="6464108"/>
                </a:lnTo>
                <a:cubicBezTo>
                  <a:pt x="59957" y="6464108"/>
                  <a:pt x="0" y="6404151"/>
                  <a:pt x="0" y="6330190"/>
                </a:cubicBezTo>
                <a:lnTo>
                  <a:pt x="0" y="936104"/>
                </a:lnTo>
                <a:lnTo>
                  <a:pt x="0" y="765378"/>
                </a:lnTo>
                <a:lnTo>
                  <a:pt x="0" y="201740"/>
                </a:lnTo>
                <a:cubicBezTo>
                  <a:pt x="0" y="90322"/>
                  <a:pt x="90322" y="0"/>
                  <a:pt x="201740" y="0"/>
                </a:cubicBezTo>
                <a:close/>
              </a:path>
            </a:pathLst>
          </a:custGeom>
          <a:solidFill>
            <a:schemeClr val="bg1"/>
          </a:solidFill>
          <a:ln w="19050">
            <a:solidFill>
              <a:schemeClr val="bg1">
                <a:lumMod val="75000"/>
              </a:schemeClr>
            </a:solidFill>
          </a:ln>
          <a:effectLst>
            <a:outerShdw blurRad="292100" dist="38100" dir="18900000" algn="b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同侧圆角矩形 9"/>
          <p:cNvSpPr/>
          <p:nvPr/>
        </p:nvSpPr>
        <p:spPr>
          <a:xfrm>
            <a:off x="467544" y="1124744"/>
            <a:ext cx="1656184" cy="576064"/>
          </a:xfrm>
          <a:prstGeom prst="round2SameRect">
            <a:avLst/>
          </a:prstGeom>
          <a:solidFill>
            <a:srgbClr val="5F7E54"/>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同侧圆角矩形 10"/>
          <p:cNvSpPr/>
          <p:nvPr/>
        </p:nvSpPr>
        <p:spPr>
          <a:xfrm>
            <a:off x="1056717" y="1124744"/>
            <a:ext cx="1656184" cy="576064"/>
          </a:xfrm>
          <a:prstGeom prst="round2SameRect">
            <a:avLst/>
          </a:prstGeom>
          <a:solidFill>
            <a:srgbClr val="82B6B2"/>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同侧圆角矩形 11"/>
          <p:cNvSpPr/>
          <p:nvPr/>
        </p:nvSpPr>
        <p:spPr>
          <a:xfrm>
            <a:off x="1645890" y="1124744"/>
            <a:ext cx="1656184" cy="576064"/>
          </a:xfrm>
          <a:prstGeom prst="round2SameRect">
            <a:avLst/>
          </a:prstGeom>
          <a:solidFill>
            <a:srgbClr val="EAA323"/>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a:off x="2235063" y="1124744"/>
            <a:ext cx="1656184" cy="576064"/>
          </a:xfrm>
          <a:prstGeom prst="round2SameRect">
            <a:avLst/>
          </a:prstGeom>
          <a:solidFill>
            <a:srgbClr val="E34E2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同侧圆角矩形 13"/>
          <p:cNvSpPr/>
          <p:nvPr/>
        </p:nvSpPr>
        <p:spPr>
          <a:xfrm>
            <a:off x="2824236" y="1124744"/>
            <a:ext cx="1656184" cy="576064"/>
          </a:xfrm>
          <a:prstGeom prst="round2SameRect">
            <a:avLst/>
          </a:prstGeom>
          <a:solidFill>
            <a:srgbClr val="A5986C"/>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侧圆角矩形 14"/>
          <p:cNvSpPr/>
          <p:nvPr/>
        </p:nvSpPr>
        <p:spPr>
          <a:xfrm>
            <a:off x="3413408" y="1124744"/>
            <a:ext cx="1656184" cy="576064"/>
          </a:xfrm>
          <a:prstGeom prst="round2SameRect">
            <a:avLst/>
          </a:prstGeom>
          <a:solidFill>
            <a:schemeClr val="bg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15516" y="990768"/>
            <a:ext cx="8712968" cy="5544616"/>
          </a:xfrm>
          <a:custGeom>
            <a:avLst/>
            <a:gdLst/>
            <a:ahLst/>
            <a:cxnLst/>
            <a:rect l="l" t="t" r="r" b="b"/>
            <a:pathLst>
              <a:path w="8712968" h="5544616">
                <a:moveTo>
                  <a:pt x="4571177" y="0"/>
                </a:moveTo>
                <a:lnTo>
                  <a:pt x="8498275" y="0"/>
                </a:lnTo>
                <a:cubicBezTo>
                  <a:pt x="8616847" y="0"/>
                  <a:pt x="8712968" y="96121"/>
                  <a:pt x="8712968" y="214693"/>
                </a:cubicBezTo>
                <a:lnTo>
                  <a:pt x="8712968" y="642319"/>
                </a:lnTo>
                <a:lnTo>
                  <a:pt x="8712968" y="648072"/>
                </a:lnTo>
                <a:lnTo>
                  <a:pt x="8712968" y="5406353"/>
                </a:lnTo>
                <a:cubicBezTo>
                  <a:pt x="8712968" y="5482714"/>
                  <a:pt x="8651066" y="5544616"/>
                  <a:pt x="8574705" y="5544616"/>
                </a:cubicBezTo>
                <a:lnTo>
                  <a:pt x="138263" y="5544616"/>
                </a:lnTo>
                <a:cubicBezTo>
                  <a:pt x="61902" y="5544616"/>
                  <a:pt x="0" y="5482714"/>
                  <a:pt x="0" y="5406353"/>
                </a:cubicBezTo>
                <a:lnTo>
                  <a:pt x="0" y="642319"/>
                </a:lnTo>
                <a:cubicBezTo>
                  <a:pt x="0" y="565958"/>
                  <a:pt x="61902" y="504056"/>
                  <a:pt x="138263" y="504056"/>
                </a:cubicBezTo>
                <a:lnTo>
                  <a:pt x="4356484" y="504056"/>
                </a:lnTo>
                <a:lnTo>
                  <a:pt x="4356484" y="214693"/>
                </a:lnTo>
                <a:cubicBezTo>
                  <a:pt x="4356484" y="96121"/>
                  <a:pt x="4452605" y="0"/>
                  <a:pt x="4571177"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19050">
            <a:solidFill>
              <a:schemeClr val="bg1">
                <a:lumMod val="75000"/>
              </a:schemeClr>
            </a:solidFill>
          </a:ln>
          <a:effectLst>
            <a:outerShdw blurRad="292100" dist="38100" dir="18900000" algn="b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7" descr="C:\Users\Administrator\Desktop\31530[1]\图像\image96.png"/>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b="8525"/>
          <a:stretch/>
        </p:blipFill>
        <p:spPr bwMode="auto">
          <a:xfrm>
            <a:off x="1910675" y="3763076"/>
            <a:ext cx="5326961" cy="635503"/>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ctrTitle"/>
          </p:nvPr>
        </p:nvSpPr>
        <p:spPr>
          <a:xfrm>
            <a:off x="685800" y="2492896"/>
            <a:ext cx="7772400" cy="1470025"/>
          </a:xfrm>
        </p:spPr>
        <p:txBody>
          <a:bodyPr>
            <a:normAutofit/>
          </a:bodyPr>
          <a:lstStyle/>
          <a:p>
            <a:r>
              <a:rPr lang="en-US" altLang="zh-CN" sz="5400" b="1" dirty="0" smtClean="0">
                <a:solidFill>
                  <a:srgbClr val="FF6600"/>
                </a:solidFill>
                <a:effectLst>
                  <a:innerShdw blurRad="63500" dist="50800" dir="13500000">
                    <a:prstClr val="black">
                      <a:alpha val="50000"/>
                    </a:prstClr>
                  </a:innerShdw>
                </a:effectLst>
                <a:latin typeface="微软雅黑" pitchFamily="34" charset="-122"/>
                <a:ea typeface="微软雅黑" pitchFamily="34" charset="-122"/>
              </a:rPr>
              <a:t>THANK YOU</a:t>
            </a:r>
            <a:endParaRPr lang="zh-CN" altLang="en-US" sz="5400" b="1" dirty="0">
              <a:solidFill>
                <a:srgbClr val="FF6600"/>
              </a:solidFill>
              <a:effectLst>
                <a:innerShdw blurRad="63500" dist="50800" dir="13500000">
                  <a:prstClr val="black">
                    <a:alpha val="50000"/>
                  </a:prstClr>
                </a:innerShdw>
              </a:effectLst>
              <a:latin typeface="微软雅黑" pitchFamily="34" charset="-122"/>
              <a:ea typeface="微软雅黑" pitchFamily="34" charset="-122"/>
            </a:endParaRPr>
          </a:p>
        </p:txBody>
      </p:sp>
      <p:sp>
        <p:nvSpPr>
          <p:cNvPr id="5" name="副标题 4"/>
          <p:cNvSpPr>
            <a:spLocks noGrp="1"/>
          </p:cNvSpPr>
          <p:nvPr>
            <p:ph type="subTitle" idx="1"/>
          </p:nvPr>
        </p:nvSpPr>
        <p:spPr>
          <a:xfrm>
            <a:off x="1371600" y="3789040"/>
            <a:ext cx="6400800" cy="1752600"/>
          </a:xfrm>
        </p:spPr>
        <p:txBody>
          <a:bodyPr/>
          <a:lstStyle/>
          <a:p>
            <a:r>
              <a:rPr lang="en-US" altLang="zh-CN" dirty="0" smtClean="0">
                <a:solidFill>
                  <a:schemeClr val="bg1"/>
                </a:solidFill>
              </a:rPr>
              <a:t>FOR LISTENING</a:t>
            </a:r>
            <a:endParaRPr lang="zh-CN" altLang="en-US" dirty="0">
              <a:solidFill>
                <a:schemeClr val="bg1"/>
              </a:solidFill>
            </a:endParaRPr>
          </a:p>
        </p:txBody>
      </p:sp>
    </p:spTree>
    <p:extLst>
      <p:ext uri="{BB962C8B-B14F-4D97-AF65-F5344CB8AC3E}">
        <p14:creationId xmlns:p14="http://schemas.microsoft.com/office/powerpoint/2010/main" val="192812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9"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1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2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30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0-#ppt_w/2"/>
                                          </p:val>
                                        </p:tav>
                                        <p:tav tm="100000">
                                          <p:val>
                                            <p:strVal val="#ppt_x"/>
                                          </p:val>
                                        </p:tav>
                                      </p:tavLst>
                                    </p:anim>
                                    <p:anim calcmode="lin" valueType="num">
                                      <p:cBhvr additive="base">
                                        <p:cTn id="31" dur="5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9" fill="hold" grpId="0" nodeType="withEffect">
                                  <p:stCondLst>
                                    <p:cond delay="40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0-#ppt_h/2"/>
                                          </p:val>
                                        </p:tav>
                                        <p:tav tm="100000">
                                          <p:val>
                                            <p:strVal val="#ppt_y"/>
                                          </p:val>
                                        </p:tav>
                                      </p:tavLst>
                                    </p:anim>
                                  </p:childTnLst>
                                </p:cTn>
                              </p:par>
                              <p:par>
                                <p:cTn id="36" presetID="2" presetClass="entr" presetSubtype="9" fill="hold" grpId="0" nodeType="withEffect">
                                  <p:stCondLst>
                                    <p:cond delay="5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0-#ppt_w/2"/>
                                          </p:val>
                                        </p:tav>
                                        <p:tav tm="100000">
                                          <p:val>
                                            <p:strVal val="#ppt_x"/>
                                          </p:val>
                                        </p:tav>
                                      </p:tavLst>
                                    </p:anim>
                                    <p:anim calcmode="lin" valueType="num">
                                      <p:cBhvr additive="base">
                                        <p:cTn id="39" dur="500" fill="hold"/>
                                        <p:tgtEl>
                                          <p:spTgt spid="15"/>
                                        </p:tgtEl>
                                        <p:attrNameLst>
                                          <p:attrName>ppt_y</p:attrName>
                                        </p:attrNameLst>
                                      </p:cBhvr>
                                      <p:tavLst>
                                        <p:tav tm="0">
                                          <p:val>
                                            <p:strVal val="0-#ppt_h/2"/>
                                          </p:val>
                                        </p:tav>
                                        <p:tav tm="100000">
                                          <p:val>
                                            <p:strVal val="#ppt_y"/>
                                          </p:val>
                                        </p:tav>
                                      </p:tavLst>
                                    </p:anim>
                                  </p:childTnLst>
                                </p:cTn>
                              </p:par>
                            </p:childTnLst>
                          </p:cTn>
                        </p:par>
                        <p:par>
                          <p:cTn id="40" fill="hold">
                            <p:stCondLst>
                              <p:cond delay="2000"/>
                            </p:stCondLst>
                            <p:childTnLst>
                              <p:par>
                                <p:cTn id="41" presetID="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1+#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P spid="14" grpId="0" animBg="1"/>
      <p:bldP spid="15" grpId="0" animBg="1"/>
      <p:bldP spid="8" grpId="0" animBg="1"/>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0" y="-2258"/>
            <a:ext cx="9144993" cy="7240894"/>
            <a:chOff x="0" y="-2258"/>
            <a:chExt cx="9144993" cy="7240894"/>
          </a:xfrm>
        </p:grpSpPr>
        <p:pic>
          <p:nvPicPr>
            <p:cNvPr id="2051" name="Picture 3" descr="C:\Users\Administrator\Desktop\15950[1]\图像\image148.png"/>
            <p:cNvPicPr>
              <a:picLocks noChangeAspect="1" noChangeArrowheads="1"/>
            </p:cNvPicPr>
            <p:nvPr/>
          </p:nvPicPr>
          <p:blipFill rotWithShape="1">
            <a:blip r:embed="rId2">
              <a:extLst>
                <a:ext uri="{28A0092B-C50C-407E-A947-70E740481C1C}">
                  <a14:useLocalDpi xmlns:a14="http://schemas.microsoft.com/office/drawing/2010/main" val="0"/>
                </a:ext>
              </a:extLst>
            </a:blip>
            <a:srcRect l="735" r="1953"/>
            <a:stretch/>
          </p:blipFill>
          <p:spPr bwMode="auto">
            <a:xfrm>
              <a:off x="0" y="-347"/>
              <a:ext cx="91440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Administrator\Desktop\15950[1]\图像\image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900488" y="-3902746"/>
              <a:ext cx="1343025" cy="91440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Administrator\Desktop\15950[1]\图像\image148.png"/>
            <p:cNvPicPr>
              <a:picLocks noChangeAspect="1" noChangeArrowheads="1"/>
            </p:cNvPicPr>
            <p:nvPr/>
          </p:nvPicPr>
          <p:blipFill rotWithShape="1">
            <a:blip r:embed="rId2">
              <a:extLst>
                <a:ext uri="{28A0092B-C50C-407E-A947-70E740481C1C}">
                  <a14:useLocalDpi xmlns:a14="http://schemas.microsoft.com/office/drawing/2010/main" val="0"/>
                </a:ext>
              </a:extLst>
            </a:blip>
            <a:srcRect l="735" r="1953"/>
            <a:stretch/>
          </p:blipFill>
          <p:spPr bwMode="auto">
            <a:xfrm flipV="1">
              <a:off x="0" y="6257561"/>
              <a:ext cx="91440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Administrator\Desktop\15950[1]\图像\image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901479" y="1621621"/>
              <a:ext cx="1343025" cy="914400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953691"/>
              <a:ext cx="9144000" cy="5571653"/>
            </a:xfrm>
            <a:prstGeom prst="rect">
              <a:avLst/>
            </a:prstGeom>
            <a:solidFill>
              <a:srgbClr val="F7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5" name="Picture 3" descr="F:\1363155520386_zcool.com.cn\wg_stained_canvas_backgrounds_6.jpg"/>
          <p:cNvPicPr>
            <a:picLocks noChangeAspect="1" noChangeArrowheads="1"/>
          </p:cNvPicPr>
          <p:nvPr/>
        </p:nvPicPr>
        <p:blipFill rotWithShape="1">
          <a:blip r:embed="rId4">
            <a:extLst>
              <a:ext uri="{28A0092B-C50C-407E-A947-70E740481C1C}">
                <a14:useLocalDpi xmlns:a14="http://schemas.microsoft.com/office/drawing/2010/main" val="0"/>
              </a:ext>
            </a:extLst>
          </a:blip>
          <a:srcRect l="16691" r="72"/>
          <a:stretch/>
        </p:blipFill>
        <p:spPr bwMode="auto">
          <a:xfrm>
            <a:off x="990" y="0"/>
            <a:ext cx="9143010" cy="686513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657100" y="2262920"/>
            <a:ext cx="3805716" cy="1943344"/>
            <a:chOff x="1043608" y="3933056"/>
            <a:chExt cx="3384376" cy="1728192"/>
          </a:xfrm>
          <a:effectLst>
            <a:outerShdw blurRad="203200" dist="38100" dir="18900000" algn="bl" rotWithShape="0">
              <a:prstClr val="black">
                <a:alpha val="24000"/>
              </a:prstClr>
            </a:outerShdw>
          </a:effectLst>
        </p:grpSpPr>
        <p:sp>
          <p:nvSpPr>
            <p:cNvPr id="13" name="同侧圆角矩形 12"/>
            <p:cNvSpPr/>
            <p:nvPr/>
          </p:nvSpPr>
          <p:spPr>
            <a:xfrm>
              <a:off x="1662652" y="4077072"/>
              <a:ext cx="2016224" cy="432048"/>
            </a:xfrm>
            <a:prstGeom prst="round2SameRect">
              <a:avLst/>
            </a:prstGeom>
            <a:solidFill>
              <a:srgbClr val="5F7E54"/>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同侧圆角矩形 5"/>
            <p:cNvSpPr/>
            <p:nvPr/>
          </p:nvSpPr>
          <p:spPr>
            <a:xfrm>
              <a:off x="1043608" y="3933056"/>
              <a:ext cx="3384376" cy="1728192"/>
            </a:xfrm>
            <a:custGeom>
              <a:avLst/>
              <a:gdLst/>
              <a:ahLst/>
              <a:cxnLst/>
              <a:rect l="l" t="t" r="r" b="b"/>
              <a:pathLst>
                <a:path w="3384376" h="1728192">
                  <a:moveTo>
                    <a:pt x="139557" y="0"/>
                  </a:moveTo>
                  <a:lnTo>
                    <a:pt x="436507" y="0"/>
                  </a:lnTo>
                  <a:cubicBezTo>
                    <a:pt x="513582" y="0"/>
                    <a:pt x="576064" y="62482"/>
                    <a:pt x="576064" y="139557"/>
                  </a:cubicBezTo>
                  <a:lnTo>
                    <a:pt x="576064" y="504056"/>
                  </a:lnTo>
                  <a:lnTo>
                    <a:pt x="3223892" y="504056"/>
                  </a:lnTo>
                  <a:cubicBezTo>
                    <a:pt x="3312525" y="504056"/>
                    <a:pt x="3384376" y="575907"/>
                    <a:pt x="3384376" y="664540"/>
                  </a:cubicBezTo>
                  <a:lnTo>
                    <a:pt x="3384376" y="1728192"/>
                  </a:lnTo>
                  <a:lnTo>
                    <a:pt x="0" y="1728192"/>
                  </a:lnTo>
                  <a:lnTo>
                    <a:pt x="0" y="648072"/>
                  </a:lnTo>
                  <a:lnTo>
                    <a:pt x="0" y="504056"/>
                  </a:lnTo>
                  <a:lnTo>
                    <a:pt x="0" y="139557"/>
                  </a:lnTo>
                  <a:cubicBezTo>
                    <a:pt x="0" y="62482"/>
                    <a:pt x="62482" y="0"/>
                    <a:pt x="139557" y="0"/>
                  </a:cubicBez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081788" y="3991112"/>
              <a:ext cx="504056" cy="400110"/>
            </a:xfrm>
            <a:prstGeom prst="rect">
              <a:avLst/>
            </a:prstGeom>
            <a:noFill/>
          </p:spPr>
          <p:txBody>
            <a:bodyPr wrap="square" rtlCol="0">
              <a:spAutoFit/>
            </a:bodyPr>
            <a:lstStyle/>
            <a:p>
              <a:pPr algn="ctr"/>
              <a:r>
                <a:rPr lang="en-US" altLang="zh-CN" sz="2000" b="1" dirty="0" smtClean="0">
                  <a:solidFill>
                    <a:schemeClr val="bg1">
                      <a:lumMod val="75000"/>
                    </a:schemeClr>
                  </a:solidFill>
                  <a:latin typeface="Arial" pitchFamily="34" charset="0"/>
                  <a:cs typeface="Arial" pitchFamily="34" charset="0"/>
                </a:rPr>
                <a:t>01</a:t>
              </a:r>
              <a:endParaRPr lang="zh-CN" altLang="en-US" sz="2000" b="1" dirty="0">
                <a:solidFill>
                  <a:schemeClr val="bg1">
                    <a:lumMod val="75000"/>
                  </a:schemeClr>
                </a:solidFill>
                <a:latin typeface="Arial" pitchFamily="34" charset="0"/>
                <a:cs typeface="Arial" pitchFamily="34" charset="0"/>
              </a:endParaRPr>
            </a:p>
          </p:txBody>
        </p:sp>
        <p:cxnSp>
          <p:nvCxnSpPr>
            <p:cNvPr id="16" name="直接连接符 15"/>
            <p:cNvCxnSpPr/>
            <p:nvPr/>
          </p:nvCxnSpPr>
          <p:spPr>
            <a:xfrm>
              <a:off x="1126236" y="4420250"/>
              <a:ext cx="402458"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3419872" y="4191167"/>
              <a:ext cx="101929" cy="173937"/>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TextBox 17"/>
            <p:cNvSpPr txBox="1"/>
            <p:nvPr/>
          </p:nvSpPr>
          <p:spPr>
            <a:xfrm>
              <a:off x="2029792" y="4118808"/>
              <a:ext cx="1368152" cy="301072"/>
            </a:xfrm>
            <a:prstGeom prst="rect">
              <a:avLst/>
            </a:prstGeom>
            <a:noFill/>
          </p:spPr>
          <p:txBody>
            <a:bodyPr wrap="square" rtlCol="0" anchor="ctr">
              <a:spAutoFit/>
            </a:bodyPr>
            <a:lstStyle/>
            <a:p>
              <a:pPr algn="ctr"/>
              <a:r>
                <a:rPr lang="zh-CN" altLang="en-US" sz="1600" dirty="0" smtClean="0">
                  <a:solidFill>
                    <a:schemeClr val="bg1"/>
                  </a:solidFill>
                  <a:latin typeface="微软雅黑" pitchFamily="34" charset="-122"/>
                  <a:ea typeface="微软雅黑" pitchFamily="34" charset="-122"/>
                </a:rPr>
                <a:t>设计框图</a:t>
              </a:r>
              <a:endParaRPr lang="zh-CN" altLang="en-US" sz="1600" dirty="0">
                <a:solidFill>
                  <a:schemeClr val="bg1"/>
                </a:solidFill>
                <a:latin typeface="微软雅黑" pitchFamily="34" charset="-122"/>
                <a:ea typeface="微软雅黑" pitchFamily="34" charset="-122"/>
              </a:endParaRPr>
            </a:p>
          </p:txBody>
        </p:sp>
      </p:grpSp>
      <p:grpSp>
        <p:nvGrpSpPr>
          <p:cNvPr id="19" name="组合 18"/>
          <p:cNvGrpSpPr/>
          <p:nvPr/>
        </p:nvGrpSpPr>
        <p:grpSpPr>
          <a:xfrm>
            <a:off x="657100" y="3123545"/>
            <a:ext cx="3805716" cy="1943344"/>
            <a:chOff x="1043608" y="3933056"/>
            <a:chExt cx="3384376" cy="1728192"/>
          </a:xfrm>
          <a:effectLst>
            <a:outerShdw blurRad="203200" dist="38100" dir="18900000" algn="bl" rotWithShape="0">
              <a:prstClr val="black">
                <a:alpha val="24000"/>
              </a:prstClr>
            </a:outerShdw>
          </a:effectLst>
        </p:grpSpPr>
        <p:sp>
          <p:nvSpPr>
            <p:cNvPr id="20" name="同侧圆角矩形 19"/>
            <p:cNvSpPr/>
            <p:nvPr/>
          </p:nvSpPr>
          <p:spPr>
            <a:xfrm>
              <a:off x="1662652" y="4077072"/>
              <a:ext cx="2016224" cy="432048"/>
            </a:xfrm>
            <a:prstGeom prst="round2SameRect">
              <a:avLst/>
            </a:prstGeom>
            <a:solidFill>
              <a:srgbClr val="EAA323"/>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同侧圆角矩形 5"/>
            <p:cNvSpPr/>
            <p:nvPr/>
          </p:nvSpPr>
          <p:spPr>
            <a:xfrm>
              <a:off x="1043608" y="3933056"/>
              <a:ext cx="3384376" cy="1728192"/>
            </a:xfrm>
            <a:custGeom>
              <a:avLst/>
              <a:gdLst/>
              <a:ahLst/>
              <a:cxnLst/>
              <a:rect l="l" t="t" r="r" b="b"/>
              <a:pathLst>
                <a:path w="3384376" h="1728192">
                  <a:moveTo>
                    <a:pt x="139557" y="0"/>
                  </a:moveTo>
                  <a:lnTo>
                    <a:pt x="436507" y="0"/>
                  </a:lnTo>
                  <a:cubicBezTo>
                    <a:pt x="513582" y="0"/>
                    <a:pt x="576064" y="62482"/>
                    <a:pt x="576064" y="139557"/>
                  </a:cubicBezTo>
                  <a:lnTo>
                    <a:pt x="576064" y="504056"/>
                  </a:lnTo>
                  <a:lnTo>
                    <a:pt x="3223892" y="504056"/>
                  </a:lnTo>
                  <a:cubicBezTo>
                    <a:pt x="3312525" y="504056"/>
                    <a:pt x="3384376" y="575907"/>
                    <a:pt x="3384376" y="664540"/>
                  </a:cubicBezTo>
                  <a:lnTo>
                    <a:pt x="3384376" y="1728192"/>
                  </a:lnTo>
                  <a:lnTo>
                    <a:pt x="0" y="1728192"/>
                  </a:lnTo>
                  <a:lnTo>
                    <a:pt x="0" y="648072"/>
                  </a:lnTo>
                  <a:lnTo>
                    <a:pt x="0" y="504056"/>
                  </a:lnTo>
                  <a:lnTo>
                    <a:pt x="0" y="139557"/>
                  </a:lnTo>
                  <a:cubicBezTo>
                    <a:pt x="0" y="62482"/>
                    <a:pt x="62482" y="0"/>
                    <a:pt x="139557" y="0"/>
                  </a:cubicBez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081788" y="3991112"/>
              <a:ext cx="504056" cy="355813"/>
            </a:xfrm>
            <a:prstGeom prst="rect">
              <a:avLst/>
            </a:prstGeom>
            <a:noFill/>
          </p:spPr>
          <p:txBody>
            <a:bodyPr wrap="square" rtlCol="0">
              <a:spAutoFit/>
            </a:bodyPr>
            <a:lstStyle/>
            <a:p>
              <a:pPr algn="ctr"/>
              <a:r>
                <a:rPr lang="en-US" altLang="zh-CN" sz="2000" b="1" dirty="0" smtClean="0">
                  <a:solidFill>
                    <a:schemeClr val="bg1">
                      <a:lumMod val="75000"/>
                    </a:schemeClr>
                  </a:solidFill>
                  <a:latin typeface="Arial" pitchFamily="34" charset="0"/>
                  <a:cs typeface="Arial" pitchFamily="34" charset="0"/>
                </a:rPr>
                <a:t>03</a:t>
              </a:r>
              <a:endParaRPr lang="zh-CN" altLang="en-US" sz="2000" b="1" dirty="0">
                <a:solidFill>
                  <a:schemeClr val="bg1">
                    <a:lumMod val="75000"/>
                  </a:schemeClr>
                </a:solidFill>
                <a:latin typeface="Arial" pitchFamily="34" charset="0"/>
                <a:cs typeface="Arial" pitchFamily="34" charset="0"/>
              </a:endParaRPr>
            </a:p>
          </p:txBody>
        </p:sp>
        <p:cxnSp>
          <p:nvCxnSpPr>
            <p:cNvPr id="23" name="直接连接符 22"/>
            <p:cNvCxnSpPr/>
            <p:nvPr/>
          </p:nvCxnSpPr>
          <p:spPr>
            <a:xfrm>
              <a:off x="1126236" y="4420250"/>
              <a:ext cx="402458"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sp>
          <p:nvSpPr>
            <p:cNvPr id="24" name="燕尾形 23"/>
            <p:cNvSpPr/>
            <p:nvPr/>
          </p:nvSpPr>
          <p:spPr>
            <a:xfrm>
              <a:off x="3419872" y="4191167"/>
              <a:ext cx="101929" cy="173937"/>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TextBox 24"/>
            <p:cNvSpPr txBox="1"/>
            <p:nvPr/>
          </p:nvSpPr>
          <p:spPr>
            <a:xfrm>
              <a:off x="2029792" y="4118808"/>
              <a:ext cx="1368152" cy="301072"/>
            </a:xfrm>
            <a:prstGeom prst="rect">
              <a:avLst/>
            </a:prstGeom>
            <a:noFill/>
          </p:spPr>
          <p:txBody>
            <a:bodyPr wrap="square" rtlCol="0" anchor="ctr">
              <a:spAutoFit/>
            </a:bodyPr>
            <a:lstStyle/>
            <a:p>
              <a:pPr algn="ctr"/>
              <a:r>
                <a:rPr lang="zh-CN" altLang="en-US" sz="1600" dirty="0" smtClean="0">
                  <a:solidFill>
                    <a:schemeClr val="bg1"/>
                  </a:solidFill>
                  <a:latin typeface="微软雅黑" pitchFamily="34" charset="-122"/>
                  <a:ea typeface="微软雅黑" pitchFamily="34" charset="-122"/>
                </a:rPr>
                <a:t>制作流程</a:t>
              </a:r>
              <a:endParaRPr lang="zh-CN" altLang="en-US" sz="1600" dirty="0">
                <a:solidFill>
                  <a:schemeClr val="bg1"/>
                </a:solidFill>
                <a:latin typeface="微软雅黑" pitchFamily="34" charset="-122"/>
                <a:ea typeface="微软雅黑" pitchFamily="34" charset="-122"/>
              </a:endParaRPr>
            </a:p>
          </p:txBody>
        </p:sp>
      </p:grpSp>
      <p:grpSp>
        <p:nvGrpSpPr>
          <p:cNvPr id="26" name="组合 25"/>
          <p:cNvGrpSpPr/>
          <p:nvPr/>
        </p:nvGrpSpPr>
        <p:grpSpPr>
          <a:xfrm>
            <a:off x="657100" y="3984170"/>
            <a:ext cx="3805716" cy="1943344"/>
            <a:chOff x="1043608" y="3933056"/>
            <a:chExt cx="3384376" cy="1728192"/>
          </a:xfrm>
          <a:effectLst>
            <a:outerShdw blurRad="203200" dist="38100" dir="18900000" algn="bl" rotWithShape="0">
              <a:prstClr val="black">
                <a:alpha val="24000"/>
              </a:prstClr>
            </a:outerShdw>
          </a:effectLst>
        </p:grpSpPr>
        <p:sp>
          <p:nvSpPr>
            <p:cNvPr id="27" name="同侧圆角矩形 26"/>
            <p:cNvSpPr/>
            <p:nvPr/>
          </p:nvSpPr>
          <p:spPr>
            <a:xfrm>
              <a:off x="1662652" y="4077072"/>
              <a:ext cx="2016224" cy="432048"/>
            </a:xfrm>
            <a:prstGeom prst="round2SameRect">
              <a:avLst/>
            </a:prstGeom>
            <a:solidFill>
              <a:srgbClr val="A5986C"/>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同侧圆角矩形 5"/>
            <p:cNvSpPr/>
            <p:nvPr/>
          </p:nvSpPr>
          <p:spPr>
            <a:xfrm>
              <a:off x="1043608" y="3933056"/>
              <a:ext cx="3384376" cy="1728192"/>
            </a:xfrm>
            <a:custGeom>
              <a:avLst/>
              <a:gdLst/>
              <a:ahLst/>
              <a:cxnLst/>
              <a:rect l="l" t="t" r="r" b="b"/>
              <a:pathLst>
                <a:path w="3384376" h="1728192">
                  <a:moveTo>
                    <a:pt x="139557" y="0"/>
                  </a:moveTo>
                  <a:lnTo>
                    <a:pt x="436507" y="0"/>
                  </a:lnTo>
                  <a:cubicBezTo>
                    <a:pt x="513582" y="0"/>
                    <a:pt x="576064" y="62482"/>
                    <a:pt x="576064" y="139557"/>
                  </a:cubicBezTo>
                  <a:lnTo>
                    <a:pt x="576064" y="504056"/>
                  </a:lnTo>
                  <a:lnTo>
                    <a:pt x="3223892" y="504056"/>
                  </a:lnTo>
                  <a:cubicBezTo>
                    <a:pt x="3312525" y="504056"/>
                    <a:pt x="3384376" y="575907"/>
                    <a:pt x="3384376" y="664540"/>
                  </a:cubicBezTo>
                  <a:lnTo>
                    <a:pt x="3384376" y="1728192"/>
                  </a:lnTo>
                  <a:lnTo>
                    <a:pt x="0" y="1728192"/>
                  </a:lnTo>
                  <a:lnTo>
                    <a:pt x="0" y="648072"/>
                  </a:lnTo>
                  <a:lnTo>
                    <a:pt x="0" y="504056"/>
                  </a:lnTo>
                  <a:lnTo>
                    <a:pt x="0" y="139557"/>
                  </a:lnTo>
                  <a:cubicBezTo>
                    <a:pt x="0" y="62482"/>
                    <a:pt x="62482" y="0"/>
                    <a:pt x="139557" y="0"/>
                  </a:cubicBez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1081788" y="3991112"/>
              <a:ext cx="504056" cy="355813"/>
            </a:xfrm>
            <a:prstGeom prst="rect">
              <a:avLst/>
            </a:prstGeom>
            <a:noFill/>
          </p:spPr>
          <p:txBody>
            <a:bodyPr wrap="square" rtlCol="0">
              <a:spAutoFit/>
            </a:bodyPr>
            <a:lstStyle/>
            <a:p>
              <a:pPr algn="ctr"/>
              <a:r>
                <a:rPr lang="en-US" altLang="zh-CN" sz="2000" b="1" dirty="0" smtClean="0">
                  <a:solidFill>
                    <a:schemeClr val="bg1">
                      <a:lumMod val="75000"/>
                    </a:schemeClr>
                  </a:solidFill>
                  <a:latin typeface="Arial" pitchFamily="34" charset="0"/>
                  <a:cs typeface="Arial" pitchFamily="34" charset="0"/>
                </a:rPr>
                <a:t>05</a:t>
              </a:r>
              <a:endParaRPr lang="zh-CN" altLang="en-US" sz="2000" b="1" dirty="0">
                <a:solidFill>
                  <a:schemeClr val="bg1">
                    <a:lumMod val="75000"/>
                  </a:schemeClr>
                </a:solidFill>
                <a:latin typeface="Arial" pitchFamily="34" charset="0"/>
                <a:cs typeface="Arial" pitchFamily="34" charset="0"/>
              </a:endParaRPr>
            </a:p>
          </p:txBody>
        </p:sp>
        <p:cxnSp>
          <p:nvCxnSpPr>
            <p:cNvPr id="30" name="直接连接符 29"/>
            <p:cNvCxnSpPr/>
            <p:nvPr/>
          </p:nvCxnSpPr>
          <p:spPr>
            <a:xfrm>
              <a:off x="1126236" y="4420250"/>
              <a:ext cx="402458"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sp>
          <p:nvSpPr>
            <p:cNvPr id="31" name="燕尾形 30"/>
            <p:cNvSpPr/>
            <p:nvPr/>
          </p:nvSpPr>
          <p:spPr>
            <a:xfrm>
              <a:off x="3419872" y="4191167"/>
              <a:ext cx="101929" cy="173937"/>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TextBox 31"/>
            <p:cNvSpPr txBox="1"/>
            <p:nvPr/>
          </p:nvSpPr>
          <p:spPr>
            <a:xfrm>
              <a:off x="2029792" y="4118808"/>
              <a:ext cx="1368152" cy="301072"/>
            </a:xfrm>
            <a:prstGeom prst="rect">
              <a:avLst/>
            </a:prstGeom>
            <a:noFill/>
          </p:spPr>
          <p:txBody>
            <a:bodyPr wrap="square" rtlCol="0" anchor="ctr">
              <a:spAutoFit/>
            </a:bodyPr>
            <a:lstStyle/>
            <a:p>
              <a:pPr algn="ctr"/>
              <a:r>
                <a:rPr lang="zh-CN" altLang="en-US" sz="1600" dirty="0" smtClean="0">
                  <a:solidFill>
                    <a:schemeClr val="bg1"/>
                  </a:solidFill>
                  <a:latin typeface="微软雅黑" pitchFamily="34" charset="-122"/>
                  <a:ea typeface="微软雅黑" pitchFamily="34" charset="-122"/>
                </a:rPr>
                <a:t>成果展示</a:t>
              </a:r>
              <a:endParaRPr lang="zh-CN" altLang="en-US" sz="1600" dirty="0">
                <a:solidFill>
                  <a:schemeClr val="bg1"/>
                </a:solidFill>
                <a:latin typeface="微软雅黑" pitchFamily="34" charset="-122"/>
                <a:ea typeface="微软雅黑" pitchFamily="34" charset="-122"/>
              </a:endParaRPr>
            </a:p>
          </p:txBody>
        </p:sp>
      </p:grpSp>
      <p:grpSp>
        <p:nvGrpSpPr>
          <p:cNvPr id="33" name="组合 32"/>
          <p:cNvGrpSpPr/>
          <p:nvPr/>
        </p:nvGrpSpPr>
        <p:grpSpPr>
          <a:xfrm>
            <a:off x="4617540" y="2262920"/>
            <a:ext cx="3805716" cy="1943344"/>
            <a:chOff x="1043608" y="3933056"/>
            <a:chExt cx="3384376" cy="1728192"/>
          </a:xfrm>
          <a:effectLst>
            <a:outerShdw blurRad="203200" dist="38100" dir="18900000" algn="bl" rotWithShape="0">
              <a:prstClr val="black">
                <a:alpha val="24000"/>
              </a:prstClr>
            </a:outerShdw>
          </a:effectLst>
        </p:grpSpPr>
        <p:sp>
          <p:nvSpPr>
            <p:cNvPr id="34" name="同侧圆角矩形 33"/>
            <p:cNvSpPr/>
            <p:nvPr/>
          </p:nvSpPr>
          <p:spPr>
            <a:xfrm>
              <a:off x="1662652" y="4077072"/>
              <a:ext cx="2016224" cy="432048"/>
            </a:xfrm>
            <a:prstGeom prst="round2SameRect">
              <a:avLst/>
            </a:prstGeom>
            <a:solidFill>
              <a:srgbClr val="82B6B2"/>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同侧圆角矩形 5"/>
            <p:cNvSpPr/>
            <p:nvPr/>
          </p:nvSpPr>
          <p:spPr>
            <a:xfrm>
              <a:off x="1043608" y="3933056"/>
              <a:ext cx="3384376" cy="1728192"/>
            </a:xfrm>
            <a:custGeom>
              <a:avLst/>
              <a:gdLst/>
              <a:ahLst/>
              <a:cxnLst/>
              <a:rect l="l" t="t" r="r" b="b"/>
              <a:pathLst>
                <a:path w="3384376" h="1728192">
                  <a:moveTo>
                    <a:pt x="139557" y="0"/>
                  </a:moveTo>
                  <a:lnTo>
                    <a:pt x="436507" y="0"/>
                  </a:lnTo>
                  <a:cubicBezTo>
                    <a:pt x="513582" y="0"/>
                    <a:pt x="576064" y="62482"/>
                    <a:pt x="576064" y="139557"/>
                  </a:cubicBezTo>
                  <a:lnTo>
                    <a:pt x="576064" y="504056"/>
                  </a:lnTo>
                  <a:lnTo>
                    <a:pt x="3223892" y="504056"/>
                  </a:lnTo>
                  <a:cubicBezTo>
                    <a:pt x="3312525" y="504056"/>
                    <a:pt x="3384376" y="575907"/>
                    <a:pt x="3384376" y="664540"/>
                  </a:cubicBezTo>
                  <a:lnTo>
                    <a:pt x="3384376" y="1728192"/>
                  </a:lnTo>
                  <a:lnTo>
                    <a:pt x="0" y="1728192"/>
                  </a:lnTo>
                  <a:lnTo>
                    <a:pt x="0" y="648072"/>
                  </a:lnTo>
                  <a:lnTo>
                    <a:pt x="0" y="504056"/>
                  </a:lnTo>
                  <a:lnTo>
                    <a:pt x="0" y="139557"/>
                  </a:lnTo>
                  <a:cubicBezTo>
                    <a:pt x="0" y="62482"/>
                    <a:pt x="62482" y="0"/>
                    <a:pt x="139557" y="0"/>
                  </a:cubicBez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1081788" y="3991112"/>
              <a:ext cx="504056" cy="355813"/>
            </a:xfrm>
            <a:prstGeom prst="rect">
              <a:avLst/>
            </a:prstGeom>
            <a:noFill/>
          </p:spPr>
          <p:txBody>
            <a:bodyPr wrap="square" rtlCol="0">
              <a:spAutoFit/>
            </a:bodyPr>
            <a:lstStyle/>
            <a:p>
              <a:pPr algn="ctr"/>
              <a:r>
                <a:rPr lang="en-US" altLang="zh-CN" sz="2000" b="1" dirty="0" smtClean="0">
                  <a:solidFill>
                    <a:schemeClr val="bg1">
                      <a:lumMod val="75000"/>
                    </a:schemeClr>
                  </a:solidFill>
                  <a:latin typeface="Arial" pitchFamily="34" charset="0"/>
                  <a:cs typeface="Arial" pitchFamily="34" charset="0"/>
                </a:rPr>
                <a:t>02</a:t>
              </a:r>
              <a:endParaRPr lang="zh-CN" altLang="en-US" sz="2000" b="1" dirty="0">
                <a:solidFill>
                  <a:schemeClr val="bg1">
                    <a:lumMod val="75000"/>
                  </a:schemeClr>
                </a:solidFill>
                <a:latin typeface="Arial" pitchFamily="34" charset="0"/>
                <a:cs typeface="Arial" pitchFamily="34" charset="0"/>
              </a:endParaRPr>
            </a:p>
          </p:txBody>
        </p:sp>
        <p:cxnSp>
          <p:nvCxnSpPr>
            <p:cNvPr id="37" name="直接连接符 36"/>
            <p:cNvCxnSpPr/>
            <p:nvPr/>
          </p:nvCxnSpPr>
          <p:spPr>
            <a:xfrm>
              <a:off x="1126236" y="4420250"/>
              <a:ext cx="402458"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sp>
          <p:nvSpPr>
            <p:cNvPr id="38" name="燕尾形 37"/>
            <p:cNvSpPr/>
            <p:nvPr/>
          </p:nvSpPr>
          <p:spPr>
            <a:xfrm>
              <a:off x="3419872" y="4191167"/>
              <a:ext cx="101929" cy="173937"/>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TextBox 38"/>
            <p:cNvSpPr txBox="1"/>
            <p:nvPr/>
          </p:nvSpPr>
          <p:spPr>
            <a:xfrm>
              <a:off x="2029792" y="4118808"/>
              <a:ext cx="1368152" cy="301072"/>
            </a:xfrm>
            <a:prstGeom prst="rect">
              <a:avLst/>
            </a:prstGeom>
            <a:noFill/>
          </p:spPr>
          <p:txBody>
            <a:bodyPr wrap="square" rtlCol="0" anchor="ctr">
              <a:spAutoFit/>
            </a:bodyPr>
            <a:lstStyle/>
            <a:p>
              <a:pPr algn="ctr"/>
              <a:r>
                <a:rPr lang="zh-CN" altLang="en-US" sz="1600" dirty="0" smtClean="0">
                  <a:solidFill>
                    <a:schemeClr val="bg1"/>
                  </a:solidFill>
                  <a:latin typeface="微软雅黑" pitchFamily="34" charset="-122"/>
                  <a:ea typeface="微软雅黑" pitchFamily="34" charset="-122"/>
                </a:rPr>
                <a:t>小组分工</a:t>
              </a:r>
              <a:endParaRPr lang="zh-CN" altLang="en-US" sz="1600" dirty="0">
                <a:solidFill>
                  <a:schemeClr val="bg1"/>
                </a:solidFill>
                <a:latin typeface="微软雅黑" pitchFamily="34" charset="-122"/>
                <a:ea typeface="微软雅黑" pitchFamily="34" charset="-122"/>
              </a:endParaRPr>
            </a:p>
          </p:txBody>
        </p:sp>
      </p:grpSp>
      <p:grpSp>
        <p:nvGrpSpPr>
          <p:cNvPr id="40" name="组合 39"/>
          <p:cNvGrpSpPr/>
          <p:nvPr/>
        </p:nvGrpSpPr>
        <p:grpSpPr>
          <a:xfrm>
            <a:off x="4617540" y="3123545"/>
            <a:ext cx="3805716" cy="1943344"/>
            <a:chOff x="1043608" y="3933056"/>
            <a:chExt cx="3384376" cy="1728192"/>
          </a:xfrm>
          <a:effectLst>
            <a:outerShdw blurRad="203200" dist="38100" dir="18900000" algn="bl" rotWithShape="0">
              <a:prstClr val="black">
                <a:alpha val="24000"/>
              </a:prstClr>
            </a:outerShdw>
          </a:effectLst>
        </p:grpSpPr>
        <p:sp>
          <p:nvSpPr>
            <p:cNvPr id="41" name="同侧圆角矩形 40"/>
            <p:cNvSpPr/>
            <p:nvPr/>
          </p:nvSpPr>
          <p:spPr>
            <a:xfrm>
              <a:off x="1662652" y="4077072"/>
              <a:ext cx="2016224" cy="432048"/>
            </a:xfrm>
            <a:prstGeom prst="round2SameRect">
              <a:avLst/>
            </a:prstGeom>
            <a:solidFill>
              <a:srgbClr val="E34E2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同侧圆角矩形 5"/>
            <p:cNvSpPr/>
            <p:nvPr/>
          </p:nvSpPr>
          <p:spPr>
            <a:xfrm>
              <a:off x="1043608" y="3933056"/>
              <a:ext cx="3384376" cy="1728192"/>
            </a:xfrm>
            <a:custGeom>
              <a:avLst/>
              <a:gdLst/>
              <a:ahLst/>
              <a:cxnLst/>
              <a:rect l="l" t="t" r="r" b="b"/>
              <a:pathLst>
                <a:path w="3384376" h="1728192">
                  <a:moveTo>
                    <a:pt x="139557" y="0"/>
                  </a:moveTo>
                  <a:lnTo>
                    <a:pt x="436507" y="0"/>
                  </a:lnTo>
                  <a:cubicBezTo>
                    <a:pt x="513582" y="0"/>
                    <a:pt x="576064" y="62482"/>
                    <a:pt x="576064" y="139557"/>
                  </a:cubicBezTo>
                  <a:lnTo>
                    <a:pt x="576064" y="504056"/>
                  </a:lnTo>
                  <a:lnTo>
                    <a:pt x="3223892" y="504056"/>
                  </a:lnTo>
                  <a:cubicBezTo>
                    <a:pt x="3312525" y="504056"/>
                    <a:pt x="3384376" y="575907"/>
                    <a:pt x="3384376" y="664540"/>
                  </a:cubicBezTo>
                  <a:lnTo>
                    <a:pt x="3384376" y="1728192"/>
                  </a:lnTo>
                  <a:lnTo>
                    <a:pt x="0" y="1728192"/>
                  </a:lnTo>
                  <a:lnTo>
                    <a:pt x="0" y="648072"/>
                  </a:lnTo>
                  <a:lnTo>
                    <a:pt x="0" y="504056"/>
                  </a:lnTo>
                  <a:lnTo>
                    <a:pt x="0" y="139557"/>
                  </a:lnTo>
                  <a:cubicBezTo>
                    <a:pt x="0" y="62482"/>
                    <a:pt x="62482" y="0"/>
                    <a:pt x="139557" y="0"/>
                  </a:cubicBez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1081788" y="3991112"/>
              <a:ext cx="504056" cy="355813"/>
            </a:xfrm>
            <a:prstGeom prst="rect">
              <a:avLst/>
            </a:prstGeom>
            <a:noFill/>
          </p:spPr>
          <p:txBody>
            <a:bodyPr wrap="square" rtlCol="0">
              <a:spAutoFit/>
            </a:bodyPr>
            <a:lstStyle/>
            <a:p>
              <a:pPr algn="ctr"/>
              <a:r>
                <a:rPr lang="en-US" altLang="zh-CN" sz="2000" b="1" dirty="0" smtClean="0">
                  <a:solidFill>
                    <a:schemeClr val="bg1">
                      <a:lumMod val="75000"/>
                    </a:schemeClr>
                  </a:solidFill>
                  <a:latin typeface="Arial" pitchFamily="34" charset="0"/>
                  <a:cs typeface="Arial" pitchFamily="34" charset="0"/>
                </a:rPr>
                <a:t>04</a:t>
              </a:r>
              <a:endParaRPr lang="zh-CN" altLang="en-US" sz="2000" b="1" dirty="0">
                <a:solidFill>
                  <a:schemeClr val="bg1">
                    <a:lumMod val="75000"/>
                  </a:schemeClr>
                </a:solidFill>
                <a:latin typeface="Arial" pitchFamily="34" charset="0"/>
                <a:cs typeface="Arial" pitchFamily="34" charset="0"/>
              </a:endParaRPr>
            </a:p>
          </p:txBody>
        </p:sp>
        <p:cxnSp>
          <p:nvCxnSpPr>
            <p:cNvPr id="44" name="直接连接符 43"/>
            <p:cNvCxnSpPr/>
            <p:nvPr/>
          </p:nvCxnSpPr>
          <p:spPr>
            <a:xfrm>
              <a:off x="1126236" y="4420250"/>
              <a:ext cx="402458"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sp>
          <p:nvSpPr>
            <p:cNvPr id="45" name="燕尾形 44"/>
            <p:cNvSpPr/>
            <p:nvPr/>
          </p:nvSpPr>
          <p:spPr>
            <a:xfrm>
              <a:off x="3419872" y="4191167"/>
              <a:ext cx="101929" cy="173937"/>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TextBox 45"/>
            <p:cNvSpPr txBox="1"/>
            <p:nvPr/>
          </p:nvSpPr>
          <p:spPr>
            <a:xfrm>
              <a:off x="2029792" y="4118808"/>
              <a:ext cx="1368152" cy="301072"/>
            </a:xfrm>
            <a:prstGeom prst="rect">
              <a:avLst/>
            </a:prstGeom>
            <a:noFill/>
          </p:spPr>
          <p:txBody>
            <a:bodyPr wrap="square" rtlCol="0" anchor="ctr">
              <a:spAutoFit/>
            </a:bodyPr>
            <a:lstStyle/>
            <a:p>
              <a:pPr algn="ctr"/>
              <a:r>
                <a:rPr lang="zh-CN" altLang="en-US" sz="1600" dirty="0" smtClean="0">
                  <a:solidFill>
                    <a:schemeClr val="bg1"/>
                  </a:solidFill>
                  <a:latin typeface="微软雅黑" pitchFamily="34" charset="-122"/>
                  <a:ea typeface="微软雅黑" pitchFamily="34" charset="-122"/>
                </a:rPr>
                <a:t>模块功能</a:t>
              </a:r>
              <a:endParaRPr lang="zh-CN" altLang="en-US" sz="1600" dirty="0">
                <a:solidFill>
                  <a:schemeClr val="bg1"/>
                </a:solidFill>
                <a:latin typeface="微软雅黑" pitchFamily="34" charset="-122"/>
                <a:ea typeface="微软雅黑" pitchFamily="34" charset="-122"/>
              </a:endParaRPr>
            </a:p>
          </p:txBody>
        </p:sp>
      </p:grpSp>
      <p:grpSp>
        <p:nvGrpSpPr>
          <p:cNvPr id="47" name="组合 46"/>
          <p:cNvGrpSpPr/>
          <p:nvPr/>
        </p:nvGrpSpPr>
        <p:grpSpPr>
          <a:xfrm>
            <a:off x="4617540" y="3984170"/>
            <a:ext cx="3805716" cy="1943344"/>
            <a:chOff x="1043608" y="3933056"/>
            <a:chExt cx="3384376" cy="1728192"/>
          </a:xfrm>
          <a:effectLst>
            <a:outerShdw blurRad="203200" dir="18900000" algn="bl" rotWithShape="0">
              <a:prstClr val="black">
                <a:alpha val="24000"/>
              </a:prstClr>
            </a:outerShdw>
          </a:effectLst>
        </p:grpSpPr>
        <p:sp>
          <p:nvSpPr>
            <p:cNvPr id="48" name="同侧圆角矩形 47"/>
            <p:cNvSpPr/>
            <p:nvPr/>
          </p:nvSpPr>
          <p:spPr>
            <a:xfrm>
              <a:off x="1662652" y="4077072"/>
              <a:ext cx="2016224" cy="432048"/>
            </a:xfrm>
            <a:prstGeom prst="round2SameRect">
              <a:avLst/>
            </a:prstGeom>
            <a:solidFill>
              <a:schemeClr val="bg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同侧圆角矩形 5"/>
            <p:cNvSpPr/>
            <p:nvPr/>
          </p:nvSpPr>
          <p:spPr>
            <a:xfrm>
              <a:off x="1043608" y="3933056"/>
              <a:ext cx="3384376" cy="1728192"/>
            </a:xfrm>
            <a:custGeom>
              <a:avLst/>
              <a:gdLst/>
              <a:ahLst/>
              <a:cxnLst/>
              <a:rect l="l" t="t" r="r" b="b"/>
              <a:pathLst>
                <a:path w="3384376" h="1728192">
                  <a:moveTo>
                    <a:pt x="139557" y="0"/>
                  </a:moveTo>
                  <a:lnTo>
                    <a:pt x="436507" y="0"/>
                  </a:lnTo>
                  <a:cubicBezTo>
                    <a:pt x="513582" y="0"/>
                    <a:pt x="576064" y="62482"/>
                    <a:pt x="576064" y="139557"/>
                  </a:cubicBezTo>
                  <a:lnTo>
                    <a:pt x="576064" y="504056"/>
                  </a:lnTo>
                  <a:lnTo>
                    <a:pt x="3223892" y="504056"/>
                  </a:lnTo>
                  <a:cubicBezTo>
                    <a:pt x="3312525" y="504056"/>
                    <a:pt x="3384376" y="575907"/>
                    <a:pt x="3384376" y="664540"/>
                  </a:cubicBezTo>
                  <a:lnTo>
                    <a:pt x="3384376" y="1728192"/>
                  </a:lnTo>
                  <a:lnTo>
                    <a:pt x="0" y="1728192"/>
                  </a:lnTo>
                  <a:lnTo>
                    <a:pt x="0" y="648072"/>
                  </a:lnTo>
                  <a:lnTo>
                    <a:pt x="0" y="504056"/>
                  </a:lnTo>
                  <a:lnTo>
                    <a:pt x="0" y="139557"/>
                  </a:lnTo>
                  <a:cubicBezTo>
                    <a:pt x="0" y="62482"/>
                    <a:pt x="62482" y="0"/>
                    <a:pt x="139557" y="0"/>
                  </a:cubicBez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1081788" y="3991112"/>
              <a:ext cx="504056" cy="355813"/>
            </a:xfrm>
            <a:prstGeom prst="rect">
              <a:avLst/>
            </a:prstGeom>
            <a:noFill/>
          </p:spPr>
          <p:txBody>
            <a:bodyPr wrap="square" rtlCol="0">
              <a:spAutoFit/>
            </a:bodyPr>
            <a:lstStyle/>
            <a:p>
              <a:pPr algn="ctr"/>
              <a:r>
                <a:rPr lang="en-US" altLang="zh-CN" sz="2000" b="1" dirty="0" smtClean="0">
                  <a:solidFill>
                    <a:schemeClr val="bg1">
                      <a:lumMod val="75000"/>
                    </a:schemeClr>
                  </a:solidFill>
                  <a:latin typeface="Arial" pitchFamily="34" charset="0"/>
                  <a:cs typeface="Arial" pitchFamily="34" charset="0"/>
                </a:rPr>
                <a:t>06</a:t>
              </a:r>
              <a:endParaRPr lang="zh-CN" altLang="en-US" sz="2000" b="1" dirty="0">
                <a:solidFill>
                  <a:schemeClr val="bg1">
                    <a:lumMod val="75000"/>
                  </a:schemeClr>
                </a:solidFill>
                <a:latin typeface="Arial" pitchFamily="34" charset="0"/>
                <a:cs typeface="Arial" pitchFamily="34" charset="0"/>
              </a:endParaRPr>
            </a:p>
          </p:txBody>
        </p:sp>
        <p:cxnSp>
          <p:nvCxnSpPr>
            <p:cNvPr id="51" name="直接连接符 50"/>
            <p:cNvCxnSpPr/>
            <p:nvPr/>
          </p:nvCxnSpPr>
          <p:spPr>
            <a:xfrm>
              <a:off x="1126236" y="4420250"/>
              <a:ext cx="402458"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sp>
          <p:nvSpPr>
            <p:cNvPr id="52" name="燕尾形 51"/>
            <p:cNvSpPr/>
            <p:nvPr/>
          </p:nvSpPr>
          <p:spPr>
            <a:xfrm>
              <a:off x="3419872" y="4191167"/>
              <a:ext cx="101929" cy="173937"/>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TextBox 52"/>
            <p:cNvSpPr txBox="1"/>
            <p:nvPr/>
          </p:nvSpPr>
          <p:spPr>
            <a:xfrm>
              <a:off x="2029792" y="4118808"/>
              <a:ext cx="1368152" cy="301072"/>
            </a:xfrm>
            <a:prstGeom prst="rect">
              <a:avLst/>
            </a:prstGeom>
            <a:noFill/>
          </p:spPr>
          <p:txBody>
            <a:bodyPr wrap="square" rtlCol="0" anchor="ctr">
              <a:spAutoFit/>
            </a:bodyPr>
            <a:lstStyle/>
            <a:p>
              <a:pPr algn="ctr"/>
              <a:r>
                <a:rPr lang="zh-CN" altLang="en-US" sz="1600" dirty="0" smtClean="0">
                  <a:solidFill>
                    <a:schemeClr val="bg1"/>
                  </a:solidFill>
                  <a:latin typeface="微软雅黑" pitchFamily="34" charset="-122"/>
                  <a:ea typeface="微软雅黑" pitchFamily="34" charset="-122"/>
                </a:rPr>
                <a:t>课程总结</a:t>
              </a:r>
              <a:endParaRPr lang="zh-CN" altLang="en-US" sz="1600" dirty="0">
                <a:solidFill>
                  <a:schemeClr val="bg1"/>
                </a:solidFill>
                <a:latin typeface="微软雅黑" pitchFamily="34" charset="-122"/>
                <a:ea typeface="微软雅黑" pitchFamily="34" charset="-122"/>
              </a:endParaRPr>
            </a:p>
          </p:txBody>
        </p:sp>
      </p:grpSp>
      <p:sp>
        <p:nvSpPr>
          <p:cNvPr id="54" name="剪去同侧角的矩形 53" hidden="1"/>
          <p:cNvSpPr/>
          <p:nvPr/>
        </p:nvSpPr>
        <p:spPr>
          <a:xfrm flipV="1">
            <a:off x="611560" y="5445224"/>
            <a:ext cx="7811696" cy="648072"/>
          </a:xfrm>
          <a:prstGeom prst="snip2SameRect">
            <a:avLst/>
          </a:pr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a:xfrm>
            <a:off x="457200" y="246920"/>
            <a:ext cx="8229600" cy="949832"/>
          </a:xfrm>
        </p:spPr>
        <p:txBody>
          <a:bodyPr>
            <a:normAutofit/>
          </a:bodyPr>
          <a:lstStyle/>
          <a:p>
            <a:r>
              <a:rPr lang="zh-CN" altLang="en-US" sz="4000" b="1" dirty="0" smtClean="0">
                <a:latin typeface="微软雅黑" pitchFamily="34" charset="-122"/>
                <a:ea typeface="微软雅黑" pitchFamily="34" charset="-122"/>
              </a:rPr>
              <a:t>目 录</a:t>
            </a:r>
            <a:endParaRPr lang="zh-CN" altLang="en-US" sz="4000" b="1" dirty="0">
              <a:latin typeface="微软雅黑" pitchFamily="34" charset="-122"/>
              <a:ea typeface="微软雅黑" pitchFamily="34" charset="-122"/>
            </a:endParaRPr>
          </a:p>
        </p:txBody>
      </p:sp>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11258"/>
          <a:stretch/>
        </p:blipFill>
        <p:spPr bwMode="auto">
          <a:xfrm>
            <a:off x="653765" y="5373216"/>
            <a:ext cx="7811696" cy="609600"/>
          </a:xfrm>
          <a:prstGeom prst="rect">
            <a:avLst/>
          </a:prstGeom>
          <a:noFill/>
          <a:ln>
            <a:noFill/>
          </a:ln>
          <a:effectLst>
            <a:outerShdw blurRad="203200" dist="38100" dir="16200000" rotWithShape="0">
              <a:prstClr val="black">
                <a:alpha val="24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593579" y="1011208"/>
            <a:ext cx="1956053" cy="369332"/>
          </a:xfrm>
          <a:prstGeom prst="rect">
            <a:avLst/>
          </a:prstGeom>
          <a:noFill/>
        </p:spPr>
        <p:txBody>
          <a:bodyPr wrap="square" rtlCol="0">
            <a:spAutoFit/>
          </a:bodyPr>
          <a:lstStyle/>
          <a:p>
            <a:pPr algn="ctr"/>
            <a:r>
              <a:rPr lang="en-US" altLang="zh-CN" dirty="0" smtClean="0">
                <a:solidFill>
                  <a:schemeClr val="bg1"/>
                </a:solidFill>
                <a:latin typeface="Arial" pitchFamily="34" charset="0"/>
                <a:cs typeface="Arial" pitchFamily="34" charset="0"/>
              </a:rPr>
              <a:t>CONTENTS</a:t>
            </a:r>
            <a:endParaRPr lang="zh-CN" alt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13582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anim calcmode="lin" valueType="num">
                                          <p:cBhvr>
                                            <p:cTn id="12" dur="250" fill="hold"/>
                                            <p:tgtEl>
                                              <p:spTgt spid="3"/>
                                            </p:tgtEl>
                                            <p:attrNameLst>
                                              <p:attrName>ppt_x</p:attrName>
                                            </p:attrNameLst>
                                          </p:cBhvr>
                                          <p:tavLst>
                                            <p:tav tm="0">
                                              <p:val>
                                                <p:strVal val="#ppt_x"/>
                                              </p:val>
                                            </p:tav>
                                            <p:tav tm="100000">
                                              <p:val>
                                                <p:strVal val="#ppt_x"/>
                                              </p:val>
                                            </p:tav>
                                          </p:tavLst>
                                        </p:anim>
                                        <p:anim calcmode="lin" valueType="num">
                                          <p:cBhvr>
                                            <p:cTn id="13" dur="25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anim calcmode="lin" valueType="num">
                                          <p:cBhvr>
                                            <p:cTn id="17" dur="250" fill="hold"/>
                                            <p:tgtEl>
                                              <p:spTgt spid="6"/>
                                            </p:tgtEl>
                                            <p:attrNameLst>
                                              <p:attrName>ppt_x</p:attrName>
                                            </p:attrNameLst>
                                          </p:cBhvr>
                                          <p:tavLst>
                                            <p:tav tm="0">
                                              <p:val>
                                                <p:strVal val="#ppt_x"/>
                                              </p:val>
                                            </p:tav>
                                            <p:tav tm="100000">
                                              <p:val>
                                                <p:strVal val="#ppt_x"/>
                                              </p:val>
                                            </p:tav>
                                          </p:tavLst>
                                        </p:anim>
                                        <p:anim calcmode="lin" valueType="num">
                                          <p:cBhvr>
                                            <p:cTn id="18" dur="250" fill="hold"/>
                                            <p:tgtEl>
                                              <p:spTgt spid="6"/>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14:presetBounceEnd="38000">
                                      <p:stCondLst>
                                        <p:cond delay="0"/>
                                      </p:stCondLst>
                                      <p:childTnLst>
                                        <p:set>
                                          <p:cBhvr>
                                            <p:cTn id="20" dur="1" fill="hold">
                                              <p:stCondLst>
                                                <p:cond delay="0"/>
                                              </p:stCondLst>
                                            </p:cTn>
                                            <p:tgtEl>
                                              <p:spTgt spid="1029"/>
                                            </p:tgtEl>
                                            <p:attrNameLst>
                                              <p:attrName>style.visibility</p:attrName>
                                            </p:attrNameLst>
                                          </p:cBhvr>
                                          <p:to>
                                            <p:strVal val="visible"/>
                                          </p:to>
                                        </p:set>
                                        <p:anim calcmode="lin" valueType="num" p14:bounceEnd="38000">
                                          <p:cBhvr additive="base">
                                            <p:cTn id="21" dur="500" fill="hold"/>
                                            <p:tgtEl>
                                              <p:spTgt spid="1029"/>
                                            </p:tgtEl>
                                            <p:attrNameLst>
                                              <p:attrName>ppt_x</p:attrName>
                                            </p:attrNameLst>
                                          </p:cBhvr>
                                          <p:tavLst>
                                            <p:tav tm="0">
                                              <p:val>
                                                <p:strVal val="#ppt_x"/>
                                              </p:val>
                                            </p:tav>
                                            <p:tav tm="100000">
                                              <p:val>
                                                <p:strVal val="#ppt_x"/>
                                              </p:val>
                                            </p:tav>
                                          </p:tavLst>
                                        </p:anim>
                                        <p:anim calcmode="lin" valueType="num" p14:bounceEnd="38000">
                                          <p:cBhvr additive="base">
                                            <p:cTn id="22" dur="500" fill="hold"/>
                                            <p:tgtEl>
                                              <p:spTgt spid="102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14:presetBounceEnd="38000">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14:bounceEnd="38000">
                                          <p:cBhvr additive="base">
                                            <p:cTn id="25" dur="500" fill="hold"/>
                                            <p:tgtEl>
                                              <p:spTgt spid="54"/>
                                            </p:tgtEl>
                                            <p:attrNameLst>
                                              <p:attrName>ppt_x</p:attrName>
                                            </p:attrNameLst>
                                          </p:cBhvr>
                                          <p:tavLst>
                                            <p:tav tm="0">
                                              <p:val>
                                                <p:strVal val="#ppt_x"/>
                                              </p:val>
                                            </p:tav>
                                            <p:tav tm="100000">
                                              <p:val>
                                                <p:strVal val="#ppt_x"/>
                                              </p:val>
                                            </p:tav>
                                          </p:tavLst>
                                        </p:anim>
                                        <p:anim calcmode="lin" valueType="num" p14:bounceEnd="38000">
                                          <p:cBhvr additive="base">
                                            <p:cTn id="26" dur="500" fill="hold"/>
                                            <p:tgtEl>
                                              <p:spTgt spid="54"/>
                                            </p:tgtEl>
                                            <p:attrNameLst>
                                              <p:attrName>ppt_y</p:attrName>
                                            </p:attrNameLst>
                                          </p:cBhvr>
                                          <p:tavLst>
                                            <p:tav tm="0">
                                              <p:val>
                                                <p:strVal val="1+#ppt_h/2"/>
                                              </p:val>
                                            </p:tav>
                                            <p:tav tm="100000">
                                              <p:val>
                                                <p:strVal val="#ppt_y"/>
                                              </p:val>
                                            </p:tav>
                                          </p:tavLst>
                                        </p:anim>
                                      </p:childTnLst>
                                    </p:cTn>
                                  </p:par>
                                  <p:par>
                                    <p:cTn id="27" presetID="12" presetClass="entr" presetSubtype="4"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p:tgtEl>
                                              <p:spTgt spid="47"/>
                                            </p:tgtEl>
                                            <p:attrNameLst>
                                              <p:attrName>ppt_y</p:attrName>
                                            </p:attrNameLst>
                                          </p:cBhvr>
                                          <p:tavLst>
                                            <p:tav tm="0">
                                              <p:val>
                                                <p:strVal val="#ppt_y+#ppt_h*1.125000"/>
                                              </p:val>
                                            </p:tav>
                                            <p:tav tm="100000">
                                              <p:val>
                                                <p:strVal val="#ppt_y"/>
                                              </p:val>
                                            </p:tav>
                                          </p:tavLst>
                                        </p:anim>
                                        <p:animEffect transition="in" filter="wipe(up)">
                                          <p:cBhvr>
                                            <p:cTn id="30" dur="500"/>
                                            <p:tgtEl>
                                              <p:spTgt spid="47"/>
                                            </p:tgtEl>
                                          </p:cBhvr>
                                        </p:animEffect>
                                      </p:childTnLst>
                                    </p:cTn>
                                  </p:par>
                                  <p:par>
                                    <p:cTn id="31" presetID="12" presetClass="entr" presetSubtype="4"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p:tgtEl>
                                              <p:spTgt spid="26"/>
                                            </p:tgtEl>
                                            <p:attrNameLst>
                                              <p:attrName>ppt_y</p:attrName>
                                            </p:attrNameLst>
                                          </p:cBhvr>
                                          <p:tavLst>
                                            <p:tav tm="0">
                                              <p:val>
                                                <p:strVal val="#ppt_y+#ppt_h*1.125000"/>
                                              </p:val>
                                            </p:tav>
                                            <p:tav tm="100000">
                                              <p:val>
                                                <p:strVal val="#ppt_y"/>
                                              </p:val>
                                            </p:tav>
                                          </p:tavLst>
                                        </p:anim>
                                        <p:animEffect transition="in" filter="wipe(up)">
                                          <p:cBhvr>
                                            <p:cTn id="34" dur="500"/>
                                            <p:tgtEl>
                                              <p:spTgt spid="26"/>
                                            </p:tgtEl>
                                          </p:cBhvr>
                                        </p:animEffect>
                                      </p:childTnLst>
                                    </p:cTn>
                                  </p:par>
                                  <p:par>
                                    <p:cTn id="35" presetID="12" presetClass="entr" presetSubtype="4" fill="hold" nodeType="withEffect">
                                      <p:stCondLst>
                                        <p:cond delay="25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p:tgtEl>
                                              <p:spTgt spid="19"/>
                                            </p:tgtEl>
                                            <p:attrNameLst>
                                              <p:attrName>ppt_y</p:attrName>
                                            </p:attrNameLst>
                                          </p:cBhvr>
                                          <p:tavLst>
                                            <p:tav tm="0">
                                              <p:val>
                                                <p:strVal val="#ppt_y+#ppt_h*1.125000"/>
                                              </p:val>
                                            </p:tav>
                                            <p:tav tm="100000">
                                              <p:val>
                                                <p:strVal val="#ppt_y"/>
                                              </p:val>
                                            </p:tav>
                                          </p:tavLst>
                                        </p:anim>
                                        <p:animEffect transition="in" filter="wipe(up)">
                                          <p:cBhvr>
                                            <p:cTn id="38" dur="500"/>
                                            <p:tgtEl>
                                              <p:spTgt spid="19"/>
                                            </p:tgtEl>
                                          </p:cBhvr>
                                        </p:animEffect>
                                      </p:childTnLst>
                                    </p:cTn>
                                  </p:par>
                                  <p:par>
                                    <p:cTn id="39" presetID="12" presetClass="entr" presetSubtype="4" fill="hold" nodeType="withEffect">
                                      <p:stCondLst>
                                        <p:cond delay="25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p:tgtEl>
                                              <p:spTgt spid="40"/>
                                            </p:tgtEl>
                                            <p:attrNameLst>
                                              <p:attrName>ppt_y</p:attrName>
                                            </p:attrNameLst>
                                          </p:cBhvr>
                                          <p:tavLst>
                                            <p:tav tm="0">
                                              <p:val>
                                                <p:strVal val="#ppt_y+#ppt_h*1.125000"/>
                                              </p:val>
                                            </p:tav>
                                            <p:tav tm="100000">
                                              <p:val>
                                                <p:strVal val="#ppt_y"/>
                                              </p:val>
                                            </p:tav>
                                          </p:tavLst>
                                        </p:anim>
                                        <p:animEffect transition="in" filter="wipe(up)">
                                          <p:cBhvr>
                                            <p:cTn id="42" dur="500"/>
                                            <p:tgtEl>
                                              <p:spTgt spid="40"/>
                                            </p:tgtEl>
                                          </p:cBhvr>
                                        </p:animEffect>
                                      </p:childTnLst>
                                    </p:cTn>
                                  </p:par>
                                  <p:par>
                                    <p:cTn id="43" presetID="12" presetClass="entr" presetSubtype="4" fill="hold" nodeType="with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ppt_y</p:attrName>
                                            </p:attrNameLst>
                                          </p:cBhvr>
                                          <p:tavLst>
                                            <p:tav tm="0">
                                              <p:val>
                                                <p:strVal val="#ppt_y+#ppt_h*1.125000"/>
                                              </p:val>
                                            </p:tav>
                                            <p:tav tm="100000">
                                              <p:val>
                                                <p:strVal val="#ppt_y"/>
                                              </p:val>
                                            </p:tav>
                                          </p:tavLst>
                                        </p:anim>
                                        <p:animEffect transition="in" filter="wipe(up)">
                                          <p:cBhvr>
                                            <p:cTn id="46" dur="500"/>
                                            <p:tgtEl>
                                              <p:spTgt spid="12"/>
                                            </p:tgtEl>
                                          </p:cBhvr>
                                        </p:animEffect>
                                      </p:childTnLst>
                                    </p:cTn>
                                  </p:par>
                                  <p:par>
                                    <p:cTn id="47" presetID="12" presetClass="entr" presetSubtype="4" fill="hold" nodeType="withEffect">
                                      <p:stCondLst>
                                        <p:cond delay="50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p:tgtEl>
                                              <p:spTgt spid="33"/>
                                            </p:tgtEl>
                                            <p:attrNameLst>
                                              <p:attrName>ppt_y</p:attrName>
                                            </p:attrNameLst>
                                          </p:cBhvr>
                                          <p:tavLst>
                                            <p:tav tm="0">
                                              <p:val>
                                                <p:strVal val="#ppt_y+#ppt_h*1.125000"/>
                                              </p:val>
                                            </p:tav>
                                            <p:tav tm="100000">
                                              <p:val>
                                                <p:strVal val="#ppt_y"/>
                                              </p:val>
                                            </p:tav>
                                          </p:tavLst>
                                        </p:anim>
                                        <p:animEffect transition="in" filter="wipe(up)">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anim calcmode="lin" valueType="num">
                                          <p:cBhvr>
                                            <p:cTn id="12" dur="250" fill="hold"/>
                                            <p:tgtEl>
                                              <p:spTgt spid="3"/>
                                            </p:tgtEl>
                                            <p:attrNameLst>
                                              <p:attrName>ppt_x</p:attrName>
                                            </p:attrNameLst>
                                          </p:cBhvr>
                                          <p:tavLst>
                                            <p:tav tm="0">
                                              <p:val>
                                                <p:strVal val="#ppt_x"/>
                                              </p:val>
                                            </p:tav>
                                            <p:tav tm="100000">
                                              <p:val>
                                                <p:strVal val="#ppt_x"/>
                                              </p:val>
                                            </p:tav>
                                          </p:tavLst>
                                        </p:anim>
                                        <p:anim calcmode="lin" valueType="num">
                                          <p:cBhvr>
                                            <p:cTn id="13" dur="25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anim calcmode="lin" valueType="num">
                                          <p:cBhvr>
                                            <p:cTn id="17" dur="250" fill="hold"/>
                                            <p:tgtEl>
                                              <p:spTgt spid="6"/>
                                            </p:tgtEl>
                                            <p:attrNameLst>
                                              <p:attrName>ppt_x</p:attrName>
                                            </p:attrNameLst>
                                          </p:cBhvr>
                                          <p:tavLst>
                                            <p:tav tm="0">
                                              <p:val>
                                                <p:strVal val="#ppt_x"/>
                                              </p:val>
                                            </p:tav>
                                            <p:tav tm="100000">
                                              <p:val>
                                                <p:strVal val="#ppt_x"/>
                                              </p:val>
                                            </p:tav>
                                          </p:tavLst>
                                        </p:anim>
                                        <p:anim calcmode="lin" valueType="num">
                                          <p:cBhvr>
                                            <p:cTn id="18" dur="250" fill="hold"/>
                                            <p:tgtEl>
                                              <p:spTgt spid="6"/>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anim calcmode="lin" valueType="num">
                                          <p:cBhvr additive="base">
                                            <p:cTn id="21" dur="500" fill="hold"/>
                                            <p:tgtEl>
                                              <p:spTgt spid="1029"/>
                                            </p:tgtEl>
                                            <p:attrNameLst>
                                              <p:attrName>ppt_x</p:attrName>
                                            </p:attrNameLst>
                                          </p:cBhvr>
                                          <p:tavLst>
                                            <p:tav tm="0">
                                              <p:val>
                                                <p:strVal val="#ppt_x"/>
                                              </p:val>
                                            </p:tav>
                                            <p:tav tm="100000">
                                              <p:val>
                                                <p:strVal val="#ppt_x"/>
                                              </p:val>
                                            </p:tav>
                                          </p:tavLst>
                                        </p:anim>
                                        <p:anim calcmode="lin" valueType="num">
                                          <p:cBhvr additive="base">
                                            <p:cTn id="22" dur="500" fill="hold"/>
                                            <p:tgtEl>
                                              <p:spTgt spid="102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1+#ppt_h/2"/>
                                              </p:val>
                                            </p:tav>
                                            <p:tav tm="100000">
                                              <p:val>
                                                <p:strVal val="#ppt_y"/>
                                              </p:val>
                                            </p:tav>
                                          </p:tavLst>
                                        </p:anim>
                                      </p:childTnLst>
                                    </p:cTn>
                                  </p:par>
                                  <p:par>
                                    <p:cTn id="27" presetID="12" presetClass="entr" presetSubtype="4"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p:tgtEl>
                                              <p:spTgt spid="47"/>
                                            </p:tgtEl>
                                            <p:attrNameLst>
                                              <p:attrName>ppt_y</p:attrName>
                                            </p:attrNameLst>
                                          </p:cBhvr>
                                          <p:tavLst>
                                            <p:tav tm="0">
                                              <p:val>
                                                <p:strVal val="#ppt_y+#ppt_h*1.125000"/>
                                              </p:val>
                                            </p:tav>
                                            <p:tav tm="100000">
                                              <p:val>
                                                <p:strVal val="#ppt_y"/>
                                              </p:val>
                                            </p:tav>
                                          </p:tavLst>
                                        </p:anim>
                                        <p:animEffect transition="in" filter="wipe(up)">
                                          <p:cBhvr>
                                            <p:cTn id="30" dur="500"/>
                                            <p:tgtEl>
                                              <p:spTgt spid="47"/>
                                            </p:tgtEl>
                                          </p:cBhvr>
                                        </p:animEffect>
                                      </p:childTnLst>
                                    </p:cTn>
                                  </p:par>
                                  <p:par>
                                    <p:cTn id="31" presetID="12" presetClass="entr" presetSubtype="4"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p:tgtEl>
                                              <p:spTgt spid="26"/>
                                            </p:tgtEl>
                                            <p:attrNameLst>
                                              <p:attrName>ppt_y</p:attrName>
                                            </p:attrNameLst>
                                          </p:cBhvr>
                                          <p:tavLst>
                                            <p:tav tm="0">
                                              <p:val>
                                                <p:strVal val="#ppt_y+#ppt_h*1.125000"/>
                                              </p:val>
                                            </p:tav>
                                            <p:tav tm="100000">
                                              <p:val>
                                                <p:strVal val="#ppt_y"/>
                                              </p:val>
                                            </p:tav>
                                          </p:tavLst>
                                        </p:anim>
                                        <p:animEffect transition="in" filter="wipe(up)">
                                          <p:cBhvr>
                                            <p:cTn id="34" dur="500"/>
                                            <p:tgtEl>
                                              <p:spTgt spid="26"/>
                                            </p:tgtEl>
                                          </p:cBhvr>
                                        </p:animEffect>
                                      </p:childTnLst>
                                    </p:cTn>
                                  </p:par>
                                  <p:par>
                                    <p:cTn id="35" presetID="12" presetClass="entr" presetSubtype="4" fill="hold" nodeType="withEffect">
                                      <p:stCondLst>
                                        <p:cond delay="25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p:tgtEl>
                                              <p:spTgt spid="19"/>
                                            </p:tgtEl>
                                            <p:attrNameLst>
                                              <p:attrName>ppt_y</p:attrName>
                                            </p:attrNameLst>
                                          </p:cBhvr>
                                          <p:tavLst>
                                            <p:tav tm="0">
                                              <p:val>
                                                <p:strVal val="#ppt_y+#ppt_h*1.125000"/>
                                              </p:val>
                                            </p:tav>
                                            <p:tav tm="100000">
                                              <p:val>
                                                <p:strVal val="#ppt_y"/>
                                              </p:val>
                                            </p:tav>
                                          </p:tavLst>
                                        </p:anim>
                                        <p:animEffect transition="in" filter="wipe(up)">
                                          <p:cBhvr>
                                            <p:cTn id="38" dur="500"/>
                                            <p:tgtEl>
                                              <p:spTgt spid="19"/>
                                            </p:tgtEl>
                                          </p:cBhvr>
                                        </p:animEffect>
                                      </p:childTnLst>
                                    </p:cTn>
                                  </p:par>
                                  <p:par>
                                    <p:cTn id="39" presetID="12" presetClass="entr" presetSubtype="4" fill="hold" nodeType="withEffect">
                                      <p:stCondLst>
                                        <p:cond delay="25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p:tgtEl>
                                              <p:spTgt spid="40"/>
                                            </p:tgtEl>
                                            <p:attrNameLst>
                                              <p:attrName>ppt_y</p:attrName>
                                            </p:attrNameLst>
                                          </p:cBhvr>
                                          <p:tavLst>
                                            <p:tav tm="0">
                                              <p:val>
                                                <p:strVal val="#ppt_y+#ppt_h*1.125000"/>
                                              </p:val>
                                            </p:tav>
                                            <p:tav tm="100000">
                                              <p:val>
                                                <p:strVal val="#ppt_y"/>
                                              </p:val>
                                            </p:tav>
                                          </p:tavLst>
                                        </p:anim>
                                        <p:animEffect transition="in" filter="wipe(up)">
                                          <p:cBhvr>
                                            <p:cTn id="42" dur="500"/>
                                            <p:tgtEl>
                                              <p:spTgt spid="40"/>
                                            </p:tgtEl>
                                          </p:cBhvr>
                                        </p:animEffect>
                                      </p:childTnLst>
                                    </p:cTn>
                                  </p:par>
                                  <p:par>
                                    <p:cTn id="43" presetID="12" presetClass="entr" presetSubtype="4" fill="hold" nodeType="with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ppt_y</p:attrName>
                                            </p:attrNameLst>
                                          </p:cBhvr>
                                          <p:tavLst>
                                            <p:tav tm="0">
                                              <p:val>
                                                <p:strVal val="#ppt_y+#ppt_h*1.125000"/>
                                              </p:val>
                                            </p:tav>
                                            <p:tav tm="100000">
                                              <p:val>
                                                <p:strVal val="#ppt_y"/>
                                              </p:val>
                                            </p:tav>
                                          </p:tavLst>
                                        </p:anim>
                                        <p:animEffect transition="in" filter="wipe(up)">
                                          <p:cBhvr>
                                            <p:cTn id="46" dur="500"/>
                                            <p:tgtEl>
                                              <p:spTgt spid="12"/>
                                            </p:tgtEl>
                                          </p:cBhvr>
                                        </p:animEffect>
                                      </p:childTnLst>
                                    </p:cTn>
                                  </p:par>
                                  <p:par>
                                    <p:cTn id="47" presetID="12" presetClass="entr" presetSubtype="4" fill="hold" nodeType="withEffect">
                                      <p:stCondLst>
                                        <p:cond delay="50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p:tgtEl>
                                              <p:spTgt spid="33"/>
                                            </p:tgtEl>
                                            <p:attrNameLst>
                                              <p:attrName>ppt_y</p:attrName>
                                            </p:attrNameLst>
                                          </p:cBhvr>
                                          <p:tavLst>
                                            <p:tav tm="0">
                                              <p:val>
                                                <p:strVal val="#ppt_y+#ppt_h*1.125000"/>
                                              </p:val>
                                            </p:tav>
                                            <p:tav tm="100000">
                                              <p:val>
                                                <p:strVal val="#ppt_y"/>
                                              </p:val>
                                            </p:tav>
                                          </p:tavLst>
                                        </p:anim>
                                        <p:animEffect transition="in" filter="wipe(up)">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 grpId="0"/>
          <p:bldP spid="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hidden="1"/>
          <p:cNvSpPr>
            <a:spLocks noGrp="1"/>
          </p:cNvSpPr>
          <p:nvPr>
            <p:ph type="title"/>
          </p:nvPr>
        </p:nvSpPr>
        <p:spPr/>
        <p:txBody>
          <a:bodyPr/>
          <a:lstStyle/>
          <a:p>
            <a:endParaRPr lang="zh-CN" altLang="en-US" dirty="0"/>
          </a:p>
        </p:txBody>
      </p:sp>
      <p:sp>
        <p:nvSpPr>
          <p:cNvPr id="64" name="同侧圆角矩形 63"/>
          <p:cNvSpPr/>
          <p:nvPr/>
        </p:nvSpPr>
        <p:spPr>
          <a:xfrm>
            <a:off x="1560064" y="360792"/>
            <a:ext cx="3096344" cy="629852"/>
          </a:xfrm>
          <a:prstGeom prst="round2SameRect">
            <a:avLst/>
          </a:prstGeom>
          <a:solidFill>
            <a:srgbClr val="5F7E54"/>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燕尾形 64"/>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设计框图</a:t>
            </a:r>
            <a:endParaRPr lang="zh-CN" altLang="en-US" sz="2000" b="1" dirty="0">
              <a:solidFill>
                <a:schemeClr val="bg1"/>
              </a:solidFill>
              <a:latin typeface="微软雅黑" pitchFamily="34" charset="-122"/>
              <a:ea typeface="微软雅黑" pitchFamily="34" charset="-122"/>
            </a:endParaRPr>
          </a:p>
        </p:txBody>
      </p:sp>
      <p:sp>
        <p:nvSpPr>
          <p:cNvPr id="62" name="同侧圆角矩形 61"/>
          <p:cNvSpPr/>
          <p:nvPr/>
        </p:nvSpPr>
        <p:spPr>
          <a:xfrm>
            <a:off x="423672" y="116632"/>
            <a:ext cx="8280920" cy="6120680"/>
          </a:xfrm>
          <a:custGeom>
            <a:avLst/>
            <a:gdLst/>
            <a:ahLst/>
            <a:cxnLst/>
            <a:rect l="l" t="t" r="r" b="b"/>
            <a:pathLst>
              <a:path w="8280920" h="6120680">
                <a:moveTo>
                  <a:pt x="243839" y="0"/>
                </a:moveTo>
                <a:lnTo>
                  <a:pt x="808145" y="0"/>
                </a:lnTo>
                <a:cubicBezTo>
                  <a:pt x="942814" y="0"/>
                  <a:pt x="1051984" y="109170"/>
                  <a:pt x="1051984" y="243839"/>
                </a:cubicBezTo>
                <a:lnTo>
                  <a:pt x="1051984" y="864096"/>
                </a:lnTo>
                <a:lnTo>
                  <a:pt x="8280920" y="864096"/>
                </a:lnTo>
                <a:lnTo>
                  <a:pt x="8280920" y="6120680"/>
                </a:lnTo>
                <a:lnTo>
                  <a:pt x="0" y="6120680"/>
                </a:lnTo>
                <a:lnTo>
                  <a:pt x="0" y="1080120"/>
                </a:lnTo>
                <a:lnTo>
                  <a:pt x="0" y="864096"/>
                </a:lnTo>
                <a:lnTo>
                  <a:pt x="0" y="243839"/>
                </a:lnTo>
                <a:cubicBezTo>
                  <a:pt x="0" y="109170"/>
                  <a:pt x="109170" y="0"/>
                  <a:pt x="243839" y="0"/>
                </a:cubicBezTo>
                <a:close/>
              </a:path>
            </a:pathLst>
          </a:cu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TextBox 67"/>
          <p:cNvSpPr txBox="1"/>
          <p:nvPr/>
        </p:nvSpPr>
        <p:spPr>
          <a:xfrm>
            <a:off x="549508" y="288568"/>
            <a:ext cx="789323" cy="646331"/>
          </a:xfrm>
          <a:prstGeom prst="rect">
            <a:avLst/>
          </a:prstGeom>
          <a:noFill/>
        </p:spPr>
        <p:txBody>
          <a:bodyPr wrap="square" rtlCol="0">
            <a:spAutoFit/>
          </a:bodyPr>
          <a:lstStyle/>
          <a:p>
            <a:pPr algn="ctr"/>
            <a:r>
              <a:rPr lang="en-US" altLang="zh-CN" sz="3600" b="1" dirty="0" smtClean="0">
                <a:solidFill>
                  <a:schemeClr val="bg1">
                    <a:lumMod val="75000"/>
                  </a:schemeClr>
                </a:solidFill>
                <a:latin typeface="Arial" pitchFamily="34" charset="0"/>
                <a:cs typeface="Arial" pitchFamily="34" charset="0"/>
              </a:rPr>
              <a:t>01</a:t>
            </a:r>
            <a:endParaRPr lang="zh-CN" altLang="en-US" sz="3600" b="1" dirty="0">
              <a:solidFill>
                <a:schemeClr val="bg1">
                  <a:lumMod val="75000"/>
                </a:schemeClr>
              </a:solidFill>
              <a:latin typeface="Arial" pitchFamily="34" charset="0"/>
              <a:cs typeface="Arial" pitchFamily="34" charset="0"/>
            </a:endParaRPr>
          </a:p>
        </p:txBody>
      </p:sp>
      <p:cxnSp>
        <p:nvCxnSpPr>
          <p:cNvPr id="69" name="直接连接符 68"/>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79512" y="1340768"/>
            <a:ext cx="4484764" cy="648072"/>
            <a:chOff x="179512" y="1340768"/>
            <a:chExt cx="4484764" cy="648072"/>
          </a:xfrm>
        </p:grpSpPr>
        <p:sp>
          <p:nvSpPr>
            <p:cNvPr id="3" name="矩形 2"/>
            <p:cNvSpPr/>
            <p:nvPr/>
          </p:nvSpPr>
          <p:spPr>
            <a:xfrm>
              <a:off x="179512" y="1340768"/>
              <a:ext cx="4484764" cy="504056"/>
            </a:xfrm>
            <a:custGeom>
              <a:avLst/>
              <a:gdLst/>
              <a:ahLst/>
              <a:cxnLst/>
              <a:rect l="l" t="t" r="r" b="b"/>
              <a:pathLst>
                <a:path w="4484764" h="504056">
                  <a:moveTo>
                    <a:pt x="0" y="0"/>
                  </a:moveTo>
                  <a:lnTo>
                    <a:pt x="4484764" y="0"/>
                  </a:lnTo>
                  <a:lnTo>
                    <a:pt x="4232736" y="252028"/>
                  </a:lnTo>
                  <a:lnTo>
                    <a:pt x="4484764" y="504056"/>
                  </a:lnTo>
                  <a:lnTo>
                    <a:pt x="0" y="50405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flipV="1">
              <a:off x="179512" y="1844824"/>
              <a:ext cx="252028" cy="144016"/>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05526" y="138604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528" y="179955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1" name="同侧圆角矩形 20"/>
          <p:cNvSpPr/>
          <p:nvPr/>
        </p:nvSpPr>
        <p:spPr>
          <a:xfrm>
            <a:off x="1560064" y="360792"/>
            <a:ext cx="3096344" cy="629852"/>
          </a:xfrm>
          <a:prstGeom prst="round2SameRect">
            <a:avLst/>
          </a:prstGeom>
          <a:solidFill>
            <a:srgbClr val="5F7E54"/>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燕尾形 21"/>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设计框图</a:t>
            </a:r>
            <a:endParaRPr lang="zh-CN" altLang="en-US" sz="2000" b="1" dirty="0">
              <a:solidFill>
                <a:schemeClr val="bg1"/>
              </a:solidFill>
              <a:latin typeface="微软雅黑" pitchFamily="34" charset="-122"/>
              <a:ea typeface="微软雅黑" pitchFamily="34" charset="-122"/>
            </a:endParaRPr>
          </a:p>
        </p:txBody>
      </p:sp>
      <p:sp>
        <p:nvSpPr>
          <p:cNvPr id="24" name="同侧圆角矩形 61"/>
          <p:cNvSpPr/>
          <p:nvPr/>
        </p:nvSpPr>
        <p:spPr>
          <a:xfrm>
            <a:off x="423672" y="116632"/>
            <a:ext cx="8280920" cy="6120680"/>
          </a:xfrm>
          <a:custGeom>
            <a:avLst/>
            <a:gdLst/>
            <a:ahLst/>
            <a:cxnLst/>
            <a:rect l="l" t="t" r="r" b="b"/>
            <a:pathLst>
              <a:path w="8280920" h="6120680">
                <a:moveTo>
                  <a:pt x="243839" y="0"/>
                </a:moveTo>
                <a:lnTo>
                  <a:pt x="808145" y="0"/>
                </a:lnTo>
                <a:cubicBezTo>
                  <a:pt x="942814" y="0"/>
                  <a:pt x="1051984" y="109170"/>
                  <a:pt x="1051984" y="243839"/>
                </a:cubicBezTo>
                <a:lnTo>
                  <a:pt x="1051984" y="864096"/>
                </a:lnTo>
                <a:lnTo>
                  <a:pt x="8280920" y="864096"/>
                </a:lnTo>
                <a:lnTo>
                  <a:pt x="8280920" y="6120680"/>
                </a:lnTo>
                <a:lnTo>
                  <a:pt x="0" y="6120680"/>
                </a:lnTo>
                <a:lnTo>
                  <a:pt x="0" y="1080120"/>
                </a:lnTo>
                <a:lnTo>
                  <a:pt x="0" y="864096"/>
                </a:lnTo>
                <a:lnTo>
                  <a:pt x="0" y="243839"/>
                </a:lnTo>
                <a:cubicBezTo>
                  <a:pt x="0" y="109170"/>
                  <a:pt x="109170" y="0"/>
                  <a:pt x="243839" y="0"/>
                </a:cubicBezTo>
                <a:close/>
              </a:path>
            </a:pathLst>
          </a:cu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67"/>
          <p:cNvSpPr txBox="1"/>
          <p:nvPr/>
        </p:nvSpPr>
        <p:spPr>
          <a:xfrm>
            <a:off x="549508" y="288568"/>
            <a:ext cx="789323" cy="646331"/>
          </a:xfrm>
          <a:prstGeom prst="rect">
            <a:avLst/>
          </a:prstGeom>
          <a:noFill/>
        </p:spPr>
        <p:txBody>
          <a:bodyPr wrap="square" rtlCol="0">
            <a:spAutoFit/>
          </a:bodyPr>
          <a:lstStyle/>
          <a:p>
            <a:pPr algn="ctr"/>
            <a:r>
              <a:rPr lang="en-US" altLang="zh-CN" sz="3600" b="1" dirty="0" smtClean="0">
                <a:solidFill>
                  <a:schemeClr val="bg1">
                    <a:lumMod val="75000"/>
                  </a:schemeClr>
                </a:solidFill>
                <a:latin typeface="Arial" pitchFamily="34" charset="0"/>
                <a:cs typeface="Arial" pitchFamily="34" charset="0"/>
              </a:rPr>
              <a:t>01</a:t>
            </a:r>
            <a:endParaRPr lang="zh-CN" altLang="en-US" sz="3600" b="1" dirty="0">
              <a:solidFill>
                <a:schemeClr val="bg1">
                  <a:lumMod val="75000"/>
                </a:schemeClr>
              </a:solidFill>
              <a:latin typeface="Arial" pitchFamily="34" charset="0"/>
              <a:cs typeface="Arial" pitchFamily="34" charset="0"/>
            </a:endParaRPr>
          </a:p>
        </p:txBody>
      </p:sp>
      <p:cxnSp>
        <p:nvCxnSpPr>
          <p:cNvPr id="26" name="直接连接符 25"/>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179512" y="1340768"/>
            <a:ext cx="4484764" cy="648072"/>
            <a:chOff x="179512" y="1340768"/>
            <a:chExt cx="4484764" cy="648072"/>
          </a:xfrm>
        </p:grpSpPr>
        <p:sp>
          <p:nvSpPr>
            <p:cNvPr id="28" name="矩形 2"/>
            <p:cNvSpPr/>
            <p:nvPr/>
          </p:nvSpPr>
          <p:spPr>
            <a:xfrm>
              <a:off x="179512" y="1340768"/>
              <a:ext cx="4484764" cy="504056"/>
            </a:xfrm>
            <a:custGeom>
              <a:avLst/>
              <a:gdLst/>
              <a:ahLst/>
              <a:cxnLst/>
              <a:rect l="l" t="t" r="r" b="b"/>
              <a:pathLst>
                <a:path w="4484764" h="504056">
                  <a:moveTo>
                    <a:pt x="0" y="0"/>
                  </a:moveTo>
                  <a:lnTo>
                    <a:pt x="4484764" y="0"/>
                  </a:lnTo>
                  <a:lnTo>
                    <a:pt x="4232736" y="252028"/>
                  </a:lnTo>
                  <a:lnTo>
                    <a:pt x="4484764" y="504056"/>
                  </a:lnTo>
                  <a:lnTo>
                    <a:pt x="0" y="50405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flipH="1" flipV="1">
              <a:off x="179512" y="1844824"/>
              <a:ext cx="252028" cy="144016"/>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305526" y="138604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3528" y="179955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2" name="TextBox 19"/>
          <p:cNvSpPr txBox="1"/>
          <p:nvPr/>
        </p:nvSpPr>
        <p:spPr>
          <a:xfrm>
            <a:off x="827582" y="3868832"/>
            <a:ext cx="3457126" cy="830997"/>
          </a:xfrm>
          <a:prstGeom prst="rect">
            <a:avLst/>
          </a:prstGeom>
          <a:noFill/>
        </p:spPr>
        <p:txBody>
          <a:bodyPr wrap="square" rtlCol="0">
            <a:spAutoFit/>
          </a:body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触摸事件：</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通过</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屏幕的</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左（右</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）半边，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控制小鸟向左</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（右</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）加速跳动</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33" name="图片 32"/>
          <p:cNvPicPr>
            <a:picLocks noChangeAspect="1"/>
          </p:cNvPicPr>
          <p:nvPr/>
        </p:nvPicPr>
        <p:blipFill>
          <a:blip r:embed="rId2"/>
          <a:stretch>
            <a:fillRect/>
          </a:stretch>
        </p:blipFill>
        <p:spPr>
          <a:xfrm>
            <a:off x="5914167" y="1844824"/>
            <a:ext cx="2565651" cy="3626945"/>
          </a:xfrm>
          <a:prstGeom prst="rect">
            <a:avLst/>
          </a:prstGeom>
        </p:spPr>
      </p:pic>
      <p:cxnSp>
        <p:nvCxnSpPr>
          <p:cNvPr id="34" name="肘形连接符 33"/>
          <p:cNvCxnSpPr/>
          <p:nvPr/>
        </p:nvCxnSpPr>
        <p:spPr>
          <a:xfrm rot="10800000">
            <a:off x="2395625" y="2185912"/>
            <a:ext cx="4032449" cy="2353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325197" y="2006596"/>
            <a:ext cx="1049592" cy="338554"/>
          </a:xfrm>
          <a:prstGeom prst="rect">
            <a:avLst/>
          </a:prstGeom>
          <a:noFill/>
        </p:spPr>
        <p:txBody>
          <a:bodyPr wrap="square" rtlCol="0">
            <a:spAutoFit/>
          </a:body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玩家得分</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952331" y="2506408"/>
            <a:ext cx="1402736" cy="584775"/>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控制对象</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上下</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不断</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跳动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050210" y="3175057"/>
            <a:ext cx="3963866" cy="584775"/>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收集对象</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几</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秒钟后消失</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，并随机在另一地点出现。</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8" name="肘形连接符 37"/>
          <p:cNvCxnSpPr/>
          <p:nvPr/>
        </p:nvCxnSpPr>
        <p:spPr>
          <a:xfrm rot="10800000">
            <a:off x="2456843" y="2822020"/>
            <a:ext cx="4320480" cy="851672"/>
          </a:xfrm>
          <a:prstGeom prst="bentConnector3">
            <a:avLst>
              <a:gd name="adj1" fmla="val 178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rot="10800000">
            <a:off x="4791451" y="3504278"/>
            <a:ext cx="3250995" cy="570133"/>
          </a:xfrm>
          <a:prstGeom prst="bentConnector3">
            <a:avLst>
              <a:gd name="adj1" fmla="val 709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a:endCxn id="32" idx="3"/>
          </p:cNvCxnSpPr>
          <p:nvPr/>
        </p:nvCxnSpPr>
        <p:spPr>
          <a:xfrm rot="10800000">
            <a:off x="4284709" y="4284332"/>
            <a:ext cx="2009027" cy="3037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28048" y="5050936"/>
            <a:ext cx="2711904" cy="584775"/>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游戏结束</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未能及时收集</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到“捣蛋猪”。</a:t>
            </a:r>
          </a:p>
        </p:txBody>
      </p:sp>
    </p:spTree>
    <p:extLst>
      <p:ext uri="{BB962C8B-B14F-4D97-AF65-F5344CB8AC3E}">
        <p14:creationId xmlns:p14="http://schemas.microsoft.com/office/powerpoint/2010/main" val="2676891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hidden="1"/>
          <p:cNvSpPr>
            <a:spLocks noGrp="1"/>
          </p:cNvSpPr>
          <p:nvPr>
            <p:ph type="title"/>
          </p:nvPr>
        </p:nvSpPr>
        <p:spPr/>
        <p:txBody>
          <a:bodyPr/>
          <a:lstStyle/>
          <a:p>
            <a:endParaRPr lang="zh-CN" altLang="en-US" dirty="0"/>
          </a:p>
        </p:txBody>
      </p:sp>
      <p:sp>
        <p:nvSpPr>
          <p:cNvPr id="64" name="同侧圆角矩形 63"/>
          <p:cNvSpPr/>
          <p:nvPr/>
        </p:nvSpPr>
        <p:spPr>
          <a:xfrm>
            <a:off x="1560064" y="360792"/>
            <a:ext cx="3096344" cy="629852"/>
          </a:xfrm>
          <a:prstGeom prst="round2SameRect">
            <a:avLst/>
          </a:prstGeom>
          <a:solidFill>
            <a:srgbClr val="82B6B2"/>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燕尾形 64"/>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小组分工</a:t>
            </a:r>
            <a:endParaRPr lang="zh-CN" altLang="en-US" sz="2000" b="1" dirty="0">
              <a:solidFill>
                <a:schemeClr val="bg1"/>
              </a:solidFill>
              <a:latin typeface="微软雅黑" pitchFamily="34" charset="-122"/>
              <a:ea typeface="微软雅黑" pitchFamily="34" charset="-122"/>
            </a:endParaRPr>
          </a:p>
        </p:txBody>
      </p:sp>
      <p:sp>
        <p:nvSpPr>
          <p:cNvPr id="62" name="同侧圆角矩形 61"/>
          <p:cNvSpPr/>
          <p:nvPr/>
        </p:nvSpPr>
        <p:spPr>
          <a:xfrm>
            <a:off x="423672" y="116632"/>
            <a:ext cx="8280920" cy="6120680"/>
          </a:xfrm>
          <a:custGeom>
            <a:avLst/>
            <a:gdLst/>
            <a:ahLst/>
            <a:cxnLst/>
            <a:rect l="l" t="t" r="r" b="b"/>
            <a:pathLst>
              <a:path w="8280920" h="6120680">
                <a:moveTo>
                  <a:pt x="243839" y="0"/>
                </a:moveTo>
                <a:lnTo>
                  <a:pt x="808145" y="0"/>
                </a:lnTo>
                <a:cubicBezTo>
                  <a:pt x="942814" y="0"/>
                  <a:pt x="1051984" y="109170"/>
                  <a:pt x="1051984" y="243839"/>
                </a:cubicBezTo>
                <a:lnTo>
                  <a:pt x="1051984" y="864096"/>
                </a:lnTo>
                <a:lnTo>
                  <a:pt x="8280920" y="864096"/>
                </a:lnTo>
                <a:lnTo>
                  <a:pt x="8280920" y="6120680"/>
                </a:lnTo>
                <a:lnTo>
                  <a:pt x="0" y="6120680"/>
                </a:lnTo>
                <a:lnTo>
                  <a:pt x="0" y="1080120"/>
                </a:lnTo>
                <a:lnTo>
                  <a:pt x="0" y="864096"/>
                </a:lnTo>
                <a:lnTo>
                  <a:pt x="0" y="243839"/>
                </a:lnTo>
                <a:cubicBezTo>
                  <a:pt x="0" y="109170"/>
                  <a:pt x="109170" y="0"/>
                  <a:pt x="243839" y="0"/>
                </a:cubicBezTo>
                <a:close/>
              </a:path>
            </a:pathLst>
          </a:cu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549508" y="288568"/>
            <a:ext cx="789323" cy="646331"/>
          </a:xfrm>
          <a:prstGeom prst="rect">
            <a:avLst/>
          </a:prstGeom>
          <a:noFill/>
        </p:spPr>
        <p:txBody>
          <a:bodyPr wrap="square" rtlCol="0">
            <a:spAutoFit/>
          </a:bodyPr>
          <a:lstStyle/>
          <a:p>
            <a:pPr algn="ctr"/>
            <a:r>
              <a:rPr lang="en-US" altLang="zh-CN" sz="3600" b="1" dirty="0" smtClean="0">
                <a:solidFill>
                  <a:schemeClr val="bg1">
                    <a:lumMod val="75000"/>
                  </a:schemeClr>
                </a:solidFill>
                <a:latin typeface="Arial" pitchFamily="34" charset="0"/>
                <a:cs typeface="Arial" pitchFamily="34" charset="0"/>
              </a:rPr>
              <a:t>02</a:t>
            </a:r>
            <a:endParaRPr lang="zh-CN" altLang="en-US" sz="3600" b="1" dirty="0">
              <a:solidFill>
                <a:schemeClr val="bg1">
                  <a:lumMod val="75000"/>
                </a:schemeClr>
              </a:solidFill>
              <a:latin typeface="Arial" pitchFamily="34" charset="0"/>
              <a:cs typeface="Arial" pitchFamily="34" charset="0"/>
            </a:endParaRPr>
          </a:p>
        </p:txBody>
      </p:sp>
      <p:cxnSp>
        <p:nvCxnSpPr>
          <p:cNvPr id="69" name="直接连接符 68"/>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79512" y="1340768"/>
            <a:ext cx="4484764" cy="648072"/>
            <a:chOff x="179512" y="1340768"/>
            <a:chExt cx="4484764" cy="648072"/>
          </a:xfrm>
        </p:grpSpPr>
        <p:sp>
          <p:nvSpPr>
            <p:cNvPr id="11" name="矩形 2"/>
            <p:cNvSpPr/>
            <p:nvPr/>
          </p:nvSpPr>
          <p:spPr>
            <a:xfrm>
              <a:off x="179512" y="1340768"/>
              <a:ext cx="4484764" cy="504056"/>
            </a:xfrm>
            <a:custGeom>
              <a:avLst/>
              <a:gdLst/>
              <a:ahLst/>
              <a:cxnLst/>
              <a:rect l="l" t="t" r="r" b="b"/>
              <a:pathLst>
                <a:path w="4484764" h="504056">
                  <a:moveTo>
                    <a:pt x="0" y="0"/>
                  </a:moveTo>
                  <a:lnTo>
                    <a:pt x="4484764" y="0"/>
                  </a:lnTo>
                  <a:lnTo>
                    <a:pt x="4232736" y="252028"/>
                  </a:lnTo>
                  <a:lnTo>
                    <a:pt x="4484764" y="504056"/>
                  </a:lnTo>
                  <a:lnTo>
                    <a:pt x="0" y="50405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flipV="1">
              <a:off x="179512" y="1844824"/>
              <a:ext cx="252028" cy="144016"/>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05526" y="138604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528" y="179955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560064" y="2427043"/>
            <a:ext cx="6252296" cy="2585323"/>
          </a:xfrm>
          <a:prstGeom prst="rect">
            <a:avLst/>
          </a:prstGeom>
        </p:spPr>
        <p:txBody>
          <a:bodyPr wrap="square">
            <a:spAutoFit/>
          </a:bodyPr>
          <a:lstStyle/>
          <a:p>
            <a:r>
              <a:rPr lang="zh-CN" altLang="en-US" dirty="0" smtClean="0">
                <a:solidFill>
                  <a:schemeClr val="tx1">
                    <a:lumMod val="65000"/>
                    <a:lumOff val="35000"/>
                  </a:schemeClr>
                </a:solidFill>
                <a:latin typeface="微软雅黑" pitchFamily="34" charset="-122"/>
                <a:ea typeface="微软雅黑" pitchFamily="34" charset="-122"/>
              </a:rPr>
              <a:t>搜索素材</a:t>
            </a:r>
            <a:r>
              <a:rPr lang="zh-CN" altLang="en-US" dirty="0">
                <a:solidFill>
                  <a:schemeClr val="tx1">
                    <a:lumMod val="65000"/>
                    <a:lumOff val="35000"/>
                  </a:schemeClr>
                </a:solidFill>
                <a:latin typeface="微软雅黑" pitchFamily="34" charset="-122"/>
                <a:ea typeface="微软雅黑" pitchFamily="34" charset="-122"/>
              </a:rPr>
              <a:t>： 谢飞、王振宇</a:t>
            </a:r>
            <a:endParaRPr lang="en-US" altLang="zh-CN" dirty="0">
              <a:solidFill>
                <a:schemeClr val="tx1">
                  <a:lumMod val="65000"/>
                  <a:lumOff val="35000"/>
                </a:schemeClr>
              </a:solidFill>
              <a:latin typeface="微软雅黑" pitchFamily="34" charset="-122"/>
              <a:ea typeface="微软雅黑" pitchFamily="34" charset="-122"/>
            </a:endParaRPr>
          </a:p>
          <a:p>
            <a:endParaRPr lang="en-US" altLang="zh-CN" dirty="0">
              <a:solidFill>
                <a:schemeClr val="tx1">
                  <a:lumMod val="65000"/>
                  <a:lumOff val="35000"/>
                </a:schemeClr>
              </a:solidFill>
              <a:latin typeface="微软雅黑" pitchFamily="34" charset="-122"/>
              <a:ea typeface="微软雅黑" pitchFamily="34" charset="-122"/>
            </a:endParaRPr>
          </a:p>
          <a:p>
            <a:r>
              <a:rPr lang="zh-CN" altLang="en-US" dirty="0">
                <a:solidFill>
                  <a:schemeClr val="tx1">
                    <a:lumMod val="65000"/>
                    <a:lumOff val="35000"/>
                  </a:schemeClr>
                </a:solidFill>
                <a:latin typeface="微软雅黑" pitchFamily="34" charset="-122"/>
                <a:ea typeface="微软雅黑" pitchFamily="34" charset="-122"/>
              </a:rPr>
              <a:t>跳跃动作、</a:t>
            </a:r>
            <a:r>
              <a:rPr lang="zh-CN" altLang="en-US" dirty="0" smtClean="0">
                <a:solidFill>
                  <a:schemeClr val="tx1">
                    <a:lumMod val="65000"/>
                    <a:lumOff val="35000"/>
                  </a:schemeClr>
                </a:solidFill>
                <a:latin typeface="微软雅黑" pitchFamily="34" charset="-122"/>
                <a:ea typeface="微软雅黑" pitchFamily="34" charset="-122"/>
              </a:rPr>
              <a:t>收集事件、</a:t>
            </a:r>
            <a:r>
              <a:rPr lang="zh-CN" altLang="en-US" dirty="0">
                <a:solidFill>
                  <a:schemeClr val="tx1">
                    <a:lumMod val="65000"/>
                    <a:lumOff val="35000"/>
                  </a:schemeClr>
                </a:solidFill>
                <a:latin typeface="微软雅黑" pitchFamily="34" charset="-122"/>
                <a:ea typeface="微软雅黑" pitchFamily="34" charset="-122"/>
              </a:rPr>
              <a:t>游戏音效： 谢飞、王振宇、汪能</a:t>
            </a:r>
            <a:endParaRPr lang="en-US" altLang="zh-CN" dirty="0">
              <a:solidFill>
                <a:schemeClr val="tx1">
                  <a:lumMod val="65000"/>
                  <a:lumOff val="35000"/>
                </a:schemeClr>
              </a:solidFill>
              <a:latin typeface="微软雅黑" pitchFamily="34" charset="-122"/>
              <a:ea typeface="微软雅黑" pitchFamily="34" charset="-122"/>
            </a:endParaRPr>
          </a:p>
          <a:p>
            <a:endParaRPr lang="en-US" altLang="zh-CN" dirty="0">
              <a:solidFill>
                <a:schemeClr val="tx1">
                  <a:lumMod val="65000"/>
                  <a:lumOff val="35000"/>
                </a:schemeClr>
              </a:solidFill>
              <a:latin typeface="微软雅黑" pitchFamily="34" charset="-122"/>
              <a:ea typeface="微软雅黑" pitchFamily="34" charset="-122"/>
            </a:endParaRPr>
          </a:p>
          <a:p>
            <a:r>
              <a:rPr lang="zh-CN" altLang="en-US" dirty="0">
                <a:solidFill>
                  <a:schemeClr val="tx1">
                    <a:lumMod val="65000"/>
                    <a:lumOff val="35000"/>
                  </a:schemeClr>
                </a:solidFill>
                <a:latin typeface="微软雅黑" pitchFamily="34" charset="-122"/>
                <a:ea typeface="微软雅黑" pitchFamily="34" charset="-122"/>
              </a:rPr>
              <a:t>触摸事件： 汪能</a:t>
            </a:r>
            <a:endParaRPr lang="en-US" altLang="zh-CN" dirty="0">
              <a:solidFill>
                <a:schemeClr val="tx1">
                  <a:lumMod val="65000"/>
                  <a:lumOff val="35000"/>
                </a:schemeClr>
              </a:solidFill>
              <a:latin typeface="微软雅黑" pitchFamily="34" charset="-122"/>
              <a:ea typeface="微软雅黑" pitchFamily="34" charset="-122"/>
            </a:endParaRPr>
          </a:p>
          <a:p>
            <a:endParaRPr lang="en-US" altLang="zh-CN" dirty="0">
              <a:solidFill>
                <a:schemeClr val="tx1">
                  <a:lumMod val="65000"/>
                  <a:lumOff val="35000"/>
                </a:schemeClr>
              </a:solidFill>
              <a:latin typeface="微软雅黑" pitchFamily="34" charset="-122"/>
              <a:ea typeface="微软雅黑" pitchFamily="34" charset="-122"/>
            </a:endParaRPr>
          </a:p>
          <a:p>
            <a:r>
              <a:rPr lang="en-US" altLang="zh-CN" dirty="0">
                <a:solidFill>
                  <a:schemeClr val="tx1">
                    <a:lumMod val="65000"/>
                    <a:lumOff val="35000"/>
                  </a:schemeClr>
                </a:solidFill>
                <a:latin typeface="微软雅黑" pitchFamily="34" charset="-122"/>
                <a:ea typeface="微软雅黑" pitchFamily="34" charset="-122"/>
              </a:rPr>
              <a:t>PPT</a:t>
            </a:r>
            <a:r>
              <a:rPr lang="zh-CN" altLang="en-US" dirty="0">
                <a:solidFill>
                  <a:schemeClr val="tx1">
                    <a:lumMod val="65000"/>
                    <a:lumOff val="35000"/>
                  </a:schemeClr>
                </a:solidFill>
                <a:latin typeface="微软雅黑" pitchFamily="34" charset="-122"/>
                <a:ea typeface="微软雅黑" pitchFamily="34" charset="-122"/>
              </a:rPr>
              <a:t>制作： 谢飞，汪能</a:t>
            </a:r>
            <a:endParaRPr lang="en-US" altLang="zh-CN" dirty="0">
              <a:solidFill>
                <a:schemeClr val="tx1">
                  <a:lumMod val="65000"/>
                  <a:lumOff val="35000"/>
                </a:schemeClr>
              </a:solidFill>
              <a:latin typeface="微软雅黑" pitchFamily="34" charset="-122"/>
              <a:ea typeface="微软雅黑" pitchFamily="34" charset="-122"/>
            </a:endParaRPr>
          </a:p>
          <a:p>
            <a:endParaRPr lang="en-US" altLang="zh-CN" dirty="0">
              <a:solidFill>
                <a:schemeClr val="tx1">
                  <a:lumMod val="65000"/>
                  <a:lumOff val="35000"/>
                </a:schemeClr>
              </a:solidFill>
              <a:latin typeface="微软雅黑" pitchFamily="34" charset="-122"/>
              <a:ea typeface="微软雅黑" pitchFamily="34" charset="-122"/>
            </a:endParaRPr>
          </a:p>
          <a:p>
            <a:r>
              <a:rPr lang="zh-CN" altLang="en-US" dirty="0">
                <a:solidFill>
                  <a:schemeClr val="tx1">
                    <a:lumMod val="65000"/>
                    <a:lumOff val="35000"/>
                  </a:schemeClr>
                </a:solidFill>
                <a:latin typeface="微软雅黑" pitchFamily="34" charset="-122"/>
                <a:ea typeface="微软雅黑" pitchFamily="34" charset="-122"/>
              </a:rPr>
              <a:t>汇报： 王振宇</a:t>
            </a:r>
          </a:p>
        </p:txBody>
      </p:sp>
    </p:spTree>
    <p:extLst>
      <p:ext uri="{BB962C8B-B14F-4D97-AF65-F5344CB8AC3E}">
        <p14:creationId xmlns:p14="http://schemas.microsoft.com/office/powerpoint/2010/main" val="2277379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hidden="1"/>
          <p:cNvSpPr>
            <a:spLocks noGrp="1"/>
          </p:cNvSpPr>
          <p:nvPr>
            <p:ph type="title"/>
          </p:nvPr>
        </p:nvSpPr>
        <p:spPr/>
        <p:txBody>
          <a:bodyPr/>
          <a:lstStyle/>
          <a:p>
            <a:endParaRPr lang="zh-CN" altLang="en-US" dirty="0"/>
          </a:p>
        </p:txBody>
      </p:sp>
      <p:sp>
        <p:nvSpPr>
          <p:cNvPr id="64" name="同侧圆角矩形 63"/>
          <p:cNvSpPr/>
          <p:nvPr/>
        </p:nvSpPr>
        <p:spPr>
          <a:xfrm>
            <a:off x="1560064" y="360792"/>
            <a:ext cx="3096344" cy="629852"/>
          </a:xfrm>
          <a:prstGeom prst="round2SameRect">
            <a:avLst/>
          </a:prstGeom>
          <a:solidFill>
            <a:srgbClr val="EAA323"/>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燕尾形 64"/>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制作流程</a:t>
            </a:r>
            <a:endParaRPr lang="zh-CN" altLang="en-US" sz="2000" b="1" dirty="0">
              <a:solidFill>
                <a:schemeClr val="bg1"/>
              </a:solidFill>
              <a:latin typeface="微软雅黑" pitchFamily="34" charset="-122"/>
              <a:ea typeface="微软雅黑" pitchFamily="34" charset="-122"/>
            </a:endParaRPr>
          </a:p>
        </p:txBody>
      </p:sp>
      <p:sp>
        <p:nvSpPr>
          <p:cNvPr id="62" name="同侧圆角矩形 61"/>
          <p:cNvSpPr/>
          <p:nvPr/>
        </p:nvSpPr>
        <p:spPr>
          <a:xfrm>
            <a:off x="423672" y="116632"/>
            <a:ext cx="8280920" cy="6120680"/>
          </a:xfrm>
          <a:custGeom>
            <a:avLst/>
            <a:gdLst/>
            <a:ahLst/>
            <a:cxnLst/>
            <a:rect l="l" t="t" r="r" b="b"/>
            <a:pathLst>
              <a:path w="8280920" h="6120680">
                <a:moveTo>
                  <a:pt x="243839" y="0"/>
                </a:moveTo>
                <a:lnTo>
                  <a:pt x="808145" y="0"/>
                </a:lnTo>
                <a:cubicBezTo>
                  <a:pt x="942814" y="0"/>
                  <a:pt x="1051984" y="109170"/>
                  <a:pt x="1051984" y="243839"/>
                </a:cubicBezTo>
                <a:lnTo>
                  <a:pt x="1051984" y="864096"/>
                </a:lnTo>
                <a:lnTo>
                  <a:pt x="8280920" y="864096"/>
                </a:lnTo>
                <a:lnTo>
                  <a:pt x="8280920" y="6120680"/>
                </a:lnTo>
                <a:lnTo>
                  <a:pt x="0" y="6120680"/>
                </a:lnTo>
                <a:lnTo>
                  <a:pt x="0" y="1080120"/>
                </a:lnTo>
                <a:lnTo>
                  <a:pt x="0" y="864096"/>
                </a:lnTo>
                <a:lnTo>
                  <a:pt x="0" y="243839"/>
                </a:lnTo>
                <a:cubicBezTo>
                  <a:pt x="0" y="109170"/>
                  <a:pt x="109170" y="0"/>
                  <a:pt x="243839" y="0"/>
                </a:cubicBezTo>
                <a:close/>
              </a:path>
            </a:pathLst>
          </a:cu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TextBox 67"/>
          <p:cNvSpPr txBox="1"/>
          <p:nvPr/>
        </p:nvSpPr>
        <p:spPr>
          <a:xfrm>
            <a:off x="549508" y="288568"/>
            <a:ext cx="789323" cy="646331"/>
          </a:xfrm>
          <a:prstGeom prst="rect">
            <a:avLst/>
          </a:prstGeom>
          <a:noFill/>
        </p:spPr>
        <p:txBody>
          <a:bodyPr wrap="square" rtlCol="0">
            <a:spAutoFit/>
          </a:bodyPr>
          <a:lstStyle/>
          <a:p>
            <a:pPr algn="ctr"/>
            <a:r>
              <a:rPr lang="en-US" altLang="zh-CN" sz="3600" b="1" dirty="0" smtClean="0">
                <a:solidFill>
                  <a:schemeClr val="bg1">
                    <a:lumMod val="75000"/>
                  </a:schemeClr>
                </a:solidFill>
                <a:latin typeface="Arial" pitchFamily="34" charset="0"/>
                <a:cs typeface="Arial" pitchFamily="34" charset="0"/>
              </a:rPr>
              <a:t>03</a:t>
            </a:r>
            <a:endParaRPr lang="zh-CN" altLang="en-US" sz="3600" b="1" dirty="0">
              <a:solidFill>
                <a:schemeClr val="bg1">
                  <a:lumMod val="75000"/>
                </a:schemeClr>
              </a:solidFill>
              <a:latin typeface="Arial" pitchFamily="34" charset="0"/>
              <a:cs typeface="Arial" pitchFamily="34" charset="0"/>
            </a:endParaRPr>
          </a:p>
        </p:txBody>
      </p:sp>
      <p:cxnSp>
        <p:nvCxnSpPr>
          <p:cNvPr id="69" name="直接连接符 68"/>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79512" y="1340768"/>
            <a:ext cx="4484764" cy="648072"/>
            <a:chOff x="179512" y="1340768"/>
            <a:chExt cx="4484764" cy="648072"/>
          </a:xfrm>
        </p:grpSpPr>
        <p:sp>
          <p:nvSpPr>
            <p:cNvPr id="11" name="矩形 2"/>
            <p:cNvSpPr/>
            <p:nvPr/>
          </p:nvSpPr>
          <p:spPr>
            <a:xfrm>
              <a:off x="179512" y="1340768"/>
              <a:ext cx="4484764" cy="504056"/>
            </a:xfrm>
            <a:custGeom>
              <a:avLst/>
              <a:gdLst/>
              <a:ahLst/>
              <a:cxnLst/>
              <a:rect l="l" t="t" r="r" b="b"/>
              <a:pathLst>
                <a:path w="4484764" h="504056">
                  <a:moveTo>
                    <a:pt x="0" y="0"/>
                  </a:moveTo>
                  <a:lnTo>
                    <a:pt x="4484764" y="0"/>
                  </a:lnTo>
                  <a:lnTo>
                    <a:pt x="4232736" y="252028"/>
                  </a:lnTo>
                  <a:lnTo>
                    <a:pt x="4484764" y="504056"/>
                  </a:lnTo>
                  <a:lnTo>
                    <a:pt x="0" y="50405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flipV="1">
              <a:off x="179512" y="1844824"/>
              <a:ext cx="252028" cy="144016"/>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05526" y="138604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528" y="179955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9" name="燕尾形 28"/>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制作流程</a:t>
            </a:r>
            <a:endParaRPr lang="zh-CN" altLang="en-US" sz="2000" b="1" dirty="0">
              <a:solidFill>
                <a:schemeClr val="bg1"/>
              </a:solidFill>
              <a:latin typeface="微软雅黑" pitchFamily="34" charset="-122"/>
              <a:ea typeface="微软雅黑" pitchFamily="34" charset="-122"/>
            </a:endParaRPr>
          </a:p>
        </p:txBody>
      </p:sp>
      <p:cxnSp>
        <p:nvCxnSpPr>
          <p:cNvPr id="32" name="直接连接符 31"/>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660100" y="2172284"/>
            <a:ext cx="1224135" cy="369332"/>
          </a:xfrm>
          <a:prstGeom prst="rect">
            <a:avLst/>
          </a:prstGeom>
          <a:noFill/>
        </p:spPr>
        <p:txBody>
          <a:bodyPr wrap="square" rtlCol="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制作</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图像</a:t>
            </a:r>
          </a:p>
        </p:txBody>
      </p:sp>
      <p:sp>
        <p:nvSpPr>
          <p:cNvPr id="34" name="文本框 33"/>
          <p:cNvSpPr txBox="1"/>
          <p:nvPr/>
        </p:nvSpPr>
        <p:spPr>
          <a:xfrm>
            <a:off x="3098155" y="2726200"/>
            <a:ext cx="2876726" cy="369332"/>
          </a:xfrm>
          <a:prstGeom prst="rect">
            <a:avLst/>
          </a:prstGeom>
          <a:noFill/>
        </p:spPr>
        <p:txBody>
          <a:bodyPr wrap="square" rtlCol="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实现小鸟的</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跳跃动作</a:t>
            </a:r>
          </a:p>
        </p:txBody>
      </p:sp>
      <p:sp>
        <p:nvSpPr>
          <p:cNvPr id="35" name="文本框 34"/>
          <p:cNvSpPr txBox="1"/>
          <p:nvPr/>
        </p:nvSpPr>
        <p:spPr>
          <a:xfrm>
            <a:off x="3210095" y="3834032"/>
            <a:ext cx="2253648" cy="369332"/>
          </a:xfrm>
          <a:prstGeom prst="rect">
            <a:avLst/>
          </a:prstGeom>
          <a:noFill/>
        </p:spPr>
        <p:txBody>
          <a:bodyPr wrap="square" rtlCol="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捣蛋猪位置</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的刷新</a:t>
            </a:r>
          </a:p>
        </p:txBody>
      </p:sp>
      <p:sp>
        <p:nvSpPr>
          <p:cNvPr id="36" name="文本框 35"/>
          <p:cNvSpPr txBox="1"/>
          <p:nvPr/>
        </p:nvSpPr>
        <p:spPr>
          <a:xfrm>
            <a:off x="3467450" y="4382309"/>
            <a:ext cx="1609433" cy="369332"/>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实现收集功能</a:t>
            </a:r>
          </a:p>
        </p:txBody>
      </p:sp>
      <p:sp>
        <p:nvSpPr>
          <p:cNvPr id="37" name="文本框 36"/>
          <p:cNvSpPr txBox="1"/>
          <p:nvPr/>
        </p:nvSpPr>
        <p:spPr>
          <a:xfrm>
            <a:off x="3660100" y="4930586"/>
            <a:ext cx="1279231" cy="369332"/>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游戏音效</a:t>
            </a:r>
          </a:p>
        </p:txBody>
      </p:sp>
      <p:sp>
        <p:nvSpPr>
          <p:cNvPr id="38" name="文本框 37"/>
          <p:cNvSpPr txBox="1"/>
          <p:nvPr/>
        </p:nvSpPr>
        <p:spPr>
          <a:xfrm>
            <a:off x="3660100" y="3280116"/>
            <a:ext cx="1100032" cy="369332"/>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触摸事件</a:t>
            </a:r>
          </a:p>
        </p:txBody>
      </p:sp>
      <p:sp>
        <p:nvSpPr>
          <p:cNvPr id="39" name="下箭头 38"/>
          <p:cNvSpPr/>
          <p:nvPr/>
        </p:nvSpPr>
        <p:spPr>
          <a:xfrm>
            <a:off x="4187256" y="2544436"/>
            <a:ext cx="45719" cy="184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4187256" y="3082804"/>
            <a:ext cx="45719" cy="184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下箭头 40"/>
          <p:cNvSpPr/>
          <p:nvPr/>
        </p:nvSpPr>
        <p:spPr>
          <a:xfrm>
            <a:off x="4187256" y="3670018"/>
            <a:ext cx="45719" cy="184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下箭头 41"/>
          <p:cNvSpPr/>
          <p:nvPr/>
        </p:nvSpPr>
        <p:spPr>
          <a:xfrm>
            <a:off x="4187256" y="4230015"/>
            <a:ext cx="45719" cy="184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4201156" y="4764475"/>
            <a:ext cx="45719" cy="184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842279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hidden="1"/>
          <p:cNvSpPr>
            <a:spLocks noGrp="1"/>
          </p:cNvSpPr>
          <p:nvPr>
            <p:ph type="title"/>
          </p:nvPr>
        </p:nvSpPr>
        <p:spPr/>
        <p:txBody>
          <a:bodyPr/>
          <a:lstStyle/>
          <a:p>
            <a:endParaRPr lang="zh-CN" altLang="en-US" dirty="0"/>
          </a:p>
        </p:txBody>
      </p:sp>
      <p:sp>
        <p:nvSpPr>
          <p:cNvPr id="64" name="同侧圆角矩形 63"/>
          <p:cNvSpPr/>
          <p:nvPr/>
        </p:nvSpPr>
        <p:spPr>
          <a:xfrm>
            <a:off x="1560064" y="360792"/>
            <a:ext cx="3096344" cy="629852"/>
          </a:xfrm>
          <a:prstGeom prst="round2SameRect">
            <a:avLst/>
          </a:prstGeom>
          <a:solidFill>
            <a:srgbClr val="E34E2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燕尾形 64"/>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模块功能</a:t>
            </a:r>
            <a:endParaRPr lang="zh-CN" altLang="en-US" sz="2000" b="1" dirty="0">
              <a:solidFill>
                <a:schemeClr val="bg1"/>
              </a:solidFill>
              <a:latin typeface="微软雅黑" pitchFamily="34" charset="-122"/>
              <a:ea typeface="微软雅黑" pitchFamily="34" charset="-122"/>
            </a:endParaRPr>
          </a:p>
        </p:txBody>
      </p:sp>
      <p:sp>
        <p:nvSpPr>
          <p:cNvPr id="62" name="同侧圆角矩形 61"/>
          <p:cNvSpPr/>
          <p:nvPr/>
        </p:nvSpPr>
        <p:spPr>
          <a:xfrm>
            <a:off x="423672" y="116632"/>
            <a:ext cx="8280920" cy="6120680"/>
          </a:xfrm>
          <a:custGeom>
            <a:avLst/>
            <a:gdLst/>
            <a:ahLst/>
            <a:cxnLst/>
            <a:rect l="l" t="t" r="r" b="b"/>
            <a:pathLst>
              <a:path w="8280920" h="6120680">
                <a:moveTo>
                  <a:pt x="243839" y="0"/>
                </a:moveTo>
                <a:lnTo>
                  <a:pt x="808145" y="0"/>
                </a:lnTo>
                <a:cubicBezTo>
                  <a:pt x="942814" y="0"/>
                  <a:pt x="1051984" y="109170"/>
                  <a:pt x="1051984" y="243839"/>
                </a:cubicBezTo>
                <a:lnTo>
                  <a:pt x="1051984" y="864096"/>
                </a:lnTo>
                <a:lnTo>
                  <a:pt x="8280920" y="864096"/>
                </a:lnTo>
                <a:lnTo>
                  <a:pt x="8280920" y="6120680"/>
                </a:lnTo>
                <a:lnTo>
                  <a:pt x="0" y="6120680"/>
                </a:lnTo>
                <a:lnTo>
                  <a:pt x="0" y="1080120"/>
                </a:lnTo>
                <a:lnTo>
                  <a:pt x="0" y="864096"/>
                </a:lnTo>
                <a:lnTo>
                  <a:pt x="0" y="243839"/>
                </a:lnTo>
                <a:cubicBezTo>
                  <a:pt x="0" y="109170"/>
                  <a:pt x="109170" y="0"/>
                  <a:pt x="243839" y="0"/>
                </a:cubicBezTo>
                <a:close/>
              </a:path>
            </a:pathLst>
          </a:cu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549508" y="288568"/>
            <a:ext cx="789323" cy="646331"/>
          </a:xfrm>
          <a:prstGeom prst="rect">
            <a:avLst/>
          </a:prstGeom>
          <a:noFill/>
        </p:spPr>
        <p:txBody>
          <a:bodyPr wrap="square" rtlCol="0">
            <a:spAutoFit/>
          </a:bodyPr>
          <a:lstStyle/>
          <a:p>
            <a:pPr algn="ctr"/>
            <a:r>
              <a:rPr lang="en-US" altLang="zh-CN" sz="3600" b="1" dirty="0" smtClean="0">
                <a:solidFill>
                  <a:schemeClr val="bg1">
                    <a:lumMod val="75000"/>
                  </a:schemeClr>
                </a:solidFill>
                <a:latin typeface="Arial" pitchFamily="34" charset="0"/>
                <a:cs typeface="Arial" pitchFamily="34" charset="0"/>
              </a:rPr>
              <a:t>04</a:t>
            </a:r>
            <a:endParaRPr lang="zh-CN" altLang="en-US" sz="3600" b="1" dirty="0">
              <a:solidFill>
                <a:schemeClr val="bg1">
                  <a:lumMod val="75000"/>
                </a:schemeClr>
              </a:solidFill>
              <a:latin typeface="Arial" pitchFamily="34" charset="0"/>
              <a:cs typeface="Arial" pitchFamily="34" charset="0"/>
            </a:endParaRPr>
          </a:p>
        </p:txBody>
      </p:sp>
      <p:cxnSp>
        <p:nvCxnSpPr>
          <p:cNvPr id="69" name="直接连接符 68"/>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79512" y="1340768"/>
            <a:ext cx="4484764" cy="648072"/>
            <a:chOff x="179512" y="1340768"/>
            <a:chExt cx="4484764" cy="648072"/>
          </a:xfrm>
        </p:grpSpPr>
        <p:sp>
          <p:nvSpPr>
            <p:cNvPr id="11" name="矩形 2"/>
            <p:cNvSpPr/>
            <p:nvPr/>
          </p:nvSpPr>
          <p:spPr>
            <a:xfrm>
              <a:off x="179512" y="1340768"/>
              <a:ext cx="4484764" cy="504056"/>
            </a:xfrm>
            <a:custGeom>
              <a:avLst/>
              <a:gdLst/>
              <a:ahLst/>
              <a:cxnLst/>
              <a:rect l="l" t="t" r="r" b="b"/>
              <a:pathLst>
                <a:path w="4484764" h="504056">
                  <a:moveTo>
                    <a:pt x="0" y="0"/>
                  </a:moveTo>
                  <a:lnTo>
                    <a:pt x="4484764" y="0"/>
                  </a:lnTo>
                  <a:lnTo>
                    <a:pt x="4232736" y="252028"/>
                  </a:lnTo>
                  <a:lnTo>
                    <a:pt x="4484764" y="504056"/>
                  </a:lnTo>
                  <a:lnTo>
                    <a:pt x="0" y="50405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flipV="1">
              <a:off x="179512" y="1844824"/>
              <a:ext cx="252028" cy="144016"/>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05526" y="138604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528" y="179955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91868" y="2007441"/>
            <a:ext cx="7344816" cy="2031325"/>
          </a:xfrm>
          <a:prstGeom prst="rect">
            <a:avLst/>
          </a:prstGeom>
          <a:noFill/>
        </p:spPr>
        <p:txBody>
          <a:bodyPr wrap="square" rtlCol="0">
            <a:spAutoFit/>
          </a:bodyPr>
          <a:lstStyle/>
          <a:p>
            <a:pPr indent="457200"/>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由于微信开发平台的使用起来比较复杂，我们借助</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Cocos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reator</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游戏开发引擎，在引擎上进行游戏的制作，然后利用引擎的便捷功能打包上传到微信开发平台上。</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457200"/>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Cocos</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上进行游戏开发主要有两个部分，建设场景和添加</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脚本。建设</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场景，</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即利用导入的图片以及软件</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本身的控件、画图工具</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进行图像场景的搭建；添加脚本，就是给指定的对象编写添加代码使其执行你要实现的功能，这里用到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JS</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语言。</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636" y="4038766"/>
            <a:ext cx="2495550" cy="2143125"/>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627" y="4635655"/>
            <a:ext cx="1771650" cy="885825"/>
          </a:xfrm>
          <a:prstGeom prst="rect">
            <a:avLst/>
          </a:prstGeom>
        </p:spPr>
      </p:pic>
    </p:spTree>
    <p:extLst>
      <p:ext uri="{BB962C8B-B14F-4D97-AF65-F5344CB8AC3E}">
        <p14:creationId xmlns:p14="http://schemas.microsoft.com/office/powerpoint/2010/main" val="200168563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hidden="1"/>
          <p:cNvSpPr>
            <a:spLocks noGrp="1"/>
          </p:cNvSpPr>
          <p:nvPr>
            <p:ph type="title"/>
          </p:nvPr>
        </p:nvSpPr>
        <p:spPr/>
        <p:txBody>
          <a:bodyPr/>
          <a:lstStyle/>
          <a:p>
            <a:endParaRPr lang="zh-CN" altLang="en-US" dirty="0"/>
          </a:p>
        </p:txBody>
      </p:sp>
      <p:sp>
        <p:nvSpPr>
          <p:cNvPr id="64" name="同侧圆角矩形 63"/>
          <p:cNvSpPr/>
          <p:nvPr/>
        </p:nvSpPr>
        <p:spPr>
          <a:xfrm>
            <a:off x="1560064" y="360792"/>
            <a:ext cx="3096344" cy="629852"/>
          </a:xfrm>
          <a:prstGeom prst="round2SameRect">
            <a:avLst/>
          </a:prstGeom>
          <a:solidFill>
            <a:srgbClr val="E34E2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燕尾形 64"/>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模块功能</a:t>
            </a:r>
            <a:endParaRPr lang="zh-CN" altLang="en-US" sz="2000" b="1" dirty="0">
              <a:solidFill>
                <a:schemeClr val="bg1"/>
              </a:solidFill>
              <a:latin typeface="微软雅黑" pitchFamily="34" charset="-122"/>
              <a:ea typeface="微软雅黑" pitchFamily="34" charset="-122"/>
            </a:endParaRPr>
          </a:p>
        </p:txBody>
      </p:sp>
      <p:sp>
        <p:nvSpPr>
          <p:cNvPr id="62" name="同侧圆角矩形 61"/>
          <p:cNvSpPr/>
          <p:nvPr/>
        </p:nvSpPr>
        <p:spPr>
          <a:xfrm>
            <a:off x="423672" y="116632"/>
            <a:ext cx="8280920" cy="6120680"/>
          </a:xfrm>
          <a:custGeom>
            <a:avLst/>
            <a:gdLst/>
            <a:ahLst/>
            <a:cxnLst/>
            <a:rect l="l" t="t" r="r" b="b"/>
            <a:pathLst>
              <a:path w="8280920" h="6120680">
                <a:moveTo>
                  <a:pt x="243839" y="0"/>
                </a:moveTo>
                <a:lnTo>
                  <a:pt x="808145" y="0"/>
                </a:lnTo>
                <a:cubicBezTo>
                  <a:pt x="942814" y="0"/>
                  <a:pt x="1051984" y="109170"/>
                  <a:pt x="1051984" y="243839"/>
                </a:cubicBezTo>
                <a:lnTo>
                  <a:pt x="1051984" y="864096"/>
                </a:lnTo>
                <a:lnTo>
                  <a:pt x="8280920" y="864096"/>
                </a:lnTo>
                <a:lnTo>
                  <a:pt x="8280920" y="6120680"/>
                </a:lnTo>
                <a:lnTo>
                  <a:pt x="0" y="6120680"/>
                </a:lnTo>
                <a:lnTo>
                  <a:pt x="0" y="1080120"/>
                </a:lnTo>
                <a:lnTo>
                  <a:pt x="0" y="864096"/>
                </a:lnTo>
                <a:lnTo>
                  <a:pt x="0" y="243839"/>
                </a:lnTo>
                <a:cubicBezTo>
                  <a:pt x="0" y="109170"/>
                  <a:pt x="109170" y="0"/>
                  <a:pt x="243839" y="0"/>
                </a:cubicBezTo>
                <a:close/>
              </a:path>
            </a:pathLst>
          </a:cu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549508" y="288568"/>
            <a:ext cx="789323" cy="646331"/>
          </a:xfrm>
          <a:prstGeom prst="rect">
            <a:avLst/>
          </a:prstGeom>
          <a:noFill/>
        </p:spPr>
        <p:txBody>
          <a:bodyPr wrap="square" rtlCol="0">
            <a:spAutoFit/>
          </a:bodyPr>
          <a:lstStyle/>
          <a:p>
            <a:pPr algn="ctr"/>
            <a:r>
              <a:rPr lang="en-US" altLang="zh-CN" sz="3600" b="1" dirty="0" smtClean="0">
                <a:solidFill>
                  <a:schemeClr val="bg1">
                    <a:lumMod val="75000"/>
                  </a:schemeClr>
                </a:solidFill>
                <a:latin typeface="Arial" pitchFamily="34" charset="0"/>
                <a:cs typeface="Arial" pitchFamily="34" charset="0"/>
              </a:rPr>
              <a:t>04</a:t>
            </a:r>
            <a:endParaRPr lang="zh-CN" altLang="en-US" sz="3600" b="1" dirty="0">
              <a:solidFill>
                <a:schemeClr val="bg1">
                  <a:lumMod val="75000"/>
                </a:schemeClr>
              </a:solidFill>
              <a:latin typeface="Arial" pitchFamily="34" charset="0"/>
              <a:cs typeface="Arial" pitchFamily="34" charset="0"/>
            </a:endParaRPr>
          </a:p>
        </p:txBody>
      </p:sp>
      <p:cxnSp>
        <p:nvCxnSpPr>
          <p:cNvPr id="69" name="直接连接符 68"/>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79512" y="1340768"/>
            <a:ext cx="4484764" cy="648072"/>
            <a:chOff x="179512" y="1340768"/>
            <a:chExt cx="4484764" cy="648072"/>
          </a:xfrm>
        </p:grpSpPr>
        <p:sp>
          <p:nvSpPr>
            <p:cNvPr id="11" name="矩形 2"/>
            <p:cNvSpPr/>
            <p:nvPr/>
          </p:nvSpPr>
          <p:spPr>
            <a:xfrm>
              <a:off x="179512" y="1340768"/>
              <a:ext cx="4484764" cy="504056"/>
            </a:xfrm>
            <a:custGeom>
              <a:avLst/>
              <a:gdLst/>
              <a:ahLst/>
              <a:cxnLst/>
              <a:rect l="l" t="t" r="r" b="b"/>
              <a:pathLst>
                <a:path w="4484764" h="504056">
                  <a:moveTo>
                    <a:pt x="0" y="0"/>
                  </a:moveTo>
                  <a:lnTo>
                    <a:pt x="4484764" y="0"/>
                  </a:lnTo>
                  <a:lnTo>
                    <a:pt x="4232736" y="252028"/>
                  </a:lnTo>
                  <a:lnTo>
                    <a:pt x="4484764" y="504056"/>
                  </a:lnTo>
                  <a:lnTo>
                    <a:pt x="0" y="50405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flipV="1">
              <a:off x="179512" y="1844824"/>
              <a:ext cx="252028" cy="144016"/>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05526" y="138604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528" y="179955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063876" y="2258333"/>
            <a:ext cx="7200800" cy="2862322"/>
          </a:xfrm>
          <a:prstGeom prst="rect">
            <a:avLst/>
          </a:prstGeom>
          <a:noFill/>
        </p:spPr>
        <p:txBody>
          <a:bodyPr wrap="square" rtlCol="0">
            <a:spAutoFit/>
          </a:bodyPr>
          <a:lstStyle/>
          <a:p>
            <a:pPr indent="457200"/>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再简要说一下脚本的内容，这里有</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game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player</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star</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三个脚本，</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game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是主脚本，执行游戏的主体内容，如参数的初始化、游戏的开始结束以及对其它两个脚本的调用；</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player</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脚本用来执行小鸟的跳跃动作和实现玩家对小鸟的控制，是与用户连接的脚本；</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star</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脚本控制捣蛋猪的随机生成和消失。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457200"/>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脚本内主要有三个板块，</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properties:{}</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用来连接脚本和场景控件；</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onLoad</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function(){}</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用来进行脚本的初始化；</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update: function(){}</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在每一帧渲染前更新物体的行为，状态和方位。</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457200"/>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在这一个个环节的共同作用下，一款简单有趣的小游戏就呈现在你眼前了。</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964383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hidden="1"/>
          <p:cNvSpPr>
            <a:spLocks noGrp="1"/>
          </p:cNvSpPr>
          <p:nvPr>
            <p:ph type="title"/>
          </p:nvPr>
        </p:nvSpPr>
        <p:spPr/>
        <p:txBody>
          <a:bodyPr/>
          <a:lstStyle/>
          <a:p>
            <a:endParaRPr lang="zh-CN" altLang="en-US" dirty="0"/>
          </a:p>
        </p:txBody>
      </p:sp>
      <p:sp>
        <p:nvSpPr>
          <p:cNvPr id="64" name="同侧圆角矩形 63"/>
          <p:cNvSpPr/>
          <p:nvPr/>
        </p:nvSpPr>
        <p:spPr>
          <a:xfrm>
            <a:off x="1560064" y="360792"/>
            <a:ext cx="3096344" cy="629852"/>
          </a:xfrm>
          <a:prstGeom prst="round2SameRect">
            <a:avLst/>
          </a:prstGeom>
          <a:solidFill>
            <a:srgbClr val="A5986C"/>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燕尾形 64"/>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成果展示</a:t>
            </a:r>
            <a:endParaRPr lang="zh-CN" altLang="en-US" sz="2000" b="1" dirty="0">
              <a:solidFill>
                <a:schemeClr val="bg1"/>
              </a:solidFill>
              <a:latin typeface="微软雅黑" pitchFamily="34" charset="-122"/>
              <a:ea typeface="微软雅黑" pitchFamily="34" charset="-122"/>
            </a:endParaRPr>
          </a:p>
        </p:txBody>
      </p:sp>
      <p:sp>
        <p:nvSpPr>
          <p:cNvPr id="62" name="同侧圆角矩形 61"/>
          <p:cNvSpPr/>
          <p:nvPr/>
        </p:nvSpPr>
        <p:spPr>
          <a:xfrm>
            <a:off x="423672" y="116632"/>
            <a:ext cx="8280920" cy="6120680"/>
          </a:xfrm>
          <a:custGeom>
            <a:avLst/>
            <a:gdLst/>
            <a:ahLst/>
            <a:cxnLst/>
            <a:rect l="l" t="t" r="r" b="b"/>
            <a:pathLst>
              <a:path w="8280920" h="6120680">
                <a:moveTo>
                  <a:pt x="243839" y="0"/>
                </a:moveTo>
                <a:lnTo>
                  <a:pt x="808145" y="0"/>
                </a:lnTo>
                <a:cubicBezTo>
                  <a:pt x="942814" y="0"/>
                  <a:pt x="1051984" y="109170"/>
                  <a:pt x="1051984" y="243839"/>
                </a:cubicBezTo>
                <a:lnTo>
                  <a:pt x="1051984" y="864096"/>
                </a:lnTo>
                <a:lnTo>
                  <a:pt x="8280920" y="864096"/>
                </a:lnTo>
                <a:lnTo>
                  <a:pt x="8280920" y="6120680"/>
                </a:lnTo>
                <a:lnTo>
                  <a:pt x="0" y="6120680"/>
                </a:lnTo>
                <a:lnTo>
                  <a:pt x="0" y="1080120"/>
                </a:lnTo>
                <a:lnTo>
                  <a:pt x="0" y="864096"/>
                </a:lnTo>
                <a:lnTo>
                  <a:pt x="0" y="243839"/>
                </a:lnTo>
                <a:cubicBezTo>
                  <a:pt x="0" y="109170"/>
                  <a:pt x="109170" y="0"/>
                  <a:pt x="243839" y="0"/>
                </a:cubicBezTo>
                <a:close/>
              </a:path>
            </a:pathLst>
          </a:cu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549508" y="288568"/>
            <a:ext cx="789323" cy="646331"/>
          </a:xfrm>
          <a:prstGeom prst="rect">
            <a:avLst/>
          </a:prstGeom>
          <a:noFill/>
        </p:spPr>
        <p:txBody>
          <a:bodyPr wrap="square" rtlCol="0">
            <a:spAutoFit/>
          </a:bodyPr>
          <a:lstStyle/>
          <a:p>
            <a:pPr algn="ctr"/>
            <a:r>
              <a:rPr lang="en-US" altLang="zh-CN" sz="3600" b="1" dirty="0" smtClean="0">
                <a:solidFill>
                  <a:schemeClr val="bg1">
                    <a:lumMod val="75000"/>
                  </a:schemeClr>
                </a:solidFill>
                <a:latin typeface="Arial" pitchFamily="34" charset="0"/>
                <a:cs typeface="Arial" pitchFamily="34" charset="0"/>
              </a:rPr>
              <a:t>05</a:t>
            </a:r>
            <a:endParaRPr lang="zh-CN" altLang="en-US" sz="3600" b="1" dirty="0">
              <a:solidFill>
                <a:schemeClr val="bg1">
                  <a:lumMod val="75000"/>
                </a:schemeClr>
              </a:solidFill>
              <a:latin typeface="Arial" pitchFamily="34" charset="0"/>
              <a:cs typeface="Arial" pitchFamily="34" charset="0"/>
            </a:endParaRPr>
          </a:p>
        </p:txBody>
      </p:sp>
      <p:cxnSp>
        <p:nvCxnSpPr>
          <p:cNvPr id="69" name="直接连接符 68"/>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79512" y="1340768"/>
            <a:ext cx="4484764" cy="648072"/>
            <a:chOff x="179512" y="1340768"/>
            <a:chExt cx="4484764" cy="648072"/>
          </a:xfrm>
        </p:grpSpPr>
        <p:sp>
          <p:nvSpPr>
            <p:cNvPr id="11" name="矩形 2"/>
            <p:cNvSpPr/>
            <p:nvPr/>
          </p:nvSpPr>
          <p:spPr>
            <a:xfrm>
              <a:off x="179512" y="1340768"/>
              <a:ext cx="4484764" cy="504056"/>
            </a:xfrm>
            <a:custGeom>
              <a:avLst/>
              <a:gdLst/>
              <a:ahLst/>
              <a:cxnLst/>
              <a:rect l="l" t="t" r="r" b="b"/>
              <a:pathLst>
                <a:path w="4484764" h="504056">
                  <a:moveTo>
                    <a:pt x="0" y="0"/>
                  </a:moveTo>
                  <a:lnTo>
                    <a:pt x="4484764" y="0"/>
                  </a:lnTo>
                  <a:lnTo>
                    <a:pt x="4232736" y="252028"/>
                  </a:lnTo>
                  <a:lnTo>
                    <a:pt x="4484764" y="504056"/>
                  </a:lnTo>
                  <a:lnTo>
                    <a:pt x="0" y="50405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flipV="1">
              <a:off x="179512" y="1844824"/>
              <a:ext cx="252028" cy="144016"/>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05526" y="138604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528" y="179955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467788" y="2492896"/>
            <a:ext cx="6192688" cy="2031325"/>
          </a:xfrm>
          <a:prstGeom prst="rect">
            <a:avLst/>
          </a:prstGeom>
          <a:noFill/>
        </p:spPr>
        <p:txBody>
          <a:bodyPr wrap="square" rtlCol="0">
            <a:spAutoFit/>
          </a:bodyPr>
          <a:lstStyle/>
          <a:p>
            <a:pPr algn="ct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Cocos Creator</a:t>
            </a:r>
          </a:p>
          <a:p>
            <a:pPr algn="ct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AND</a:t>
            </a:r>
          </a:p>
          <a:p>
            <a:pPr algn="ct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微信开发平台</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625741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hidden="1"/>
          <p:cNvSpPr>
            <a:spLocks noGrp="1"/>
          </p:cNvSpPr>
          <p:nvPr>
            <p:ph type="title"/>
          </p:nvPr>
        </p:nvSpPr>
        <p:spPr/>
        <p:txBody>
          <a:bodyPr/>
          <a:lstStyle/>
          <a:p>
            <a:endParaRPr lang="zh-CN" altLang="en-US" dirty="0"/>
          </a:p>
        </p:txBody>
      </p:sp>
      <p:sp>
        <p:nvSpPr>
          <p:cNvPr id="64" name="同侧圆角矩形 63"/>
          <p:cNvSpPr/>
          <p:nvPr/>
        </p:nvSpPr>
        <p:spPr>
          <a:xfrm>
            <a:off x="1560064" y="360792"/>
            <a:ext cx="3096344" cy="629852"/>
          </a:xfrm>
          <a:prstGeom prst="round2SameRect">
            <a:avLst/>
          </a:prstGeom>
          <a:solidFill>
            <a:schemeClr val="bg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燕尾形 64"/>
          <p:cNvSpPr/>
          <p:nvPr/>
        </p:nvSpPr>
        <p:spPr>
          <a:xfrm>
            <a:off x="4258652" y="527124"/>
            <a:ext cx="156534" cy="253570"/>
          </a:xfrm>
          <a:prstGeom prst="chevron">
            <a:avLst>
              <a:gd name="adj" fmla="val 65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1763689" y="455104"/>
            <a:ext cx="2461290" cy="400110"/>
          </a:xfrm>
          <a:prstGeom prst="rect">
            <a:avLst/>
          </a:prstGeom>
          <a:noFill/>
        </p:spPr>
        <p:txBody>
          <a:bodyPr wrap="square" rtlCol="0" anchor="ctr">
            <a:spAutoFit/>
          </a:bodyPr>
          <a:lstStyle/>
          <a:p>
            <a:pPr algn="ctr"/>
            <a:r>
              <a:rPr lang="zh-CN" altLang="en-US" sz="2000" b="1" dirty="0" smtClean="0">
                <a:solidFill>
                  <a:schemeClr val="bg1"/>
                </a:solidFill>
                <a:latin typeface="微软雅黑" pitchFamily="34" charset="-122"/>
                <a:ea typeface="微软雅黑" pitchFamily="34" charset="-122"/>
              </a:rPr>
              <a:t>课程总结</a:t>
            </a:r>
            <a:endParaRPr lang="zh-CN" altLang="en-US" sz="2000" b="1" dirty="0">
              <a:solidFill>
                <a:schemeClr val="bg1"/>
              </a:solidFill>
              <a:latin typeface="微软雅黑" pitchFamily="34" charset="-122"/>
              <a:ea typeface="微软雅黑" pitchFamily="34" charset="-122"/>
            </a:endParaRPr>
          </a:p>
        </p:txBody>
      </p:sp>
      <p:sp>
        <p:nvSpPr>
          <p:cNvPr id="62" name="同侧圆角矩形 61"/>
          <p:cNvSpPr/>
          <p:nvPr/>
        </p:nvSpPr>
        <p:spPr>
          <a:xfrm>
            <a:off x="423672" y="116632"/>
            <a:ext cx="8280920" cy="6120680"/>
          </a:xfrm>
          <a:custGeom>
            <a:avLst/>
            <a:gdLst/>
            <a:ahLst/>
            <a:cxnLst/>
            <a:rect l="l" t="t" r="r" b="b"/>
            <a:pathLst>
              <a:path w="8280920" h="6120680">
                <a:moveTo>
                  <a:pt x="243839" y="0"/>
                </a:moveTo>
                <a:lnTo>
                  <a:pt x="808145" y="0"/>
                </a:lnTo>
                <a:cubicBezTo>
                  <a:pt x="942814" y="0"/>
                  <a:pt x="1051984" y="109170"/>
                  <a:pt x="1051984" y="243839"/>
                </a:cubicBezTo>
                <a:lnTo>
                  <a:pt x="1051984" y="864096"/>
                </a:lnTo>
                <a:lnTo>
                  <a:pt x="8280920" y="864096"/>
                </a:lnTo>
                <a:lnTo>
                  <a:pt x="8280920" y="6120680"/>
                </a:lnTo>
                <a:lnTo>
                  <a:pt x="0" y="6120680"/>
                </a:lnTo>
                <a:lnTo>
                  <a:pt x="0" y="1080120"/>
                </a:lnTo>
                <a:lnTo>
                  <a:pt x="0" y="864096"/>
                </a:lnTo>
                <a:lnTo>
                  <a:pt x="0" y="243839"/>
                </a:lnTo>
                <a:cubicBezTo>
                  <a:pt x="0" y="109170"/>
                  <a:pt x="109170" y="0"/>
                  <a:pt x="243839" y="0"/>
                </a:cubicBezTo>
                <a:close/>
              </a:path>
            </a:pathLst>
          </a:cu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549508" y="288568"/>
            <a:ext cx="789323" cy="646331"/>
          </a:xfrm>
          <a:prstGeom prst="rect">
            <a:avLst/>
          </a:prstGeom>
          <a:noFill/>
        </p:spPr>
        <p:txBody>
          <a:bodyPr wrap="square" rtlCol="0">
            <a:spAutoFit/>
          </a:bodyPr>
          <a:lstStyle/>
          <a:p>
            <a:pPr algn="ctr"/>
            <a:r>
              <a:rPr lang="en-US" altLang="zh-CN" sz="3600" b="1" dirty="0" smtClean="0">
                <a:solidFill>
                  <a:schemeClr val="bg1">
                    <a:lumMod val="75000"/>
                  </a:schemeClr>
                </a:solidFill>
                <a:latin typeface="Arial" pitchFamily="34" charset="0"/>
                <a:cs typeface="Arial" pitchFamily="34" charset="0"/>
              </a:rPr>
              <a:t>06</a:t>
            </a:r>
            <a:endParaRPr lang="zh-CN" altLang="en-US" sz="3600" b="1" dirty="0">
              <a:solidFill>
                <a:schemeClr val="bg1">
                  <a:lumMod val="75000"/>
                </a:schemeClr>
              </a:solidFill>
              <a:latin typeface="Arial" pitchFamily="34" charset="0"/>
              <a:cs typeface="Arial" pitchFamily="34" charset="0"/>
            </a:endParaRPr>
          </a:p>
        </p:txBody>
      </p:sp>
      <p:cxnSp>
        <p:nvCxnSpPr>
          <p:cNvPr id="69" name="直接连接符 68"/>
          <p:cNvCxnSpPr/>
          <p:nvPr/>
        </p:nvCxnSpPr>
        <p:spPr>
          <a:xfrm>
            <a:off x="608035" y="979060"/>
            <a:ext cx="688592" cy="0"/>
          </a:xfrm>
          <a:prstGeom prst="line">
            <a:avLst/>
          </a:prstGeom>
          <a:ln w="28575">
            <a:solidFill>
              <a:srgbClr val="C2C2C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79512" y="1340768"/>
            <a:ext cx="4484764" cy="648072"/>
            <a:chOff x="179512" y="1340768"/>
            <a:chExt cx="4484764" cy="648072"/>
          </a:xfrm>
        </p:grpSpPr>
        <p:sp>
          <p:nvSpPr>
            <p:cNvPr id="11" name="矩形 2"/>
            <p:cNvSpPr/>
            <p:nvPr/>
          </p:nvSpPr>
          <p:spPr>
            <a:xfrm>
              <a:off x="179512" y="1340768"/>
              <a:ext cx="4484764" cy="504056"/>
            </a:xfrm>
            <a:custGeom>
              <a:avLst/>
              <a:gdLst/>
              <a:ahLst/>
              <a:cxnLst/>
              <a:rect l="l" t="t" r="r" b="b"/>
              <a:pathLst>
                <a:path w="4484764" h="504056">
                  <a:moveTo>
                    <a:pt x="0" y="0"/>
                  </a:moveTo>
                  <a:lnTo>
                    <a:pt x="4484764" y="0"/>
                  </a:lnTo>
                  <a:lnTo>
                    <a:pt x="4232736" y="252028"/>
                  </a:lnTo>
                  <a:lnTo>
                    <a:pt x="4484764" y="504056"/>
                  </a:lnTo>
                  <a:lnTo>
                    <a:pt x="0" y="50405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flipV="1">
              <a:off x="179512" y="1844824"/>
              <a:ext cx="252028" cy="144016"/>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05526" y="138604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528" y="1799551"/>
              <a:ext cx="4194466" cy="0"/>
            </a:xfrm>
            <a:prstGeom prst="line">
              <a:avLst/>
            </a:prstGeom>
            <a:ln>
              <a:gradFill>
                <a:gsLst>
                  <a:gs pos="0">
                    <a:schemeClr val="bg1">
                      <a:alpha val="25000"/>
                    </a:schemeClr>
                  </a:gs>
                  <a:gs pos="50000">
                    <a:schemeClr val="bg1"/>
                  </a:gs>
                  <a:gs pos="100000">
                    <a:schemeClr val="bg1">
                      <a:alpha val="2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80146" y="2364109"/>
            <a:ext cx="759451" cy="759451"/>
            <a:chOff x="6380146" y="2220093"/>
            <a:chExt cx="759451" cy="759451"/>
          </a:xfrm>
        </p:grpSpPr>
        <p:sp>
          <p:nvSpPr>
            <p:cNvPr id="75" name="泪滴形 74"/>
            <p:cNvSpPr/>
            <p:nvPr/>
          </p:nvSpPr>
          <p:spPr>
            <a:xfrm rot="8066557">
              <a:off x="6380146" y="2220093"/>
              <a:ext cx="759451" cy="759451"/>
            </a:xfrm>
            <a:prstGeom prst="teardrop">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TextBox 75"/>
            <p:cNvSpPr txBox="1"/>
            <p:nvPr/>
          </p:nvSpPr>
          <p:spPr>
            <a:xfrm>
              <a:off x="6399832" y="2367717"/>
              <a:ext cx="720080" cy="307777"/>
            </a:xfrm>
            <a:prstGeom prst="rect">
              <a:avLst/>
            </a:prstGeom>
            <a:noFill/>
          </p:spPr>
          <p:txBody>
            <a:bodyPr wrap="square" rtlCol="0">
              <a:spAutoFit/>
            </a:bodyPr>
            <a:lstStyle/>
            <a:p>
              <a:pPr algn="ctr"/>
              <a:r>
                <a:rPr lang="zh-CN" altLang="en-US" sz="1400" b="1" dirty="0">
                  <a:solidFill>
                    <a:schemeClr val="bg1"/>
                  </a:solidFill>
                  <a:latin typeface="微软雅黑" pitchFamily="34" charset="-122"/>
                  <a:ea typeface="微软雅黑" pitchFamily="34" charset="-122"/>
                </a:rPr>
                <a:t>文本</a:t>
              </a:r>
            </a:p>
          </p:txBody>
        </p:sp>
        <p:sp>
          <p:nvSpPr>
            <p:cNvPr id="77" name="TextBox 76"/>
            <p:cNvSpPr txBox="1"/>
            <p:nvPr/>
          </p:nvSpPr>
          <p:spPr>
            <a:xfrm>
              <a:off x="6476801" y="2615208"/>
              <a:ext cx="566142" cy="338554"/>
            </a:xfrm>
            <a:prstGeom prst="rect">
              <a:avLst/>
            </a:prstGeom>
            <a:noFill/>
          </p:spPr>
          <p:txBody>
            <a:bodyPr wrap="square" rtlCol="0" anchor="ctr">
              <a:spAutoFit/>
            </a:bodyPr>
            <a:lstStyle/>
            <a:p>
              <a:pPr algn="ctr"/>
              <a:r>
                <a:rPr lang="en-US" altLang="zh-CN" sz="1600" b="1" dirty="0" smtClean="0">
                  <a:solidFill>
                    <a:schemeClr val="bg1"/>
                  </a:solidFill>
                  <a:latin typeface="Arial" pitchFamily="34" charset="0"/>
                  <a:cs typeface="Arial" pitchFamily="34" charset="0"/>
                </a:rPr>
                <a:t>7</a:t>
              </a:r>
              <a:r>
                <a:rPr lang="en-US" altLang="zh-CN" sz="1000" b="1" dirty="0" smtClean="0">
                  <a:solidFill>
                    <a:schemeClr val="bg1"/>
                  </a:solidFill>
                  <a:latin typeface="Arial" pitchFamily="34" charset="0"/>
                  <a:cs typeface="Arial" pitchFamily="34" charset="0"/>
                </a:rPr>
                <a:t>%</a:t>
              </a:r>
              <a:endParaRPr lang="zh-CN" altLang="en-US" sz="1000" b="1" dirty="0">
                <a:solidFill>
                  <a:schemeClr val="bg1"/>
                </a:solidFill>
                <a:latin typeface="Arial" pitchFamily="34" charset="0"/>
                <a:cs typeface="Arial" pitchFamily="34" charset="0"/>
              </a:endParaRPr>
            </a:p>
          </p:txBody>
        </p:sp>
      </p:grpSp>
      <p:sp>
        <p:nvSpPr>
          <p:cNvPr id="4" name="文本框 3"/>
          <p:cNvSpPr txBox="1"/>
          <p:nvPr/>
        </p:nvSpPr>
        <p:spPr>
          <a:xfrm>
            <a:off x="1115616" y="2206846"/>
            <a:ext cx="6984776" cy="3693319"/>
          </a:xfrm>
          <a:prstGeom prst="rect">
            <a:avLst/>
          </a:prstGeom>
          <a:noFill/>
        </p:spPr>
        <p:txBody>
          <a:bodyPr wrap="square" rtlCol="0">
            <a:spAutoFit/>
          </a:bodyPr>
          <a:lstStyle/>
          <a:p>
            <a:pPr indent="457200"/>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第</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一部分的课程不知不觉已经结束了，我们还沉浸在编写代码的情绪中，意犹未尽。在这一段时间的学习过程中，通过任务驱动，我们学到了很多以前没有接触过的编程知识和技巧，借助各种便捷的软件和源代码的编写，竟然能够实现那么多看起来高大上的功能，而不是只有以前</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的黑框框，让人顿觉视野一片开阔，也有了继续钻研继续做下去的激情。当然，在完成任务的过程中，由于基础差，很多时候费解的代码也很让人头大、苦恼，组内也有过抱怨、分歧，但是瑕不掩瑜，我们还是坚持了下来，并受益匪浅。</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457200"/>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建议就是由于预习任务给的太抽象了，我觉得我们是真正上了课，做了几次任务才慢慢明确清楚自己要做什么想做什么怎么做的，我觉得预习任务应该也像上课布置的任务一样针对每一项给个简单可行的例题，在做的过程中我们的思路才能慢慢变得清晰，这样我们的课程任务会执行得更好更顺利。</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601733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678</Words>
  <Application>Microsoft Office PowerPoint</Application>
  <PresentationFormat>全屏显示(4:3)</PresentationFormat>
  <Paragraphs>76</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微软雅黑</vt:lpstr>
      <vt:lpstr>Arial</vt:lpstr>
      <vt:lpstr>Calibri</vt:lpstr>
      <vt:lpstr>Office 主题​​</vt:lpstr>
      <vt:lpstr>软件工程营结题答辩</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joker</dc:creator>
  <cp:lastModifiedBy>1983143352@qq.com</cp:lastModifiedBy>
  <cp:revision>148</cp:revision>
  <dcterms:created xsi:type="dcterms:W3CDTF">2013-05-25T01:33:12Z</dcterms:created>
  <dcterms:modified xsi:type="dcterms:W3CDTF">2018-08-26T02:57:28Z</dcterms:modified>
</cp:coreProperties>
</file>