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65"/>
    <p:restoredTop sz="95827"/>
  </p:normalViewPr>
  <p:slideViewPr>
    <p:cSldViewPr snapToGrid="0" snapToObjects="1">
      <p:cViewPr>
        <p:scale>
          <a:sx n="100" d="100"/>
          <a:sy n="100" d="100"/>
        </p:scale>
        <p:origin x="22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8/14/21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8/14/21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reastcancer.org/symptoms/diagnosis/her2" TargetMode="External"/><Relationship Id="rId7" Type="http://schemas.openxmlformats.org/officeDocument/2006/relationships/hyperlink" Target="https://healthdata.gov/dataset/COVID-19-Estimated-Patient-Impact-and-Hospital-Cap/vzfs-79pr" TargetMode="External"/><Relationship Id="rId2" Type="http://schemas.openxmlformats.org/officeDocument/2006/relationships/hyperlink" Target="https://www.healthline.com/health/breast-cancer/her2-positive-survival-rates-statistics#outlook" TargetMode="External"/><Relationship Id="rId1" Type="http://schemas.openxmlformats.org/officeDocument/2006/relationships/slideLayout" Target="../slideLayouts/slideLayout2.xml"/><Relationship Id="rId6" Type="http://schemas.openxmlformats.org/officeDocument/2006/relationships/hyperlink" Target="http://web.b.ebscohost.com.proxy.library.stonybrook.edu/ehost/pdfviewer/pdfviewer?vid=0&amp;sid=b11bc482-4dc2-49dd-9599-feb5e78ae13f%40pdc-v-sessmgr01" TargetMode="External"/><Relationship Id="rId5" Type="http://schemas.openxmlformats.org/officeDocument/2006/relationships/hyperlink" Target="https://pubmed.ncbi.nlm.nih.gov/24887180/" TargetMode="External"/><Relationship Id="rId4" Type="http://schemas.openxmlformats.org/officeDocument/2006/relationships/hyperlink" Target="https://www.mayoclinic.org/breast-cancer/expert-answers/faq-2005806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EA0E-0D31-3A47-820E-D8B96E7A53F5}"/>
              </a:ext>
            </a:extLst>
          </p:cNvPr>
          <p:cNvSpPr>
            <a:spLocks noGrp="1"/>
          </p:cNvSpPr>
          <p:nvPr>
            <p:ph type="ctrTitle"/>
          </p:nvPr>
        </p:nvSpPr>
        <p:spPr>
          <a:xfrm>
            <a:off x="618615" y="1683063"/>
            <a:ext cx="10572000" cy="2971051"/>
          </a:xfrm>
        </p:spPr>
        <p:txBody>
          <a:bodyPr/>
          <a:lstStyle/>
          <a:p>
            <a:r>
              <a:rPr lang="en-US" sz="4000" dirty="0"/>
              <a:t>Comparing Tyrosine Kinase Lapatinib Nano-Therapy Interventions to Trastuzumab Chemotherapy: </a:t>
            </a:r>
            <a:br>
              <a:rPr lang="en-US" sz="4000" dirty="0"/>
            </a:br>
            <a:r>
              <a:rPr lang="en-US" sz="4000" dirty="0"/>
              <a:t>Which is Most Effective for U.S. Females with HER2-Positive Breast Cancer?</a:t>
            </a:r>
            <a:br>
              <a:rPr lang="en-US" sz="4000" dirty="0"/>
            </a:br>
            <a:endParaRPr lang="en-US" sz="4000" dirty="0"/>
          </a:p>
        </p:txBody>
      </p:sp>
      <p:sp>
        <p:nvSpPr>
          <p:cNvPr id="3" name="Subtitle 2">
            <a:extLst>
              <a:ext uri="{FF2B5EF4-FFF2-40B4-BE49-F238E27FC236}">
                <a16:creationId xmlns:a16="http://schemas.microsoft.com/office/drawing/2014/main" id="{D8A8ED73-0369-0041-841A-E066710A1582}"/>
              </a:ext>
            </a:extLst>
          </p:cNvPr>
          <p:cNvSpPr>
            <a:spLocks noGrp="1"/>
          </p:cNvSpPr>
          <p:nvPr>
            <p:ph type="subTitle" idx="1"/>
          </p:nvPr>
        </p:nvSpPr>
        <p:spPr>
          <a:xfrm>
            <a:off x="1743330" y="5425282"/>
            <a:ext cx="8322569" cy="434974"/>
          </a:xfrm>
        </p:spPr>
        <p:txBody>
          <a:bodyPr>
            <a:normAutofit lnSpcReduction="10000"/>
          </a:bodyPr>
          <a:lstStyle/>
          <a:p>
            <a:r>
              <a:rPr lang="en-US" dirty="0"/>
              <a:t>Victoria Rodriguez Silva ~ HHA 506: Research Design and Methodology </a:t>
            </a:r>
          </a:p>
          <a:p>
            <a:endParaRPr lang="en-US" dirty="0"/>
          </a:p>
          <a:p>
            <a:endParaRPr lang="en-US" dirty="0"/>
          </a:p>
        </p:txBody>
      </p:sp>
    </p:spTree>
    <p:extLst>
      <p:ext uri="{BB962C8B-B14F-4D97-AF65-F5344CB8AC3E}">
        <p14:creationId xmlns:p14="http://schemas.microsoft.com/office/powerpoint/2010/main" val="305359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6929-B9C7-D44C-9C8B-23196CB0296C}"/>
              </a:ext>
            </a:extLst>
          </p:cNvPr>
          <p:cNvSpPr>
            <a:spLocks noGrp="1"/>
          </p:cNvSpPr>
          <p:nvPr>
            <p:ph type="title"/>
          </p:nvPr>
        </p:nvSpPr>
        <p:spPr/>
        <p:txBody>
          <a:bodyPr/>
          <a:lstStyle/>
          <a:p>
            <a:r>
              <a:rPr lang="en-US" sz="5600" dirty="0"/>
              <a:t>References </a:t>
            </a:r>
          </a:p>
        </p:txBody>
      </p:sp>
      <p:sp>
        <p:nvSpPr>
          <p:cNvPr id="3" name="Content Placeholder 2">
            <a:extLst>
              <a:ext uri="{FF2B5EF4-FFF2-40B4-BE49-F238E27FC236}">
                <a16:creationId xmlns:a16="http://schemas.microsoft.com/office/drawing/2014/main" id="{0EBC57F7-3DFE-FA44-9ED0-436E37E64B13}"/>
              </a:ext>
            </a:extLst>
          </p:cNvPr>
          <p:cNvSpPr>
            <a:spLocks noGrp="1"/>
          </p:cNvSpPr>
          <p:nvPr>
            <p:ph idx="1"/>
          </p:nvPr>
        </p:nvSpPr>
        <p:spPr>
          <a:xfrm>
            <a:off x="818712" y="2298699"/>
            <a:ext cx="10554574" cy="4559301"/>
          </a:xfrm>
        </p:spPr>
        <p:txBody>
          <a:bodyPr>
            <a:normAutofit lnSpcReduction="10000"/>
          </a:bodyPr>
          <a:lstStyle/>
          <a:p>
            <a:pPr marL="0" indent="0">
              <a:buNone/>
            </a:pPr>
            <a:r>
              <a:rPr lang="en-US" sz="1600" dirty="0"/>
              <a:t>1. Healthline Media. HER2-Positive Breast Cancer Survival Rates and Other Statistics. 2020. </a:t>
            </a:r>
            <a:r>
              <a:rPr lang="en-US" sz="1600" u="sng" dirty="0">
                <a:hlinkClick r:id="rId2"/>
              </a:rPr>
              <a:t>https://www.healthline.com/health/breast-cancer/her2-positive-survival-rates-statistics#outlook</a:t>
            </a:r>
            <a:r>
              <a:rPr lang="en-US" sz="1600" dirty="0"/>
              <a:t>. Accessed August 11, 2021. </a:t>
            </a:r>
          </a:p>
          <a:p>
            <a:pPr marL="0" indent="0">
              <a:buNone/>
            </a:pPr>
            <a:r>
              <a:rPr lang="en-US" sz="1600" dirty="0"/>
              <a:t>2. </a:t>
            </a:r>
            <a:r>
              <a:rPr lang="en-US" sz="1600" dirty="0" err="1"/>
              <a:t>Breastcancer.org</a:t>
            </a:r>
            <a:r>
              <a:rPr lang="en-US" sz="1600" dirty="0"/>
              <a:t>. HER2 Status. Ardmore, PA: </a:t>
            </a:r>
            <a:r>
              <a:rPr lang="en-US" sz="1600" dirty="0" err="1"/>
              <a:t>Breastcancer.org</a:t>
            </a:r>
            <a:r>
              <a:rPr lang="en-US" sz="1600" dirty="0"/>
              <a:t>. 2020. </a:t>
            </a:r>
            <a:r>
              <a:rPr lang="en-US" sz="1600" u="sng" dirty="0">
                <a:hlinkClick r:id="rId3"/>
              </a:rPr>
              <a:t>https://www.breastcancer.org/symptoms/diagnosis/her2</a:t>
            </a:r>
            <a:r>
              <a:rPr lang="en-US" sz="1600" dirty="0"/>
              <a:t>. Accessed August 11, 2021. </a:t>
            </a:r>
          </a:p>
          <a:p>
            <a:pPr marL="0" indent="0">
              <a:buNone/>
            </a:pPr>
            <a:r>
              <a:rPr lang="en-US" sz="1600" dirty="0"/>
              <a:t>3. </a:t>
            </a:r>
            <a:r>
              <a:rPr lang="en-US" sz="1600" dirty="0" err="1"/>
              <a:t>Giridhar</a:t>
            </a:r>
            <a:r>
              <a:rPr lang="en-US" sz="1600" dirty="0"/>
              <a:t>, K. HER2-positive breast cancer: What is it? Mayo Clinic. 2020. </a:t>
            </a:r>
            <a:r>
              <a:rPr lang="en-US" sz="1600" u="sng" dirty="0">
                <a:hlinkClick r:id="rId4"/>
              </a:rPr>
              <a:t>https://www.mayoclinic.org/breast-cancer/expert-answers/faq-20058066</a:t>
            </a:r>
            <a:r>
              <a:rPr lang="en-US" sz="1600" dirty="0"/>
              <a:t>. Accessed August 11, 2021. </a:t>
            </a:r>
          </a:p>
          <a:p>
            <a:pPr marL="0" indent="0">
              <a:buNone/>
            </a:pPr>
            <a:r>
              <a:rPr lang="en-US" sz="1600" dirty="0"/>
              <a:t>4. </a:t>
            </a:r>
            <a:r>
              <a:rPr lang="en-US" sz="1600" dirty="0" err="1"/>
              <a:t>Barok</a:t>
            </a:r>
            <a:r>
              <a:rPr lang="en-US" sz="1600" dirty="0"/>
              <a:t>, M., Joensuu, H. &amp; Isola, J. Trastuzumab emtansine: mechanisms of action and drug resistance. Breast Cancer Res. 5;16(2): 209. 2014. </a:t>
            </a:r>
            <a:r>
              <a:rPr lang="en-US" sz="1600" u="sng" dirty="0">
                <a:hlinkClick r:id="rId5"/>
              </a:rPr>
              <a:t>https://pubmed.ncbi.nlm.nih.gov/24887180/</a:t>
            </a:r>
            <a:r>
              <a:rPr lang="en-US" sz="1600" dirty="0"/>
              <a:t>. Accessed August 11, 2021. </a:t>
            </a:r>
          </a:p>
          <a:p>
            <a:pPr marL="0" indent="0">
              <a:buNone/>
            </a:pPr>
            <a:r>
              <a:rPr lang="en-US" sz="1600" dirty="0"/>
              <a:t>5. Mohandas, R., Gayathri, R. &amp; Priya, V. Cancer nanotechnology: A Review. Drug Invention Today. 2018. 10:2719-2726. </a:t>
            </a:r>
            <a:r>
              <a:rPr lang="en-US" sz="1600" u="sng" dirty="0">
                <a:hlinkClick r:id="rId6"/>
              </a:rPr>
              <a:t>http://web.b.ebscohost.com.proxy.library.stonybrook.edu/ehost/pdfviewer/pdfviewer?vid=0&amp;sid=b11bc482-4dc2-49dd-9599-feb5e78ae13f%40pdc-v-sessmgr01</a:t>
            </a:r>
            <a:r>
              <a:rPr lang="en-US" sz="1600" dirty="0"/>
              <a:t>. Accessed August 11, 2021. </a:t>
            </a:r>
          </a:p>
          <a:p>
            <a:pPr marL="0" indent="0">
              <a:buNone/>
            </a:pPr>
            <a:r>
              <a:rPr lang="en-US" sz="1600" dirty="0"/>
              <a:t>6. HHS Office of the Chief Data Officer. COVID-19 Estimated Patient Impact and Hospital Capacity by State. </a:t>
            </a:r>
            <a:r>
              <a:rPr lang="en-US" sz="1600" dirty="0" err="1"/>
              <a:t>HealthData.gov</a:t>
            </a:r>
            <a:r>
              <a:rPr lang="en-US" sz="1600" dirty="0"/>
              <a:t>. 2021. </a:t>
            </a:r>
            <a:r>
              <a:rPr lang="en-US" sz="1600" u="sng" dirty="0">
                <a:hlinkClick r:id="rId7"/>
              </a:rPr>
              <a:t>https://healthdata.gov/dataset/COVID-19-Estimated-Patient-Impact-and-Hospital-Cap/vzfs-79pr</a:t>
            </a:r>
            <a:r>
              <a:rPr lang="en-US" sz="1600" dirty="0"/>
              <a:t>. Accessed August 2021. </a:t>
            </a:r>
          </a:p>
          <a:p>
            <a:pPr marL="0" indent="0">
              <a:buNone/>
            </a:pPr>
            <a:endParaRPr lang="en-US" sz="1600" dirty="0"/>
          </a:p>
        </p:txBody>
      </p:sp>
    </p:spTree>
    <p:extLst>
      <p:ext uri="{BB962C8B-B14F-4D97-AF65-F5344CB8AC3E}">
        <p14:creationId xmlns:p14="http://schemas.microsoft.com/office/powerpoint/2010/main" val="180672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8D2A-FF5B-A641-B0A8-BE0146EE3322}"/>
              </a:ext>
            </a:extLst>
          </p:cNvPr>
          <p:cNvSpPr>
            <a:spLocks noGrp="1"/>
          </p:cNvSpPr>
          <p:nvPr>
            <p:ph type="title"/>
          </p:nvPr>
        </p:nvSpPr>
        <p:spPr>
          <a:xfrm>
            <a:off x="299637" y="447188"/>
            <a:ext cx="10571998" cy="970450"/>
          </a:xfrm>
        </p:spPr>
        <p:txBody>
          <a:bodyPr/>
          <a:lstStyle/>
          <a:p>
            <a:r>
              <a:rPr lang="en-US" sz="5600" dirty="0"/>
              <a:t>Introduction</a:t>
            </a:r>
          </a:p>
        </p:txBody>
      </p:sp>
      <p:sp>
        <p:nvSpPr>
          <p:cNvPr id="3" name="Content Placeholder 2">
            <a:extLst>
              <a:ext uri="{FF2B5EF4-FFF2-40B4-BE49-F238E27FC236}">
                <a16:creationId xmlns:a16="http://schemas.microsoft.com/office/drawing/2014/main" id="{AB046170-771D-1A44-BC31-CFF41C907F90}"/>
              </a:ext>
            </a:extLst>
          </p:cNvPr>
          <p:cNvSpPr>
            <a:spLocks noGrp="1"/>
          </p:cNvSpPr>
          <p:nvPr>
            <p:ph idx="1"/>
          </p:nvPr>
        </p:nvSpPr>
        <p:spPr>
          <a:xfrm>
            <a:off x="818711" y="2222287"/>
            <a:ext cx="11132283" cy="4188525"/>
          </a:xfrm>
        </p:spPr>
        <p:txBody>
          <a:bodyPr>
            <a:normAutofit lnSpcReduction="10000"/>
          </a:bodyPr>
          <a:lstStyle/>
          <a:p>
            <a:r>
              <a:rPr lang="en-US" sz="1600" dirty="0"/>
              <a:t>Breast cancer classified as HER2-positive is highly aggressive, invasive and accounts for approximately 20% of all breast cancer cases.</a:t>
            </a:r>
            <a:r>
              <a:rPr lang="en-US" sz="1600" baseline="30000" dirty="0"/>
              <a:t>1 </a:t>
            </a:r>
          </a:p>
          <a:p>
            <a:pPr marL="0" indent="0">
              <a:buNone/>
            </a:pPr>
            <a:endParaRPr lang="en-US" sz="1600" baseline="30000" dirty="0"/>
          </a:p>
          <a:p>
            <a:r>
              <a:rPr lang="en-US" sz="1600" dirty="0"/>
              <a:t>This cancer subtype arises from the HER2 gene, which is an acronym for “human epidermal growth factor receptor 2”, that creates proteins which serve as receptors on affected breast cells.</a:t>
            </a:r>
            <a:r>
              <a:rPr lang="en-US" sz="1600" baseline="30000" dirty="0"/>
              <a:t>2 </a:t>
            </a:r>
          </a:p>
          <a:p>
            <a:pPr marL="0" indent="0">
              <a:buNone/>
            </a:pPr>
            <a:endParaRPr lang="en-US" sz="1600" baseline="30000" dirty="0"/>
          </a:p>
          <a:p>
            <a:r>
              <a:rPr lang="en-US" sz="1600" baseline="30000" dirty="0"/>
              <a:t> </a:t>
            </a:r>
            <a:r>
              <a:rPr lang="en-US" sz="1600" dirty="0"/>
              <a:t>It has been discovered that treatment options specifically targeting the HER2 protein are highly effective but that current chemotherapy methods and drugs lack the ability to target the growth factor causing issues.</a:t>
            </a:r>
            <a:r>
              <a:rPr lang="en-US" sz="1600" baseline="30000" dirty="0"/>
              <a:t>3</a:t>
            </a:r>
            <a:endParaRPr lang="en-US" sz="1600" dirty="0"/>
          </a:p>
          <a:p>
            <a:pPr marL="0" indent="0">
              <a:buNone/>
            </a:pPr>
            <a:endParaRPr lang="en-US" sz="1600" baseline="30000" dirty="0"/>
          </a:p>
          <a:p>
            <a:r>
              <a:rPr lang="en-US" sz="1600" dirty="0"/>
              <a:t> Patients who have undergone trastuzumab chemotherapy have built resistance to the drug.</a:t>
            </a:r>
            <a:r>
              <a:rPr lang="en-US" sz="1600" baseline="30000" dirty="0"/>
              <a:t>4</a:t>
            </a:r>
            <a:r>
              <a:rPr lang="en-US" sz="1600" dirty="0"/>
              <a:t>  </a:t>
            </a:r>
          </a:p>
          <a:p>
            <a:pPr marL="0" indent="0">
              <a:buNone/>
            </a:pPr>
            <a:endParaRPr lang="en-US" sz="1600" dirty="0"/>
          </a:p>
          <a:p>
            <a:r>
              <a:rPr lang="en-US" sz="1600" dirty="0"/>
              <a:t> It has been proposed that nanotechnology can eliminate issues associated with traditional breast cancer treatment such as “the lack of early detection, inadequate drug concentrations, and the inability to monitor therapeutic responses”.</a:t>
            </a:r>
            <a:r>
              <a:rPr lang="en-US" sz="1600" baseline="30000" dirty="0"/>
              <a:t>5</a:t>
            </a:r>
            <a:endParaRPr lang="en-US" sz="1600" dirty="0"/>
          </a:p>
        </p:txBody>
      </p:sp>
    </p:spTree>
    <p:extLst>
      <p:ext uri="{BB962C8B-B14F-4D97-AF65-F5344CB8AC3E}">
        <p14:creationId xmlns:p14="http://schemas.microsoft.com/office/powerpoint/2010/main" val="110540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E09FE-2E6D-8B46-86D3-B1114536E27E}"/>
              </a:ext>
            </a:extLst>
          </p:cNvPr>
          <p:cNvSpPr>
            <a:spLocks noGrp="1"/>
          </p:cNvSpPr>
          <p:nvPr>
            <p:ph type="title"/>
          </p:nvPr>
        </p:nvSpPr>
        <p:spPr>
          <a:xfrm>
            <a:off x="320902" y="447188"/>
            <a:ext cx="10571998" cy="970450"/>
          </a:xfrm>
        </p:spPr>
        <p:txBody>
          <a:bodyPr/>
          <a:lstStyle/>
          <a:p>
            <a:r>
              <a:rPr lang="en-US" sz="5600" dirty="0"/>
              <a:t>Research Question </a:t>
            </a:r>
          </a:p>
        </p:txBody>
      </p:sp>
      <p:sp>
        <p:nvSpPr>
          <p:cNvPr id="3" name="Content Placeholder 2">
            <a:extLst>
              <a:ext uri="{FF2B5EF4-FFF2-40B4-BE49-F238E27FC236}">
                <a16:creationId xmlns:a16="http://schemas.microsoft.com/office/drawing/2014/main" id="{29849235-A66B-9D4B-B435-7311EB4DA5CC}"/>
              </a:ext>
            </a:extLst>
          </p:cNvPr>
          <p:cNvSpPr>
            <a:spLocks noGrp="1"/>
          </p:cNvSpPr>
          <p:nvPr>
            <p:ph idx="1"/>
          </p:nvPr>
        </p:nvSpPr>
        <p:spPr>
          <a:xfrm>
            <a:off x="818712" y="2774301"/>
            <a:ext cx="10554574" cy="3636511"/>
          </a:xfrm>
        </p:spPr>
        <p:txBody>
          <a:bodyPr>
            <a:normAutofit/>
          </a:bodyPr>
          <a:lstStyle/>
          <a:p>
            <a:pPr marL="0" indent="0" algn="ctr">
              <a:buNone/>
            </a:pPr>
            <a:r>
              <a:rPr lang="en-US" sz="3600" dirty="0"/>
              <a:t>In U.S. female patients with HER2-positive breast cancer aged 30-65, how could nano therapy interventions compare to traditional trastuzumab chemotherapy in regards to more effective breast cancer treatment beginning 30-60 days after initial diagnosis?</a:t>
            </a:r>
          </a:p>
          <a:p>
            <a:pPr marL="0" indent="0" algn="ctr">
              <a:buNone/>
            </a:pPr>
            <a:endParaRPr lang="en-US" sz="3600" dirty="0"/>
          </a:p>
        </p:txBody>
      </p:sp>
    </p:spTree>
    <p:extLst>
      <p:ext uri="{BB962C8B-B14F-4D97-AF65-F5344CB8AC3E}">
        <p14:creationId xmlns:p14="http://schemas.microsoft.com/office/powerpoint/2010/main" val="259984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EEBD-AE30-3A45-AFDA-F27922A64298}"/>
              </a:ext>
            </a:extLst>
          </p:cNvPr>
          <p:cNvSpPr>
            <a:spLocks noGrp="1"/>
          </p:cNvSpPr>
          <p:nvPr>
            <p:ph type="title"/>
          </p:nvPr>
        </p:nvSpPr>
        <p:spPr>
          <a:xfrm>
            <a:off x="299330" y="233916"/>
            <a:ext cx="5883784" cy="1018723"/>
          </a:xfrm>
        </p:spPr>
        <p:txBody>
          <a:bodyPr>
            <a:noAutofit/>
          </a:bodyPr>
          <a:lstStyle/>
          <a:p>
            <a:pPr algn="ctr"/>
            <a:r>
              <a:rPr lang="en-US" sz="5000" dirty="0"/>
              <a:t>Research Method</a:t>
            </a:r>
          </a:p>
        </p:txBody>
      </p:sp>
      <p:sp>
        <p:nvSpPr>
          <p:cNvPr id="4" name="Text Placeholder 3">
            <a:extLst>
              <a:ext uri="{FF2B5EF4-FFF2-40B4-BE49-F238E27FC236}">
                <a16:creationId xmlns:a16="http://schemas.microsoft.com/office/drawing/2014/main" id="{CD807354-5DEB-394B-9577-A902879A57CD}"/>
              </a:ext>
            </a:extLst>
          </p:cNvPr>
          <p:cNvSpPr>
            <a:spLocks noGrp="1"/>
          </p:cNvSpPr>
          <p:nvPr>
            <p:ph type="body" sz="half" idx="2"/>
          </p:nvPr>
        </p:nvSpPr>
        <p:spPr>
          <a:xfrm>
            <a:off x="299330" y="1573620"/>
            <a:ext cx="5883784" cy="5050464"/>
          </a:xfrm>
        </p:spPr>
        <p:txBody>
          <a:bodyPr>
            <a:normAutofit/>
          </a:bodyPr>
          <a:lstStyle/>
          <a:p>
            <a:pPr marL="171450" indent="-171450">
              <a:buFont typeface="Arial" panose="020B0604020202020204" pitchFamily="34" charset="0"/>
              <a:buChar char="•"/>
            </a:pPr>
            <a:r>
              <a:rPr lang="en-US" sz="2800" dirty="0"/>
              <a:t> Prospective crossover study</a:t>
            </a:r>
          </a:p>
          <a:p>
            <a:pPr marL="171450" indent="-171450">
              <a:buFont typeface="Arial" panose="020B0604020202020204" pitchFamily="34" charset="0"/>
              <a:buChar char="•"/>
            </a:pPr>
            <a:r>
              <a:rPr lang="en-US" sz="2800" dirty="0"/>
              <a:t> Location: </a:t>
            </a:r>
            <a:r>
              <a:rPr lang="en-US" sz="2800" dirty="0">
                <a:ea typeface="Calibri" panose="020F0502020204030204" pitchFamily="34" charset="0"/>
              </a:rPr>
              <a:t>Baylor College of Medicine Lester and Sue Smith Breast Center in Houston, TX</a:t>
            </a:r>
            <a:r>
              <a:rPr lang="en-US" sz="2800" dirty="0"/>
              <a:t> </a:t>
            </a:r>
          </a:p>
          <a:p>
            <a:pPr marL="171450" indent="-171450">
              <a:buFont typeface="Arial" panose="020B0604020202020204" pitchFamily="34" charset="0"/>
              <a:buChar char="•"/>
            </a:pPr>
            <a:r>
              <a:rPr lang="en-US" sz="2800" dirty="0"/>
              <a:t> Total participants: 12</a:t>
            </a:r>
          </a:p>
          <a:p>
            <a:pPr marL="171450" indent="-171450">
              <a:buFont typeface="Arial" panose="020B0604020202020204" pitchFamily="34" charset="0"/>
              <a:buChar char="•"/>
            </a:pPr>
            <a:r>
              <a:rPr lang="en-US" sz="2800" dirty="0"/>
              <a:t> CT and PET scans will be used to monitor treatment outcomes</a:t>
            </a:r>
          </a:p>
          <a:p>
            <a:pPr marL="171450" indent="-171450">
              <a:buFont typeface="Arial" panose="020B0604020202020204" pitchFamily="34" charset="0"/>
              <a:buChar char="•"/>
            </a:pPr>
            <a:r>
              <a:rPr lang="en-US" sz="2800" dirty="0"/>
              <a:t> Participants will be their own controls </a:t>
            </a:r>
          </a:p>
        </p:txBody>
      </p:sp>
      <p:pic>
        <p:nvPicPr>
          <p:cNvPr id="10" name="Picture Placeholder 9">
            <a:extLst>
              <a:ext uri="{FF2B5EF4-FFF2-40B4-BE49-F238E27FC236}">
                <a16:creationId xmlns:a16="http://schemas.microsoft.com/office/drawing/2014/main" id="{C944E5AA-8538-2C42-98A8-FD11E4D68774}"/>
              </a:ext>
            </a:extLst>
          </p:cNvPr>
          <p:cNvPicPr>
            <a:picLocks noGrp="1" noChangeAspect="1"/>
          </p:cNvPicPr>
          <p:nvPr>
            <p:ph type="pic" sz="quarter" idx="13"/>
          </p:nvPr>
        </p:nvPicPr>
        <p:blipFill rotWithShape="1">
          <a:blip r:embed="rId2"/>
          <a:srcRect l="-7029" t="3224" r="4878" b="4783"/>
          <a:stretch/>
        </p:blipFill>
        <p:spPr>
          <a:xfrm>
            <a:off x="6386889" y="0"/>
            <a:ext cx="5694783" cy="6858000"/>
          </a:xfrm>
        </p:spPr>
      </p:pic>
    </p:spTree>
    <p:extLst>
      <p:ext uri="{BB962C8B-B14F-4D97-AF65-F5344CB8AC3E}">
        <p14:creationId xmlns:p14="http://schemas.microsoft.com/office/powerpoint/2010/main" val="2391753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799E-60DA-1F45-BC77-D8DCC9D1FA66}"/>
              </a:ext>
            </a:extLst>
          </p:cNvPr>
          <p:cNvSpPr>
            <a:spLocks noGrp="1"/>
          </p:cNvSpPr>
          <p:nvPr>
            <p:ph type="title"/>
          </p:nvPr>
        </p:nvSpPr>
        <p:spPr>
          <a:xfrm>
            <a:off x="193311" y="447188"/>
            <a:ext cx="10571998" cy="970450"/>
          </a:xfrm>
        </p:spPr>
        <p:txBody>
          <a:bodyPr/>
          <a:lstStyle/>
          <a:p>
            <a:r>
              <a:rPr lang="en-US" sz="5600" dirty="0"/>
              <a:t>Recruitment Methods</a:t>
            </a:r>
          </a:p>
        </p:txBody>
      </p:sp>
      <p:sp>
        <p:nvSpPr>
          <p:cNvPr id="3" name="Content Placeholder 2">
            <a:extLst>
              <a:ext uri="{FF2B5EF4-FFF2-40B4-BE49-F238E27FC236}">
                <a16:creationId xmlns:a16="http://schemas.microsoft.com/office/drawing/2014/main" id="{38B7CE9A-488F-8E49-A3AE-A518FBDB4708}"/>
              </a:ext>
            </a:extLst>
          </p:cNvPr>
          <p:cNvSpPr>
            <a:spLocks noGrp="1"/>
          </p:cNvSpPr>
          <p:nvPr>
            <p:ph idx="1"/>
          </p:nvPr>
        </p:nvSpPr>
        <p:spPr>
          <a:xfrm>
            <a:off x="0" y="2222287"/>
            <a:ext cx="12192000" cy="4635713"/>
          </a:xfrm>
        </p:spPr>
        <p:txBody>
          <a:bodyPr>
            <a:normAutofit/>
          </a:bodyPr>
          <a:lstStyle/>
          <a:p>
            <a:r>
              <a:rPr lang="en-US" sz="2400" dirty="0"/>
              <a:t>Online web browser and social media advertisements, digital and physical newspaper articles, and partnerships with hospitals treating breast cancer patients.</a:t>
            </a:r>
          </a:p>
          <a:p>
            <a:r>
              <a:rPr lang="en-US" sz="2400" dirty="0"/>
              <a:t> Hotline communication and initial consult scheduling </a:t>
            </a:r>
          </a:p>
          <a:p>
            <a:r>
              <a:rPr lang="en-US" sz="2400" dirty="0"/>
              <a:t>Inclusion criteria: Female, resident of Houston, TX, 30-65 years old, diagnosed or received initial surgery for HER2-positive breast cancer no later than 60 days before study beings, willing to stay within Baylor’s facility for the entire study</a:t>
            </a:r>
          </a:p>
          <a:p>
            <a:r>
              <a:rPr lang="en-US" sz="2400" dirty="0"/>
              <a:t> Exclusion criteria: Non-female, females above or below desired age range, females living outside of Houston, TX., someone who has received cancer treatment in the past, regular smoker and drinker. </a:t>
            </a:r>
          </a:p>
        </p:txBody>
      </p:sp>
    </p:spTree>
    <p:extLst>
      <p:ext uri="{BB962C8B-B14F-4D97-AF65-F5344CB8AC3E}">
        <p14:creationId xmlns:p14="http://schemas.microsoft.com/office/powerpoint/2010/main" val="3362110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B602-466F-C94C-A2FB-AB87520CA2A0}"/>
              </a:ext>
            </a:extLst>
          </p:cNvPr>
          <p:cNvSpPr>
            <a:spLocks noGrp="1"/>
          </p:cNvSpPr>
          <p:nvPr>
            <p:ph type="ctrTitle"/>
          </p:nvPr>
        </p:nvSpPr>
        <p:spPr/>
        <p:txBody>
          <a:bodyPr/>
          <a:lstStyle/>
          <a:p>
            <a:r>
              <a:rPr lang="en-US" dirty="0"/>
              <a:t>“COVID-19 Estimated Patient Impact and Hospital Capacity by State” Dataset Analysis </a:t>
            </a:r>
          </a:p>
        </p:txBody>
      </p:sp>
      <p:sp>
        <p:nvSpPr>
          <p:cNvPr id="3" name="Subtitle 2">
            <a:extLst>
              <a:ext uri="{FF2B5EF4-FFF2-40B4-BE49-F238E27FC236}">
                <a16:creationId xmlns:a16="http://schemas.microsoft.com/office/drawing/2014/main" id="{69185659-5752-3449-887A-D1BD83D8B0B1}"/>
              </a:ext>
            </a:extLst>
          </p:cNvPr>
          <p:cNvSpPr>
            <a:spLocks noGrp="1"/>
          </p:cNvSpPr>
          <p:nvPr>
            <p:ph type="subTitle" idx="1"/>
          </p:nvPr>
        </p:nvSpPr>
        <p:spPr>
          <a:xfrm>
            <a:off x="810000" y="5408853"/>
            <a:ext cx="10572000" cy="434974"/>
          </a:xfrm>
        </p:spPr>
        <p:txBody>
          <a:bodyPr>
            <a:normAutofit fontScale="92500" lnSpcReduction="20000"/>
          </a:bodyPr>
          <a:lstStyle/>
          <a:p>
            <a:r>
              <a:rPr lang="en-US" sz="2800" dirty="0"/>
              <a:t>Results and Conclusion based on </a:t>
            </a:r>
            <a:r>
              <a:rPr lang="en-US" sz="2800" dirty="0" err="1"/>
              <a:t>Jupyter</a:t>
            </a:r>
            <a:r>
              <a:rPr lang="en-US" sz="2800" dirty="0"/>
              <a:t> Notebook </a:t>
            </a:r>
          </a:p>
        </p:txBody>
      </p:sp>
    </p:spTree>
    <p:extLst>
      <p:ext uri="{BB962C8B-B14F-4D97-AF65-F5344CB8AC3E}">
        <p14:creationId xmlns:p14="http://schemas.microsoft.com/office/powerpoint/2010/main" val="3200005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3A3FA-090F-7540-820A-72D6C9E9A14D}"/>
              </a:ext>
            </a:extLst>
          </p:cNvPr>
          <p:cNvSpPr>
            <a:spLocks noGrp="1"/>
          </p:cNvSpPr>
          <p:nvPr>
            <p:ph type="title"/>
          </p:nvPr>
        </p:nvSpPr>
        <p:spPr>
          <a:xfrm>
            <a:off x="810000" y="5213349"/>
            <a:ext cx="10561418" cy="566738"/>
          </a:xfrm>
        </p:spPr>
        <p:txBody>
          <a:bodyPr/>
          <a:lstStyle/>
          <a:p>
            <a:r>
              <a:rPr lang="en-US" dirty="0"/>
              <a:t>Total number of inpatient beds occupied per state </a:t>
            </a:r>
          </a:p>
        </p:txBody>
      </p:sp>
      <p:pic>
        <p:nvPicPr>
          <p:cNvPr id="6" name="Picture Placeholder 5">
            <a:extLst>
              <a:ext uri="{FF2B5EF4-FFF2-40B4-BE49-F238E27FC236}">
                <a16:creationId xmlns:a16="http://schemas.microsoft.com/office/drawing/2014/main" id="{E1FE4907-799E-6A44-828A-88D88A32C71B}"/>
              </a:ext>
            </a:extLst>
          </p:cNvPr>
          <p:cNvPicPr>
            <a:picLocks noGrp="1" noChangeAspect="1"/>
          </p:cNvPicPr>
          <p:nvPr>
            <p:ph type="pic" sz="quarter" idx="13"/>
          </p:nvPr>
        </p:nvPicPr>
        <p:blipFill rotWithShape="1">
          <a:blip r:embed="rId2"/>
          <a:srcRect t="-1736" b="-1980"/>
          <a:stretch/>
        </p:blipFill>
        <p:spPr>
          <a:xfrm>
            <a:off x="350309" y="0"/>
            <a:ext cx="11480800" cy="5092699"/>
          </a:xfrm>
        </p:spPr>
      </p:pic>
      <p:sp>
        <p:nvSpPr>
          <p:cNvPr id="4" name="Text Placeholder 3">
            <a:extLst>
              <a:ext uri="{FF2B5EF4-FFF2-40B4-BE49-F238E27FC236}">
                <a16:creationId xmlns:a16="http://schemas.microsoft.com/office/drawing/2014/main" id="{BCF0C512-BAD0-0140-A71D-EF2AA5F9BAF2}"/>
              </a:ext>
            </a:extLst>
          </p:cNvPr>
          <p:cNvSpPr>
            <a:spLocks noGrp="1"/>
          </p:cNvSpPr>
          <p:nvPr>
            <p:ph type="body" sz="half" idx="2"/>
          </p:nvPr>
        </p:nvSpPr>
        <p:spPr>
          <a:xfrm>
            <a:off x="810000" y="5900738"/>
            <a:ext cx="10561418" cy="493712"/>
          </a:xfrm>
        </p:spPr>
        <p:txBody>
          <a:bodyPr/>
          <a:lstStyle/>
          <a:p>
            <a:r>
              <a:rPr lang="en-US" dirty="0"/>
              <a:t>The states with the highest occupancy included California, Florida, and New York. </a:t>
            </a:r>
          </a:p>
        </p:txBody>
      </p:sp>
    </p:spTree>
    <p:extLst>
      <p:ext uri="{BB962C8B-B14F-4D97-AF65-F5344CB8AC3E}">
        <p14:creationId xmlns:p14="http://schemas.microsoft.com/office/powerpoint/2010/main" val="170232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05E6-47CA-AC4E-821A-E6BE66F37645}"/>
              </a:ext>
            </a:extLst>
          </p:cNvPr>
          <p:cNvSpPr>
            <a:spLocks noGrp="1"/>
          </p:cNvSpPr>
          <p:nvPr>
            <p:ph type="title"/>
          </p:nvPr>
        </p:nvSpPr>
        <p:spPr>
          <a:xfrm>
            <a:off x="810000" y="5245100"/>
            <a:ext cx="10561418" cy="566738"/>
          </a:xfrm>
        </p:spPr>
        <p:txBody>
          <a:bodyPr/>
          <a:lstStyle/>
          <a:p>
            <a:r>
              <a:rPr lang="en-US" dirty="0"/>
              <a:t>Number of inpatient beds occupied by COVID-19 patients per state</a:t>
            </a:r>
          </a:p>
        </p:txBody>
      </p:sp>
      <p:pic>
        <p:nvPicPr>
          <p:cNvPr id="6" name="Picture Placeholder 5">
            <a:extLst>
              <a:ext uri="{FF2B5EF4-FFF2-40B4-BE49-F238E27FC236}">
                <a16:creationId xmlns:a16="http://schemas.microsoft.com/office/drawing/2014/main" id="{E435E8D4-0C82-914C-8997-612D7D43FCC4}"/>
              </a:ext>
            </a:extLst>
          </p:cNvPr>
          <p:cNvPicPr>
            <a:picLocks noGrp="1" noChangeAspect="1"/>
          </p:cNvPicPr>
          <p:nvPr>
            <p:ph type="pic" sz="quarter" idx="13"/>
          </p:nvPr>
        </p:nvPicPr>
        <p:blipFill rotWithShape="1">
          <a:blip r:embed="rId2"/>
          <a:srcRect l="844" t="1439" r="-43" b="4907"/>
          <a:stretch/>
        </p:blipFill>
        <p:spPr>
          <a:xfrm>
            <a:off x="304799" y="331152"/>
            <a:ext cx="11666009" cy="4630579"/>
          </a:xfrm>
        </p:spPr>
      </p:pic>
      <p:sp>
        <p:nvSpPr>
          <p:cNvPr id="4" name="Text Placeholder 3">
            <a:extLst>
              <a:ext uri="{FF2B5EF4-FFF2-40B4-BE49-F238E27FC236}">
                <a16:creationId xmlns:a16="http://schemas.microsoft.com/office/drawing/2014/main" id="{F44E17AC-A263-DD4F-B039-4E223955739D}"/>
              </a:ext>
            </a:extLst>
          </p:cNvPr>
          <p:cNvSpPr>
            <a:spLocks noGrp="1"/>
          </p:cNvSpPr>
          <p:nvPr>
            <p:ph type="body" sz="half" idx="2"/>
          </p:nvPr>
        </p:nvSpPr>
        <p:spPr>
          <a:xfrm>
            <a:off x="810000" y="5811838"/>
            <a:ext cx="10561418" cy="493712"/>
          </a:xfrm>
        </p:spPr>
        <p:txBody>
          <a:bodyPr/>
          <a:lstStyle/>
          <a:p>
            <a:r>
              <a:rPr lang="en-US" dirty="0"/>
              <a:t>The states with the highest occupancy levels included California, Illinois, Michigan, and Pennsylvania.  </a:t>
            </a:r>
          </a:p>
        </p:txBody>
      </p:sp>
    </p:spTree>
    <p:extLst>
      <p:ext uri="{BB962C8B-B14F-4D97-AF65-F5344CB8AC3E}">
        <p14:creationId xmlns:p14="http://schemas.microsoft.com/office/powerpoint/2010/main" val="418737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5CC-01E1-8B4B-84C7-E3437C1CBD48}"/>
              </a:ext>
            </a:extLst>
          </p:cNvPr>
          <p:cNvSpPr>
            <a:spLocks noGrp="1"/>
          </p:cNvSpPr>
          <p:nvPr>
            <p:ph type="title"/>
          </p:nvPr>
        </p:nvSpPr>
        <p:spPr>
          <a:xfrm>
            <a:off x="820582" y="5283200"/>
            <a:ext cx="10561418" cy="566738"/>
          </a:xfrm>
        </p:spPr>
        <p:txBody>
          <a:bodyPr/>
          <a:lstStyle/>
          <a:p>
            <a:r>
              <a:rPr lang="en-US" dirty="0"/>
              <a:t>Total number of ICU beds occupied per state </a:t>
            </a:r>
          </a:p>
        </p:txBody>
      </p:sp>
      <p:pic>
        <p:nvPicPr>
          <p:cNvPr id="6" name="Picture Placeholder 5">
            <a:extLst>
              <a:ext uri="{FF2B5EF4-FFF2-40B4-BE49-F238E27FC236}">
                <a16:creationId xmlns:a16="http://schemas.microsoft.com/office/drawing/2014/main" id="{B8E4456F-D335-9C47-AB02-B3D98DBFA7AE}"/>
              </a:ext>
            </a:extLst>
          </p:cNvPr>
          <p:cNvPicPr>
            <a:picLocks noGrp="1" noChangeAspect="1"/>
          </p:cNvPicPr>
          <p:nvPr>
            <p:ph type="pic" sz="quarter" idx="13"/>
          </p:nvPr>
        </p:nvPicPr>
        <p:blipFill rotWithShape="1">
          <a:blip r:embed="rId2"/>
          <a:srcRect l="847" t="1" r="861" b="-3704"/>
          <a:stretch/>
        </p:blipFill>
        <p:spPr>
          <a:xfrm>
            <a:off x="152400" y="244423"/>
            <a:ext cx="11849100" cy="4719996"/>
          </a:xfrm>
        </p:spPr>
      </p:pic>
      <p:sp>
        <p:nvSpPr>
          <p:cNvPr id="4" name="Text Placeholder 3">
            <a:extLst>
              <a:ext uri="{FF2B5EF4-FFF2-40B4-BE49-F238E27FC236}">
                <a16:creationId xmlns:a16="http://schemas.microsoft.com/office/drawing/2014/main" id="{4622C704-137B-D448-BFE7-6DF0AB6D1B6E}"/>
              </a:ext>
            </a:extLst>
          </p:cNvPr>
          <p:cNvSpPr>
            <a:spLocks noGrp="1"/>
          </p:cNvSpPr>
          <p:nvPr>
            <p:ph type="body" sz="half" idx="2"/>
          </p:nvPr>
        </p:nvSpPr>
        <p:spPr>
          <a:xfrm>
            <a:off x="810000" y="5849938"/>
            <a:ext cx="10561418" cy="493712"/>
          </a:xfrm>
        </p:spPr>
        <p:txBody>
          <a:bodyPr/>
          <a:lstStyle/>
          <a:p>
            <a:r>
              <a:rPr lang="en-US" dirty="0"/>
              <a:t>The states with the highest occupancy included California, Florida, and New York. </a:t>
            </a:r>
          </a:p>
        </p:txBody>
      </p:sp>
    </p:spTree>
    <p:extLst>
      <p:ext uri="{BB962C8B-B14F-4D97-AF65-F5344CB8AC3E}">
        <p14:creationId xmlns:p14="http://schemas.microsoft.com/office/powerpoint/2010/main" val="506395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140</TotalTime>
  <Words>761</Words>
  <Application>Microsoft Macintosh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2</vt:lpstr>
      <vt:lpstr>Quotable</vt:lpstr>
      <vt:lpstr>Comparing Tyrosine Kinase Lapatinib Nano-Therapy Interventions to Trastuzumab Chemotherapy:  Which is Most Effective for U.S. Females with HER2-Positive Breast Cancer? </vt:lpstr>
      <vt:lpstr>Introduction</vt:lpstr>
      <vt:lpstr>Research Question </vt:lpstr>
      <vt:lpstr>Research Method</vt:lpstr>
      <vt:lpstr>Recruitment Methods</vt:lpstr>
      <vt:lpstr>“COVID-19 Estimated Patient Impact and Hospital Capacity by State” Dataset Analysis </vt:lpstr>
      <vt:lpstr>Total number of inpatient beds occupied per state </vt:lpstr>
      <vt:lpstr>Number of inpatient beds occupied by COVID-19 patients per state</vt:lpstr>
      <vt:lpstr>Total number of ICU beds occupied per state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 Rodriguez</dc:creator>
  <cp:lastModifiedBy>Victoria Rodriguez</cp:lastModifiedBy>
  <cp:revision>4</cp:revision>
  <dcterms:created xsi:type="dcterms:W3CDTF">2021-08-14T22:15:34Z</dcterms:created>
  <dcterms:modified xsi:type="dcterms:W3CDTF">2021-08-15T00:36:02Z</dcterms:modified>
</cp:coreProperties>
</file>