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17"/>
  </p:notesMasterIdLst>
  <p:sldIdLst>
    <p:sldId id="264" r:id="rId5"/>
    <p:sldId id="291" r:id="rId6"/>
    <p:sldId id="268" r:id="rId7"/>
    <p:sldId id="271" r:id="rId8"/>
    <p:sldId id="272" r:id="rId9"/>
    <p:sldId id="283" r:id="rId10"/>
    <p:sldId id="284" r:id="rId11"/>
    <p:sldId id="292" r:id="rId12"/>
    <p:sldId id="293" r:id="rId13"/>
    <p:sldId id="294" r:id="rId14"/>
    <p:sldId id="295" r:id="rId15"/>
    <p:sldId id="280"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03C"/>
    <a:srgbClr val="0F203B"/>
    <a:srgbClr val="0F1F3A"/>
    <a:srgbClr val="0F233F"/>
    <a:srgbClr val="0F2440"/>
    <a:srgbClr val="102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4660"/>
  </p:normalViewPr>
  <p:slideViewPr>
    <p:cSldViewPr>
      <p:cViewPr varScale="1">
        <p:scale>
          <a:sx n="110" d="100"/>
          <a:sy n="110" d="100"/>
        </p:scale>
        <p:origin x="312" y="7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E91EA26B-CC31-4211-A8C7-490A1DE9254A}" type="datetimeFigureOut">
              <a:rPr lang="zh-CN" altLang="en-US"/>
              <a:t>2017/7/23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5B14084-691E-4170-B5C2-FDB861E4451A}" type="slidenum">
              <a:rPr lang="zh-CN" altLang="en-US"/>
              <a:t>‹#›</a:t>
            </a:fld>
            <a:endParaRPr lang="zh-CN" altLang="en-US"/>
          </a:p>
        </p:txBody>
      </p:sp>
    </p:spTree>
    <p:extLst>
      <p:ext uri="{BB962C8B-B14F-4D97-AF65-F5344CB8AC3E}">
        <p14:creationId xmlns:p14="http://schemas.microsoft.com/office/powerpoint/2010/main" val="1411660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panose="02010600030101010101" charset="-122"/>
      </a:defRPr>
    </a:lvl1pPr>
    <a:lvl2pPr marL="457200" algn="l" rtl="0" fontAlgn="base">
      <a:spcBef>
        <a:spcPct val="30000"/>
      </a:spcBef>
      <a:spcAft>
        <a:spcPct val="0"/>
      </a:spcAft>
      <a:defRPr sz="1200" kern="1200">
        <a:solidFill>
          <a:schemeClr val="tx1"/>
        </a:solidFill>
        <a:latin typeface="+mn-lt"/>
        <a:ea typeface="+mn-ea"/>
        <a:cs typeface="等线" panose="02010600030101010101" charset="-122"/>
      </a:defRPr>
    </a:lvl2pPr>
    <a:lvl3pPr marL="914400" algn="l" rtl="0" fontAlgn="base">
      <a:spcBef>
        <a:spcPct val="30000"/>
      </a:spcBef>
      <a:spcAft>
        <a:spcPct val="0"/>
      </a:spcAft>
      <a:defRPr sz="1200" kern="1200">
        <a:solidFill>
          <a:schemeClr val="tx1"/>
        </a:solidFill>
        <a:latin typeface="+mn-lt"/>
        <a:ea typeface="+mn-ea"/>
        <a:cs typeface="等线" panose="02010600030101010101" charset="-122"/>
      </a:defRPr>
    </a:lvl3pPr>
    <a:lvl4pPr marL="1371600" algn="l" rtl="0" fontAlgn="base">
      <a:spcBef>
        <a:spcPct val="30000"/>
      </a:spcBef>
      <a:spcAft>
        <a:spcPct val="0"/>
      </a:spcAft>
      <a:defRPr sz="1200" kern="1200">
        <a:solidFill>
          <a:schemeClr val="tx1"/>
        </a:solidFill>
        <a:latin typeface="+mn-lt"/>
        <a:ea typeface="+mn-ea"/>
        <a:cs typeface="等线" panose="02010600030101010101" charset="-122"/>
      </a:defRPr>
    </a:lvl4pPr>
    <a:lvl5pPr marL="1828800" algn="l" rtl="0" fontAlgn="base">
      <a:spcBef>
        <a:spcPct val="30000"/>
      </a:spcBef>
      <a:spcAft>
        <a:spcPct val="0"/>
      </a:spcAft>
      <a:defRPr sz="1200" kern="1200">
        <a:solidFill>
          <a:schemeClr val="tx1"/>
        </a:solidFill>
        <a:latin typeface="+mn-lt"/>
        <a:ea typeface="+mn-ea"/>
        <a:cs typeface="等线" panose="02010600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srcRect/>
          <a:stretch>
            <a:fillRect/>
          </a:stretch>
        </p:blipFill>
        <p:spPr bwMode="auto">
          <a:xfrm>
            <a:off x="407988" y="404813"/>
            <a:ext cx="2952750" cy="696912"/>
          </a:xfrm>
          <a:prstGeom prst="rect">
            <a:avLst/>
          </a:prstGeom>
          <a:noFill/>
          <a:ln w="9525">
            <a:noFill/>
            <a:miter lim="800000"/>
            <a:headEnd/>
            <a:tailEnd/>
          </a:ln>
        </p:spPr>
      </p:pic>
      <p:pic>
        <p:nvPicPr>
          <p:cNvPr id="5" name="图片 7"/>
          <p:cNvPicPr>
            <a:picLocks noChangeAspect="1"/>
          </p:cNvPicPr>
          <p:nvPr userDrawn="1"/>
        </p:nvPicPr>
        <p:blipFill>
          <a:blip r:embed="rId3"/>
          <a:srcRect/>
          <a:stretch>
            <a:fillRect/>
          </a:stretch>
        </p:blipFill>
        <p:spPr bwMode="auto">
          <a:xfrm>
            <a:off x="-25400" y="-3175"/>
            <a:ext cx="1804988" cy="1128713"/>
          </a:xfrm>
          <a:prstGeom prst="rect">
            <a:avLst/>
          </a:prstGeom>
          <a:noFill/>
          <a:ln w="9525">
            <a:noFill/>
            <a:miter lim="800000"/>
            <a:headEnd/>
            <a:tailEnd/>
          </a:ln>
        </p:spPr>
      </p:pic>
      <p:sp>
        <p:nvSpPr>
          <p:cNvPr id="2" name="标题 1"/>
          <p:cNvSpPr>
            <a:spLocks noGrp="1"/>
          </p:cNvSpPr>
          <p:nvPr>
            <p:ph type="ctrTitle"/>
          </p:nvPr>
        </p:nvSpPr>
        <p:spPr>
          <a:xfrm>
            <a:off x="342170" y="2360188"/>
            <a:ext cx="7811229" cy="1644876"/>
          </a:xfrm>
          <a:prstGeom prst="rect">
            <a:avLst/>
          </a:prstGeom>
        </p:spPr>
        <p:txBody>
          <a:bodyPr anchor="ctr">
            <a:normAutofit/>
          </a:bodyPr>
          <a:lstStyle>
            <a:lvl1pPr algn="l">
              <a:defRPr sz="4800"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42171" y="4484636"/>
            <a:ext cx="6491514" cy="582035"/>
          </a:xfrm>
          <a:prstGeom prst="rect">
            <a:avLst/>
          </a:prstGeom>
        </p:spPr>
        <p:txBody>
          <a:bodyPr>
            <a:noAutofit/>
          </a:bodyPr>
          <a:lstStyle>
            <a:lvl1pPr marL="0" indent="0" algn="l">
              <a:buNone/>
              <a:defRPr sz="2400" baseline="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页脚占位符 4"/>
          <p:cNvSpPr>
            <a:spLocks noGrp="1"/>
          </p:cNvSpPr>
          <p:nvPr>
            <p:ph type="ftr" sz="quarter" idx="10"/>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灯片编号占位符 5"/>
          <p:cNvSpPr>
            <a:spLocks noGrp="1"/>
          </p:cNvSpPr>
          <p:nvPr>
            <p:ph type="sldNum" sz="quarter" idx="11"/>
          </p:nvPr>
        </p:nvSpPr>
        <p:spPr>
          <a:xfrm>
            <a:off x="339725" y="6326188"/>
            <a:ext cx="2743200" cy="365125"/>
          </a:xfrm>
          <a:prstGeom prst="rect">
            <a:avLst/>
          </a:prstGeom>
        </p:spPr>
        <p:txBody>
          <a:bodyPr/>
          <a:lstStyle>
            <a:lvl1pPr algn="l" fontAlgn="auto">
              <a:spcBef>
                <a:spcPts val="0"/>
              </a:spcBef>
              <a:spcAft>
                <a:spcPts val="0"/>
              </a:spcAft>
              <a:defRPr smtClean="0">
                <a:latin typeface="+mn-lt"/>
                <a:ea typeface="+mn-ea"/>
                <a:cs typeface="+mn-cs"/>
              </a:defRPr>
            </a:lvl1pPr>
          </a:lstStyle>
          <a:p>
            <a:pPr>
              <a:defRPr/>
            </a:pPr>
            <a:fld id="{98EAD5E7-491A-42CE-B2B7-E9D13F68662F}" type="slidenum">
              <a:rPr lang="zh-CN" altLang="en-US"/>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文本框 2"/>
          <p:cNvSpPr txBox="1"/>
          <p:nvPr userDrawn="1"/>
        </p:nvSpPr>
        <p:spPr>
          <a:xfrm>
            <a:off x="10344150" y="6230938"/>
            <a:ext cx="1296988" cy="307975"/>
          </a:xfrm>
          <a:prstGeom prst="rect">
            <a:avLst/>
          </a:prstGeom>
          <a:solidFill>
            <a:srgbClr val="0F203B"/>
          </a:solidFill>
        </p:spPr>
        <p:txBody>
          <a:bodyPr>
            <a:spAutoFit/>
          </a:bodyPr>
          <a:lstStyle/>
          <a:p>
            <a:pPr fontAlgn="auto">
              <a:spcBef>
                <a:spcPts val="0"/>
              </a:spcBef>
              <a:spcAft>
                <a:spcPts val="0"/>
              </a:spcAft>
              <a:defRPr/>
            </a:pPr>
            <a:endParaRPr lang="en-US" sz="1400" dirty="0">
              <a:solidFill>
                <a:srgbClr val="0F1F3A"/>
              </a:solidFill>
              <a:latin typeface="+mn-lt"/>
              <a:ea typeface="+mn-ea"/>
              <a:cs typeface="+mn-cs"/>
            </a:endParaRPr>
          </a:p>
        </p:txBody>
      </p:sp>
      <p:sp>
        <p:nvSpPr>
          <p:cNvPr id="2" name="标题 1"/>
          <p:cNvSpPr>
            <a:spLocks noGrp="1"/>
          </p:cNvSpPr>
          <p:nvPr>
            <p:ph type="ctrTitle"/>
          </p:nvPr>
        </p:nvSpPr>
        <p:spPr>
          <a:xfrm>
            <a:off x="623392" y="2492896"/>
            <a:ext cx="10729192" cy="706582"/>
          </a:xfrm>
        </p:spPr>
        <p:txBody>
          <a:bodyPr anchor="b">
            <a:normAutofit/>
          </a:bodyPr>
          <a:lstStyle>
            <a:lvl1pPr algn="ctr">
              <a:defRPr sz="4400" b="0"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
        <p:nvSpPr>
          <p:cNvPr id="5" name="灯片编号占位符 5"/>
          <p:cNvSpPr>
            <a:spLocks noGrp="1"/>
          </p:cNvSpPr>
          <p:nvPr>
            <p:ph type="sldNum" sz="quarter" idx="11"/>
          </p:nvPr>
        </p:nvSpPr>
        <p:spPr>
          <a:xfrm>
            <a:off x="349250" y="6329363"/>
            <a:ext cx="2743200" cy="365125"/>
          </a:xfrm>
        </p:spPr>
        <p:txBody>
          <a:bodyPr/>
          <a:lstStyle>
            <a:lvl1pPr algn="l">
              <a:defRPr smtClean="0"/>
            </a:lvl1pPr>
          </a:lstStyle>
          <a:p>
            <a:pPr>
              <a:defRPr/>
            </a:pPr>
            <a:fld id="{1C22B8A0-BC97-4D0A-A610-1FD8ED22D1CD}" type="slidenum">
              <a:rPr lang="zh-CN" altLang="en-US"/>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47903" y="404664"/>
            <a:ext cx="11501815" cy="706581"/>
          </a:xfr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7"/>
          <p:cNvSpPr txBox="1"/>
          <p:nvPr userDrawn="1"/>
        </p:nvSpPr>
        <p:spPr>
          <a:xfrm>
            <a:off x="573088" y="5157788"/>
            <a:ext cx="7899400" cy="860425"/>
          </a:xfrm>
          <a:prstGeom prst="rect">
            <a:avLst/>
          </a:prstGeom>
          <a:noFill/>
        </p:spPr>
        <p:txBody>
          <a:bodyPr>
            <a:spAutoFit/>
          </a:bodyPr>
          <a:lstStyle/>
          <a:p>
            <a:pPr fontAlgn="auto">
              <a:spcBef>
                <a:spcPts val="0"/>
              </a:spcBef>
              <a:spcAft>
                <a:spcPts val="0"/>
              </a:spcAft>
              <a:defRPr/>
            </a:pPr>
            <a:r>
              <a:rPr lang="en-US" altLang="zh-CN" sz="1000" b="1" dirty="0">
                <a:solidFill>
                  <a:schemeClr val="bg1"/>
                </a:solidFill>
                <a:latin typeface="Arial" panose="020B0604020202020204" pitchFamily="34" charset="0"/>
                <a:ea typeface="宋体" panose="02010600030101010101" pitchFamily="2" charset="-122"/>
                <a:cs typeface="Arial" panose="020B0604020202020204" pitchFamily="34" charset="0"/>
              </a:rPr>
              <a:t>Copyright©2017 Huawei Technologies Co., Ltd. All Rights Reserved.</a:t>
            </a:r>
            <a:endParaRPr lang="zh-CN" altLang="zh-CN" sz="1000" dirty="0">
              <a:solidFill>
                <a:schemeClr val="bg1"/>
              </a:solidFill>
              <a:latin typeface="Arial" panose="020B0604020202020204" pitchFamily="34" charset="0"/>
              <a:ea typeface="宋体" panose="02010600030101010101" pitchFamily="2" charset="-122"/>
              <a:cs typeface="Arial" panose="020B0604020202020204" pitchFamily="34" charset="0"/>
            </a:endParaRPr>
          </a:p>
          <a:p>
            <a:pPr fontAlgn="auto">
              <a:spcBef>
                <a:spcPts val="0"/>
              </a:spcBef>
              <a:spcAft>
                <a:spcPts val="0"/>
              </a:spcAft>
              <a:defRPr/>
            </a:pPr>
            <a:r>
              <a:rPr lang="en-US" altLang="zh-CN" sz="1000" dirty="0">
                <a:solidFill>
                  <a:schemeClr val="bg1"/>
                </a:solidFill>
                <a:latin typeface="Arial" panose="020B0604020202020204" pitchFamily="34" charset="0"/>
                <a:ea typeface="宋体" panose="02010600030101010101" pitchFamily="2"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3" name="矩形 2"/>
          <p:cNvSpPr/>
          <p:nvPr userDrawn="1"/>
        </p:nvSpPr>
        <p:spPr>
          <a:xfrm>
            <a:off x="565150" y="2420938"/>
            <a:ext cx="7762875" cy="1200150"/>
          </a:xfrm>
          <a:prstGeom prst="rect">
            <a:avLst/>
          </a:prstGeom>
        </p:spPr>
        <p:txBody>
          <a:bodyPr>
            <a:spAutoFit/>
          </a:bodyPr>
          <a:lstStyle/>
          <a:p>
            <a:pPr fontAlgn="auto">
              <a:spcBef>
                <a:spcPts val="0"/>
              </a:spcBef>
              <a:spcAft>
                <a:spcPts val="0"/>
              </a:spcAft>
              <a:defRPr/>
            </a:pPr>
            <a:r>
              <a:rPr lang="en-US" altLang="zh-CN" sz="7200" b="1" dirty="0">
                <a:solidFill>
                  <a:schemeClr val="bg1"/>
                </a:solidFill>
                <a:latin typeface="FrutigerNext LT LightCn" pitchFamily="34" charset="0"/>
                <a:ea typeface="+mn-ea"/>
                <a:cs typeface="+mn-cs"/>
              </a:rPr>
              <a:t>THANKS</a:t>
            </a:r>
            <a:endParaRPr lang="zh-CN" altLang="en-US" sz="7200" b="1" dirty="0">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6" name="图片 7"/>
          <p:cNvPicPr>
            <a:picLocks noChangeAspect="1"/>
          </p:cNvPicPr>
          <p:nvPr userDrawn="1"/>
        </p:nvPicPr>
        <p:blipFill>
          <a:blip r:embed="rId4"/>
          <a:srcRect/>
          <a:stretch>
            <a:fillRect/>
          </a:stretch>
        </p:blipFill>
        <p:spPr bwMode="auto">
          <a:xfrm>
            <a:off x="2424113" y="579438"/>
            <a:ext cx="936625" cy="360362"/>
          </a:xfrm>
          <a:prstGeom prst="rect">
            <a:avLst/>
          </a:prstGeom>
          <a:noFill/>
          <a:ln w="9525">
            <a:noFill/>
            <a:miter lim="800000"/>
            <a:headEnd/>
            <a:tailEnd/>
          </a:ln>
        </p:spPr>
      </p:pic>
      <p:sp>
        <p:nvSpPr>
          <p:cNvPr id="4" name="文本框 3"/>
          <p:cNvSpPr txBox="1"/>
          <p:nvPr userDrawn="1"/>
        </p:nvSpPr>
        <p:spPr>
          <a:xfrm>
            <a:off x="623888" y="5949950"/>
            <a:ext cx="1511300" cy="792163"/>
          </a:xfrm>
          <a:prstGeom prst="rect">
            <a:avLst/>
          </a:prstGeom>
          <a:solidFill>
            <a:srgbClr val="10203D"/>
          </a:solidFill>
          <a:ln>
            <a:noFill/>
          </a:ln>
        </p:spPr>
        <p:txBody>
          <a:bodyPr>
            <a:spAutoFit/>
          </a:bodyPr>
          <a:lstStyle/>
          <a:p>
            <a:pPr fontAlgn="auto">
              <a:spcBef>
                <a:spcPts val="0"/>
              </a:spcBef>
              <a:spcAft>
                <a:spcPts val="0"/>
              </a:spcAft>
              <a:defRPr/>
            </a:pPr>
            <a:endParaRPr lang="en-US" dirty="0">
              <a:latin typeface="+mn-lt"/>
              <a:ea typeface="+mn-ea"/>
              <a:cs typeface="+mn-cs"/>
            </a:endParaRPr>
          </a:p>
        </p:txBody>
      </p:sp>
      <p:sp>
        <p:nvSpPr>
          <p:cNvPr id="2" name="文本框 1"/>
          <p:cNvSpPr txBox="1"/>
          <p:nvPr userDrawn="1"/>
        </p:nvSpPr>
        <p:spPr>
          <a:xfrm>
            <a:off x="695325" y="404813"/>
            <a:ext cx="576263" cy="576262"/>
          </a:xfrm>
          <a:prstGeom prst="rect">
            <a:avLst/>
          </a:prstGeom>
          <a:solidFill>
            <a:srgbClr val="11203C"/>
          </a:solidFill>
        </p:spPr>
        <p:txBody>
          <a:bodyPr>
            <a:spAutoFit/>
          </a:bodyPr>
          <a:lstStyle/>
          <a:p>
            <a:pPr fontAlgn="auto">
              <a:spcBef>
                <a:spcPts val="0"/>
              </a:spcBef>
              <a:spcAft>
                <a:spcPts val="0"/>
              </a:spcAft>
              <a:defRPr/>
            </a:pPr>
            <a:endParaRPr lang="en-US" dirty="0">
              <a:latin typeface="+mn-lt"/>
              <a:ea typeface="+mn-ea"/>
              <a:cs typeface="+mn-cs"/>
            </a:endParaRPr>
          </a:p>
        </p:txBody>
      </p:sp>
      <p:pic>
        <p:nvPicPr>
          <p:cNvPr id="1029" name="图片 2"/>
          <p:cNvPicPr>
            <a:picLocks noChangeAspect="1"/>
          </p:cNvPicPr>
          <p:nvPr userDrawn="1"/>
        </p:nvPicPr>
        <p:blipFill>
          <a:blip r:embed="rId5"/>
          <a:srcRect/>
          <a:stretch>
            <a:fillRect/>
          </a:stretch>
        </p:blipFill>
        <p:spPr bwMode="auto">
          <a:xfrm>
            <a:off x="315913" y="404813"/>
            <a:ext cx="19113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等线 Light" panose="02010600030101010101" charset="-122"/>
        </a:defRPr>
      </a:lvl1pPr>
      <a:lvl2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5pPr>
      <a:lvl6pPr marL="4572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F7B808A3-9B3E-47F2-98E8-A07183DC24E5}" type="slidenum">
              <a:rPr lang="zh-CN" altLang="en-US"/>
              <a:t>‹#›</a:t>
            </a:fld>
            <a:endParaRPr lang="zh-CN" altLang="en-US"/>
          </a:p>
        </p:txBody>
      </p:sp>
      <p:sp>
        <p:nvSpPr>
          <p:cNvPr id="8" name="文本框 7"/>
          <p:cNvSpPr txBox="1"/>
          <p:nvPr userDrawn="1"/>
        </p:nvSpPr>
        <p:spPr>
          <a:xfrm>
            <a:off x="623888" y="5949950"/>
            <a:ext cx="1511300" cy="792163"/>
          </a:xfrm>
          <a:prstGeom prst="rect">
            <a:avLst/>
          </a:prstGeom>
          <a:solidFill>
            <a:srgbClr val="10203D"/>
          </a:solidFill>
          <a:ln>
            <a:noFill/>
          </a:ln>
        </p:spPr>
        <p:txBody>
          <a:bodyPr>
            <a:spAutoFit/>
          </a:bodyPr>
          <a:lstStyle/>
          <a:p>
            <a:pPr fontAlgn="auto">
              <a:spcBef>
                <a:spcPts val="0"/>
              </a:spcBef>
              <a:spcAft>
                <a:spcPts val="0"/>
              </a:spcAft>
              <a:defRPr/>
            </a:pPr>
            <a:endParaRPr lang="en-US" dirty="0">
              <a:latin typeface="+mn-lt"/>
              <a:ea typeface="+mn-ea"/>
              <a:cs typeface="+mn-cs"/>
            </a:endParaRPr>
          </a:p>
        </p:txBody>
      </p:sp>
      <p:sp>
        <p:nvSpPr>
          <p:cNvPr id="3078"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ea typeface="+mn-ea"/>
                <a:cs typeface="+mn-cs"/>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5" name="文本框 4"/>
          <p:cNvSpPr txBox="1"/>
          <p:nvPr userDrawn="1"/>
        </p:nvSpPr>
        <p:spPr>
          <a:xfrm>
            <a:off x="623888" y="5949950"/>
            <a:ext cx="1511300" cy="792163"/>
          </a:xfrm>
          <a:prstGeom prst="rect">
            <a:avLst/>
          </a:prstGeom>
          <a:solidFill>
            <a:srgbClr val="10203D"/>
          </a:solidFill>
          <a:ln>
            <a:noFill/>
          </a:ln>
        </p:spPr>
        <p:txBody>
          <a:bodyPr>
            <a:spAutoFit/>
          </a:bodyPr>
          <a:lstStyle/>
          <a:p>
            <a:pPr fontAlgn="auto">
              <a:spcBef>
                <a:spcPts val="0"/>
              </a:spcBef>
              <a:spcAft>
                <a:spcPts val="0"/>
              </a:spcAft>
              <a:defRPr/>
            </a:pPr>
            <a:endParaRPr lang="en-US" dirty="0">
              <a:latin typeface="+mn-lt"/>
              <a:ea typeface="+mn-ea"/>
              <a:cs typeface="+mn-cs"/>
            </a:endParaRPr>
          </a:p>
        </p:txBody>
      </p:sp>
      <p:sp>
        <p:nvSpPr>
          <p:cNvPr id="5124"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文本框 5"/>
          <p:cNvSpPr txBox="1"/>
          <p:nvPr userDrawn="1"/>
        </p:nvSpPr>
        <p:spPr>
          <a:xfrm>
            <a:off x="10344150" y="6230938"/>
            <a:ext cx="1296988" cy="307975"/>
          </a:xfrm>
          <a:prstGeom prst="rect">
            <a:avLst/>
          </a:prstGeom>
          <a:solidFill>
            <a:srgbClr val="0F203B"/>
          </a:solidFill>
        </p:spPr>
        <p:txBody>
          <a:bodyPr>
            <a:spAutoFit/>
          </a:bodyPr>
          <a:lstStyle/>
          <a:p>
            <a:pPr fontAlgn="auto">
              <a:spcBef>
                <a:spcPts val="0"/>
              </a:spcBef>
              <a:spcAft>
                <a:spcPts val="0"/>
              </a:spcAft>
              <a:defRPr/>
            </a:pPr>
            <a:endParaRPr lang="en-US" sz="1400" dirty="0">
              <a:solidFill>
                <a:srgbClr val="0F1F3A"/>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等线 Light" panose="02010600030101010101" charset="-122"/>
        </a:defRPr>
      </a:lvl1pPr>
      <a:lvl2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5pPr>
      <a:lvl6pPr marL="4572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文本框 4"/>
          <p:cNvSpPr txBox="1"/>
          <p:nvPr userDrawn="1"/>
        </p:nvSpPr>
        <p:spPr>
          <a:xfrm>
            <a:off x="623888" y="5949950"/>
            <a:ext cx="1511300" cy="792163"/>
          </a:xfrm>
          <a:prstGeom prst="rect">
            <a:avLst/>
          </a:prstGeom>
          <a:solidFill>
            <a:srgbClr val="10203D"/>
          </a:solidFill>
          <a:ln>
            <a:noFill/>
          </a:ln>
        </p:spPr>
        <p:txBody>
          <a:bodyPr>
            <a:spAutoFit/>
          </a:bodyPr>
          <a:lstStyle/>
          <a:p>
            <a:pPr fontAlgn="auto">
              <a:spcBef>
                <a:spcPts val="0"/>
              </a:spcBef>
              <a:spcAft>
                <a:spcPts val="0"/>
              </a:spcAft>
              <a:defRPr/>
            </a:pPr>
            <a:endParaRPr lang="en-US" dirty="0">
              <a:latin typeface="+mn-lt"/>
              <a:ea typeface="+mn-ea"/>
              <a:cs typeface="+mn-cs"/>
            </a:endParaRPr>
          </a:p>
        </p:txBody>
      </p:sp>
      <p:sp>
        <p:nvSpPr>
          <p:cNvPr id="7171"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文本框 5"/>
          <p:cNvSpPr txBox="1"/>
          <p:nvPr userDrawn="1"/>
        </p:nvSpPr>
        <p:spPr>
          <a:xfrm>
            <a:off x="695325" y="404813"/>
            <a:ext cx="576263" cy="576262"/>
          </a:xfrm>
          <a:prstGeom prst="rect">
            <a:avLst/>
          </a:prstGeom>
          <a:solidFill>
            <a:srgbClr val="11203C"/>
          </a:solidFill>
        </p:spPr>
        <p:txBody>
          <a:bodyPr>
            <a:spAutoFit/>
          </a:bodyPr>
          <a:lstStyle/>
          <a:p>
            <a:pPr fontAlgn="auto">
              <a:spcBef>
                <a:spcPts val="0"/>
              </a:spcBef>
              <a:spcAft>
                <a:spcPts val="0"/>
              </a:spcAft>
              <a:defRPr/>
            </a:pPr>
            <a:endParaRPr lang="en-US" dirty="0">
              <a:latin typeface="+mn-lt"/>
              <a:ea typeface="+mn-ea"/>
              <a:cs typeface="+mn-cs"/>
            </a:endParaRPr>
          </a:p>
        </p:txBody>
      </p:sp>
      <p:sp>
        <p:nvSpPr>
          <p:cNvPr id="7173"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huawei.com/ict/forum/forum.php?mod=viewthread&amp;tid=2114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ctrTitle"/>
          </p:nvPr>
        </p:nvSpPr>
        <p:spPr bwMode="auto">
          <a:xfrm>
            <a:off x="20546" y="2348880"/>
            <a:ext cx="9569450" cy="3444850"/>
          </a:xfrm>
          <a:noFill/>
          <a:ln>
            <a:miter lim="800000"/>
          </a:ln>
        </p:spPr>
        <p:txBody>
          <a:bodyPr vert="horz" wrap="square" lIns="91440" tIns="45720" rIns="91440" bIns="45720" numCol="1" anchorCtr="0" compatLnSpc="1">
            <a:normAutofit fontScale="90000"/>
          </a:bodyPr>
          <a:lstStyle/>
          <a:p>
            <a:pPr>
              <a:lnSpc>
                <a:spcPct val="150000"/>
              </a:lnSpc>
            </a:pPr>
            <a:r>
              <a:rPr lang="zh-CN" altLang="en-US" sz="8000" b="1" dirty="0" smtClean="0">
                <a:latin typeface="华文行楷" panose="02010800040101010101" pitchFamily="2" charset="-122"/>
                <a:ea typeface="华文行楷" panose="02010800040101010101" pitchFamily="2" charset="-122"/>
                <a:cs typeface="Ebrima" panose="02000000000000000000" pitchFamily="2" charset="0"/>
              </a:rPr>
              <a:t>华为开发者大赛</a:t>
            </a:r>
            <a:r>
              <a:rPr lang="en-US" altLang="zh-CN" sz="4000" b="1" dirty="0" smtClean="0">
                <a:latin typeface="Ebrima" panose="02000000000000000000" pitchFamily="2" charset="0"/>
                <a:cs typeface="Ebrima" panose="02000000000000000000" pitchFamily="2" charset="0"/>
              </a:rPr>
              <a:t/>
            </a:r>
            <a:br>
              <a:rPr lang="en-US" altLang="zh-CN" sz="4000" b="1" dirty="0" smtClean="0">
                <a:latin typeface="Ebrima" panose="02000000000000000000" pitchFamily="2" charset="0"/>
                <a:cs typeface="Ebrima" panose="02000000000000000000" pitchFamily="2" charset="0"/>
              </a:rPr>
            </a:br>
            <a:r>
              <a:rPr lang="zh-CN" altLang="en-US" sz="3600" dirty="0">
                <a:cs typeface="Arial" panose="020B0604020202020204" pitchFamily="34" charset="0"/>
              </a:rPr>
              <a:t>项目名称：</a:t>
            </a:r>
            <a:r>
              <a:rPr lang="en-US" altLang="zh-CN" sz="3600" dirty="0" err="1">
                <a:cs typeface="Arial" panose="020B0604020202020204" pitchFamily="34" charset="0"/>
              </a:rPr>
              <a:t>SmartHome</a:t>
            </a:r>
            <a:r>
              <a:rPr lang="en-US" altLang="zh-CN" sz="3600" dirty="0">
                <a:cs typeface="Arial" panose="020B0604020202020204" pitchFamily="34" charset="0"/>
              </a:rPr>
              <a:t>/</a:t>
            </a:r>
            <a:r>
              <a:rPr lang="zh-CN" altLang="en-US" sz="3600" dirty="0">
                <a:cs typeface="Arial" panose="020B0604020202020204" pitchFamily="34" charset="0"/>
              </a:rPr>
              <a:t>智能家居系统</a:t>
            </a:r>
            <a:r>
              <a:rPr lang="en-US" altLang="zh-CN" sz="3600" dirty="0">
                <a:cs typeface="Arial" panose="020B0604020202020204" pitchFamily="34" charset="0"/>
              </a:rPr>
              <a:t/>
            </a:r>
            <a:br>
              <a:rPr lang="en-US" altLang="zh-CN" sz="3600" dirty="0">
                <a:cs typeface="Arial" panose="020B0604020202020204" pitchFamily="34" charset="0"/>
              </a:rPr>
            </a:br>
            <a:r>
              <a:rPr lang="en-US" altLang="zh-CN" sz="4000" dirty="0" smtClean="0">
                <a:latin typeface="Ebrima" panose="02000000000000000000" pitchFamily="2" charset="0"/>
                <a:cs typeface="Ebrima" panose="02000000000000000000" pitchFamily="2" charset="0"/>
              </a:rPr>
              <a:t/>
            </a:r>
            <a:br>
              <a:rPr lang="en-US" altLang="zh-CN" sz="4000" dirty="0" smtClean="0">
                <a:latin typeface="Ebrima" panose="02000000000000000000" pitchFamily="2" charset="0"/>
                <a:cs typeface="Ebrima" panose="02000000000000000000" pitchFamily="2" charset="0"/>
              </a:rPr>
            </a:br>
            <a:endParaRPr lang="zh-CN" altLang="en-US" sz="4000" dirty="0" smtClean="0">
              <a:latin typeface="Ebrima" panose="02000000000000000000" pitchFamily="2" charset="0"/>
              <a:cs typeface="Ebrima" panose="02000000000000000000"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334963" y="260350"/>
            <a:ext cx="10729912" cy="706438"/>
          </a:xfrm>
        </p:spPr>
        <p:txBody>
          <a:bodyPr>
            <a:noAutofit/>
          </a:bodyPr>
          <a:lstStyle/>
          <a:p>
            <a:r>
              <a:rPr lang="zh-CN" altLang="en-US" sz="4800" b="1" dirty="0" smtClean="0"/>
              <a:t>华为</a:t>
            </a:r>
            <a:r>
              <a:rPr lang="en-US" altLang="zh-CN" sz="4800" b="1" dirty="0" smtClean="0"/>
              <a:t>API</a:t>
            </a:r>
            <a:r>
              <a:rPr lang="zh-CN" altLang="en-US" sz="4800" b="1" dirty="0" smtClean="0"/>
              <a:t>的使用</a:t>
            </a:r>
          </a:p>
        </p:txBody>
      </p:sp>
      <p:sp>
        <p:nvSpPr>
          <p:cNvPr id="14338" name="TextBox 2"/>
          <p:cNvSpPr txBox="1">
            <a:spLocks noChangeArrowheads="1"/>
          </p:cNvSpPr>
          <p:nvPr/>
        </p:nvSpPr>
        <p:spPr bwMode="auto">
          <a:xfrm>
            <a:off x="839416" y="1484784"/>
            <a:ext cx="9232014" cy="3970318"/>
          </a:xfrm>
          <a:prstGeom prst="rect">
            <a:avLst/>
          </a:prstGeom>
          <a:noFill/>
          <a:ln w="9525">
            <a:noFill/>
            <a:miter lim="800000"/>
          </a:ln>
        </p:spPr>
        <p:txBody>
          <a:bodyPr wrap="none">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南向应用中关于</a:t>
            </a:r>
            <a:r>
              <a:rPr lang="en-US" altLang="zh-CN" sz="3600" b="1" dirty="0" err="1" smtClean="0">
                <a:solidFill>
                  <a:schemeClr val="bg1"/>
                </a:solidFill>
                <a:latin typeface="微软雅黑" panose="020B0503020204020204" pitchFamily="34" charset="-122"/>
                <a:ea typeface="微软雅黑" panose="020B0503020204020204" pitchFamily="34" charset="-122"/>
              </a:rPr>
              <a:t>AgentTiny</a:t>
            </a:r>
            <a:r>
              <a:rPr lang="zh-CN" altLang="en-US" sz="3600" b="1" dirty="0" smtClean="0">
                <a:solidFill>
                  <a:schemeClr val="bg1"/>
                </a:solidFill>
                <a:latin typeface="微软雅黑" panose="020B0503020204020204" pitchFamily="34" charset="-122"/>
                <a:ea typeface="微软雅黑" panose="020B0503020204020204" pitchFamily="34" charset="-122"/>
              </a:rPr>
              <a:t>的一些</a:t>
            </a:r>
            <a:r>
              <a:rPr lang="en-US" altLang="zh-CN" sz="3600" b="1" dirty="0" smtClean="0">
                <a:solidFill>
                  <a:schemeClr val="bg1"/>
                </a:solidFill>
                <a:latin typeface="微软雅黑" panose="020B0503020204020204" pitchFamily="34" charset="-122"/>
                <a:ea typeface="微软雅黑" panose="020B0503020204020204" pitchFamily="34" charset="-122"/>
              </a:rPr>
              <a:t>API</a:t>
            </a:r>
            <a:r>
              <a:rPr lang="zh-CN" altLang="en-US" sz="3600" b="1" dirty="0" smtClean="0">
                <a:solidFill>
                  <a:schemeClr val="bg1"/>
                </a:solidFill>
                <a:latin typeface="微软雅黑" panose="020B0503020204020204" pitchFamily="34" charset="-122"/>
                <a:ea typeface="微软雅黑" panose="020B0503020204020204" pitchFamily="34" charset="-122"/>
              </a:rPr>
              <a:t>：</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a:solidFill>
                  <a:schemeClr val="bg1"/>
                </a:solidFill>
                <a:latin typeface="微软雅黑" panose="020B0503020204020204" pitchFamily="34" charset="-122"/>
                <a:ea typeface="微软雅黑" panose="020B0503020204020204" pitchFamily="34" charset="-122"/>
              </a:rPr>
              <a:t> </a:t>
            </a:r>
            <a:r>
              <a:rPr lang="en-US" altLang="zh-CN" sz="3600" b="1" dirty="0" err="1">
                <a:solidFill>
                  <a:schemeClr val="bg1"/>
                </a:solidFill>
                <a:latin typeface="微软雅黑" panose="020B0503020204020204" pitchFamily="34" charset="-122"/>
                <a:ea typeface="微软雅黑" panose="020B0503020204020204" pitchFamily="34" charset="-122"/>
              </a:rPr>
              <a:t>UMini_Report</a:t>
            </a:r>
            <a:r>
              <a:rPr lang="en-US" altLang="zh-CN" sz="3600" b="1" dirty="0">
                <a:solidFill>
                  <a:schemeClr val="bg1"/>
                </a:solidFill>
                <a:latin typeface="微软雅黑" panose="020B0503020204020204" pitchFamily="34" charset="-122"/>
                <a:ea typeface="微软雅黑" panose="020B0503020204020204" pitchFamily="34" charset="-122"/>
              </a:rPr>
              <a:t>(data, length);</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user_dev_get_sn</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获取设备唯一序列号</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user_dev_save_data</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保存登录信息</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user_dev_load_data</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加载登录信息</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user_recv_cmd</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设备控制命令处理</a:t>
            </a:r>
            <a:endParaRPr lang="en-US" altLang="zh-CN" sz="3600" b="1" dirty="0">
              <a:solidFill>
                <a:schemeClr val="bg1"/>
              </a:solidFill>
              <a:latin typeface="微软雅黑" panose="020B0503020204020204" pitchFamily="34" charset="-122"/>
              <a:ea typeface="微软雅黑" panose="020B0503020204020204" pitchFamily="34" charset="-122"/>
            </a:endParaRPr>
          </a:p>
          <a:p>
            <a:endParaRPr lang="en-US" altLang="zh-CN" sz="36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85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3392" y="2492896"/>
            <a:ext cx="11953328" cy="706582"/>
          </a:xfrm>
        </p:spPr>
        <p:txBody>
          <a:bodyPr>
            <a:normAutofit fontScale="90000"/>
          </a:bodyPr>
          <a:lstStyle/>
          <a:p>
            <a:pPr algn="l"/>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项目</a:t>
            </a:r>
            <a:r>
              <a:rPr lang="zh-CN" altLang="en-US" dirty="0" smtClean="0"/>
              <a:t>开源地址：</a:t>
            </a:r>
            <a:r>
              <a:rPr lang="en-US" altLang="zh-CN" dirty="0"/>
              <a:t/>
            </a:r>
            <a:br>
              <a:rPr lang="en-US" altLang="zh-CN" dirty="0"/>
            </a:br>
            <a:r>
              <a:rPr lang="en-US" altLang="zh-CN" dirty="0">
                <a:hlinkClick r:id="rId2"/>
              </a:rPr>
              <a:t>http://</a:t>
            </a:r>
            <a:r>
              <a:rPr lang="en-US" altLang="zh-CN" dirty="0" smtClean="0">
                <a:hlinkClick r:id="rId2"/>
              </a:rPr>
              <a:t>developer.huawei.com/ict/forum/forum.php?mod=viewthread&amp;tid=21143</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灯片编号占位符 2"/>
          <p:cNvSpPr>
            <a:spLocks noGrp="1"/>
          </p:cNvSpPr>
          <p:nvPr>
            <p:ph type="sldNum" sz="quarter" idx="11"/>
          </p:nvPr>
        </p:nvSpPr>
        <p:spPr/>
        <p:txBody>
          <a:bodyPr/>
          <a:lstStyle/>
          <a:p>
            <a:pPr>
              <a:defRPr/>
            </a:pPr>
            <a:fld id="{1C22B8A0-BC97-4D0A-A610-1FD8ED22D1CD}" type="slidenum">
              <a:rPr lang="zh-CN" altLang="en-US" smtClean="0"/>
              <a:t>11</a:t>
            </a:fld>
            <a:endParaRPr lang="zh-CN" altLang="en-US" dirty="0"/>
          </a:p>
        </p:txBody>
      </p:sp>
    </p:spTree>
    <p:extLst>
      <p:ext uri="{BB962C8B-B14F-4D97-AF65-F5344CB8AC3E}">
        <p14:creationId xmlns:p14="http://schemas.microsoft.com/office/powerpoint/2010/main" val="106836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p:nvPr>
        </p:nvSpPr>
        <p:spPr>
          <a:xfrm>
            <a:off x="623888" y="2492375"/>
            <a:ext cx="10728325" cy="706438"/>
          </a:xfrm>
        </p:spPr>
        <p:txBody>
          <a:bodyPr/>
          <a:lstStyle/>
          <a:p>
            <a:r>
              <a:rPr lang="zh-CN" altLang="en-US" smtClean="0"/>
              <a:t>谢谢观看！</a:t>
            </a:r>
          </a:p>
        </p:txBody>
      </p:sp>
      <p:sp>
        <p:nvSpPr>
          <p:cNvPr id="3" name="灯片编号占位符 2"/>
          <p:cNvSpPr>
            <a:spLocks noGrp="1"/>
          </p:cNvSpPr>
          <p:nvPr>
            <p:ph type="sldNum" sz="quarter" idx="11"/>
          </p:nvPr>
        </p:nvSpPr>
        <p:spPr/>
        <p:txBody>
          <a:bodyPr/>
          <a:lstStyle/>
          <a:p>
            <a:pPr>
              <a:defRPr/>
            </a:pPr>
            <a:fld id="{34C3D7CF-60E6-4DFB-AF44-BDA89FED6584}" type="slidenum">
              <a:rPr lang="zh-CN" altLang="en-US"/>
              <a:t>12</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3552" y="188640"/>
            <a:ext cx="7811229" cy="1644876"/>
          </a:xfrm>
        </p:spPr>
        <p:txBody>
          <a:bodyPr/>
          <a:lstStyle/>
          <a:p>
            <a:r>
              <a:rPr lang="zh-CN" altLang="en-US" dirty="0" smtClean="0"/>
              <a:t>团队：会飞的鱼</a:t>
            </a:r>
            <a:endParaRPr lang="zh-CN" altLang="en-US" dirty="0"/>
          </a:p>
        </p:txBody>
      </p:sp>
      <p:sp>
        <p:nvSpPr>
          <p:cNvPr id="3" name="副标题 2"/>
          <p:cNvSpPr>
            <a:spLocks noGrp="1"/>
          </p:cNvSpPr>
          <p:nvPr>
            <p:ph type="subTitle" idx="1"/>
          </p:nvPr>
        </p:nvSpPr>
        <p:spPr>
          <a:xfrm>
            <a:off x="983432" y="2204864"/>
            <a:ext cx="7593540" cy="3384376"/>
          </a:xfrm>
        </p:spPr>
        <p:txBody>
          <a:bodyPr/>
          <a:lstStyle/>
          <a:p>
            <a:r>
              <a:rPr lang="zh-CN" altLang="en-US" dirty="0" smtClean="0"/>
              <a:t>成员：</a:t>
            </a:r>
            <a:endParaRPr lang="en-US" altLang="zh-CN" dirty="0" smtClean="0"/>
          </a:p>
          <a:p>
            <a:pPr marL="342900" indent="-342900">
              <a:buFont typeface="Wingdings" panose="05000000000000000000" pitchFamily="2" charset="2"/>
              <a:buChar char="Ø"/>
            </a:pPr>
            <a:r>
              <a:rPr lang="zh-CN" altLang="en-US" dirty="0" smtClean="0"/>
              <a:t>徐玮巍 </a:t>
            </a:r>
            <a:r>
              <a:rPr lang="en-US" altLang="zh-CN" dirty="0" smtClean="0"/>
              <a:t>---- </a:t>
            </a:r>
            <a:r>
              <a:rPr lang="zh-CN" altLang="en-US" dirty="0" smtClean="0"/>
              <a:t>软件工程师</a:t>
            </a:r>
            <a:endParaRPr lang="en-US" altLang="zh-CN" dirty="0" smtClean="0"/>
          </a:p>
          <a:p>
            <a:pPr marL="342900" indent="-342900">
              <a:buFont typeface="Wingdings" panose="05000000000000000000" pitchFamily="2" charset="2"/>
              <a:buChar char="Ø"/>
            </a:pPr>
            <a:r>
              <a:rPr lang="zh-CN" altLang="en-US" dirty="0" smtClean="0"/>
              <a:t>高颂  </a:t>
            </a:r>
            <a:r>
              <a:rPr lang="en-US" altLang="zh-CN" dirty="0" smtClean="0"/>
              <a:t>---- </a:t>
            </a:r>
            <a:r>
              <a:rPr lang="zh-CN" altLang="en-US" dirty="0" smtClean="0"/>
              <a:t>硬件工程师</a:t>
            </a:r>
            <a:endParaRPr lang="en-US" altLang="zh-CN" dirty="0" smtClean="0"/>
          </a:p>
          <a:p>
            <a:pPr marL="342900" indent="-342900">
              <a:buFont typeface="Wingdings" panose="05000000000000000000" pitchFamily="2" charset="2"/>
              <a:buChar char="Ø"/>
            </a:pPr>
            <a:r>
              <a:rPr lang="zh-CN" altLang="en-US" dirty="0" smtClean="0"/>
              <a:t>丁鹤平 </a:t>
            </a:r>
            <a:r>
              <a:rPr lang="en-US" altLang="zh-CN" dirty="0" smtClean="0"/>
              <a:t>---- </a:t>
            </a:r>
            <a:r>
              <a:rPr lang="zh-CN" altLang="en-US" dirty="0" smtClean="0"/>
              <a:t>软件工程师</a:t>
            </a:r>
            <a:r>
              <a:rPr lang="en-US" altLang="zh-CN" dirty="0" smtClean="0"/>
              <a:t> </a:t>
            </a:r>
          </a:p>
          <a:p>
            <a:pPr marL="342900" indent="-342900">
              <a:buFont typeface="Wingdings" panose="05000000000000000000" pitchFamily="2" charset="2"/>
              <a:buChar char="Ø"/>
            </a:pPr>
            <a:r>
              <a:rPr lang="zh-CN" altLang="en-US" dirty="0" smtClean="0"/>
              <a:t>任燕 </a:t>
            </a:r>
            <a:r>
              <a:rPr lang="en-US" altLang="zh-CN" dirty="0" smtClean="0"/>
              <a:t>----Web</a:t>
            </a:r>
            <a:r>
              <a:rPr lang="zh-CN" altLang="en-US" dirty="0" smtClean="0"/>
              <a:t>开发工程师</a:t>
            </a:r>
            <a:endParaRPr lang="en-US" altLang="zh-CN" dirty="0" smtClean="0"/>
          </a:p>
          <a:p>
            <a:endParaRPr lang="zh-CN" altLang="en-US" dirty="0"/>
          </a:p>
        </p:txBody>
      </p:sp>
    </p:spTree>
    <p:extLst>
      <p:ext uri="{BB962C8B-B14F-4D97-AF65-F5344CB8AC3E}">
        <p14:creationId xmlns:p14="http://schemas.microsoft.com/office/powerpoint/2010/main" val="337232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ctrTitle"/>
          </p:nvPr>
        </p:nvSpPr>
        <p:spPr>
          <a:xfrm>
            <a:off x="334963" y="260350"/>
            <a:ext cx="10729912" cy="706438"/>
          </a:xfrm>
        </p:spPr>
        <p:txBody>
          <a:bodyPr/>
          <a:lstStyle/>
          <a:p>
            <a:r>
              <a:rPr lang="zh-CN" altLang="en-US" smtClean="0"/>
              <a:t>项目介绍</a:t>
            </a:r>
          </a:p>
        </p:txBody>
      </p:sp>
      <p:sp>
        <p:nvSpPr>
          <p:cNvPr id="11266" name="TextBox 2"/>
          <p:cNvSpPr txBox="1">
            <a:spLocks noChangeArrowheads="1"/>
          </p:cNvSpPr>
          <p:nvPr/>
        </p:nvSpPr>
        <p:spPr bwMode="auto">
          <a:xfrm>
            <a:off x="434975" y="1104900"/>
            <a:ext cx="10728325" cy="6188075"/>
          </a:xfrm>
          <a:prstGeom prst="rect">
            <a:avLst/>
          </a:prstGeom>
          <a:noFill/>
          <a:ln w="9525">
            <a:noFill/>
            <a:miter lim="800000"/>
          </a:ln>
        </p:spPr>
        <p:txBody>
          <a:bodyPr>
            <a:spAutoFit/>
          </a:bodyPr>
          <a:lstStyle/>
          <a:p>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项目主题 </a:t>
            </a:r>
            <a:r>
              <a:rPr lang="en-US" altLang="zh-CN" sz="2000" b="1" dirty="0">
                <a:solidFill>
                  <a:schemeClr val="accent1">
                    <a:lumMod val="60000"/>
                    <a:lumOff val="40000"/>
                  </a:schemeClr>
                </a:solidFill>
                <a:latin typeface="微软雅黑" panose="020B0503020204020204" pitchFamily="34" charset="-122"/>
                <a:ea typeface="微软雅黑" panose="020B0503020204020204" pitchFamily="34" charset="-122"/>
              </a:rPr>
              <a:t>:</a:t>
            </a:r>
          </a:p>
          <a:p>
            <a:r>
              <a:rPr lang="en-US" altLang="zh-CN" sz="2000" b="1" dirty="0">
                <a:solidFill>
                  <a:schemeClr val="bg1"/>
                </a:solidFill>
                <a:latin typeface="微软雅黑" panose="020B0503020204020204" pitchFamily="34" charset="-122"/>
                <a:ea typeface="微软雅黑" panose="020B0503020204020204" pitchFamily="34" charset="-122"/>
              </a:rPr>
              <a:t>     </a:t>
            </a:r>
            <a:r>
              <a:rPr lang="en-US" altLang="zh-CN" sz="2000" b="1" dirty="0" err="1">
                <a:solidFill>
                  <a:schemeClr val="bg1"/>
                </a:solidFill>
                <a:latin typeface="微软雅黑" panose="020B0503020204020204" pitchFamily="34" charset="-122"/>
                <a:ea typeface="微软雅黑" panose="020B0503020204020204" pitchFamily="34" charset="-122"/>
              </a:rPr>
              <a:t>为了提高人们的生活质量,开发了</a:t>
            </a:r>
            <a:r>
              <a:rPr lang="zh-CN" altLang="zh-CN" sz="2000" b="1" dirty="0">
                <a:solidFill>
                  <a:schemeClr val="bg1"/>
                </a:solidFill>
                <a:latin typeface="微软雅黑" panose="020B0503020204020204" pitchFamily="34" charset="-122"/>
                <a:ea typeface="微软雅黑" panose="020B0503020204020204" pitchFamily="34" charset="-122"/>
              </a:rPr>
              <a:t>这套</a:t>
            </a:r>
            <a:r>
              <a:rPr lang="en-US" altLang="zh-CN" sz="2000" b="1" dirty="0" err="1">
                <a:solidFill>
                  <a:schemeClr val="bg1"/>
                </a:solidFill>
                <a:latin typeface="微软雅黑" panose="020B0503020204020204" pitchFamily="34" charset="-122"/>
                <a:ea typeface="微软雅黑" panose="020B0503020204020204" pitchFamily="34" charset="-122"/>
              </a:rPr>
              <a:t>基于</a:t>
            </a:r>
            <a:r>
              <a:rPr lang="zh-CN" altLang="en-US" sz="2000" b="1" dirty="0">
                <a:solidFill>
                  <a:schemeClr val="bg1"/>
                </a:solidFill>
                <a:latin typeface="微软雅黑" panose="020B0503020204020204" pitchFamily="34" charset="-122"/>
                <a:ea typeface="微软雅黑" panose="020B0503020204020204" pitchFamily="34" charset="-122"/>
              </a:rPr>
              <a:t>华为</a:t>
            </a:r>
            <a:r>
              <a:rPr lang="en-US" altLang="zh-CN" sz="2000" b="1" dirty="0" err="1">
                <a:solidFill>
                  <a:schemeClr val="bg1"/>
                </a:solidFill>
                <a:latin typeface="微软雅黑" panose="020B0503020204020204" pitchFamily="34" charset="-122"/>
                <a:ea typeface="微软雅黑" panose="020B0503020204020204" pitchFamily="34" charset="-122"/>
              </a:rPr>
              <a:t>LiteOS</a:t>
            </a:r>
            <a:r>
              <a:rPr lang="zh-CN" altLang="zh-CN" sz="2000" b="1" dirty="0">
                <a:solidFill>
                  <a:schemeClr val="bg1"/>
                </a:solidFill>
                <a:latin typeface="微软雅黑" panose="020B0503020204020204" pitchFamily="34" charset="-122"/>
                <a:ea typeface="微软雅黑" panose="020B0503020204020204" pitchFamily="34" charset="-122"/>
              </a:rPr>
              <a:t>和云端的</a:t>
            </a:r>
            <a:r>
              <a:rPr lang="en-US" altLang="zh-CN" sz="2000" b="1" dirty="0" err="1">
                <a:solidFill>
                  <a:schemeClr val="bg1"/>
                </a:solidFill>
                <a:latin typeface="微软雅黑" panose="020B0503020204020204" pitchFamily="34" charset="-122"/>
                <a:ea typeface="微软雅黑" panose="020B0503020204020204" pitchFamily="34" charset="-122"/>
              </a:rPr>
              <a:t>的智能家居系统</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原型</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项目描述</a:t>
            </a:r>
            <a:r>
              <a:rPr lang="en-US" altLang="zh-CN" sz="2000" b="1" dirty="0">
                <a:solidFill>
                  <a:schemeClr val="accent1">
                    <a:lumMod val="60000"/>
                    <a:lumOff val="40000"/>
                  </a:schemeClr>
                </a:solidFill>
                <a:latin typeface="微软雅黑" panose="020B0503020204020204" pitchFamily="34" charset="-122"/>
                <a:ea typeface="微软雅黑" panose="020B0503020204020204" pitchFamily="34" charset="-122"/>
              </a:rPr>
              <a:t>:</a:t>
            </a: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通过这套系统我们可以更好管理家电设备，更好的监测我们居住的环境。让我们的生活更加的便利。本产品中的采集控制板 通过各种传感器，监测环境信息。然后通过</a:t>
            </a:r>
            <a:r>
              <a:rPr lang="en-US" altLang="zh-CN" sz="2000" b="1" dirty="0" err="1">
                <a:solidFill>
                  <a:schemeClr val="bg1"/>
                </a:solidFill>
                <a:latin typeface="微软雅黑" panose="020B0503020204020204" pitchFamily="34" charset="-122"/>
                <a:ea typeface="微软雅黑" panose="020B0503020204020204" pitchFamily="34" charset="-122"/>
              </a:rPr>
              <a:t>zigbee</a:t>
            </a:r>
            <a:r>
              <a:rPr lang="zh-CN" altLang="en-US" sz="2000" b="1" dirty="0">
                <a:solidFill>
                  <a:schemeClr val="bg1"/>
                </a:solidFill>
                <a:latin typeface="微软雅黑" panose="020B0503020204020204" pitchFamily="34" charset="-122"/>
                <a:ea typeface="微软雅黑" panose="020B0503020204020204" pitchFamily="34" charset="-122"/>
              </a:rPr>
              <a:t>无线模块传输至家庭网关板子。家庭网关通过网络将数据传输至云端。</a:t>
            </a:r>
          </a:p>
          <a:p>
            <a:r>
              <a:rPr lang="zh-CN" altLang="en-US" sz="2000" b="1" dirty="0">
                <a:solidFill>
                  <a:schemeClr val="bg1"/>
                </a:solidFill>
                <a:latin typeface="微软雅黑" panose="020B0503020204020204" pitchFamily="34" charset="-122"/>
                <a:ea typeface="微软雅黑" panose="020B0503020204020204" pitchFamily="34" charset="-122"/>
              </a:rPr>
              <a:t>     若烟雾过大或者一氧化碳过大，会通过蜂鸣器和短信通知客户。并且客户可以通过手机</a:t>
            </a:r>
            <a:r>
              <a:rPr lang="en-US" altLang="zh-CN" sz="2000" b="1" dirty="0">
                <a:solidFill>
                  <a:schemeClr val="bg1"/>
                </a:solidFill>
                <a:latin typeface="微软雅黑" panose="020B0503020204020204" pitchFamily="34" charset="-122"/>
                <a:ea typeface="微软雅黑" panose="020B0503020204020204" pitchFamily="34" charset="-122"/>
              </a:rPr>
              <a:t>app</a:t>
            </a:r>
            <a:r>
              <a:rPr lang="zh-CN" altLang="en-US" sz="2000" b="1" dirty="0">
                <a:solidFill>
                  <a:schemeClr val="bg1"/>
                </a:solidFill>
                <a:latin typeface="微软雅黑" panose="020B0503020204020204" pitchFamily="34" charset="-122"/>
                <a:ea typeface="微软雅黑" panose="020B0503020204020204" pitchFamily="34" charset="-122"/>
              </a:rPr>
              <a:t>、微信、</a:t>
            </a:r>
            <a:r>
              <a:rPr lang="en-US" altLang="zh-CN" sz="2000" b="1" dirty="0">
                <a:solidFill>
                  <a:schemeClr val="bg1"/>
                </a:solidFill>
                <a:latin typeface="微软雅黑" panose="020B0503020204020204" pitchFamily="34" charset="-122"/>
                <a:ea typeface="微软雅黑" panose="020B0503020204020204" pitchFamily="34" charset="-122"/>
              </a:rPr>
              <a:t>pc</a:t>
            </a:r>
            <a:r>
              <a:rPr lang="zh-CN" altLang="en-US" sz="2000" b="1" dirty="0">
                <a:solidFill>
                  <a:schemeClr val="bg1"/>
                </a:solidFill>
                <a:latin typeface="微软雅黑" panose="020B0503020204020204" pitchFamily="34" charset="-122"/>
                <a:ea typeface="微软雅黑" panose="020B0503020204020204" pitchFamily="34" charset="-122"/>
              </a:rPr>
              <a:t>上位机和浏览器获取环境信息。当然也可以控制家里的电器。</a:t>
            </a:r>
          </a:p>
          <a:p>
            <a:r>
              <a:rPr lang="zh-CN" altLang="en-US" sz="2000" b="1" dirty="0">
                <a:solidFill>
                  <a:schemeClr val="bg1"/>
                </a:solidFill>
                <a:latin typeface="微软雅黑" panose="020B0503020204020204" pitchFamily="34" charset="-122"/>
                <a:ea typeface="微软雅黑" panose="020B0503020204020204" pitchFamily="34" charset="-122"/>
              </a:rPr>
              <a:t>     本产品有两种运行模式：智能运行模式和人工监管模式。</a:t>
            </a:r>
          </a:p>
          <a:p>
            <a:r>
              <a:rPr lang="zh-CN" altLang="en-US" sz="2000" b="1" dirty="0">
                <a:solidFill>
                  <a:schemeClr val="bg1"/>
                </a:solidFill>
                <a:latin typeface="微软雅黑" panose="020B0503020204020204" pitchFamily="34" charset="-122"/>
                <a:ea typeface="微软雅黑" panose="020B0503020204020204" pitchFamily="34" charset="-122"/>
              </a:rPr>
              <a:t>     智能运行模式：本产品可以根据环境的状况，在需要的时候自动打开或者关闭电器。例如当温度过高，自动打开空调 ；环境湿度低了，打开加湿器；灯光暗了，自动开灯。</a:t>
            </a:r>
          </a:p>
          <a:p>
            <a:r>
              <a:rPr lang="zh-CN" altLang="en-US" sz="2000" b="1" dirty="0">
                <a:solidFill>
                  <a:schemeClr val="bg1"/>
                </a:solidFill>
                <a:latin typeface="微软雅黑" panose="020B0503020204020204" pitchFamily="34" charset="-122"/>
                <a:ea typeface="微软雅黑" panose="020B0503020204020204" pitchFamily="34" charset="-122"/>
              </a:rPr>
              <a:t>     人工监管模式：简而言之就是一些家用电器的操作，由人来直接接管。即在</a:t>
            </a:r>
            <a:r>
              <a:rPr lang="en-US" altLang="zh-CN" sz="2000" b="1" dirty="0">
                <a:solidFill>
                  <a:schemeClr val="bg1"/>
                </a:solidFill>
                <a:latin typeface="微软雅黑" panose="020B0503020204020204" pitchFamily="34" charset="-122"/>
                <a:ea typeface="微软雅黑" panose="020B0503020204020204" pitchFamily="34" charset="-122"/>
              </a:rPr>
              <a:t>PC</a:t>
            </a:r>
            <a:r>
              <a:rPr lang="zh-CN" altLang="en-US" sz="2000" b="1" dirty="0">
                <a:solidFill>
                  <a:schemeClr val="bg1"/>
                </a:solidFill>
                <a:latin typeface="微软雅黑" panose="020B0503020204020204" pitchFamily="34" charset="-122"/>
                <a:ea typeface="微软雅黑" panose="020B0503020204020204" pitchFamily="34" charset="-122"/>
              </a:rPr>
              <a:t>上位机下发命令通过互联网对家电设备进行操作。如定时打开电饭煲、空调、热水器和加湿器等家电，这样下班回家后，就可以在一个舒适的环境中享受晚餐。</a:t>
            </a:r>
          </a:p>
          <a:p>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应用场景</a:t>
            </a:r>
            <a:r>
              <a:rPr lang="en-US" altLang="zh-CN" sz="2000" b="1" dirty="0">
                <a:solidFill>
                  <a:schemeClr val="accent1">
                    <a:lumMod val="60000"/>
                    <a:lumOff val="40000"/>
                  </a:schemeClr>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     家庭、办公场所、商场等</a:t>
            </a:r>
          </a:p>
          <a:p>
            <a:endParaRPr lang="zh-CN" altLang="en-US" sz="2000" b="1" dirty="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ctrTitle"/>
          </p:nvPr>
        </p:nvSpPr>
        <p:spPr>
          <a:xfrm>
            <a:off x="0" y="-603448"/>
            <a:ext cx="2063552" cy="7344815"/>
          </a:xfrm>
        </p:spPr>
        <p:txBody>
          <a:bodyPr>
            <a:normAutofit/>
          </a:bodyPr>
          <a:lstStyle/>
          <a:p>
            <a:pPr algn="l"/>
            <a:r>
              <a:rPr lang="zh-CN" altLang="en-US" dirty="0" smtClean="0"/>
              <a:t>技术</a:t>
            </a:r>
            <a:r>
              <a:rPr lang="en-US" altLang="zh-CN" dirty="0" smtClean="0"/>
              <a:t/>
            </a:r>
            <a:br>
              <a:rPr lang="en-US" altLang="zh-CN" dirty="0" smtClean="0"/>
            </a:br>
            <a:r>
              <a:rPr lang="zh-CN" altLang="en-US" dirty="0" smtClean="0"/>
              <a:t>架构：</a:t>
            </a:r>
            <a:r>
              <a:rPr lang="en-US" altLang="zh-CN" dirty="0"/>
              <a:t/>
            </a:r>
            <a:br>
              <a:rPr lang="en-US" altLang="zh-CN" dirty="0"/>
            </a:br>
            <a:r>
              <a:rPr lang="en-US" altLang="zh-CN" b="1" dirty="0" err="1">
                <a:solidFill>
                  <a:schemeClr val="accent1"/>
                </a:solidFill>
              </a:rPr>
              <a:t>LiteOS</a:t>
            </a:r>
            <a:r>
              <a:rPr lang="en-US" altLang="zh-CN" b="1" dirty="0">
                <a:solidFill>
                  <a:schemeClr val="accent1"/>
                </a:solidFill>
              </a:rPr>
              <a:t> + </a:t>
            </a:r>
            <a:r>
              <a:rPr lang="en-US" altLang="zh-CN" b="1" dirty="0" err="1" smtClean="0">
                <a:solidFill>
                  <a:schemeClr val="accent1"/>
                </a:solidFill>
              </a:rPr>
              <a:t>AgentTiny</a:t>
            </a:r>
            <a:r>
              <a:rPr lang="en-US" altLang="zh-CN" b="1" dirty="0" smtClean="0">
                <a:solidFill>
                  <a:schemeClr val="accent1"/>
                </a:solidFill>
              </a:rPr>
              <a:t/>
            </a:r>
            <a:br>
              <a:rPr lang="en-US" altLang="zh-CN" b="1" dirty="0" smtClean="0">
                <a:solidFill>
                  <a:schemeClr val="accent1"/>
                </a:solidFill>
              </a:rPr>
            </a:br>
            <a:r>
              <a:rPr lang="en-US" altLang="zh-CN" b="1" dirty="0" smtClean="0">
                <a:solidFill>
                  <a:schemeClr val="accent1"/>
                </a:solidFill>
              </a:rPr>
              <a:t>+ </a:t>
            </a:r>
            <a:r>
              <a:rPr lang="en-US" altLang="zh-CN" b="1" dirty="0" err="1">
                <a:solidFill>
                  <a:schemeClr val="accent1"/>
                </a:solidFill>
              </a:rPr>
              <a:t>OceanConnect</a:t>
            </a:r>
            <a:endParaRPr lang="zh-CN" altLang="en-US" b="1" dirty="0">
              <a:solidFill>
                <a:schemeClr val="accent1"/>
              </a:solidFill>
            </a:endParaRPr>
          </a:p>
        </p:txBody>
      </p:sp>
      <p:pic>
        <p:nvPicPr>
          <p:cNvPr id="2" name="图片 1" descr="bsmarhome"/>
          <p:cNvPicPr>
            <a:picLocks noChangeAspect="1"/>
          </p:cNvPicPr>
          <p:nvPr/>
        </p:nvPicPr>
        <p:blipFill>
          <a:blip r:embed="rId2"/>
          <a:stretch>
            <a:fillRect/>
          </a:stretch>
        </p:blipFill>
        <p:spPr>
          <a:xfrm>
            <a:off x="3503712" y="836711"/>
            <a:ext cx="8303260" cy="5904655"/>
          </a:xfrm>
          <a:prstGeom prst="rect">
            <a:avLst/>
          </a:prstGeom>
        </p:spPr>
      </p:pic>
      <p:sp>
        <p:nvSpPr>
          <p:cNvPr id="3" name="文本框 2"/>
          <p:cNvSpPr txBox="1"/>
          <p:nvPr/>
        </p:nvSpPr>
        <p:spPr>
          <a:xfrm>
            <a:off x="6168008" y="67270"/>
            <a:ext cx="3816424" cy="769441"/>
          </a:xfrm>
          <a:prstGeom prst="rect">
            <a:avLst/>
          </a:prstGeom>
          <a:noFill/>
        </p:spPr>
        <p:txBody>
          <a:bodyPr wrap="square" rtlCol="0">
            <a:spAutoFit/>
          </a:bodyPr>
          <a:lstStyle/>
          <a:p>
            <a:r>
              <a:rPr lang="zh-CN" altLang="en-US" sz="4400" b="1" dirty="0" smtClean="0">
                <a:solidFill>
                  <a:schemeClr val="bg1"/>
                </a:solidFill>
              </a:rPr>
              <a:t>项目架构</a:t>
            </a:r>
            <a:endParaRPr lang="zh-CN" altLang="en-US" sz="44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fld id="{67D1DCB3-784C-4626-9AF4-04FF4EB3E6FA}" type="slidenum">
              <a:rPr lang="zh-CN" altLang="en-US"/>
              <a:t>5</a:t>
            </a:fld>
            <a:endParaRPr lang="zh-CN" altLang="en-US" dirty="0"/>
          </a:p>
        </p:txBody>
      </p:sp>
      <p:pic>
        <p:nvPicPr>
          <p:cNvPr id="16386" name="图片 3" descr="QQ图片20170527202800"/>
          <p:cNvPicPr>
            <a:picLocks noChangeAspect="1"/>
          </p:cNvPicPr>
          <p:nvPr/>
        </p:nvPicPr>
        <p:blipFill>
          <a:blip r:embed="rId2"/>
          <a:srcRect/>
          <a:stretch>
            <a:fillRect/>
          </a:stretch>
        </p:blipFill>
        <p:spPr bwMode="auto">
          <a:xfrm>
            <a:off x="4608513" y="292100"/>
            <a:ext cx="7264400" cy="5449888"/>
          </a:xfrm>
          <a:prstGeom prst="rect">
            <a:avLst/>
          </a:prstGeom>
          <a:noFill/>
          <a:ln w="9525">
            <a:noFill/>
            <a:miter lim="800000"/>
            <a:headEnd/>
            <a:tailEnd/>
          </a:ln>
        </p:spPr>
      </p:pic>
      <p:sp>
        <p:nvSpPr>
          <p:cNvPr id="16387" name="文本框 4"/>
          <p:cNvSpPr txBox="1">
            <a:spLocks noChangeArrowheads="1"/>
          </p:cNvSpPr>
          <p:nvPr/>
        </p:nvSpPr>
        <p:spPr bwMode="auto">
          <a:xfrm>
            <a:off x="161925" y="777875"/>
            <a:ext cx="4446588" cy="4832092"/>
          </a:xfrm>
          <a:prstGeom prst="rect">
            <a:avLst/>
          </a:prstGeom>
          <a:noFill/>
          <a:ln w="9525">
            <a:noFill/>
            <a:miter lim="800000"/>
          </a:ln>
        </p:spPr>
        <p:txBody>
          <a:bodyPr>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硬件组成：</a:t>
            </a:r>
          </a:p>
          <a:p>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采集控制板：主要负责采集环境信息和控制一些家用电器等</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zh-CN" altLang="en-US"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家庭网关：主要负责转发环境信息至云端和给采集设备板发送指令</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zh-CN" altLang="en-US"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继电器控制板：驱动家用电器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ctrTitle"/>
          </p:nvPr>
        </p:nvSpPr>
        <p:spPr>
          <a:xfrm>
            <a:off x="10072688" y="2965450"/>
            <a:ext cx="10728325" cy="706438"/>
          </a:xfrm>
        </p:spPr>
        <p:txBody>
          <a:bodyPr/>
          <a:lstStyle/>
          <a:p>
            <a:r>
              <a:rPr lang="en-US" altLang="zh-CN" smtClean="0"/>
              <a:t>PC</a:t>
            </a:r>
            <a:r>
              <a:rPr lang="zh-CN" altLang="en-US" smtClean="0"/>
              <a:t>端</a:t>
            </a:r>
          </a:p>
        </p:txBody>
      </p:sp>
      <p:sp>
        <p:nvSpPr>
          <p:cNvPr id="3" name="灯片编号占位符 2"/>
          <p:cNvSpPr>
            <a:spLocks noGrp="1"/>
          </p:cNvSpPr>
          <p:nvPr>
            <p:ph type="sldNum" sz="quarter" idx="11"/>
          </p:nvPr>
        </p:nvSpPr>
        <p:spPr/>
        <p:txBody>
          <a:bodyPr/>
          <a:lstStyle/>
          <a:p>
            <a:pPr>
              <a:defRPr/>
            </a:pPr>
            <a:fld id="{A8F85549-8927-4FBB-88B2-2E577D46A594}" type="slidenum">
              <a:rPr lang="zh-CN" altLang="en-US"/>
              <a:t>6</a:t>
            </a:fld>
            <a:endParaRPr lang="zh-CN" altLang="en-US" dirty="0"/>
          </a:p>
        </p:txBody>
      </p:sp>
      <p:sp>
        <p:nvSpPr>
          <p:cNvPr id="17411" name="文本框 4"/>
          <p:cNvSpPr txBox="1">
            <a:spLocks noChangeArrowheads="1"/>
          </p:cNvSpPr>
          <p:nvPr/>
        </p:nvSpPr>
        <p:spPr bwMode="auto">
          <a:xfrm>
            <a:off x="1020763" y="12700"/>
            <a:ext cx="2895600" cy="460375"/>
          </a:xfrm>
          <a:prstGeom prst="rect">
            <a:avLst/>
          </a:prstGeom>
          <a:noFill/>
          <a:ln w="9525">
            <a:noFill/>
            <a:miter lim="800000"/>
          </a:ln>
        </p:spPr>
        <p:txBody>
          <a:bodyPr>
            <a:spAutoFit/>
          </a:bodyPr>
          <a:lstStyle/>
          <a:p>
            <a:r>
              <a:rPr lang="en-US" altLang="zh-CN" sz="2400" b="1" dirty="0">
                <a:solidFill>
                  <a:schemeClr val="bg1"/>
                </a:solidFill>
                <a:latin typeface="仿宋" panose="02010609060101010101" charset="-122"/>
                <a:ea typeface="仿宋" panose="02010609060101010101" charset="-122"/>
              </a:rPr>
              <a:t>PC</a:t>
            </a:r>
            <a:r>
              <a:rPr lang="zh-CN" altLang="en-US" sz="2400" b="1" dirty="0">
                <a:solidFill>
                  <a:schemeClr val="bg1"/>
                </a:solidFill>
                <a:latin typeface="仿宋" panose="02010609060101010101" charset="-122"/>
                <a:ea typeface="仿宋" panose="02010609060101010101" charset="-122"/>
              </a:rPr>
              <a:t>端</a:t>
            </a:r>
          </a:p>
        </p:txBody>
      </p:sp>
      <p:pic>
        <p:nvPicPr>
          <p:cNvPr id="17412" name="图片 5"/>
          <p:cNvPicPr>
            <a:picLocks noChangeAspect="1"/>
          </p:cNvPicPr>
          <p:nvPr/>
        </p:nvPicPr>
        <p:blipFill>
          <a:blip r:embed="rId2"/>
          <a:srcRect r="1099" b="6424"/>
          <a:stretch>
            <a:fillRect/>
          </a:stretch>
        </p:blipFill>
        <p:spPr bwMode="auto">
          <a:xfrm>
            <a:off x="2044700" y="12700"/>
            <a:ext cx="7939088" cy="684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pPr>
              <a:defRPr/>
            </a:pPr>
            <a:fld id="{A55E5F66-BD90-4BD7-8B4A-9A4FF6BB748E}" type="slidenum">
              <a:rPr lang="zh-CN" altLang="en-US"/>
              <a:t>7</a:t>
            </a:fld>
            <a:endParaRPr lang="zh-CN" altLang="en-US" dirty="0"/>
          </a:p>
        </p:txBody>
      </p:sp>
      <p:pic>
        <p:nvPicPr>
          <p:cNvPr id="4" name="图片 3" descr="shoujiapp"/>
          <p:cNvPicPr>
            <a:picLocks noChangeAspect="1"/>
          </p:cNvPicPr>
          <p:nvPr/>
        </p:nvPicPr>
        <p:blipFill>
          <a:blip r:embed="rId2"/>
          <a:srcRect/>
          <a:stretch>
            <a:fillRect/>
          </a:stretch>
        </p:blipFill>
        <p:spPr bwMode="auto">
          <a:xfrm>
            <a:off x="8170863" y="600075"/>
            <a:ext cx="3567112" cy="6057900"/>
          </a:xfrm>
          <a:prstGeom prst="rect">
            <a:avLst/>
          </a:prstGeom>
          <a:noFill/>
          <a:ln w="9525">
            <a:noFill/>
            <a:miter lim="800000"/>
            <a:headEnd/>
            <a:tailEnd/>
          </a:ln>
        </p:spPr>
      </p:pic>
      <p:pic>
        <p:nvPicPr>
          <p:cNvPr id="5" name="图片 4" descr="wwwwwwwww"/>
          <p:cNvPicPr>
            <a:picLocks noChangeAspect="1"/>
          </p:cNvPicPr>
          <p:nvPr/>
        </p:nvPicPr>
        <p:blipFill>
          <a:blip r:embed="rId3"/>
          <a:srcRect/>
          <a:stretch>
            <a:fillRect/>
          </a:stretch>
        </p:blipFill>
        <p:spPr bwMode="auto">
          <a:xfrm>
            <a:off x="137478" y="560388"/>
            <a:ext cx="3444875" cy="6116637"/>
          </a:xfrm>
          <a:prstGeom prst="rect">
            <a:avLst/>
          </a:prstGeom>
          <a:noFill/>
          <a:ln w="9525">
            <a:noFill/>
            <a:miter lim="800000"/>
            <a:headEnd/>
            <a:tailEnd/>
          </a:ln>
        </p:spPr>
      </p:pic>
      <p:sp>
        <p:nvSpPr>
          <p:cNvPr id="7" name="文本框 6"/>
          <p:cNvSpPr txBox="1">
            <a:spLocks noChangeArrowheads="1"/>
          </p:cNvSpPr>
          <p:nvPr/>
        </p:nvSpPr>
        <p:spPr bwMode="auto">
          <a:xfrm>
            <a:off x="349250" y="139700"/>
            <a:ext cx="3856038" cy="460375"/>
          </a:xfrm>
          <a:prstGeom prst="rect">
            <a:avLst/>
          </a:prstGeom>
          <a:noFill/>
          <a:ln w="9525">
            <a:noFill/>
            <a:miter lim="800000"/>
          </a:ln>
        </p:spPr>
        <p:txBody>
          <a:bodyPr>
            <a:spAutoFit/>
          </a:bodyPr>
          <a:lstStyle/>
          <a:p>
            <a:r>
              <a:rPr lang="zh-CN" altLang="en-US" sz="2400" b="1" dirty="0">
                <a:solidFill>
                  <a:schemeClr val="bg1"/>
                </a:solidFill>
                <a:latin typeface="仿宋" panose="02010609060101010101" charset="-122"/>
                <a:ea typeface="仿宋" panose="02010609060101010101" charset="-122"/>
              </a:rPr>
              <a:t>微信公众号</a:t>
            </a:r>
          </a:p>
        </p:txBody>
      </p:sp>
      <p:sp>
        <p:nvSpPr>
          <p:cNvPr id="8" name="文本框 7"/>
          <p:cNvSpPr txBox="1">
            <a:spLocks noChangeArrowheads="1"/>
          </p:cNvSpPr>
          <p:nvPr/>
        </p:nvSpPr>
        <p:spPr bwMode="auto">
          <a:xfrm>
            <a:off x="8183563" y="139700"/>
            <a:ext cx="3856037" cy="460375"/>
          </a:xfrm>
          <a:prstGeom prst="rect">
            <a:avLst/>
          </a:prstGeom>
          <a:noFill/>
          <a:ln w="9525">
            <a:noFill/>
            <a:miter lim="800000"/>
          </a:ln>
        </p:spPr>
        <p:txBody>
          <a:bodyPr>
            <a:spAutoFit/>
          </a:bodyPr>
          <a:lstStyle/>
          <a:p>
            <a:r>
              <a:rPr lang="zh-CN" altLang="en-US" sz="2400" b="1" dirty="0">
                <a:solidFill>
                  <a:schemeClr val="bg1"/>
                </a:solidFill>
                <a:latin typeface="仿宋" panose="02010609060101010101" charset="-122"/>
                <a:ea typeface="仿宋" panose="02010609060101010101" charset="-122"/>
              </a:rPr>
              <a:t>简易的</a:t>
            </a:r>
            <a:r>
              <a:rPr lang="en-US" altLang="zh-CN" sz="2400" b="1" dirty="0">
                <a:solidFill>
                  <a:schemeClr val="bg1"/>
                </a:solidFill>
                <a:latin typeface="仿宋" panose="02010609060101010101" charset="-122"/>
                <a:ea typeface="仿宋" panose="02010609060101010101" charset="-122"/>
              </a:rPr>
              <a:t>Android APP</a:t>
            </a:r>
          </a:p>
        </p:txBody>
      </p:sp>
      <p:pic>
        <p:nvPicPr>
          <p:cNvPr id="2" name="图片 1"/>
          <p:cNvPicPr>
            <a:picLocks noChangeAspect="1"/>
          </p:cNvPicPr>
          <p:nvPr/>
        </p:nvPicPr>
        <p:blipFill>
          <a:blip r:embed="rId4"/>
          <a:srcRect/>
          <a:stretch>
            <a:fillRect/>
          </a:stretch>
        </p:blipFill>
        <p:spPr bwMode="auto">
          <a:xfrm>
            <a:off x="3794125" y="560388"/>
            <a:ext cx="3863975" cy="6116637"/>
          </a:xfrm>
          <a:prstGeom prst="rect">
            <a:avLst/>
          </a:prstGeom>
          <a:noFill/>
          <a:ln w="9525">
            <a:noFill/>
            <a:miter lim="800000"/>
            <a:headEnd/>
            <a:tailEnd/>
          </a:ln>
        </p:spPr>
      </p:pic>
      <p:pic>
        <p:nvPicPr>
          <p:cNvPr id="6" name="图片 5"/>
          <p:cNvPicPr>
            <a:picLocks noChangeAspect="1"/>
          </p:cNvPicPr>
          <p:nvPr/>
        </p:nvPicPr>
        <p:blipFill>
          <a:blip r:embed="rId5"/>
          <a:srcRect/>
          <a:stretch>
            <a:fillRect/>
          </a:stretch>
        </p:blipFill>
        <p:spPr bwMode="auto">
          <a:xfrm>
            <a:off x="3838575" y="550863"/>
            <a:ext cx="3863975" cy="6097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a:xfrm>
            <a:off x="731838" y="238125"/>
            <a:ext cx="10728325" cy="706438"/>
          </a:xfrm>
        </p:spPr>
        <p:txBody>
          <a:bodyPr>
            <a:normAutofit/>
          </a:bodyPr>
          <a:lstStyle/>
          <a:p>
            <a:r>
              <a:rPr lang="zh-CN" altLang="en-US" smtClean="0"/>
              <a:t>关键技术</a:t>
            </a:r>
          </a:p>
        </p:txBody>
      </p:sp>
      <p:sp>
        <p:nvSpPr>
          <p:cNvPr id="3" name="灯片编号占位符 2"/>
          <p:cNvSpPr>
            <a:spLocks noGrp="1"/>
          </p:cNvSpPr>
          <p:nvPr>
            <p:ph type="sldNum" sz="quarter" idx="11"/>
          </p:nvPr>
        </p:nvSpPr>
        <p:spPr/>
        <p:txBody>
          <a:bodyPr/>
          <a:lstStyle/>
          <a:p>
            <a:pPr>
              <a:defRPr/>
            </a:pPr>
            <a:fld id="{40813FC0-5BCA-4708-8A70-30A84E465D77}" type="slidenum">
              <a:rPr lang="zh-CN" altLang="en-US"/>
              <a:t>8</a:t>
            </a:fld>
            <a:endParaRPr lang="zh-CN" altLang="en-US" dirty="0"/>
          </a:p>
        </p:txBody>
      </p:sp>
      <p:sp>
        <p:nvSpPr>
          <p:cNvPr id="5" name="标题 1"/>
          <p:cNvSpPr>
            <a:spLocks noGrp="1"/>
          </p:cNvSpPr>
          <p:nvPr/>
        </p:nvSpPr>
        <p:spPr>
          <a:xfrm>
            <a:off x="1768475" y="1095375"/>
            <a:ext cx="9082405" cy="5234305"/>
          </a:xfrm>
          <a:prstGeom prst="rect">
            <a:avLst/>
          </a:prstGeom>
        </p:spPr>
        <p:txBody>
          <a:bodyPr anchor="b">
            <a:normAutofit/>
          </a:bodyPr>
          <a:lstStyle>
            <a:lvl1pPr algn="ctr" defTabSz="914400" rtl="0" eaLnBrk="1" latinLnBrk="0" hangingPunct="1">
              <a:lnSpc>
                <a:spcPct val="90000"/>
              </a:lnSpc>
              <a:spcBef>
                <a:spcPct val="0"/>
              </a:spcBef>
              <a:buNone/>
              <a:defRPr sz="4400" b="0" kern="1200" baseline="0">
                <a:solidFill>
                  <a:schemeClr val="bg1"/>
                </a:solidFill>
                <a:latin typeface="微软雅黑" panose="020B0503020204020204" pitchFamily="34" charset="-122"/>
                <a:ea typeface="微软雅黑" panose="020B0503020204020204" pitchFamily="34" charset="-122"/>
                <a:cs typeface="+mj-cs"/>
              </a:defRPr>
            </a:lvl1pPr>
          </a:lstStyle>
          <a:p>
            <a:pPr marL="742950" indent="-742950" algn="l" fontAlgn="auto">
              <a:spcAft>
                <a:spcPts val="0"/>
              </a:spcAft>
              <a:buAutoNum type="arabicPeriod"/>
              <a:defRPr/>
            </a:pPr>
            <a:r>
              <a:rPr lang="zh-CN" altLang="zh-CN"/>
              <a:t>数据采集</a:t>
            </a:r>
          </a:p>
          <a:p>
            <a:pPr marL="742950" indent="-742950" algn="l" fontAlgn="auto">
              <a:spcAft>
                <a:spcPts val="0"/>
              </a:spcAft>
              <a:buAutoNum type="arabicPeriod"/>
              <a:defRPr/>
            </a:pPr>
            <a:r>
              <a:rPr lang="zh-CN" altLang="zh-CN"/>
              <a:t>家电控制</a:t>
            </a:r>
          </a:p>
          <a:p>
            <a:pPr marL="742950" indent="-742950" algn="l" fontAlgn="auto">
              <a:spcAft>
                <a:spcPts val="0"/>
              </a:spcAft>
              <a:buAutoNum type="arabicPeriod"/>
              <a:defRPr/>
            </a:pPr>
            <a:r>
              <a:rPr lang="zh-CN" altLang="zh-CN"/>
              <a:t>上传数据至云端</a:t>
            </a:r>
          </a:p>
          <a:p>
            <a:pPr marL="742950" indent="-742950" algn="l" fontAlgn="auto">
              <a:spcAft>
                <a:spcPts val="0"/>
              </a:spcAft>
              <a:buAutoNum type="arabicPeriod"/>
              <a:defRPr/>
            </a:pPr>
            <a:r>
              <a:rPr lang="zh-CN" altLang="zh-CN"/>
              <a:t>北向</a:t>
            </a:r>
            <a:r>
              <a:rPr lang="en-US" altLang="zh-CN"/>
              <a:t>APP</a:t>
            </a:r>
            <a:r>
              <a:rPr lang="zh-CN" altLang="en-US"/>
              <a:t>的实现</a:t>
            </a:r>
          </a:p>
          <a:p>
            <a:pPr marL="742950" indent="-742950" algn="l" fontAlgn="auto">
              <a:spcAft>
                <a:spcPts val="0"/>
              </a:spcAft>
              <a:buAutoNum type="arabicPeriod"/>
              <a:defRPr/>
            </a:pPr>
            <a:r>
              <a:rPr lang="zh-CN" altLang="en-US"/>
              <a:t>微信平台的对接</a:t>
            </a:r>
          </a:p>
          <a:p>
            <a:pPr marL="742950" indent="-742950" algn="l" fontAlgn="auto">
              <a:spcAft>
                <a:spcPts val="0"/>
              </a:spcAft>
              <a:buAutoNum type="arabicPeriod"/>
              <a:defRPr/>
            </a:pPr>
            <a:r>
              <a:rPr lang="zh-CN" altLang="en-US"/>
              <a:t>报警数据的短信发送</a:t>
            </a:r>
          </a:p>
          <a:p>
            <a:pPr marL="742950" indent="-742950" algn="l" fontAlgn="auto">
              <a:spcAft>
                <a:spcPts val="0"/>
              </a:spcAft>
              <a:buAutoNum type="arabicPeriod"/>
              <a:defRPr/>
            </a:pPr>
            <a:r>
              <a:rPr lang="zh-CN" altLang="zh-CN"/>
              <a:t>家庭网关与云端和采集设备板之间的协调和互动</a:t>
            </a:r>
          </a:p>
        </p:txBody>
      </p:sp>
    </p:spTree>
    <p:extLst>
      <p:ext uri="{BB962C8B-B14F-4D97-AF65-F5344CB8AC3E}">
        <p14:creationId xmlns:p14="http://schemas.microsoft.com/office/powerpoint/2010/main" val="4249142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334963" y="260350"/>
            <a:ext cx="10729912" cy="706438"/>
          </a:xfrm>
        </p:spPr>
        <p:txBody>
          <a:bodyPr>
            <a:noAutofit/>
          </a:bodyPr>
          <a:lstStyle/>
          <a:p>
            <a:r>
              <a:rPr lang="zh-CN" altLang="en-US" sz="4800" b="1" dirty="0" smtClean="0"/>
              <a:t>华为</a:t>
            </a:r>
            <a:r>
              <a:rPr lang="en-US" altLang="zh-CN" sz="4800" b="1" dirty="0" smtClean="0"/>
              <a:t>API</a:t>
            </a:r>
            <a:r>
              <a:rPr lang="zh-CN" altLang="en-US" sz="4800" b="1" dirty="0" smtClean="0"/>
              <a:t>的使用</a:t>
            </a:r>
          </a:p>
        </p:txBody>
      </p:sp>
      <p:sp>
        <p:nvSpPr>
          <p:cNvPr id="14338" name="TextBox 2"/>
          <p:cNvSpPr txBox="1">
            <a:spLocks noChangeArrowheads="1"/>
          </p:cNvSpPr>
          <p:nvPr/>
        </p:nvSpPr>
        <p:spPr bwMode="auto">
          <a:xfrm>
            <a:off x="608013" y="966788"/>
            <a:ext cx="26743218" cy="5078313"/>
          </a:xfrm>
          <a:prstGeom prst="rect">
            <a:avLst/>
          </a:prstGeom>
          <a:noFill/>
          <a:ln w="9525">
            <a:noFill/>
            <a:miter lim="800000"/>
          </a:ln>
        </p:spPr>
        <p:txBody>
          <a:bodyPr wrap="none">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华为</a:t>
            </a:r>
            <a:r>
              <a:rPr lang="en-US" altLang="zh-CN" sz="3600" b="1" dirty="0" err="1">
                <a:solidFill>
                  <a:schemeClr val="bg1"/>
                </a:solidFill>
                <a:latin typeface="微软雅黑" panose="020B0503020204020204" pitchFamily="34" charset="-122"/>
                <a:ea typeface="微软雅黑" panose="020B0503020204020204" pitchFamily="34" charset="-122"/>
              </a:rPr>
              <a:t>IoT</a:t>
            </a:r>
            <a:r>
              <a:rPr lang="en-US" altLang="zh-CN" sz="3600" b="1" dirty="0">
                <a:solidFill>
                  <a:schemeClr val="bg1"/>
                </a:solidFill>
                <a:latin typeface="微软雅黑" panose="020B0503020204020204" pitchFamily="34" charset="-122"/>
                <a:ea typeface="微软雅黑" panose="020B0503020204020204" pitchFamily="34" charset="-122"/>
              </a:rPr>
              <a:t> Platform API</a:t>
            </a:r>
            <a:r>
              <a:rPr lang="zh-CN" altLang="en-US" sz="3600" b="1" dirty="0">
                <a:solidFill>
                  <a:schemeClr val="bg1"/>
                </a:solidFill>
                <a:latin typeface="微软雅黑" panose="020B0503020204020204" pitchFamily="34" charset="-122"/>
                <a:ea typeface="微软雅黑" panose="020B0503020204020204" pitchFamily="34" charset="-122"/>
              </a:rPr>
              <a:t>参考</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北向</a:t>
            </a:r>
            <a:r>
              <a:rPr lang="en-US" altLang="zh-CN" sz="3600" b="1" dirty="0" smtClean="0">
                <a:solidFill>
                  <a:schemeClr val="bg1"/>
                </a:solidFill>
                <a:latin typeface="微软雅黑" panose="020B0503020204020204" pitchFamily="34" charset="-122"/>
                <a:ea typeface="微软雅黑" panose="020B0503020204020204" pitchFamily="34" charset="-122"/>
              </a:rPr>
              <a:t>):</a:t>
            </a:r>
          </a:p>
          <a:p>
            <a:pPr marL="571500" indent="-571500">
              <a:buFont typeface="Wingdings" panose="05000000000000000000" pitchFamily="2" charset="2"/>
              <a:buChar char="l"/>
            </a:pP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/app/sec/v1.1.0/login   </a:t>
            </a:r>
            <a:r>
              <a:rPr lang="zh-CN" altLang="en-US" sz="3600" b="1" dirty="0">
                <a:solidFill>
                  <a:schemeClr val="bg1"/>
                </a:solidFill>
                <a:latin typeface="微软雅黑" panose="020B0503020204020204" pitchFamily="34" charset="-122"/>
                <a:ea typeface="微软雅黑" panose="020B0503020204020204" pitchFamily="34" charset="-122"/>
              </a:rPr>
              <a:t>登陆验证</a:t>
            </a: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dm</a:t>
            </a:r>
            <a:r>
              <a:rPr lang="en-US" altLang="zh-CN" sz="3600" b="1" dirty="0">
                <a:solidFill>
                  <a:schemeClr val="bg1"/>
                </a:solidFill>
                <a:latin typeface="微软雅黑" panose="020B0503020204020204" pitchFamily="34" charset="-122"/>
                <a:ea typeface="微软雅黑" panose="020B0503020204020204" pitchFamily="34" charset="-122"/>
              </a:rPr>
              <a:t>/v1.3.0/devices  </a:t>
            </a:r>
            <a:r>
              <a:rPr lang="zh-CN" altLang="en-US" sz="3600" b="1" dirty="0">
                <a:solidFill>
                  <a:schemeClr val="bg1"/>
                </a:solidFill>
                <a:latin typeface="微软雅黑" panose="020B0503020204020204" pitchFamily="34" charset="-122"/>
                <a:ea typeface="微软雅黑" panose="020B0503020204020204" pitchFamily="34" charset="-122"/>
              </a:rPr>
              <a:t>获取设备列表</a:t>
            </a: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dm</a:t>
            </a:r>
            <a:r>
              <a:rPr lang="en-US" altLang="zh-CN" sz="3600" b="1" dirty="0">
                <a:solidFill>
                  <a:schemeClr val="bg1"/>
                </a:solidFill>
                <a:latin typeface="微软雅黑" panose="020B0503020204020204" pitchFamily="34" charset="-122"/>
                <a:ea typeface="微软雅黑" panose="020B0503020204020204" pitchFamily="34" charset="-122"/>
              </a:rPr>
              <a:t>/v1.3.0/devices/</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en-US" altLang="zh-CN" sz="3600" b="1" dirty="0">
                <a:solidFill>
                  <a:schemeClr val="bg1"/>
                </a:soli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获取</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zh-CN" altLang="en-US" sz="3600" b="1" dirty="0">
                <a:solidFill>
                  <a:schemeClr val="bg1"/>
                </a:solidFill>
                <a:latin typeface="微软雅黑" panose="020B0503020204020204" pitchFamily="34" charset="-122"/>
                <a:ea typeface="微软雅黑" panose="020B0503020204020204" pitchFamily="34" charset="-122"/>
              </a:rPr>
              <a:t>设备数据，</a:t>
            </a:r>
            <a:r>
              <a:rPr lang="en-US" altLang="zh-CN" sz="3600" b="1" dirty="0">
                <a:solidFill>
                  <a:schemeClr val="bg1"/>
                </a:solidFill>
                <a:latin typeface="微软雅黑" panose="020B0503020204020204" pitchFamily="34" charset="-122"/>
                <a:ea typeface="微软雅黑" panose="020B0503020204020204" pitchFamily="34" charset="-122"/>
              </a:rPr>
              <a:t>post</a:t>
            </a:r>
            <a:r>
              <a:rPr lang="zh-CN" altLang="en-US" sz="3600" b="1" dirty="0">
                <a:solidFill>
                  <a:schemeClr val="bg1"/>
                </a:solidFill>
                <a:latin typeface="微软雅黑" panose="020B0503020204020204" pitchFamily="34" charset="-122"/>
                <a:ea typeface="微软雅黑" panose="020B0503020204020204" pitchFamily="34" charset="-122"/>
              </a:rPr>
              <a:t>方法</a:t>
            </a: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cmd</a:t>
            </a:r>
            <a:r>
              <a:rPr lang="en-US" altLang="zh-CN" sz="3600" b="1" dirty="0">
                <a:solidFill>
                  <a:schemeClr val="bg1"/>
                </a:solidFill>
                <a:latin typeface="微软雅黑" panose="020B0503020204020204" pitchFamily="34" charset="-122"/>
                <a:ea typeface="微软雅黑" panose="020B0503020204020204" pitchFamily="34" charset="-122"/>
              </a:rPr>
              <a:t>/v1.3.0/devices/</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en-US" altLang="zh-CN" sz="3600" b="1" dirty="0">
                <a:solidFill>
                  <a:schemeClr val="bg1"/>
                </a:solidFill>
                <a:latin typeface="微软雅黑" panose="020B0503020204020204" pitchFamily="34" charset="-122"/>
                <a:ea typeface="微软雅黑" panose="020B0503020204020204" pitchFamily="34" charset="-122"/>
              </a:rPr>
              <a:t>/commands  </a:t>
            </a:r>
            <a:r>
              <a:rPr lang="zh-CN" altLang="en-US" sz="3600" b="1" dirty="0">
                <a:solidFill>
                  <a:schemeClr val="bg1"/>
                </a:solidFill>
                <a:latin typeface="微软雅黑" panose="020B0503020204020204" pitchFamily="34" charset="-122"/>
                <a:ea typeface="微软雅黑" panose="020B0503020204020204" pitchFamily="34" charset="-122"/>
              </a:rPr>
              <a:t>执行</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zh-CN" altLang="en-US" sz="3600" b="1" dirty="0">
                <a:solidFill>
                  <a:schemeClr val="bg1"/>
                </a:solidFill>
                <a:latin typeface="微软雅黑" panose="020B0503020204020204" pitchFamily="34" charset="-122"/>
                <a:ea typeface="微软雅黑" panose="020B0503020204020204" pitchFamily="34" charset="-122"/>
              </a:rPr>
              <a:t>设备指令</a:t>
            </a: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dm</a:t>
            </a:r>
            <a:r>
              <a:rPr lang="en-US" altLang="zh-CN" sz="3600" b="1" dirty="0">
                <a:solidFill>
                  <a:schemeClr val="bg1"/>
                </a:solidFill>
                <a:latin typeface="微软雅黑" panose="020B0503020204020204" pitchFamily="34" charset="-122"/>
                <a:ea typeface="微软雅黑" panose="020B0503020204020204" pitchFamily="34" charset="-122"/>
              </a:rPr>
              <a:t>/v1.3.0/devices/</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en-US" altLang="zh-CN" sz="3600" b="1" dirty="0">
                <a:solidFill>
                  <a:schemeClr val="bg1"/>
                </a:soli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删除</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zh-CN" altLang="en-US" sz="3600" b="1" dirty="0">
                <a:solidFill>
                  <a:schemeClr val="bg1"/>
                </a:solidFill>
                <a:latin typeface="微软雅黑" panose="020B0503020204020204" pitchFamily="34" charset="-122"/>
                <a:ea typeface="微软雅黑" panose="020B0503020204020204" pitchFamily="34" charset="-122"/>
              </a:rPr>
              <a:t>设备，</a:t>
            </a:r>
            <a:r>
              <a:rPr lang="en-US" altLang="zh-CN" sz="3600" b="1" dirty="0">
                <a:solidFill>
                  <a:schemeClr val="bg1"/>
                </a:solidFill>
                <a:latin typeface="微软雅黑" panose="020B0503020204020204" pitchFamily="34" charset="-122"/>
                <a:ea typeface="微软雅黑" panose="020B0503020204020204" pitchFamily="34" charset="-122"/>
              </a:rPr>
              <a:t>delete</a:t>
            </a:r>
            <a:r>
              <a:rPr lang="zh-CN" altLang="en-US" sz="3600" b="1" dirty="0">
                <a:solidFill>
                  <a:schemeClr val="bg1"/>
                </a:solidFill>
                <a:latin typeface="微软雅黑" panose="020B0503020204020204" pitchFamily="34" charset="-122"/>
                <a:ea typeface="微软雅黑" panose="020B0503020204020204" pitchFamily="34" charset="-122"/>
              </a:rPr>
              <a:t>方法</a:t>
            </a: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reg</a:t>
            </a:r>
            <a:r>
              <a:rPr lang="en-US" altLang="zh-CN" sz="3600" b="1" dirty="0">
                <a:solidFill>
                  <a:schemeClr val="bg1"/>
                </a:solidFill>
                <a:latin typeface="微软雅黑" panose="020B0503020204020204" pitchFamily="34" charset="-122"/>
                <a:ea typeface="微软雅黑" panose="020B0503020204020204" pitchFamily="34" charset="-122"/>
              </a:rPr>
              <a:t>/v1.2.0/devices  </a:t>
            </a:r>
            <a:r>
              <a:rPr lang="zh-CN" altLang="en-US" sz="3600" b="1" dirty="0">
                <a:solidFill>
                  <a:schemeClr val="bg1"/>
                </a:solidFill>
                <a:latin typeface="微软雅黑" panose="020B0503020204020204" pitchFamily="34" charset="-122"/>
                <a:ea typeface="微软雅黑" panose="020B0503020204020204" pitchFamily="34" charset="-122"/>
              </a:rPr>
              <a:t>注册设备</a:t>
            </a:r>
          </a:p>
          <a:p>
            <a:pPr marL="571500" indent="-571500">
              <a:buFont typeface="Wingdings" panose="05000000000000000000" pitchFamily="2" charset="2"/>
              <a:buChar char="l"/>
            </a:pPr>
            <a:r>
              <a:rPr lang="en-US" altLang="zh-CN" sz="3600" b="1" dirty="0" err="1">
                <a:solidFill>
                  <a:schemeClr val="bg1"/>
                </a:solidFill>
                <a:latin typeface="微软雅黑" panose="020B0503020204020204" pitchFamily="34" charset="-122"/>
                <a:ea typeface="微软雅黑" panose="020B0503020204020204" pitchFamily="34" charset="-122"/>
              </a:rPr>
              <a:t>iocm</a:t>
            </a:r>
            <a:r>
              <a:rPr lang="en-US" altLang="zh-CN" sz="3600" b="1" dirty="0">
                <a:solidFill>
                  <a:schemeClr val="bg1"/>
                </a:solidFill>
                <a:latin typeface="微软雅黑" panose="020B0503020204020204" pitchFamily="34" charset="-122"/>
                <a:ea typeface="微软雅黑" panose="020B0503020204020204" pitchFamily="34" charset="-122"/>
              </a:rPr>
              <a:t>/app/</a:t>
            </a:r>
            <a:r>
              <a:rPr lang="en-US" altLang="zh-CN" sz="3600" b="1" dirty="0" err="1">
                <a:solidFill>
                  <a:schemeClr val="bg1"/>
                </a:solidFill>
                <a:latin typeface="微软雅黑" panose="020B0503020204020204" pitchFamily="34" charset="-122"/>
                <a:ea typeface="微软雅黑" panose="020B0503020204020204" pitchFamily="34" charset="-122"/>
              </a:rPr>
              <a:t>dm</a:t>
            </a:r>
            <a:r>
              <a:rPr lang="en-US" altLang="zh-CN" sz="3600" b="1" dirty="0">
                <a:solidFill>
                  <a:schemeClr val="bg1"/>
                </a:solidFill>
                <a:latin typeface="微软雅黑" panose="020B0503020204020204" pitchFamily="34" charset="-122"/>
                <a:ea typeface="微软雅黑" panose="020B0503020204020204" pitchFamily="34" charset="-122"/>
              </a:rPr>
              <a:t>/v1.1.0/devices/</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en-US" altLang="zh-CN" sz="3600" b="1" dirty="0">
                <a:solidFill>
                  <a:schemeClr val="bg1"/>
                </a:soli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修改</a:t>
            </a:r>
            <a:r>
              <a:rPr lang="en-US" altLang="zh-CN" sz="3600" b="1" dirty="0" err="1">
                <a:solidFill>
                  <a:schemeClr val="bg1"/>
                </a:solidFill>
                <a:latin typeface="微软雅黑" panose="020B0503020204020204" pitchFamily="34" charset="-122"/>
                <a:ea typeface="微软雅黑" panose="020B0503020204020204" pitchFamily="34" charset="-122"/>
              </a:rPr>
              <a:t>xxxxxxx</a:t>
            </a:r>
            <a:r>
              <a:rPr lang="zh-CN" altLang="en-US" sz="3600" b="1" dirty="0">
                <a:solidFill>
                  <a:schemeClr val="bg1"/>
                </a:solidFill>
                <a:latin typeface="微软雅黑" panose="020B0503020204020204" pitchFamily="34" charset="-122"/>
                <a:ea typeface="微软雅黑" panose="020B0503020204020204" pitchFamily="34" charset="-122"/>
              </a:rPr>
              <a:t>设备，</a:t>
            </a:r>
            <a:r>
              <a:rPr lang="en-US" altLang="zh-CN" sz="3600" b="1" dirty="0">
                <a:solidFill>
                  <a:schemeClr val="bg1"/>
                </a:solidFill>
                <a:latin typeface="微软雅黑" panose="020B0503020204020204" pitchFamily="34" charset="-122"/>
                <a:ea typeface="微软雅黑" panose="020B0503020204020204" pitchFamily="34" charset="-122"/>
              </a:rPr>
              <a:t>put</a:t>
            </a:r>
            <a:r>
              <a:rPr lang="zh-CN" altLang="en-US" sz="3600" b="1" dirty="0" smtClean="0">
                <a:solidFill>
                  <a:schemeClr val="bg1"/>
                </a:solidFill>
                <a:latin typeface="微软雅黑" panose="020B0503020204020204" pitchFamily="34" charset="-122"/>
                <a:ea typeface="微软雅黑" panose="020B0503020204020204" pitchFamily="34" charset="-122"/>
              </a:rPr>
              <a:t>方法</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l"/>
            </a:pPr>
            <a:r>
              <a:rPr lang="en-US" altLang="zh-CN" sz="3600" b="1" dirty="0" smtClean="0">
                <a:solidFill>
                  <a:schemeClr val="bg1"/>
                </a:solidFill>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en-US" altLang="zh-CN" b="1" dirty="0" err="1" smtClean="0">
                <a:solidFill>
                  <a:schemeClr val="bg1"/>
                </a:solidFill>
                <a:latin typeface="微软雅黑" panose="020B0503020204020204" pitchFamily="34" charset="-122"/>
                <a:ea typeface="微软雅黑" panose="020B0503020204020204" pitchFamily="34" charset="-122"/>
              </a:rPr>
              <a:t>NOTES:iocm</a:t>
            </a:r>
            <a:r>
              <a:rPr lang="zh-CN" altLang="en-US" b="1" dirty="0">
                <a:solidFill>
                  <a:schemeClr val="bg1"/>
                </a:solidFill>
                <a:latin typeface="微软雅黑" panose="020B0503020204020204" pitchFamily="34" charset="-122"/>
                <a:ea typeface="微软雅黑" panose="020B0503020204020204" pitchFamily="34" charset="-122"/>
              </a:rPr>
              <a:t>前面还有具体的网址，完整</a:t>
            </a:r>
            <a:r>
              <a:rPr lang="zh-CN" altLang="en-US" b="1" dirty="0" smtClean="0">
                <a:solidFill>
                  <a:schemeClr val="bg1"/>
                </a:solidFill>
                <a:latin typeface="微软雅黑" panose="020B0503020204020204" pitchFamily="34" charset="-122"/>
                <a:ea typeface="微软雅黑" panose="020B0503020204020204" pitchFamily="34" charset="-122"/>
              </a:rPr>
              <a:t>的类似于</a:t>
            </a:r>
            <a:r>
              <a:rPr lang="en-US" altLang="zh-CN" b="1" dirty="0" smtClean="0">
                <a:solidFill>
                  <a:schemeClr val="bg1"/>
                </a:solidFill>
                <a:latin typeface="微软雅黑" panose="020B0503020204020204" pitchFamily="34" charset="-122"/>
                <a:ea typeface="微软雅黑" panose="020B0503020204020204" pitchFamily="34" charset="-122"/>
              </a:rPr>
              <a:t>http</a:t>
            </a:r>
            <a:r>
              <a:rPr lang="en-US" altLang="zh-CN" b="1" dirty="0">
                <a:solidFill>
                  <a:schemeClr val="bg1"/>
                </a:solidFill>
                <a:latin typeface="微软雅黑" panose="020B0503020204020204" pitchFamily="34" charset="-122"/>
                <a:ea typeface="微软雅黑" panose="020B0503020204020204" pitchFamily="34" charset="-122"/>
              </a:rPr>
              <a:t>://112.93.129.154:8740/iocm/app/dm/v1.1.0/devices </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90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521</Words>
  <Application>Microsoft Office PowerPoint</Application>
  <PresentationFormat>宽屏</PresentationFormat>
  <Paragraphs>66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12</vt:i4>
      </vt:variant>
    </vt:vector>
  </HeadingPairs>
  <TitlesOfParts>
    <vt:vector size="26" baseType="lpstr">
      <vt:lpstr>FrutigerNext LT LightCn</vt:lpstr>
      <vt:lpstr>等线</vt:lpstr>
      <vt:lpstr>等线 Light</vt:lpstr>
      <vt:lpstr>仿宋</vt:lpstr>
      <vt:lpstr>华文行楷</vt:lpstr>
      <vt:lpstr>宋体</vt:lpstr>
      <vt:lpstr>微软雅黑</vt:lpstr>
      <vt:lpstr>Arial</vt:lpstr>
      <vt:lpstr>Ebrima</vt:lpstr>
      <vt:lpstr>Wingdings</vt:lpstr>
      <vt:lpstr>Office 主题​​</vt:lpstr>
      <vt:lpstr>自定义设计方案</vt:lpstr>
      <vt:lpstr>1_自定义设计方案</vt:lpstr>
      <vt:lpstr>2_自定义设计方案</vt:lpstr>
      <vt:lpstr>华为开发者大赛 项目名称：SmartHome/智能家居系统  </vt:lpstr>
      <vt:lpstr>团队：会飞的鱼</vt:lpstr>
      <vt:lpstr>项目介绍</vt:lpstr>
      <vt:lpstr>技术 架构： LiteOS + AgentTiny + OceanConnect</vt:lpstr>
      <vt:lpstr>PowerPoint 演示文稿</vt:lpstr>
      <vt:lpstr>PC端</vt:lpstr>
      <vt:lpstr>PowerPoint 演示文稿</vt:lpstr>
      <vt:lpstr>关键技术</vt:lpstr>
      <vt:lpstr>华为API的使用</vt:lpstr>
      <vt:lpstr>华为API的使用</vt:lpstr>
      <vt:lpstr>   项目开源地址： http://developer.huawei.com/ict/forum/forum.php?mod=viewthread&amp;tid=21143  </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Cooper Feng</dc:creator>
  <cp:lastModifiedBy>victory</cp:lastModifiedBy>
  <cp:revision>178</cp:revision>
  <dcterms:created xsi:type="dcterms:W3CDTF">2017-02-08T12:14:00Z</dcterms:created>
  <dcterms:modified xsi:type="dcterms:W3CDTF">2017-07-23T06:39:19Z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(2)wTECNJrHLln42W80yUw4VCteTb8kr2ZPi3e0tsZ/TptsShEGMFabzBZ5Z5GgNEYd3D9h3RIW
ONH0N7ETUCqqf7LSaoKaHgWm7BRaGyVun4eBPVrgSFilcKFCTYTPF2SHnpETwxCmunevncfc
/wG9AfloiRrpmeMU5l/NDKUhaQD0qcne4zYNb3zlhvqT9niOWWxUsjQxbgA8LDRBuGUdXUWh
MmqTz4626xiFmehoim</vt:lpwstr>
  </property>
  <property fmtid="{D5CDD505-2E9C-101B-9397-08002B2CF9AE}" pid="3" name="_2015_ms_pID_7253431">
    <vt:lpwstr>OOwQxT86OAqzHKIcn/NWBfjOzBZvT6zI0W8v9/FYP0Sp4qse6dtk20
Hx/iVWBRjPGhpVlTZP6N1B/Efi4QbXlF9xP3cDFm08ruhUs4zVGGs+ZKWq+cIkNfnT5qFkDi
TEMKtWR9zP6Z5EVNtoQ5TM06vGgUkqfJIsoJcx3yUqNOSQ7oYYNZFF4xD3TJroJTghAxIyyX
4TQGDWBLaglARXaA</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1495864816</vt:lpwstr>
  </property>
  <property fmtid="{D5CDD505-2E9C-101B-9397-08002B2CF9AE}" pid="8" name="KSOProductBuildVer">
    <vt:lpwstr>2052-10.1.0.6490</vt:lpwstr>
  </property>
</Properties>
</file>