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99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944" y="-11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9713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Shape 9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9" name="Shape 10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019911"/>
            <a:ext cx="11734800" cy="1523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Nik Bear </a:t>
            </a:r>
            <a:r>
              <a:rPr lang="en-US" sz="28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Brown</a:t>
            </a:r>
          </a:p>
          <a:p>
            <a:pPr lvl="0">
              <a:lnSpc>
                <a:spcPct val="121428"/>
              </a:lnSpc>
              <a:buSzPct val="25000"/>
            </a:pPr>
            <a:r>
              <a:rPr lang="en-US" sz="2800" i="1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Northeastern </a:t>
            </a:r>
            <a:r>
              <a:rPr lang="en-US" sz="2800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University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will have to evaluate the different types of models to ensure we have chosen the best one.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want to evaluate on a held-out set or test data to ensure our model performs well on unseen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won’t be able to use standard cross-validation for evaluation.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What could go wrong?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test dataset.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not be possible in real life (you can’t use future, unseen data points when building your model).  Therefore, it’s not a valid test of how our model would perform in practice.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2" y="3005400"/>
            <a:ext cx="6573374" cy="38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our last class, we saw a few statistics for analyzing time series.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looked at moving averages to evaluate the local behavior of the time series.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Redefine the moving average and its purpose.</a:t>
            </a:r>
          </a:p>
        </p:txBody>
      </p:sp>
      <p:sp>
        <p:nvSpPr>
          <p:cNvPr id="519" name="Shape 51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20" name="Shape 52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1" name="Shape 52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an average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3258075"/>
            <a:ext cx="3556150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930275" y="588852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Divide by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</a:t>
            </a:r>
          </a:p>
        </p:txBody>
      </p:sp>
      <p:cxnSp>
        <p:nvCxnSpPr>
          <p:cNvPr id="531" name="Shape 531"/>
          <p:cNvCxnSpPr>
            <a:stCxn id="530" idx="0"/>
          </p:cNvCxnSpPr>
          <p:nvPr/>
        </p:nvCxnSpPr>
        <p:spPr>
          <a:xfrm rot="10800000" flipH="1">
            <a:off x="3032675" y="4716425"/>
            <a:ext cx="2846400" cy="117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 txBox="1"/>
          <p:nvPr/>
        </p:nvSpPr>
        <p:spPr>
          <a:xfrm>
            <a:off x="7250275" y="621767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Get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...</a:t>
            </a:r>
          </a:p>
        </p:txBody>
      </p:sp>
      <p:cxnSp>
        <p:nvCxnSpPr>
          <p:cNvPr id="533" name="Shape 533"/>
          <p:cNvCxnSpPr>
            <a:stCxn id="532" idx="0"/>
          </p:cNvCxnSpPr>
          <p:nvPr/>
        </p:nvCxnSpPr>
        <p:spPr>
          <a:xfrm rot="10800000">
            <a:off x="7488475" y="4986175"/>
            <a:ext cx="1864200" cy="123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8847300" y="2666275"/>
            <a:ext cx="4204800" cy="11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…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 - p + 1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includes t, t + 1, t + 2, …, t-p, t-p+1.</a:t>
            </a:r>
          </a:p>
        </p:txBody>
      </p:sp>
      <p:cxnSp>
        <p:nvCxnSpPr>
          <p:cNvPr id="535" name="Shape 535"/>
          <p:cNvCxnSpPr>
            <a:stCxn id="534" idx="1"/>
          </p:cNvCxnSpPr>
          <p:nvPr/>
        </p:nvCxnSpPr>
        <p:spPr>
          <a:xfrm flipH="1">
            <a:off x="7693200" y="3252325"/>
            <a:ext cx="1154100" cy="20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previously looked at auto-correlation to compute the relationship of the data with prior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definition of  autocorrelation and its purpose.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how correlated a variable is with itself.  Specifically, how related are variables earlier in time with variables later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fix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k, which is how many time points earlier we should use to compute the correlation.</a:t>
            </a: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399" y="2848699"/>
            <a:ext cx="4448000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these values to assess how we plan to model our time series.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for a high quality model, we require some autocorrelation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compute autocorrelation at various lag values to determine how far back in time we need to go.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models make an assumption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stationarity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assuming the mean and variance of our values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throughout.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 values (e.g. of sales) may shift up or down over time, the mean and variance of sales is constant (i.e. there aren’t many dramatic swings up or down).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assumptions may not represent real world data; we must be aware of that when we are breaking the assumptions of 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 and predict from time series data using AR, ARMA, or ARIMA models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Specifically, coding these models in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55" y="1246100"/>
            <a:ext cx="6184688" cy="6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typical stock or market performance is not stationary.  In this plot of Dow Jones performance since 1986, the mean is clearly increasing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00" y="3009450"/>
            <a:ext cx="8548000" cy="4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are simulated examples of non-stationary time series and why they might occur.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76" y="2388600"/>
            <a:ext cx="6527550" cy="45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Often, if these assumptions don’t hold, we can alter our data to make them true. Two common methods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would mean to remove any major trends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do this is many ways, but the simplest is to fit a line to the trend and make a new series that is the difference between the line and the true series.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35000" y="1320700"/>
            <a:ext cx="12155999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there is a clear upward (non-stationary) trend in google searches for “iphone”.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fit a line to this data first, we can create a new series that is the difference between the true number of searches and the predicted searches.</a:t>
            </a:r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2725150"/>
            <a:ext cx="8943725" cy="3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is an example where we look at US housing prices over time.  Clearly, there is an upward trend, making the time series non-stationary (ie: the mean house price is increasing).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5006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fit a line that represents the trend.  With our trend line, we can subtract the trend line value from the original value to get the bottom figure.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18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now has a fixed mean and will be easier to model.  This pattern is similar to mean-scaling our features in earlier models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StandardScaler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simpler method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very closely related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we saw in the last class.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 of predicting the series (again our non-stationary series), we can predict the difference between two consecutive values.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35006" y="13531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7" y="1418449"/>
            <a:ext cx="12590224" cy="550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Non-stationary data is the most common; almost any interesting dataset is non-stationary.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some interesting datasets that might be stationary?</a:t>
            </a:r>
          </a:p>
        </p:txBody>
      </p:sp>
      <p:sp>
        <p:nvSpPr>
          <p:cNvPr id="643" name="Shape 64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44" name="Shape 64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45" name="Shape 64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MODELS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rest of this lesson, we are going to build up to the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time series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combines the ideas of differencing and two models we will see.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autoregressive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moving average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(AR) models are those that use data from previous time points to predict the next.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very similar to previous regression models, except as input, we take the previous outcome.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attempting to predict weekly sales, we use the sales from a previous week as input.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AR models are notes AR(p) where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indicates the number of previous time points to incorporate, with AR(1) being the most common.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5" y="1317300"/>
            <a:ext cx="10702149" cy="5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autoregressive model, similar to standard regression, we are learning regression coefficients for each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values.  Therefore, we will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 or 𝛃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yi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𝜺</a:t>
            </a:r>
          </a:p>
          <a:p>
            <a:pPr marR="0" lvl="0" algn="ctr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with standard regression, our model assumes that each outcome variable is a linear combination of the inputs and a random error term.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an AR(1) model, we will learn a single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coefficient,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will tell us the relationship between the previous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the next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</a:p>
        </p:txBody>
      </p:sp>
      <p:sp>
        <p:nvSpPr>
          <p:cNvPr id="676" name="Shape 6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value &gt; 1 would indicate a growth over previous values.  This would typically represent non-stationary data, since if we compound the increases, the values are continually increasing.</a:t>
            </a:r>
          </a:p>
        </p:txBody>
      </p:sp>
      <p:sp>
        <p:nvSpPr>
          <p:cNvPr id="682" name="Shape 6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7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Values between 1 and -1 represent increasing and decreasing patterns from previous patterns.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" y="2855929"/>
            <a:ext cx="11885498" cy="41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with other models, interpretation of the model becomes more complex as we add more factors.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Going from AR(1) to AR(2) can add significant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multi-collinearity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correlation of a value with its series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lagged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behind.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model with high correlation implies that the data is highly dependent on previous values and an autoregressive model would perform well.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definition and Python functions for moving averages and autocorrelation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exposure to linear regression with discussion of coefficients and residuals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pip install 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(should be included with Anaconda)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models are useful for learning falls or rises in our series.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weight together the last few values to make a future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model type is useful for small-scale trends such as an increase in demand or change in tastes that will gradually increase or decrease the series.</a:t>
            </a:r>
          </a:p>
        </p:txBody>
      </p:sp>
      <p:sp>
        <p:nvSpPr>
          <p:cNvPr id="708" name="Shape 7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2961475" y="2030250"/>
            <a:ext cx="94266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observe an autocorrelation near 1 for lag 1, what do we expect the single coefficient in an AR(1) model to be?  &gt;1, between 0 and 1, or &lt;1?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if we observe an autocorrelation of 0?</a:t>
            </a:r>
          </a:p>
        </p:txBody>
      </p:sp>
      <p:sp>
        <p:nvSpPr>
          <p:cNvPr id="717" name="Shape 71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18" name="Shape 71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19" name="Shape 71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20" name="Shape 72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Moving average (MA)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 opposed to AR models, do not take the previous outputs (or values) as inputs.  They take the previous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attempt to predict the next value based on the overall average and how off our previous predictions were.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is useful for handling specific or abrupt changes in a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 models slowly incorporate changes in the system by combining previous values; MA models use prior errors to quickly incorporate changes.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modeling a sudden occurrence - something going out of stock or a sudden rise in popularity affecting sales.</a:t>
            </a:r>
          </a:p>
        </p:txBody>
      </p:sp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in AR models, we have an order term,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we refer to our model as MA(q).  The moving average model is dependent on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mean +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i-q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include the mean of the time series (that’s why it’s called a moving average) as we assume the model takes the mean value of the series and randomly jumps around it.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course, we don’t have error terms when we start - where do they come from?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requires a more complex fitting procedure than we have seen previously.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iteratively fit a model (perhaps with random error terms), compute the errors and then refit, again and again.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model, we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MA(1) model, we learn one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value indicates the impact of how our previous error term on the next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699"/>
            <a:ext cx="10208874" cy="34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‘R-mah’) models combine the autoregressive and moving average models.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ARMA(p,q) model is simply a combination (sum) of an AR(p) model and MA(q) model.</a:t>
            </a:r>
          </a:p>
        </p:txBody>
      </p:sp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specify two model settings,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correspond to combining an AR(p) model with an MA(q) model.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Incorporating both models allows us to mix two types of effects.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 models slowly incorporate changes in preferences, tastes, and patterns.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Moving average models base their prediction on the prior error, allowing to correct sudden changes based on random events - supply, popularity spikes, etc.</a:t>
            </a: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(pronounced ‘uh-ri-mah’) is an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egressive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oving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verage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model, we learn an ARMA(p,q) model to predict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series (as opposed to the value of the series).</a:t>
            </a: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pandas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  This computes the difference between two consecutive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an ARIMA model, we attempt to predict this difference instead of the actual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t-1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ARIMA(p,q)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handles the stationarity assumption we wanted for our data.  Instead of detrending or differencing manually, the model does this.</a:t>
            </a:r>
          </a:p>
        </p:txBody>
      </p:sp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ARIMA model has three parameters and is specified ARIMA(p, d, q).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autoregressive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moving average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degree of differencing.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was 1 in our prior example.  For d=2, our model would be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diff(diff(y)) =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-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ARIMA(p,q)</a:t>
            </a:r>
          </a:p>
        </p:txBody>
      </p:sp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Compared to an ARMA model, ARIMA models do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rely on the underlying series being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differencing operation can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series to one that is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attempting to predict values over time, our new series is the difference in values over time.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ARIMA models include differencing, they can be used on a broader set of data without the assumption of a constant mean.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3" name="Shape 7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time series models, we will continue to use the Rossmann sales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dataset has sales data for every Rossmann store for a 3-year period and indicators for holidays and basic store information.</a:t>
            </a:r>
          </a:p>
        </p:txBody>
      </p:sp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last class, we saw that we could plot the sales data at a particular store to identify how the sales changed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computed autocorrelation for the data at varying lag periods.  This helps us identify if previous timepoints are predictive of future data and which time points are most important - the previous day, week, or month.</a:t>
            </a:r>
          </a:p>
        </p:txBody>
      </p:sp>
      <p:sp>
        <p:nvSpPr>
          <p:cNvPr id="805" name="Shape 8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Load the data and set the DateTime index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skipinitialspace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pd.to_datetime(data[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Store 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data[data.Store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open days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store1_data[store1_data.Open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Plot the sales over time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]].plot()</a:t>
            </a:r>
          </a:p>
        </p:txBody>
      </p:sp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17" name="Shape 8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Shape 81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2961475" y="2030250"/>
            <a:ext cx="95763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autocorrelation of Sales in Store 1 for lag 1 and 2.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we be able to use a predictive model, particularly an autoregressive one?</a:t>
            </a:r>
          </a:p>
        </p:txBody>
      </p:sp>
      <p:sp>
        <p:nvSpPr>
          <p:cNvPr id="820" name="Shape 82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21" name="Shape 82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22" name="Shape 82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23" name="Shape 82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-0.12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-0.03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do see some minimal correlation in time, implying an AR model can be useful.  An easier way to diagnose this may be to plot many autocorrelations at once.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pandas.tools.plotting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autocorrelation_plot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autocorrelation_plot(store1_data.Sales)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shows a typical pattern of an autocorrelation plot, that it should decrease to 0 as lag increases.  However, it’s hard to observe exactly what the values are.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last class, we focused on exploring time series data and common statistics for time series analysis.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 will advance those techniques to show how to predict or forecast forward from time series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a sequence of values (a time series), we will use the techniques in this class to predict a future value.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code AR, MA, ARMA, and ARIMA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provides a nice summary utility to help us diagnose models.</a:t>
            </a:r>
          </a:p>
        </p:txBody>
      </p:sp>
      <p:sp>
        <p:nvSpPr>
          <p:cNvPr id="841" name="Shape 8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statsmodels also has a better autocorrelation plot that allows us to look at fixed number of lag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statsmodels.graphics.tsaplots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plot_acf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observe autocorrelation at 10 lag values.  1 and 2 are what we saw before.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implies a small but limited impact based on the last few values.  An autoregressive model might be useful.</a:t>
            </a:r>
          </a:p>
        </p:txBody>
      </p:sp>
      <p:sp>
        <p:nvSpPr>
          <p:cNvPr id="847" name="Shape 8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see a larger spike at 7 (the seventh day in the week).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observed a handful of random distributed spikes, a moving average model would be useful.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expand the window to 25 days to see that the random spikes occur regularly at 7 days.  What does this mean?</a:t>
            </a:r>
          </a:p>
        </p:txBody>
      </p:sp>
      <p:sp>
        <p:nvSpPr>
          <p:cNvPr id="853" name="Shape 8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AR, MA, and ARMA models,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sm.tsa.ARMA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Remember, an ARMA model is a combination of autoregressive and moving average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train an AR model by turning off the MA component (q=0).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store1_sales_data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]].astype(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passing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second argument, we are fitting an ARMA model with p=1, q=0.  This is the same as an AR(1)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AR(1) model, we learn an intercept (or base sales)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we learn a coefficient that tells us how to include the latest sales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add an intercept of ~4700 to 0.68 times the previous month’s sales.  Note that the coefficient is not equal to the lag 1 autocorrelation.  This implies the data is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stationary.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learn an AR(2) model, which regresses each sales value on the last two.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learn two coefficients, which tell us the effect of the last two sales values on the current sales.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model may perform better, it may be more difficult to interpret.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77" name="Shape 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Shape 8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2961475" y="2195250"/>
            <a:ext cx="9576300" cy="3039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start to diagnose the model, we want to look at residuals.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residuals?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linear regression, what did we expect of residuals?</a:t>
            </a:r>
          </a:p>
        </p:txBody>
      </p:sp>
      <p:sp>
        <p:nvSpPr>
          <p:cNvPr id="880" name="Shape 8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81" name="Shape 8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82" name="Shape 8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83" name="Shape 8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Residuals are the errors of the model or how off our predictions are.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Ideally, we want randomly distributed errors that are small.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are large, our model does not perform well.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have a pattern, particularly over time, we may have overlooked something in the model or have periods of time that are different than the rest of the dataset.</a:t>
            </a:r>
          </a:p>
        </p:txBody>
      </p:sp>
      <p:sp>
        <p:nvSpPr>
          <p:cNvPr id="889" name="Shape 8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plot the residuals.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model.resid.plot()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see large spikes at the end of each year, indicating that our model does not account for the holiday spikes.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model considers a short period of time, so it does not take into account the longer seasonal pattern.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also plot the autocorrelations of the residuals.  In an ideal world, these would all be near 0 and appear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plot shows a problem:  the errors are increasing and decreasing every week in a clear pattern.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need to expand our model.</a:t>
            </a: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times when you may want to use a series of values to predict a future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sales in a future month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Anticipated website traffic when buying a server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Financial forecasting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visitors to your store during the holidays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expand this AR model to an ARMA model, we can include the moving average component as well.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Now we learn two coefficients, one for the AR(1) component and one for the MA(1) component.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13" name="Shape 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2961475" y="2030250"/>
            <a:ext cx="94548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a moment to look at the coefficients of our new model. 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Offer an interpretation of this model.</a:t>
            </a:r>
          </a:p>
        </p:txBody>
      </p:sp>
      <p:sp>
        <p:nvSpPr>
          <p:cNvPr id="916" name="Shape 91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917" name="Shape 91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918" name="Shape 91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919" name="Shape 91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 that this is an AR(1) + MA(1) model.  The AR coefficient represents dependency on the last value and the MA component represents any spikes independent of the last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coefficients here are 0.69 for the AR component and -0.03 for the MA component.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AR coefficient is the same as before (decreasing values).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MA component is fairly small (which we should have expected from the autocorrelation plots).</a:t>
            </a:r>
          </a:p>
        </p:txBody>
      </p:sp>
      <p:sp>
        <p:nvSpPr>
          <p:cNvPr id="925" name="Shape 9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use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fit ARIMA models.  Let’s start by using ARIMA(1, 0, 1) to fit an ARMA(1, 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ARIMA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see that this model is the same as our previous ARMA model.</a:t>
            </a:r>
          </a:p>
        </p:txBody>
      </p:sp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fit a true ARIMA model to predict the difference of the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remove the MA component since it does not appear to be useful.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now have an AR(1) model on the differenced series with a coefficient of -0.18.</a:t>
            </a:r>
          </a:p>
        </p:txBody>
      </p:sp>
      <p:sp>
        <p:nvSpPr>
          <p:cNvPr id="937" name="Shape 9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43" name="Shape 9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this model match the lag 1 autocorrelation of the differenced series?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data stationary?</a:t>
            </a:r>
          </a:p>
        </p:txBody>
      </p:sp>
      <p:sp>
        <p:nvSpPr>
          <p:cNvPr id="946" name="Shape 94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947" name="Shape 9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948" name="Shape 94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949" name="Shape 94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compute the lag 1 autocorrelation of the differenced series and see if they match.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).autocorr(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#-0.181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plot it to see the difference.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).plot()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match.  Note that this is generally true, but the variance is NOT constant.  It’s mostly the same throughout the series except around the holidays.</a:t>
            </a:r>
          </a:p>
        </p:txBody>
      </p:sp>
      <p:sp>
        <p:nvSpPr>
          <p:cNvPr id="955" name="Shape 9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our models, we can also plot our predictions against the true series using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plot_predict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compare the last 50 days of true values against our predictions.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function takes two arguments, the start and end index of the dataframe to plot.  Here, we are plotting the last 50 values.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plot earlier values with our predictions continuing where the true values stop, we can do the following.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matplotlib.pyplot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fig,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plt.subplots()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'2014'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].plot(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plot_insample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plots true values in 2014 and our predictions 200 days out from 2014.</a:t>
            </a:r>
          </a:p>
        </p:txBody>
      </p:sp>
      <p:sp>
        <p:nvSpPr>
          <p:cNvPr id="967" name="Shape 9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73" name="Shape 9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revisit our diagnostics to check that our models are working well.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Plot the residuals and autocorrelation of the residuals.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there patterns or outliers?</a:t>
            </a:r>
          </a:p>
        </p:txBody>
      </p:sp>
      <p:sp>
        <p:nvSpPr>
          <p:cNvPr id="976" name="Shape 97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977" name="Shape 97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978" name="Shape 97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979" name="Shape 9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two previous problems remain: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 errors around the holiday period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Errors with high autocorrelation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adjust the AR component of the model to adjust for a piece of this.  Let’s increase the lag to 7.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= ARIMA(store1_sales_data, (7, 1, 2)).fit()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lags=50)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removes some of the autocorrelation in the residuals but large discrepancies still exist.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they exist where we are breaking our model assumptions.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97" name="Shape 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2961475" y="2030250"/>
            <a:ext cx="93987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 the time period of predictions and the p, d, and q parameters.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any of these improve diagnostics?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changing p and q imply based upon the autocorrelation plot?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changing d?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1002" name="Shape 100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1003" name="Shape 10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p increases the dependency on previous values further (longer lag).  But our autocorrelation plots show this isn’t necessary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q increases the likelihood of an unexpected jump at a handful of points.  The autocorrelation plots show this doesn’t help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d increases differencing, but d=1 moves our data towards stationarity (other than a few points).  d=2 would imply an exponential trend which we don’t have here.</a:t>
            </a:r>
          </a:p>
        </p:txBody>
      </p:sp>
      <p:sp>
        <p:nvSpPr>
          <p:cNvPr id="1009" name="Shape 10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variants of ARIMA that will better handle the seasonal aspect of our data.  This is referred to as Seasonal ARIMA.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models fit two ARIMA models, one on the current frequency (daily in our example) and another on the seasonal frequency (maybe monthly or yearly patterns).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issues with seasonality could be handled by preprocessing tricks such as detrending.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WALMART SALES DATA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hape 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2961475" y="2224350"/>
            <a:ext cx="7559399" cy="4361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analyze the weekly sales data from Walmart over a two year period from 2010 to 2012.  The data is separated by store and department, but we will focus on analyzing one store for simplicity.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read in the data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'lessons/lesson-16/assets/data/train.csv'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</a:p>
        </p:txBody>
      </p:sp>
      <p:sp>
        <p:nvSpPr>
          <p:cNvPr id="1029" name="Shape 102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(50 minutes)</a:t>
            </a:r>
          </a:p>
        </p:txBody>
      </p:sp>
      <p:cxnSp>
        <p:nvCxnSpPr>
          <p:cNvPr id="1030" name="Shape 103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1" name="Shape 10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Shape 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Complete the following tasks: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ilter the dataframe to Store 1 sales and aggregate over departments to compute the total sales per store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rolling_mean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What general trends do you observe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the 1, 2, 52 autocorrelations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and/or create an autocorrelation 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does the autocorrelation plot say about the type of model you want to build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1040" name="Shape 104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1" name="Shape 10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Shape 10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plit the weekly sales data in a training and test set - using 75% of the data for trainin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an AR(1) model on the training data and compute the mean absolute error of the predictions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residuals - where are their significant errors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and AR(2) model and an ARMA(2, 2) model - does this improve your mean absolute error on the held out 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inally, compute an ARIMA model to improve your prediction error - iterate on the p, q, and parameters comparing the model's performance.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1050" name="Shape 10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1" name="Shape 10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other predictive models, we will use prior history to predict the future.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b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models, we will use the                                                        earlier in time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outcome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inputs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for predictions.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3778925"/>
            <a:ext cx="5216150" cy="29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ime-series models use previous values to predict future values, also known as forecasting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and MA model are simple models on previous values or previous errors respectively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).</a:t>
            </a:r>
          </a:p>
        </p:txBody>
      </p:sp>
      <p:sp>
        <p:nvSpPr>
          <p:cNvPr id="1063" name="Shape 10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RIMA models train ARMA models on differenced data to accoun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 for non-stationary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ote that none of these models may perform well for data that has more random variation.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for something like iphone sales (or searches) which may be sporadic, with short periods of increases, these models may not work well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1075" name="Shape 10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3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1088" name="Shape 10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1094" name="Shape 109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95" name="Shape 109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6" name="Shape 10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102" name="Shape 11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03" name="Shape 11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04" name="Shape 110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4628</Words>
  <Application>Microsoft Macintosh PowerPoint</Application>
  <PresentationFormat>Custom</PresentationFormat>
  <Paragraphs>616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99" baseType="lpstr">
      <vt:lpstr>Oswald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 Brown</cp:lastModifiedBy>
  <cp:revision>3</cp:revision>
  <dcterms:modified xsi:type="dcterms:W3CDTF">2017-05-15T18:55:51Z</dcterms:modified>
</cp:coreProperties>
</file>