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Montserrat Light"/>
      <p:regular r:id="rId54"/>
      <p:bold r:id="rId55"/>
      <p:italic r:id="rId56"/>
      <p:boldItalic r:id="rId57"/>
    </p:embeddedFont>
    <p:embeddedFont>
      <p:font typeface="Montserrat ExtraLight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6" roundtripDataSignature="AMtx7mhiNT390gMpfZ1LB11Cvk/ieMza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77A83A-16BE-4B52-A120-232BA6982E33}">
  <a:tblStyle styleId="{7F77A83A-16BE-4B52-A120-232BA6982E3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Nunito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Lato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aleway-bold.fntdata"/><Relationship Id="rId34" Type="http://schemas.openxmlformats.org/officeDocument/2006/relationships/font" Target="fonts/Raleway-regular.fntdata"/><Relationship Id="rId37" Type="http://schemas.openxmlformats.org/officeDocument/2006/relationships/font" Target="fonts/Raleway-boldItalic.fntdata"/><Relationship Id="rId36" Type="http://schemas.openxmlformats.org/officeDocument/2006/relationships/font" Target="fonts/Raleway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62" Type="http://schemas.openxmlformats.org/officeDocument/2006/relationships/font" Target="fonts/OpenSans-regular.fntdata"/><Relationship Id="rId61" Type="http://schemas.openxmlformats.org/officeDocument/2006/relationships/font" Target="fonts/MontserratExtraLight-boldItalic.fntdata"/><Relationship Id="rId20" Type="http://schemas.openxmlformats.org/officeDocument/2006/relationships/slide" Target="slides/slide14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6.xml"/><Relationship Id="rId66" Type="http://customschemas.google.com/relationships/presentationmetadata" Target="metadata"/><Relationship Id="rId21" Type="http://schemas.openxmlformats.org/officeDocument/2006/relationships/slide" Target="slides/slide15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ExtraLigh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Light-bold.fntdata"/><Relationship Id="rId10" Type="http://schemas.openxmlformats.org/officeDocument/2006/relationships/slide" Target="slides/slide4.xml"/><Relationship Id="rId54" Type="http://schemas.openxmlformats.org/officeDocument/2006/relationships/font" Target="fonts/MontserratLight-regular.fntdata"/><Relationship Id="rId13" Type="http://schemas.openxmlformats.org/officeDocument/2006/relationships/slide" Target="slides/slide7.xml"/><Relationship Id="rId57" Type="http://schemas.openxmlformats.org/officeDocument/2006/relationships/font" Target="fonts/Montserrat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Light-italic.fntdata"/><Relationship Id="rId15" Type="http://schemas.openxmlformats.org/officeDocument/2006/relationships/slide" Target="slides/slide9.xml"/><Relationship Id="rId59" Type="http://schemas.openxmlformats.org/officeDocument/2006/relationships/font" Target="fonts/MontserratExtraLight-bold.fntdata"/><Relationship Id="rId14" Type="http://schemas.openxmlformats.org/officeDocument/2006/relationships/slide" Target="slides/slide8.xml"/><Relationship Id="rId58" Type="http://schemas.openxmlformats.org/officeDocument/2006/relationships/font" Target="fonts/MontserratExtraLigh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Make students watch this 5 minute and make them take notes as they watch the video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Debrief the video watched using the questions provided. Ideally make other students answer the questions other students had about the video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Debrief the video watched using the questions provided. Ideally make other students answer the questions other students had about the video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Debrief the video watched using the questions provided. Ideally make other students answer the questions other students had about the video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Debrief the video watched using the questions provided. Ideally make other students answer the questions other students had about the video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Debrief the video watched using the questions provided. Ideally make other students answer the questions other students had about the video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Debrief the video watched using the questions provided. Ideally make other students answer the questions other students had about the video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Debrief the video watched using the questions provided. Ideally make other students answer the questions other students had about the video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Students should build this on their own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Debrief the video watched using the questions provided. Ideally make other students answer the questions other students had about the video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Debrief the video watched using the questions provided. Ideally make other students answer the questions other students had about the video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Ask how containerization differs from virtualization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Ask how containerization differs from virtualization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Ask how containerization differs from virtualization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lobal Challenges_Plan Your Mission I 1">
  <p:cSld name="TITLE_1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EFC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0"/>
          <p:cNvGrpSpPr/>
          <p:nvPr/>
        </p:nvGrpSpPr>
        <p:grpSpPr>
          <a:xfrm>
            <a:off x="3080484" y="1172475"/>
            <a:ext cx="745764" cy="83334"/>
            <a:chOff x="4580561" y="2589004"/>
            <a:chExt cx="1064464" cy="25200"/>
          </a:xfrm>
        </p:grpSpPr>
        <p:sp>
          <p:nvSpPr>
            <p:cNvPr id="12" name="Google Shape;1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0"/>
          <p:cNvSpPr txBox="1"/>
          <p:nvPr>
            <p:ph type="ctrTitle"/>
          </p:nvPr>
        </p:nvSpPr>
        <p:spPr>
          <a:xfrm>
            <a:off x="830375" y="1739388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Light"/>
              <a:buNone/>
              <a:defRPr b="0" sz="3600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0"/>
          <p:cNvSpPr txBox="1"/>
          <p:nvPr>
            <p:ph idx="1" type="subTitle"/>
          </p:nvPr>
        </p:nvSpPr>
        <p:spPr>
          <a:xfrm>
            <a:off x="830377" y="3967063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None/>
              <a:defRPr sz="1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" name="Google Shape;16;p30"/>
          <p:cNvGrpSpPr/>
          <p:nvPr/>
        </p:nvGrpSpPr>
        <p:grpSpPr>
          <a:xfrm>
            <a:off x="3826242" y="1172475"/>
            <a:ext cx="745764" cy="83334"/>
            <a:chOff x="4580561" y="2589004"/>
            <a:chExt cx="1064464" cy="25200"/>
          </a:xfrm>
        </p:grpSpPr>
        <p:sp>
          <p:nvSpPr>
            <p:cNvPr id="17" name="Google Shape;17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30"/>
          <p:cNvGrpSpPr/>
          <p:nvPr/>
        </p:nvGrpSpPr>
        <p:grpSpPr>
          <a:xfrm>
            <a:off x="4572000" y="1172486"/>
            <a:ext cx="745764" cy="83334"/>
            <a:chOff x="4580561" y="2589004"/>
            <a:chExt cx="1064464" cy="25200"/>
          </a:xfrm>
        </p:grpSpPr>
        <p:sp>
          <p:nvSpPr>
            <p:cNvPr id="20" name="Google Shape;20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30"/>
          <p:cNvGrpSpPr/>
          <p:nvPr/>
        </p:nvGrpSpPr>
        <p:grpSpPr>
          <a:xfrm>
            <a:off x="5317750" y="1172486"/>
            <a:ext cx="745764" cy="83334"/>
            <a:chOff x="4580561" y="2589004"/>
            <a:chExt cx="1064464" cy="25200"/>
          </a:xfrm>
        </p:grpSpPr>
        <p:sp>
          <p:nvSpPr>
            <p:cNvPr id="23" name="Google Shape;23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/>
          <p:nvPr/>
        </p:nvSpPr>
        <p:spPr>
          <a:xfrm>
            <a:off x="0" y="0"/>
            <a:ext cx="9144000" cy="393600"/>
          </a:xfrm>
          <a:prstGeom prst="rect">
            <a:avLst/>
          </a:prstGeom>
          <a:solidFill>
            <a:srgbClr val="EFC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9"/>
          <p:cNvSpPr txBox="1"/>
          <p:nvPr>
            <p:ph type="title"/>
          </p:nvPr>
        </p:nvSpPr>
        <p:spPr>
          <a:xfrm>
            <a:off x="64850" y="46428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Light"/>
              <a:buNone/>
              <a:defRPr b="0" sz="3000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39"/>
          <p:cNvSpPr txBox="1"/>
          <p:nvPr>
            <p:ph idx="1" type="body"/>
          </p:nvPr>
        </p:nvSpPr>
        <p:spPr>
          <a:xfrm>
            <a:off x="729450" y="18456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6" name="Google Shape;116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7" name="Google Shape;117;p39"/>
          <p:cNvGrpSpPr/>
          <p:nvPr/>
        </p:nvGrpSpPr>
        <p:grpSpPr>
          <a:xfrm>
            <a:off x="-41" y="1070175"/>
            <a:ext cx="745764" cy="83334"/>
            <a:chOff x="4580561" y="2589004"/>
            <a:chExt cx="1064464" cy="25200"/>
          </a:xfrm>
        </p:grpSpPr>
        <p:sp>
          <p:nvSpPr>
            <p:cNvPr id="118" name="Google Shape;118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39"/>
          <p:cNvGrpSpPr/>
          <p:nvPr/>
        </p:nvGrpSpPr>
        <p:grpSpPr>
          <a:xfrm>
            <a:off x="745717" y="1070175"/>
            <a:ext cx="745764" cy="83334"/>
            <a:chOff x="4580561" y="2589004"/>
            <a:chExt cx="1064464" cy="25200"/>
          </a:xfrm>
        </p:grpSpPr>
        <p:sp>
          <p:nvSpPr>
            <p:cNvPr id="121" name="Google Shape;121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39"/>
          <p:cNvGrpSpPr/>
          <p:nvPr/>
        </p:nvGrpSpPr>
        <p:grpSpPr>
          <a:xfrm>
            <a:off x="1491475" y="1070186"/>
            <a:ext cx="745764" cy="83334"/>
            <a:chOff x="4580561" y="2589004"/>
            <a:chExt cx="1064464" cy="25200"/>
          </a:xfrm>
        </p:grpSpPr>
        <p:sp>
          <p:nvSpPr>
            <p:cNvPr id="124" name="Google Shape;124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4C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C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39"/>
          <p:cNvGrpSpPr/>
          <p:nvPr/>
        </p:nvGrpSpPr>
        <p:grpSpPr>
          <a:xfrm>
            <a:off x="2237225" y="1070186"/>
            <a:ext cx="745764" cy="83334"/>
            <a:chOff x="4580561" y="2589004"/>
            <a:chExt cx="1064464" cy="25200"/>
          </a:xfrm>
        </p:grpSpPr>
        <p:sp>
          <p:nvSpPr>
            <p:cNvPr id="127" name="Google Shape;127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EFC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0"/>
          <p:cNvSpPr txBox="1"/>
          <p:nvPr>
            <p:ph type="title"/>
          </p:nvPr>
        </p:nvSpPr>
        <p:spPr>
          <a:xfrm>
            <a:off x="721225" y="944013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Light"/>
              <a:buNone/>
              <a:defRPr b="0" sz="3000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40"/>
          <p:cNvSpPr txBox="1"/>
          <p:nvPr>
            <p:ph idx="1" type="body"/>
          </p:nvPr>
        </p:nvSpPr>
        <p:spPr>
          <a:xfrm>
            <a:off x="721225" y="2175250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3" name="Google Shape;133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4" name="Google Shape;134;p40"/>
          <p:cNvGrpSpPr/>
          <p:nvPr/>
        </p:nvGrpSpPr>
        <p:grpSpPr>
          <a:xfrm>
            <a:off x="811732" y="677988"/>
            <a:ext cx="745763" cy="83334"/>
            <a:chOff x="4580561" y="2589004"/>
            <a:chExt cx="1064464" cy="25200"/>
          </a:xfrm>
        </p:grpSpPr>
        <p:sp>
          <p:nvSpPr>
            <p:cNvPr id="135" name="Google Shape;135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40"/>
          <p:cNvGrpSpPr/>
          <p:nvPr/>
        </p:nvGrpSpPr>
        <p:grpSpPr>
          <a:xfrm>
            <a:off x="1557490" y="677988"/>
            <a:ext cx="745763" cy="83334"/>
            <a:chOff x="4580561" y="2589004"/>
            <a:chExt cx="1064464" cy="25200"/>
          </a:xfrm>
        </p:grpSpPr>
        <p:sp>
          <p:nvSpPr>
            <p:cNvPr id="138" name="Google Shape;138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40"/>
          <p:cNvGrpSpPr/>
          <p:nvPr/>
        </p:nvGrpSpPr>
        <p:grpSpPr>
          <a:xfrm>
            <a:off x="2303248" y="677999"/>
            <a:ext cx="745763" cy="83334"/>
            <a:chOff x="4580561" y="2589004"/>
            <a:chExt cx="1064464" cy="25200"/>
          </a:xfrm>
        </p:grpSpPr>
        <p:sp>
          <p:nvSpPr>
            <p:cNvPr id="141" name="Google Shape;141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4C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C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40"/>
          <p:cNvGrpSpPr/>
          <p:nvPr/>
        </p:nvGrpSpPr>
        <p:grpSpPr>
          <a:xfrm>
            <a:off x="3048998" y="677999"/>
            <a:ext cx="745763" cy="83334"/>
            <a:chOff x="4580561" y="2589004"/>
            <a:chExt cx="1064464" cy="25200"/>
          </a:xfrm>
        </p:grpSpPr>
        <p:sp>
          <p:nvSpPr>
            <p:cNvPr id="144" name="Google Shape;144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EFC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1"/>
          <p:cNvSpPr txBox="1"/>
          <p:nvPr>
            <p:ph type="title"/>
          </p:nvPr>
        </p:nvSpPr>
        <p:spPr>
          <a:xfrm>
            <a:off x="729450" y="899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Light"/>
              <a:buNone/>
              <a:defRPr b="0" sz="3000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729450" y="18456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" name="Google Shape;30;p31"/>
          <p:cNvGrpSpPr/>
          <p:nvPr/>
        </p:nvGrpSpPr>
        <p:grpSpPr>
          <a:xfrm>
            <a:off x="830382" y="637738"/>
            <a:ext cx="745763" cy="83334"/>
            <a:chOff x="4580561" y="2589004"/>
            <a:chExt cx="1064464" cy="25200"/>
          </a:xfrm>
        </p:grpSpPr>
        <p:sp>
          <p:nvSpPr>
            <p:cNvPr id="31" name="Google Shape;31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31"/>
          <p:cNvGrpSpPr/>
          <p:nvPr/>
        </p:nvGrpSpPr>
        <p:grpSpPr>
          <a:xfrm>
            <a:off x="1576140" y="637738"/>
            <a:ext cx="745763" cy="83334"/>
            <a:chOff x="4580561" y="2589004"/>
            <a:chExt cx="1064464" cy="25200"/>
          </a:xfrm>
        </p:grpSpPr>
        <p:sp>
          <p:nvSpPr>
            <p:cNvPr id="34" name="Google Shape;34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31"/>
          <p:cNvGrpSpPr/>
          <p:nvPr/>
        </p:nvGrpSpPr>
        <p:grpSpPr>
          <a:xfrm>
            <a:off x="2321898" y="637749"/>
            <a:ext cx="745763" cy="83334"/>
            <a:chOff x="4580561" y="2589004"/>
            <a:chExt cx="1064464" cy="25200"/>
          </a:xfrm>
        </p:grpSpPr>
        <p:sp>
          <p:nvSpPr>
            <p:cNvPr id="37" name="Google Shape;37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4C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C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31"/>
          <p:cNvGrpSpPr/>
          <p:nvPr/>
        </p:nvGrpSpPr>
        <p:grpSpPr>
          <a:xfrm>
            <a:off x="3067648" y="637749"/>
            <a:ext cx="745763" cy="83334"/>
            <a:chOff x="4580561" y="2589004"/>
            <a:chExt cx="1064464" cy="25200"/>
          </a:xfrm>
        </p:grpSpPr>
        <p:sp>
          <p:nvSpPr>
            <p:cNvPr id="40" name="Google Shape;40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/>
          <p:nvPr/>
        </p:nvSpPr>
        <p:spPr>
          <a:xfrm>
            <a:off x="0" y="0"/>
            <a:ext cx="3816600" cy="5143500"/>
          </a:xfrm>
          <a:prstGeom prst="rect">
            <a:avLst/>
          </a:prstGeom>
          <a:solidFill>
            <a:srgbClr val="EFC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2"/>
          <p:cNvSpPr txBox="1"/>
          <p:nvPr>
            <p:ph type="title"/>
          </p:nvPr>
        </p:nvSpPr>
        <p:spPr>
          <a:xfrm>
            <a:off x="260375" y="1352625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Light"/>
              <a:buNone/>
              <a:defRPr b="0" sz="3000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" type="subTitle"/>
          </p:nvPr>
        </p:nvSpPr>
        <p:spPr>
          <a:xfrm>
            <a:off x="255325" y="3195500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lobal Challenges_Plan Your Mission I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EFC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3"/>
          <p:cNvSpPr txBox="1"/>
          <p:nvPr>
            <p:ph type="title"/>
          </p:nvPr>
        </p:nvSpPr>
        <p:spPr>
          <a:xfrm>
            <a:off x="727800" y="847788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Light"/>
              <a:buNone/>
              <a:defRPr b="0" sz="3000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33"/>
          <p:cNvSpPr txBox="1"/>
          <p:nvPr>
            <p:ph idx="1" type="body"/>
          </p:nvPr>
        </p:nvSpPr>
        <p:spPr>
          <a:xfrm>
            <a:off x="727713" y="17429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33"/>
          <p:cNvSpPr txBox="1"/>
          <p:nvPr>
            <p:ph idx="2" type="body"/>
          </p:nvPr>
        </p:nvSpPr>
        <p:spPr>
          <a:xfrm>
            <a:off x="4641991" y="17429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33"/>
          <p:cNvGrpSpPr/>
          <p:nvPr/>
        </p:nvGrpSpPr>
        <p:grpSpPr>
          <a:xfrm>
            <a:off x="811707" y="626126"/>
            <a:ext cx="745763" cy="83334"/>
            <a:chOff x="4580561" y="2589004"/>
            <a:chExt cx="1064464" cy="25200"/>
          </a:xfrm>
        </p:grpSpPr>
        <p:sp>
          <p:nvSpPr>
            <p:cNvPr id="55" name="Google Shape;55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33"/>
          <p:cNvGrpSpPr/>
          <p:nvPr/>
        </p:nvGrpSpPr>
        <p:grpSpPr>
          <a:xfrm>
            <a:off x="1557465" y="626126"/>
            <a:ext cx="745763" cy="83334"/>
            <a:chOff x="4580561" y="2589004"/>
            <a:chExt cx="1064464" cy="25200"/>
          </a:xfrm>
        </p:grpSpPr>
        <p:sp>
          <p:nvSpPr>
            <p:cNvPr id="58" name="Google Shape;58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33"/>
          <p:cNvGrpSpPr/>
          <p:nvPr/>
        </p:nvGrpSpPr>
        <p:grpSpPr>
          <a:xfrm>
            <a:off x="2303223" y="626137"/>
            <a:ext cx="745763" cy="83334"/>
            <a:chOff x="4580561" y="2589004"/>
            <a:chExt cx="1064464" cy="25200"/>
          </a:xfrm>
        </p:grpSpPr>
        <p:sp>
          <p:nvSpPr>
            <p:cNvPr id="61" name="Google Shape;61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4C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C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33"/>
          <p:cNvGrpSpPr/>
          <p:nvPr/>
        </p:nvGrpSpPr>
        <p:grpSpPr>
          <a:xfrm>
            <a:off x="3048973" y="626137"/>
            <a:ext cx="745763" cy="83334"/>
            <a:chOff x="4580561" y="2589004"/>
            <a:chExt cx="1064464" cy="25200"/>
          </a:xfrm>
        </p:grpSpPr>
        <p:sp>
          <p:nvSpPr>
            <p:cNvPr id="64" name="Google Shape;64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4C6A9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8" name="Google Shape;68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Light"/>
              <a:buNone/>
              <a:defRPr b="0" sz="36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EFC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5"/>
          <p:cNvSpPr txBox="1"/>
          <p:nvPr>
            <p:ph type="title"/>
          </p:nvPr>
        </p:nvSpPr>
        <p:spPr>
          <a:xfrm>
            <a:off x="1335475" y="23512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ExtraLight"/>
              <a:buNone/>
              <a:defRPr b="0" sz="3000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" name="Google Shape;76;p35"/>
          <p:cNvGrpSpPr/>
          <p:nvPr/>
        </p:nvGrpSpPr>
        <p:grpSpPr>
          <a:xfrm rot="5400000">
            <a:off x="499169" y="1576476"/>
            <a:ext cx="745763" cy="83334"/>
            <a:chOff x="4580561" y="2589004"/>
            <a:chExt cx="1064464" cy="25200"/>
          </a:xfrm>
        </p:grpSpPr>
        <p:sp>
          <p:nvSpPr>
            <p:cNvPr id="77" name="Google Shape;77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5"/>
          <p:cNvGrpSpPr/>
          <p:nvPr/>
        </p:nvGrpSpPr>
        <p:grpSpPr>
          <a:xfrm rot="5400000">
            <a:off x="499165" y="2333376"/>
            <a:ext cx="745763" cy="83334"/>
            <a:chOff x="4580561" y="2589004"/>
            <a:chExt cx="1064464" cy="25200"/>
          </a:xfrm>
        </p:grpSpPr>
        <p:sp>
          <p:nvSpPr>
            <p:cNvPr id="80" name="Google Shape;80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35"/>
          <p:cNvGrpSpPr/>
          <p:nvPr/>
        </p:nvGrpSpPr>
        <p:grpSpPr>
          <a:xfrm rot="5400000">
            <a:off x="499173" y="3079699"/>
            <a:ext cx="745763" cy="83334"/>
            <a:chOff x="4580561" y="2589004"/>
            <a:chExt cx="1064464" cy="25200"/>
          </a:xfrm>
        </p:grpSpPr>
        <p:sp>
          <p:nvSpPr>
            <p:cNvPr id="83" name="Google Shape;83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4C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C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35"/>
          <p:cNvGrpSpPr/>
          <p:nvPr/>
        </p:nvGrpSpPr>
        <p:grpSpPr>
          <a:xfrm rot="5400000">
            <a:off x="499173" y="3825474"/>
            <a:ext cx="745763" cy="83334"/>
            <a:chOff x="4580561" y="2589004"/>
            <a:chExt cx="1064464" cy="25200"/>
          </a:xfrm>
        </p:grpSpPr>
        <p:sp>
          <p:nvSpPr>
            <p:cNvPr id="86" name="Google Shape;86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MAIN_POINT_1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lobal Challenges_Plan Your Mission I" type="title">
  <p:cSld name="TITLE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9B2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37"/>
          <p:cNvGrpSpPr/>
          <p:nvPr/>
        </p:nvGrpSpPr>
        <p:grpSpPr>
          <a:xfrm>
            <a:off x="830382" y="1172488"/>
            <a:ext cx="745763" cy="83334"/>
            <a:chOff x="4580561" y="2589004"/>
            <a:chExt cx="1064464" cy="25200"/>
          </a:xfrm>
        </p:grpSpPr>
        <p:sp>
          <p:nvSpPr>
            <p:cNvPr id="93" name="Google Shape;93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FC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37"/>
          <p:cNvSpPr txBox="1"/>
          <p:nvPr>
            <p:ph type="ctrTitle"/>
          </p:nvPr>
        </p:nvSpPr>
        <p:spPr>
          <a:xfrm>
            <a:off x="830375" y="2302363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Montserrat ExtraLight"/>
              <a:buNone/>
              <a:defRPr b="0" sz="3600">
                <a:solidFill>
                  <a:schemeClr val="dk2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37"/>
          <p:cNvSpPr txBox="1"/>
          <p:nvPr>
            <p:ph idx="1" type="subTitle"/>
          </p:nvPr>
        </p:nvSpPr>
        <p:spPr>
          <a:xfrm>
            <a:off x="830377" y="3967063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None/>
              <a:defRPr sz="1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7" name="Google Shape;97;p37"/>
          <p:cNvGrpSpPr/>
          <p:nvPr/>
        </p:nvGrpSpPr>
        <p:grpSpPr>
          <a:xfrm>
            <a:off x="1576140" y="1172488"/>
            <a:ext cx="745763" cy="83334"/>
            <a:chOff x="4580561" y="2589004"/>
            <a:chExt cx="1064464" cy="25200"/>
          </a:xfrm>
        </p:grpSpPr>
        <p:sp>
          <p:nvSpPr>
            <p:cNvPr id="98" name="Google Shape;98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00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00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37"/>
          <p:cNvGrpSpPr/>
          <p:nvPr/>
        </p:nvGrpSpPr>
        <p:grpSpPr>
          <a:xfrm>
            <a:off x="2321898" y="1172499"/>
            <a:ext cx="745763" cy="83334"/>
            <a:chOff x="4580561" y="2589004"/>
            <a:chExt cx="1064464" cy="25200"/>
          </a:xfrm>
        </p:grpSpPr>
        <p:sp>
          <p:nvSpPr>
            <p:cNvPr id="101" name="Google Shape;101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4C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C6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37"/>
          <p:cNvGrpSpPr/>
          <p:nvPr/>
        </p:nvGrpSpPr>
        <p:grpSpPr>
          <a:xfrm>
            <a:off x="3067648" y="1172499"/>
            <a:ext cx="745763" cy="83334"/>
            <a:chOff x="4580561" y="2589004"/>
            <a:chExt cx="1064464" cy="25200"/>
          </a:xfrm>
        </p:grpSpPr>
        <p:sp>
          <p:nvSpPr>
            <p:cNvPr id="104" name="Google Shape;104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9B2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9B2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6A9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8" name="Google Shape;108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Light"/>
              <a:buNone/>
              <a:defRPr b="0" sz="36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727950" y="1564825"/>
            <a:ext cx="76881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60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Clustering: </a:t>
            </a:r>
            <a:r>
              <a:rPr b="1" lang="en" sz="40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K-Means</a:t>
            </a:r>
            <a:endParaRPr b="1" sz="40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1346400" y="685325"/>
            <a:ext cx="6451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Montserrat ExtraLight"/>
                <a:ea typeface="Montserrat ExtraLight"/>
                <a:cs typeface="Montserrat ExtraLight"/>
                <a:sym typeface="Montserrat ExtraLight"/>
              </a:rPr>
              <a:t>Unsupervised</a:t>
            </a:r>
            <a:r>
              <a:rPr b="0" i="0" lang="en" sz="2000" u="none" cap="none" strike="noStrik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 Learning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007400" y="4455925"/>
            <a:ext cx="2609400" cy="333600"/>
          </a:xfrm>
          <a:prstGeom prst="roundRect">
            <a:avLst>
              <a:gd fmla="val 50000" name="adj"/>
            </a:avLst>
          </a:prstGeom>
          <a:solidFill>
            <a:srgbClr val="EFC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729450" y="899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K-Means Example: Document Clustering</a:t>
            </a:r>
            <a:endParaRPr b="1" sz="26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234375" y="1434300"/>
            <a:ext cx="8763600" cy="3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75" y="1409700"/>
            <a:ext cx="87636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729450" y="899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Example (Continued)</a:t>
            </a:r>
            <a:endParaRPr b="1" sz="26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234375" y="1434300"/>
            <a:ext cx="8763600" cy="3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525" y="1434300"/>
            <a:ext cx="8607225" cy="36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729450" y="899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Example (Continued)</a:t>
            </a:r>
            <a:endParaRPr b="1" sz="26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234375" y="1434300"/>
            <a:ext cx="8763600" cy="3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01" y="1426750"/>
            <a:ext cx="61956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title"/>
          </p:nvPr>
        </p:nvSpPr>
        <p:spPr>
          <a:xfrm>
            <a:off x="729450" y="899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6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K-Means Algorithm</a:t>
            </a:r>
            <a:endParaRPr b="1" sz="26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13"/>
          <p:cNvSpPr txBox="1"/>
          <p:nvPr>
            <p:ph idx="1" type="body"/>
          </p:nvPr>
        </p:nvSpPr>
        <p:spPr>
          <a:xfrm>
            <a:off x="234375" y="1434300"/>
            <a:ext cx="8763600" cy="3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Strength of the k-means: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➢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Relatively efficient: O(tkn), where n is # of objects, k is # of clusters, and t is # of iterations. Normally, k, t &lt;&lt; n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➢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Often terminates at a local optimum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Weakness of the k-means: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➢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Applicable only when mean is defined; what about categorical data?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➢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Need to specify k, the number of clusters, in advance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➢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Unable to handle noisy data and outliers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Variations of K-Means usually differ in: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➢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Selection of the initial k means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➢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Distance or similarity measures used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unito"/>
              <a:buChar char="➢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Strategies to calculate cluster means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/>
        </p:nvSpPr>
        <p:spPr>
          <a:xfrm>
            <a:off x="770675" y="814375"/>
            <a:ext cx="9654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50 min</a:t>
            </a:r>
            <a:endParaRPr b="0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14"/>
          <p:cNvSpPr txBox="1"/>
          <p:nvPr>
            <p:ph idx="4294967295" type="body"/>
          </p:nvPr>
        </p:nvSpPr>
        <p:spPr>
          <a:xfrm>
            <a:off x="1151400" y="2119650"/>
            <a:ext cx="68412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Practical Implementations</a:t>
            </a:r>
            <a:endParaRPr sz="2300">
              <a:solidFill>
                <a:srgbClr val="FFFFFF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/>
          <p:nvPr>
            <p:ph type="title"/>
          </p:nvPr>
        </p:nvSpPr>
        <p:spPr>
          <a:xfrm>
            <a:off x="979850" y="1165425"/>
            <a:ext cx="76884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3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k-means text clustering</a:t>
            </a:r>
            <a:endParaRPr b="1" sz="33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15"/>
          <p:cNvSpPr txBox="1"/>
          <p:nvPr>
            <p:ph idx="4294967295" type="body"/>
          </p:nvPr>
        </p:nvSpPr>
        <p:spPr>
          <a:xfrm>
            <a:off x="1073150" y="1884825"/>
            <a:ext cx="7635300" cy="29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Given text documents, we can group them automatically: text clustering. We’ll use KMeans which is an unsupervised machine learning algorithm.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our example, documents are simply text strings that fit on the screen. In a real world situation, they may be big files.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979850" y="1165425"/>
            <a:ext cx="76884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3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Documents</a:t>
            </a:r>
            <a:endParaRPr b="1" sz="33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16"/>
          <p:cNvSpPr txBox="1"/>
          <p:nvPr>
            <p:ph idx="4294967295" type="body"/>
          </p:nvPr>
        </p:nvSpPr>
        <p:spPr>
          <a:xfrm>
            <a:off x="1073150" y="1884825"/>
            <a:ext cx="7635300" cy="29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700"/>
              <a:buFont typeface="Open Sans"/>
              <a:buChar char="➔"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documents = ["This little kitty came to play when I was eating at a restaurant.",  "Merley has the best squooshy kitten belly.",              "Google Translate app is incredible.",  "If you open 100 tab in google you get a smiley face.",   "Best cat photo I've ever taken.",              "Climbing ninja cat.",  "Impressed with google map feedback.",              "Key promoter extension for Google Chrome."]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type="title"/>
          </p:nvPr>
        </p:nvSpPr>
        <p:spPr>
          <a:xfrm>
            <a:off x="836600" y="527375"/>
            <a:ext cx="76884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3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Feature extraction</a:t>
            </a:r>
            <a:endParaRPr b="1" sz="33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17"/>
          <p:cNvSpPr txBox="1"/>
          <p:nvPr>
            <p:ph idx="4294967295" type="body"/>
          </p:nvPr>
        </p:nvSpPr>
        <p:spPr>
          <a:xfrm>
            <a:off x="1073150" y="1206575"/>
            <a:ext cx="76353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700"/>
              <a:buFont typeface="Nunito"/>
              <a:buChar char="➔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K-Means normally works with numbers only: we need to have numbers.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700"/>
              <a:buFont typeface="Nunito"/>
              <a:buChar char="➔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feature we’ll use is TF-IDF, a numerical statistic. This statistic uses term frequency and inverse document frequency.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700"/>
              <a:buFont typeface="Nunito"/>
              <a:buChar char="➔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TF(t) = (Number of times term t appears in a document) / (Total number of terms in the document). 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700"/>
              <a:buFont typeface="Nunito"/>
              <a:buChar char="➔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IDF(t) = log_e(Total number of documents / Number of documents with term t in it).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700"/>
              <a:buFont typeface="Nunito"/>
              <a:buChar char="➔"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method TfidfVectorizer() implements the TF-IDF algorithm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836600" y="527375"/>
            <a:ext cx="76884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3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Text clustering</a:t>
            </a:r>
            <a:endParaRPr b="1" sz="33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18"/>
          <p:cNvSpPr txBox="1"/>
          <p:nvPr>
            <p:ph idx="4294967295" type="body"/>
          </p:nvPr>
        </p:nvSpPr>
        <p:spPr>
          <a:xfrm>
            <a:off x="1073150" y="1206575"/>
            <a:ext cx="76353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After we have numerical features, we initialize the K-Means algorithm with K=2. 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 give a new document to the clustering algorithm and let it predict its class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type="title"/>
          </p:nvPr>
        </p:nvSpPr>
        <p:spPr>
          <a:xfrm>
            <a:off x="836600" y="527375"/>
            <a:ext cx="76884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3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Libraries</a:t>
            </a:r>
            <a:endParaRPr b="1" sz="33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19"/>
          <p:cNvSpPr txBox="1"/>
          <p:nvPr>
            <p:ph idx="4294967295" type="body"/>
          </p:nvPr>
        </p:nvSpPr>
        <p:spPr>
          <a:xfrm>
            <a:off x="1073150" y="1206575"/>
            <a:ext cx="76353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i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sklearn.feature_extraction.text import TfidfVectorizer</a:t>
            </a:r>
            <a:endParaRPr i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i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sklearn.cluster import KMeans</a:t>
            </a:r>
            <a:endParaRPr i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AutoNum type="arabicPeriod"/>
            </a:pPr>
            <a:r>
              <a:rPr i="1"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sklearn.metrics import adjusted_rand_score</a:t>
            </a:r>
            <a:endParaRPr i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729450" y="899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1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729450" y="18456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2"/>
          <p:cNvGraphicFramePr/>
          <p:nvPr/>
        </p:nvGraphicFramePr>
        <p:xfrm>
          <a:off x="729450" y="17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{7F77A83A-16BE-4B52-A120-232BA6982E33}</a:tableStyleId>
              </a:tblPr>
              <a:tblGrid>
                <a:gridCol w="1317550"/>
                <a:gridCol w="6459525"/>
              </a:tblGrid>
              <a:tr h="58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ontserrat Medium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Time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6A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ontserrat Medium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Activity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6A92"/>
                    </a:solidFill>
                  </a:tcPr>
                </a:tc>
              </a:tr>
              <a:tr h="59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10 min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Unsupervised Learning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30 min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Introduction to Clustering and K-Means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8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50 min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Practical Implementation and Exercises</a:t>
                      </a:r>
                      <a:endParaRPr b="1" sz="1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>
            <p:ph type="title"/>
          </p:nvPr>
        </p:nvSpPr>
        <p:spPr>
          <a:xfrm>
            <a:off x="836600" y="527375"/>
            <a:ext cx="76884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3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Cont</a:t>
            </a:r>
            <a:endParaRPr b="1" sz="33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0"/>
          <p:cNvSpPr txBox="1"/>
          <p:nvPr>
            <p:ph idx="4294967295" type="body"/>
          </p:nvPr>
        </p:nvSpPr>
        <p:spPr>
          <a:xfrm>
            <a:off x="1073150" y="1206575"/>
            <a:ext cx="76353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700"/>
              <a:buFont typeface="Open Sans"/>
              <a:buChar char="➔"/>
            </a:pPr>
            <a:r>
              <a:rPr i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documents = ["This little kitty came to play when I was eating at a restaurant.",  "Merley has the best squooshy kitten belly.",              "Google Translate app is incredible.",  "If you open 100 tab in google you get a smiley face.",   "Best cat photo I've ever taken.",              "Climbing ninja cat.",  "Impressed with google map feedback.",              "Key promoter extension for Google Chrome."]</a:t>
            </a:r>
            <a:endParaRPr i="1"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836600" y="527375"/>
            <a:ext cx="76884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3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Cont</a:t>
            </a:r>
            <a:endParaRPr b="1" sz="33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21"/>
          <p:cNvSpPr txBox="1"/>
          <p:nvPr>
            <p:ph idx="4294967295" type="body"/>
          </p:nvPr>
        </p:nvSpPr>
        <p:spPr>
          <a:xfrm>
            <a:off x="1073150" y="1206575"/>
            <a:ext cx="76353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vectorizer = TfidfVectorizer(stop_words='english')</a:t>
            </a:r>
            <a:endParaRPr i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 = vectorizer.fit_transform(documents)</a:t>
            </a:r>
            <a:endParaRPr i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true_k = 2</a:t>
            </a:r>
            <a:endParaRPr i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= KMeans(n_clusters=true_k, init='k-means++', max_iter=100, n_init=1)</a:t>
            </a:r>
            <a:endParaRPr i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model.fit(X)</a:t>
            </a:r>
            <a:endParaRPr i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print("Top terms per cluster:")</a:t>
            </a:r>
            <a:endParaRPr i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order_centroids = model.cluster_centers_.argsort()[:, ::-1]</a:t>
            </a:r>
            <a:endParaRPr i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arabicPeriod"/>
            </a:pPr>
            <a:r>
              <a:rPr i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terms = vectorizer.get_feature_names()</a:t>
            </a:r>
            <a:endParaRPr i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idx="4294967295" type="body"/>
          </p:nvPr>
        </p:nvSpPr>
        <p:spPr>
          <a:xfrm>
            <a:off x="169275" y="-25"/>
            <a:ext cx="8539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i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i in range(true_k):</a:t>
            </a:r>
            <a:endParaRPr i="1"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i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print("Cluster %d:" % i),</a:t>
            </a:r>
            <a:endParaRPr i="1"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i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for ind in order_centroids[i, :10]:</a:t>
            </a:r>
            <a:endParaRPr i="1"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i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print(' %s' % terms[ind]),</a:t>
            </a:r>
            <a:endParaRPr i="1"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i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print("\n")</a:t>
            </a:r>
            <a:endParaRPr i="1"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i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print("Prediction")</a:t>
            </a:r>
            <a:endParaRPr i="1"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i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 = vectorizer.transform(["chrome browser to open."])</a:t>
            </a:r>
            <a:endParaRPr i="1"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i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prediction = model.predict(Y)</a:t>
            </a:r>
            <a:endParaRPr i="1"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i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print(prediction)</a:t>
            </a:r>
            <a:endParaRPr i="1"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i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 = vectorizer.transform(["My cat is hungry."])</a:t>
            </a:r>
            <a:endParaRPr i="1"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i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prediction = model.predict(Y)</a:t>
            </a:r>
            <a:endParaRPr i="1"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i="1" lang="en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print(prediction)</a:t>
            </a:r>
            <a:endParaRPr i="1" sz="1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>
            <p:ph type="title"/>
          </p:nvPr>
        </p:nvSpPr>
        <p:spPr>
          <a:xfrm>
            <a:off x="312525" y="527375"/>
            <a:ext cx="82125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3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Why Clusters change on every run</a:t>
            </a:r>
            <a:endParaRPr b="1" sz="33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3"/>
          <p:cNvSpPr txBox="1"/>
          <p:nvPr>
            <p:ph idx="4294967295" type="body"/>
          </p:nvPr>
        </p:nvSpPr>
        <p:spPr>
          <a:xfrm>
            <a:off x="1073150" y="1206575"/>
            <a:ext cx="76353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simple reason is that K-Means intentionally distributes cluster centers randomly at the start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K-Means will very likely converge differently on different runs ("local optima" if you would want to call them such) which might change your naming completely</a:t>
            </a:r>
            <a:endParaRPr i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type="title"/>
          </p:nvPr>
        </p:nvSpPr>
        <p:spPr>
          <a:xfrm>
            <a:off x="312525" y="527375"/>
            <a:ext cx="82125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3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Exercise</a:t>
            </a:r>
            <a:endParaRPr b="1" sz="33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4"/>
          <p:cNvSpPr txBox="1"/>
          <p:nvPr>
            <p:ph idx="4294967295" type="body"/>
          </p:nvPr>
        </p:nvSpPr>
        <p:spPr>
          <a:xfrm>
            <a:off x="1073150" y="1206575"/>
            <a:ext cx="76353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Find any documents/records that you can cluster based on similarity of text.</a:t>
            </a:r>
            <a:endParaRPr i="1" sz="1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type="title"/>
          </p:nvPr>
        </p:nvSpPr>
        <p:spPr>
          <a:xfrm>
            <a:off x="1110450" y="2011500"/>
            <a:ext cx="76884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7200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1110450" y="2011500"/>
            <a:ext cx="76884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7200">
                <a:latin typeface="Montserrat"/>
                <a:ea typeface="Montserrat"/>
                <a:cs typeface="Montserrat"/>
                <a:sym typeface="Montserrat"/>
              </a:rPr>
              <a:t>Up Next!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6A9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1" lang="en" sz="7200">
                <a:latin typeface="Cambria"/>
                <a:ea typeface="Cambria"/>
                <a:cs typeface="Cambria"/>
                <a:sym typeface="Cambria"/>
              </a:rPr>
              <a:t>“Byeeeeeeeee!”</a:t>
            </a:r>
            <a:endParaRPr b="1" i="1" sz="7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257175" y="1728150"/>
            <a:ext cx="32388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Announcements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3"/>
          <p:cNvSpPr txBox="1"/>
          <p:nvPr>
            <p:ph idx="2" type="body"/>
          </p:nvPr>
        </p:nvSpPr>
        <p:spPr>
          <a:xfrm>
            <a:off x="3887775" y="201800"/>
            <a:ext cx="51636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XXXXXXXXX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610600" y="704538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What is Clustering ?</a:t>
            </a:r>
            <a:endParaRPr b="1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727800" y="1606000"/>
            <a:ext cx="79221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600"/>
              <a:buFont typeface="Nunito"/>
              <a:buChar char="●"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6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Helps users understand the natural grouping or structure in a data set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Cluster: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collection of data objects that are “similar” to one another and thus can be treated collectively as one group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but as a collection, they are sufficiently different from other groups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Clustering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unsupervised classification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 predefined classes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575" y="1314650"/>
            <a:ext cx="7022774" cy="6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2025" y="3737175"/>
            <a:ext cx="3296850" cy="13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727800" y="847788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Basic Steps to Develop a Clustering Task</a:t>
            </a:r>
            <a:endParaRPr b="1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727800" y="1684125"/>
            <a:ext cx="7922100" cy="3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2300"/>
              <a:buFont typeface="Nunito"/>
              <a:buChar char="❏"/>
            </a:pPr>
            <a:r>
              <a:rPr lang="en" sz="2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Feature selection / Preprocessing</a:t>
            </a:r>
            <a:endParaRPr sz="2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2300"/>
              <a:buFont typeface="Nunito"/>
              <a:buChar char="❏"/>
            </a:pPr>
            <a:r>
              <a:rPr lang="en" sz="2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Distance/Similarity measure</a:t>
            </a:r>
            <a:endParaRPr sz="2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2300"/>
              <a:buFont typeface="Nunito"/>
              <a:buChar char="❏"/>
            </a:pPr>
            <a:r>
              <a:rPr lang="en" sz="2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Clustering criterion</a:t>
            </a:r>
            <a:endParaRPr sz="2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2300"/>
              <a:buFont typeface="Nunito"/>
              <a:buChar char="❏"/>
            </a:pPr>
            <a:r>
              <a:rPr lang="en" sz="2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Clustering algorithms</a:t>
            </a:r>
            <a:endParaRPr sz="2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unito"/>
              <a:buChar char="❏"/>
            </a:pPr>
            <a:r>
              <a:rPr lang="en" sz="2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Validation of the results</a:t>
            </a:r>
            <a:endParaRPr sz="2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2300"/>
              <a:buFont typeface="Nunito"/>
              <a:buChar char="❏"/>
            </a:pPr>
            <a:r>
              <a:rPr lang="en" sz="2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Interpretation of the results with applications</a:t>
            </a:r>
            <a:endParaRPr sz="2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727800" y="847788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Distance or Similarity Measures</a:t>
            </a:r>
            <a:endParaRPr b="1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727800" y="1684125"/>
            <a:ext cx="7922100" cy="3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600"/>
              <a:buFont typeface="Nunito"/>
              <a:buChar char="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Common Distance Measures: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Manhattan distance: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Euclidean distance: 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❏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Cosine similarity: 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6475" y="1754050"/>
            <a:ext cx="16383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3450" y="1754050"/>
            <a:ext cx="16192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8000" y="2133500"/>
            <a:ext cx="40005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7775" y="2439425"/>
            <a:ext cx="36957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6050" y="3446850"/>
            <a:ext cx="23717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55963" y="3713538"/>
            <a:ext cx="25431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727800" y="847805"/>
            <a:ext cx="76884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7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More Similarity Measures :In vector-space model many similarity measures can be used in clustering</a:t>
            </a:r>
            <a:endParaRPr b="1" sz="17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727725" y="1742975"/>
            <a:ext cx="37743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C6A92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Simple Matching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➔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Cosine Coefficient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7"/>
          <p:cNvSpPr txBox="1"/>
          <p:nvPr>
            <p:ph idx="2" type="body"/>
          </p:nvPr>
        </p:nvSpPr>
        <p:spPr>
          <a:xfrm>
            <a:off x="4642000" y="1742975"/>
            <a:ext cx="3774300" cy="3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Dice’s Coefficient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Jaccard’s Coefficient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00" y="2248850"/>
            <a:ext cx="20288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788" y="3343663"/>
            <a:ext cx="25431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7388" y="2114550"/>
            <a:ext cx="24479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2000" y="3729225"/>
            <a:ext cx="34671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729450" y="899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700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More Similarity Measures :In vector-space model many similarity measures can be used in clustering</a:t>
            </a:r>
            <a:endParaRPr b="1" sz="1700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729450" y="1845625"/>
            <a:ext cx="76887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➔"/>
            </a:pPr>
            <a:r>
              <a:rPr b="1"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good clustering method will produce high quality clusters</a:t>
            </a:r>
            <a:endParaRPr b="1"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❏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high intra-class similarity: cohesive within clusters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❏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low inter-class similarity: distinctive between clusters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➔"/>
            </a:pPr>
            <a:r>
              <a:rPr b="1"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quality of a clustering method depends on</a:t>
            </a:r>
            <a:endParaRPr b="1"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❏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similarity measure used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❏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its implementation, and 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❏"/>
            </a:pPr>
            <a:r>
              <a:rPr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Its ability to discover some or all of the hidden patterns</a:t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729450" y="899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4C6A92"/>
                </a:solidFill>
                <a:latin typeface="Montserrat"/>
                <a:ea typeface="Montserrat"/>
                <a:cs typeface="Montserrat"/>
                <a:sym typeface="Montserrat"/>
              </a:rPr>
              <a:t>The K-Means Clustering Method </a:t>
            </a:r>
            <a:endParaRPr b="1">
              <a:solidFill>
                <a:srgbClr val="4C6A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729450" y="1434300"/>
            <a:ext cx="7688700" cy="3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"/>
              <a:buChar char="➔"/>
            </a:pPr>
            <a:r>
              <a:rPr b="1"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Given the number of desired clusters k, the k-means algorithm follows four steps:</a:t>
            </a:r>
            <a:endParaRPr b="1"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Randomly assign objects to create k nonempty initial partitions (clusters)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Compute the centroids of the clusters of the current partitioning (the centroid is the center, i.e., </a:t>
            </a: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mean point</a:t>
            </a: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of the cluster)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Assign each object to the cluster with the nearest centroid (</a:t>
            </a:r>
            <a:r>
              <a:rPr b="1"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reallocation step</a:t>
            </a: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Go back to Step 2, stop when the assignment does not change</a:t>
            </a:r>
            <a:endParaRPr sz="1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