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09" r:id="rId5"/>
    <p:sldId id="308" r:id="rId6"/>
    <p:sldId id="310" r:id="rId7"/>
    <p:sldId id="314" r:id="rId8"/>
    <p:sldId id="312" r:id="rId9"/>
    <p:sldId id="313" r:id="rId10"/>
    <p:sldId id="315" r:id="rId11"/>
    <p:sldId id="316" r:id="rId12"/>
    <p:sldId id="317" r:id="rId13"/>
    <p:sldId id="320" r:id="rId14"/>
    <p:sldId id="319" r:id="rId15"/>
    <p:sldId id="318" r:id="rId16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BCECA"/>
          </a:solidFill>
        </a:fill>
      </a:tcStyle>
    </a:wholeTbl>
    <a:band2H>
      <a:tcTxStyle/>
      <a:tcStyle>
        <a:tcBdr/>
        <a:fill>
          <a:solidFill>
            <a:srgbClr val="FDE8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451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451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451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0DB"/>
          </a:solidFill>
        </a:fill>
      </a:tcStyle>
    </a:wholeTbl>
    <a:band2H>
      <a:tcTxStyle/>
      <a:tcStyle>
        <a:tcBdr/>
        <a:fill>
          <a:solidFill>
            <a:srgbClr val="E7E9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A5692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A5692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A5692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5451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5451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>
        <p:scale>
          <a:sx n="125" d="100"/>
          <a:sy n="125" d="100"/>
        </p:scale>
        <p:origin x="269" y="-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37707000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21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43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42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735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78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365124" y="342900"/>
            <a:ext cx="8428040" cy="6172200"/>
          </a:xfrm>
          <a:prstGeom prst="rect">
            <a:avLst/>
          </a:prstGeom>
          <a:ln w="19050">
            <a:solidFill>
              <a:srgbClr val="B2B2B2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85800" y="4953000"/>
            <a:ext cx="7772400" cy="838200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85800" y="5791200"/>
            <a:ext cx="6400800" cy="10668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spcBef>
                <a:spcPts val="400"/>
              </a:spcBef>
              <a:buClrTx/>
              <a:buSzTx/>
              <a:buNone/>
            </a:lvl1pPr>
            <a:lvl2pPr>
              <a:spcBef>
                <a:spcPts val="400"/>
              </a:spcBef>
              <a:buClrTx/>
            </a:lvl2pPr>
            <a:lvl3pPr>
              <a:spcBef>
                <a:spcPts val="400"/>
              </a:spcBef>
              <a:buClrTx/>
            </a:lvl3pPr>
            <a:lvl4pPr>
              <a:spcBef>
                <a:spcPts val="400"/>
              </a:spcBef>
              <a:buClrTx/>
            </a:lvl4pPr>
            <a:lvl5pPr>
              <a:spcBef>
                <a:spcPts val="400"/>
              </a:spcBef>
              <a:buClrTx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Five</a:t>
            </a:r>
          </a:p>
        </p:txBody>
      </p:sp>
      <p:grpSp>
        <p:nvGrpSpPr>
          <p:cNvPr id="17" name="Group 17" descr="logoWPI.gif"/>
          <p:cNvGrpSpPr/>
          <p:nvPr/>
        </p:nvGrpSpPr>
        <p:grpSpPr>
          <a:xfrm>
            <a:off x="5557837" y="1066787"/>
            <a:ext cx="2443168" cy="942979"/>
            <a:chOff x="0" y="0"/>
            <a:chExt cx="2443166" cy="942978"/>
          </a:xfrm>
        </p:grpSpPr>
        <p:sp>
          <p:nvSpPr>
            <p:cNvPr id="15" name="Shape 15"/>
            <p:cNvSpPr/>
            <p:nvPr/>
          </p:nvSpPr>
          <p:spPr>
            <a:xfrm>
              <a:off x="0" y="0"/>
              <a:ext cx="2443167" cy="942979"/>
            </a:xfrm>
            <a:prstGeom prst="rect">
              <a:avLst/>
            </a:prstGeom>
            <a:solidFill>
              <a:srgbClr val="9F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16" name="image1.g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443167" cy="9429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65124" y="268286"/>
            <a:ext cx="8428040" cy="5903916"/>
          </a:xfrm>
          <a:prstGeom prst="rect">
            <a:avLst/>
          </a:prstGeom>
          <a:ln w="19050">
            <a:solidFill>
              <a:srgbClr val="B2B2B2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57200" y="1090612"/>
            <a:ext cx="8229602" cy="3"/>
          </a:xfrm>
          <a:prstGeom prst="line">
            <a:avLst/>
          </a:prstGeom>
          <a:ln w="12700">
            <a:solidFill>
              <a:srgbClr val="193A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387850" y="6521449"/>
            <a:ext cx="38100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‹#›</a:t>
            </a:r>
          </a:p>
        </p:txBody>
      </p:sp>
      <p:grpSp>
        <p:nvGrpSpPr>
          <p:cNvPr id="27" name="Group 27" descr="logoWPI.gif"/>
          <p:cNvGrpSpPr/>
          <p:nvPr/>
        </p:nvGrpSpPr>
        <p:grpSpPr>
          <a:xfrm>
            <a:off x="6981825" y="361950"/>
            <a:ext cx="1628775" cy="628650"/>
            <a:chOff x="0" y="0"/>
            <a:chExt cx="1628775" cy="628650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1628775" cy="628650"/>
            </a:xfrm>
            <a:prstGeom prst="rect">
              <a:avLst/>
            </a:prstGeom>
            <a:solidFill>
              <a:srgbClr val="9F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26" name="image1.g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28775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" name="Shape 28"/>
          <p:cNvSpPr/>
          <p:nvPr/>
        </p:nvSpPr>
        <p:spPr>
          <a:xfrm>
            <a:off x="8075486" y="6324598"/>
            <a:ext cx="91611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/>
            <a:r>
              <a:t>‹#›</a:t>
            </a:r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473075" y="1219200"/>
            <a:ext cx="4011613" cy="5638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Plu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65124" y="268286"/>
            <a:ext cx="8428040" cy="5903916"/>
          </a:xfrm>
          <a:prstGeom prst="rect">
            <a:avLst/>
          </a:prstGeom>
          <a:ln w="19050">
            <a:solidFill>
              <a:srgbClr val="B2B2B2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457200" y="1090612"/>
            <a:ext cx="8229602" cy="3"/>
          </a:xfrm>
          <a:prstGeom prst="line">
            <a:avLst/>
          </a:prstGeom>
          <a:ln w="12700">
            <a:solidFill>
              <a:srgbClr val="193A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387850" y="6521449"/>
            <a:ext cx="38100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‹#›</a:t>
            </a:r>
          </a:p>
        </p:txBody>
      </p:sp>
      <p:grpSp>
        <p:nvGrpSpPr>
          <p:cNvPr id="37" name="Group 37" descr="logoWPI.gif"/>
          <p:cNvGrpSpPr/>
          <p:nvPr/>
        </p:nvGrpSpPr>
        <p:grpSpPr>
          <a:xfrm>
            <a:off x="6981825" y="361950"/>
            <a:ext cx="1628775" cy="628650"/>
            <a:chOff x="0" y="0"/>
            <a:chExt cx="1628775" cy="628650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1628775" cy="628650"/>
            </a:xfrm>
            <a:prstGeom prst="rect">
              <a:avLst/>
            </a:prstGeom>
            <a:solidFill>
              <a:srgbClr val="9F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36" name="image1.g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28775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" name="Shape 38"/>
          <p:cNvSpPr/>
          <p:nvPr/>
        </p:nvSpPr>
        <p:spPr>
          <a:xfrm>
            <a:off x="8075486" y="6324598"/>
            <a:ext cx="91611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/>
            <a:r>
              <a:t>‹#›</a:t>
            </a:r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65137" y="0"/>
            <a:ext cx="8145465" cy="1349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473075" y="2565400"/>
            <a:ext cx="4011613" cy="429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365124" y="268286"/>
            <a:ext cx="8428040" cy="5903916"/>
          </a:xfrm>
          <a:prstGeom prst="rect">
            <a:avLst/>
          </a:prstGeom>
          <a:ln w="19050">
            <a:solidFill>
              <a:srgbClr val="B2B2B2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57200" y="1090612"/>
            <a:ext cx="8229602" cy="3"/>
          </a:xfrm>
          <a:prstGeom prst="line">
            <a:avLst/>
          </a:prstGeom>
          <a:ln w="12700">
            <a:solidFill>
              <a:srgbClr val="193A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4387850" y="6521449"/>
            <a:ext cx="38100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‹#›</a:t>
            </a:r>
          </a:p>
        </p:txBody>
      </p:sp>
      <p:grpSp>
        <p:nvGrpSpPr>
          <p:cNvPr id="47" name="Group 47" descr="logoWPI.gif"/>
          <p:cNvGrpSpPr/>
          <p:nvPr/>
        </p:nvGrpSpPr>
        <p:grpSpPr>
          <a:xfrm>
            <a:off x="6981825" y="361950"/>
            <a:ext cx="1628775" cy="628650"/>
            <a:chOff x="0" y="0"/>
            <a:chExt cx="1628775" cy="628650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1628775" cy="628650"/>
            </a:xfrm>
            <a:prstGeom prst="rect">
              <a:avLst/>
            </a:prstGeom>
            <a:solidFill>
              <a:srgbClr val="9F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46" name="image1.g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28775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8" name="Shape 48"/>
          <p:cNvSpPr/>
          <p:nvPr/>
        </p:nvSpPr>
        <p:spPr>
          <a:xfrm>
            <a:off x="8382000" y="6324600"/>
            <a:ext cx="609600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t>‹#›</a:t>
            </a:r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473075" y="1219200"/>
            <a:ext cx="8213725" cy="3848102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</a:lvl1pPr>
            <a:lvl2pPr>
              <a:spcBef>
                <a:spcPts val="400"/>
              </a:spcBef>
            </a:lvl2pPr>
            <a:lvl3pPr>
              <a:spcBef>
                <a:spcPts val="400"/>
              </a:spcBef>
            </a:lvl3pPr>
            <a:lvl4pPr>
              <a:spcBef>
                <a:spcPts val="400"/>
              </a:spcBef>
            </a:lvl4pPr>
            <a:lvl5pPr>
              <a:spcBef>
                <a:spcPts val="400"/>
              </a:spcBef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365124" y="268286"/>
            <a:ext cx="8428040" cy="5903916"/>
          </a:xfrm>
          <a:prstGeom prst="rect">
            <a:avLst/>
          </a:prstGeom>
          <a:ln w="19050">
            <a:solidFill>
              <a:srgbClr val="B2B2B2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57200" y="1090612"/>
            <a:ext cx="8229602" cy="3"/>
          </a:xfrm>
          <a:prstGeom prst="line">
            <a:avLst/>
          </a:prstGeom>
          <a:ln w="12700">
            <a:solidFill>
              <a:srgbClr val="193A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387850" y="6521449"/>
            <a:ext cx="38100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‹#›</a:t>
            </a:r>
          </a:p>
        </p:txBody>
      </p:sp>
      <p:grpSp>
        <p:nvGrpSpPr>
          <p:cNvPr id="57" name="Group 57" descr="logoWPI.gif"/>
          <p:cNvGrpSpPr/>
          <p:nvPr/>
        </p:nvGrpSpPr>
        <p:grpSpPr>
          <a:xfrm>
            <a:off x="6981825" y="361950"/>
            <a:ext cx="1628775" cy="628650"/>
            <a:chOff x="0" y="0"/>
            <a:chExt cx="1628775" cy="628650"/>
          </a:xfrm>
        </p:grpSpPr>
        <p:sp>
          <p:nvSpPr>
            <p:cNvPr id="55" name="Shape 55"/>
            <p:cNvSpPr/>
            <p:nvPr/>
          </p:nvSpPr>
          <p:spPr>
            <a:xfrm>
              <a:off x="0" y="0"/>
              <a:ext cx="1628775" cy="628650"/>
            </a:xfrm>
            <a:prstGeom prst="rect">
              <a:avLst/>
            </a:prstGeom>
            <a:solidFill>
              <a:srgbClr val="9F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56" name="image1.g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28775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465137" y="0"/>
            <a:ext cx="8145465" cy="1349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59" name="Shape 59"/>
          <p:cNvSpPr/>
          <p:nvPr/>
        </p:nvSpPr>
        <p:spPr>
          <a:xfrm>
            <a:off x="8458200" y="6324600"/>
            <a:ext cx="457200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t>‹#›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365124" y="268286"/>
            <a:ext cx="8428040" cy="5903916"/>
          </a:xfrm>
          <a:prstGeom prst="rect">
            <a:avLst/>
          </a:prstGeom>
          <a:ln w="19050">
            <a:solidFill>
              <a:srgbClr val="B2B2B2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457200" y="1090612"/>
            <a:ext cx="8229602" cy="3"/>
          </a:xfrm>
          <a:prstGeom prst="line">
            <a:avLst/>
          </a:prstGeom>
          <a:ln w="12700">
            <a:solidFill>
              <a:srgbClr val="193A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387850" y="6521449"/>
            <a:ext cx="38100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‹#›</a:t>
            </a:r>
          </a:p>
        </p:txBody>
      </p:sp>
      <p:grpSp>
        <p:nvGrpSpPr>
          <p:cNvPr id="66" name="Group 66" descr="logoWPI.gif"/>
          <p:cNvGrpSpPr/>
          <p:nvPr/>
        </p:nvGrpSpPr>
        <p:grpSpPr>
          <a:xfrm>
            <a:off x="6981825" y="361950"/>
            <a:ext cx="1628775" cy="628650"/>
            <a:chOff x="0" y="0"/>
            <a:chExt cx="1628775" cy="628650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1628775" cy="628650"/>
            </a:xfrm>
            <a:prstGeom prst="rect">
              <a:avLst/>
            </a:prstGeom>
            <a:solidFill>
              <a:srgbClr val="9F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65" name="image1.g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28775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473075" y="1219200"/>
            <a:ext cx="4011613" cy="5638800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</a:lvl1pPr>
            <a:lvl2pPr>
              <a:spcBef>
                <a:spcPts val="400"/>
              </a:spcBef>
            </a:lvl2pPr>
            <a:lvl3pPr>
              <a:spcBef>
                <a:spcPts val="400"/>
              </a:spcBef>
            </a:lvl3pPr>
            <a:lvl4pPr>
              <a:spcBef>
                <a:spcPts val="400"/>
              </a:spcBef>
            </a:lvl4pPr>
            <a:lvl5pPr>
              <a:spcBef>
                <a:spcPts val="400"/>
              </a:spcBef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Five</a:t>
            </a:r>
          </a:p>
        </p:txBody>
      </p:sp>
      <p:sp>
        <p:nvSpPr>
          <p:cNvPr id="69" name="Shape 69"/>
          <p:cNvSpPr/>
          <p:nvPr/>
        </p:nvSpPr>
        <p:spPr>
          <a:xfrm>
            <a:off x="8458200" y="6324600"/>
            <a:ext cx="457200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t>‹#›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365124" y="268286"/>
            <a:ext cx="8428040" cy="5903916"/>
          </a:xfrm>
          <a:prstGeom prst="rect">
            <a:avLst/>
          </a:prstGeom>
          <a:ln w="19050">
            <a:solidFill>
              <a:srgbClr val="B2B2B2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457200" y="1090612"/>
            <a:ext cx="8229602" cy="3"/>
          </a:xfrm>
          <a:prstGeom prst="line">
            <a:avLst/>
          </a:prstGeom>
          <a:ln w="12700">
            <a:solidFill>
              <a:srgbClr val="193A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387850" y="6521449"/>
            <a:ext cx="38100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‹#›</a:t>
            </a:r>
          </a:p>
        </p:txBody>
      </p:sp>
      <p:grpSp>
        <p:nvGrpSpPr>
          <p:cNvPr id="76" name="Group 76" descr="logoWPI.gif"/>
          <p:cNvGrpSpPr/>
          <p:nvPr/>
        </p:nvGrpSpPr>
        <p:grpSpPr>
          <a:xfrm>
            <a:off x="6981825" y="361950"/>
            <a:ext cx="1628775" cy="628650"/>
            <a:chOff x="0" y="0"/>
            <a:chExt cx="1628775" cy="628650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1628775" cy="628650"/>
            </a:xfrm>
            <a:prstGeom prst="rect">
              <a:avLst/>
            </a:prstGeom>
            <a:solidFill>
              <a:srgbClr val="9F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75" name="image1.g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28775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473075" y="1219200"/>
            <a:ext cx="4011613" cy="5638800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</a:lvl1pPr>
            <a:lvl2pPr>
              <a:spcBef>
                <a:spcPts val="400"/>
              </a:spcBef>
            </a:lvl2pPr>
            <a:lvl3pPr>
              <a:spcBef>
                <a:spcPts val="400"/>
              </a:spcBef>
            </a:lvl3pPr>
            <a:lvl4pPr>
              <a:spcBef>
                <a:spcPts val="400"/>
              </a:spcBef>
            </a:lvl4pPr>
            <a:lvl5pPr>
              <a:spcBef>
                <a:spcPts val="400"/>
              </a:spcBef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Five</a:t>
            </a:r>
          </a:p>
        </p:txBody>
      </p:sp>
      <p:sp>
        <p:nvSpPr>
          <p:cNvPr id="79" name="Shape 79"/>
          <p:cNvSpPr/>
          <p:nvPr/>
        </p:nvSpPr>
        <p:spPr>
          <a:xfrm>
            <a:off x="8458200" y="6324600"/>
            <a:ext cx="457200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t>‹#›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365124" y="268286"/>
            <a:ext cx="8428040" cy="5903916"/>
          </a:xfrm>
          <a:prstGeom prst="rect">
            <a:avLst/>
          </a:prstGeom>
          <a:ln w="19050">
            <a:solidFill>
              <a:srgbClr val="B2B2B2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57200" y="1090612"/>
            <a:ext cx="8229602" cy="3"/>
          </a:xfrm>
          <a:prstGeom prst="line">
            <a:avLst/>
          </a:prstGeom>
          <a:ln w="12700">
            <a:solidFill>
              <a:srgbClr val="193A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387850" y="6521449"/>
            <a:ext cx="38100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‹#›</a:t>
            </a:r>
          </a:p>
        </p:txBody>
      </p:sp>
      <p:grpSp>
        <p:nvGrpSpPr>
          <p:cNvPr id="86" name="Group 86" descr="logoWPI.gif"/>
          <p:cNvGrpSpPr/>
          <p:nvPr/>
        </p:nvGrpSpPr>
        <p:grpSpPr>
          <a:xfrm>
            <a:off x="6981825" y="361950"/>
            <a:ext cx="1628775" cy="628650"/>
            <a:chOff x="0" y="0"/>
            <a:chExt cx="1628775" cy="628650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1628775" cy="628650"/>
            </a:xfrm>
            <a:prstGeom prst="rect">
              <a:avLst/>
            </a:prstGeom>
            <a:solidFill>
              <a:srgbClr val="9F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85" name="image1.g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28775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465137" y="0"/>
            <a:ext cx="8145465" cy="1349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8458200" y="6477000"/>
            <a:ext cx="685800" cy="3484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gi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65124" y="268286"/>
            <a:ext cx="8428040" cy="5903916"/>
          </a:xfrm>
          <a:prstGeom prst="rect">
            <a:avLst/>
          </a:prstGeom>
          <a:ln w="19050">
            <a:solidFill>
              <a:srgbClr val="B2B2B2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57200" y="1090612"/>
            <a:ext cx="8229602" cy="3"/>
          </a:xfrm>
          <a:prstGeom prst="line">
            <a:avLst/>
          </a:prstGeom>
          <a:ln w="12700">
            <a:solidFill>
              <a:srgbClr val="193A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4387850" y="6521449"/>
            <a:ext cx="38100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‹#›</a:t>
            </a:r>
          </a:p>
        </p:txBody>
      </p:sp>
      <p:grpSp>
        <p:nvGrpSpPr>
          <p:cNvPr id="7" name="Group 7" descr="logoWPI.gif"/>
          <p:cNvGrpSpPr/>
          <p:nvPr/>
        </p:nvGrpSpPr>
        <p:grpSpPr>
          <a:xfrm>
            <a:off x="6981825" y="361950"/>
            <a:ext cx="1628775" cy="628650"/>
            <a:chOff x="0" y="0"/>
            <a:chExt cx="1628775" cy="628650"/>
          </a:xfrm>
        </p:grpSpPr>
        <p:sp>
          <p:nvSpPr>
            <p:cNvPr id="5" name="Shape 5"/>
            <p:cNvSpPr/>
            <p:nvPr/>
          </p:nvSpPr>
          <p:spPr>
            <a:xfrm>
              <a:off x="0" y="0"/>
              <a:ext cx="1628775" cy="628650"/>
            </a:xfrm>
            <a:prstGeom prst="rect">
              <a:avLst/>
            </a:prstGeom>
            <a:solidFill>
              <a:srgbClr val="9F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6" name="image1.gi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1628775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/>
          <p:nvPr/>
        </p:nvSpPr>
        <p:spPr>
          <a:xfrm>
            <a:off x="7890553" y="6353628"/>
            <a:ext cx="102485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/>
            <a:r>
              <a:t>‹#›</a:t>
            </a: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465137" y="130175"/>
            <a:ext cx="8145465" cy="1089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473075" y="1219200"/>
            <a:ext cx="8177215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>
        <a:defRPr sz="2800">
          <a:solidFill>
            <a:srgbClr val="9F0202"/>
          </a:solidFill>
          <a:latin typeface="Tahoma"/>
          <a:ea typeface="Tahoma"/>
          <a:cs typeface="Tahoma"/>
          <a:sym typeface="Tahoma"/>
        </a:defRPr>
      </a:lvl1pPr>
      <a:lvl2pPr>
        <a:defRPr sz="2800">
          <a:solidFill>
            <a:srgbClr val="9F0202"/>
          </a:solidFill>
          <a:latin typeface="Tahoma"/>
          <a:ea typeface="Tahoma"/>
          <a:cs typeface="Tahoma"/>
          <a:sym typeface="Tahoma"/>
        </a:defRPr>
      </a:lvl2pPr>
      <a:lvl3pPr>
        <a:defRPr sz="2800">
          <a:solidFill>
            <a:srgbClr val="9F0202"/>
          </a:solidFill>
          <a:latin typeface="Tahoma"/>
          <a:ea typeface="Tahoma"/>
          <a:cs typeface="Tahoma"/>
          <a:sym typeface="Tahoma"/>
        </a:defRPr>
      </a:lvl3pPr>
      <a:lvl4pPr>
        <a:defRPr sz="2800">
          <a:solidFill>
            <a:srgbClr val="9F0202"/>
          </a:solidFill>
          <a:latin typeface="Tahoma"/>
          <a:ea typeface="Tahoma"/>
          <a:cs typeface="Tahoma"/>
          <a:sym typeface="Tahoma"/>
        </a:defRPr>
      </a:lvl4pPr>
      <a:lvl5pPr>
        <a:defRPr sz="2800">
          <a:solidFill>
            <a:srgbClr val="9F0202"/>
          </a:solidFill>
          <a:latin typeface="Tahoma"/>
          <a:ea typeface="Tahoma"/>
          <a:cs typeface="Tahoma"/>
          <a:sym typeface="Tahoma"/>
        </a:defRPr>
      </a:lvl5pPr>
      <a:lvl6pPr>
        <a:defRPr sz="2800">
          <a:solidFill>
            <a:srgbClr val="9F0202"/>
          </a:solidFill>
          <a:latin typeface="Tahoma"/>
          <a:ea typeface="Tahoma"/>
          <a:cs typeface="Tahoma"/>
          <a:sym typeface="Tahoma"/>
        </a:defRPr>
      </a:lvl6pPr>
      <a:lvl7pPr>
        <a:defRPr sz="2800">
          <a:solidFill>
            <a:srgbClr val="9F0202"/>
          </a:solidFill>
          <a:latin typeface="Tahoma"/>
          <a:ea typeface="Tahoma"/>
          <a:cs typeface="Tahoma"/>
          <a:sym typeface="Tahoma"/>
        </a:defRPr>
      </a:lvl7pPr>
      <a:lvl8pPr>
        <a:defRPr sz="2800">
          <a:solidFill>
            <a:srgbClr val="9F0202"/>
          </a:solidFill>
          <a:latin typeface="Tahoma"/>
          <a:ea typeface="Tahoma"/>
          <a:cs typeface="Tahoma"/>
          <a:sym typeface="Tahoma"/>
        </a:defRPr>
      </a:lvl8pPr>
      <a:lvl9pPr>
        <a:defRPr sz="2800">
          <a:solidFill>
            <a:srgbClr val="9F0202"/>
          </a:solidFill>
          <a:latin typeface="Tahoma"/>
          <a:ea typeface="Tahoma"/>
          <a:cs typeface="Tahoma"/>
          <a:sym typeface="Tahoma"/>
        </a:defRPr>
      </a:lvl9pPr>
    </p:titleStyle>
    <p:bodyStyle>
      <a:lvl1pPr marL="190500" indent="-190500">
        <a:spcBef>
          <a:spcPts val="1800"/>
        </a:spcBef>
        <a:buClr>
          <a:srgbClr val="193A80"/>
        </a:buClr>
        <a:buSzPct val="100000"/>
        <a:buChar char="•"/>
        <a:defRPr sz="2000">
          <a:solidFill>
            <a:srgbClr val="3F0000"/>
          </a:solidFill>
          <a:latin typeface="Tahoma"/>
          <a:ea typeface="Tahoma"/>
          <a:cs typeface="Tahoma"/>
          <a:sym typeface="Tahoma"/>
        </a:defRPr>
      </a:lvl1pPr>
      <a:lvl2pPr marL="698500" indent="-317500">
        <a:spcBef>
          <a:spcPts val="1800"/>
        </a:spcBef>
        <a:buClr>
          <a:srgbClr val="193A80"/>
        </a:buClr>
        <a:buSzPct val="100000"/>
        <a:buChar char="–"/>
        <a:defRPr sz="2000">
          <a:solidFill>
            <a:srgbClr val="3F0000"/>
          </a:solidFill>
          <a:latin typeface="Tahoma"/>
          <a:ea typeface="Tahoma"/>
          <a:cs typeface="Tahoma"/>
          <a:sym typeface="Tahoma"/>
        </a:defRPr>
      </a:lvl2pPr>
      <a:lvl3pPr marL="1095375" indent="-238125">
        <a:spcBef>
          <a:spcPts val="1800"/>
        </a:spcBef>
        <a:buClr>
          <a:srgbClr val="193A80"/>
        </a:buClr>
        <a:buSzPct val="100000"/>
        <a:buChar char="•"/>
        <a:defRPr sz="2000">
          <a:solidFill>
            <a:srgbClr val="3F0000"/>
          </a:solidFill>
          <a:latin typeface="Tahoma"/>
          <a:ea typeface="Tahoma"/>
          <a:cs typeface="Tahoma"/>
          <a:sym typeface="Tahoma"/>
        </a:defRPr>
      </a:lvl3pPr>
      <a:lvl4pPr marL="1510392" indent="-272142">
        <a:spcBef>
          <a:spcPts val="1800"/>
        </a:spcBef>
        <a:buClr>
          <a:srgbClr val="193A80"/>
        </a:buClr>
        <a:buSzPct val="100000"/>
        <a:buChar char="–"/>
        <a:defRPr sz="2000">
          <a:solidFill>
            <a:srgbClr val="3F0000"/>
          </a:solidFill>
          <a:latin typeface="Tahoma"/>
          <a:ea typeface="Tahoma"/>
          <a:cs typeface="Tahoma"/>
          <a:sym typeface="Tahoma"/>
        </a:defRPr>
      </a:lvl4pPr>
      <a:lvl5pPr marL="1936750" indent="-317500">
        <a:spcBef>
          <a:spcPts val="1800"/>
        </a:spcBef>
        <a:buClr>
          <a:srgbClr val="193A80"/>
        </a:buClr>
        <a:buSzPct val="100000"/>
        <a:buChar char="»"/>
        <a:defRPr sz="2000">
          <a:solidFill>
            <a:srgbClr val="3F0000"/>
          </a:solidFill>
          <a:latin typeface="Tahoma"/>
          <a:ea typeface="Tahoma"/>
          <a:cs typeface="Tahoma"/>
          <a:sym typeface="Tahoma"/>
        </a:defRPr>
      </a:lvl5pPr>
      <a:lvl6pPr marL="2348590" indent="-272140">
        <a:spcBef>
          <a:spcPts val="1800"/>
        </a:spcBef>
        <a:buClr>
          <a:srgbClr val="193A80"/>
        </a:buClr>
        <a:buSzPct val="100000"/>
        <a:buChar char="»"/>
        <a:defRPr sz="2000">
          <a:solidFill>
            <a:srgbClr val="3F0000"/>
          </a:solidFill>
          <a:latin typeface="Tahoma"/>
          <a:ea typeface="Tahoma"/>
          <a:cs typeface="Tahoma"/>
          <a:sym typeface="Tahoma"/>
        </a:defRPr>
      </a:lvl6pPr>
      <a:lvl7pPr marL="2805790" indent="-272140">
        <a:spcBef>
          <a:spcPts val="1800"/>
        </a:spcBef>
        <a:buClr>
          <a:srgbClr val="193A80"/>
        </a:buClr>
        <a:buSzPct val="100000"/>
        <a:buChar char="»"/>
        <a:defRPr sz="2000">
          <a:solidFill>
            <a:srgbClr val="3F0000"/>
          </a:solidFill>
          <a:latin typeface="Tahoma"/>
          <a:ea typeface="Tahoma"/>
          <a:cs typeface="Tahoma"/>
          <a:sym typeface="Tahoma"/>
        </a:defRPr>
      </a:lvl7pPr>
      <a:lvl8pPr marL="3262991" indent="-272140">
        <a:spcBef>
          <a:spcPts val="1800"/>
        </a:spcBef>
        <a:buClr>
          <a:srgbClr val="193A80"/>
        </a:buClr>
        <a:buSzPct val="100000"/>
        <a:buChar char="»"/>
        <a:defRPr sz="2000">
          <a:solidFill>
            <a:srgbClr val="3F0000"/>
          </a:solidFill>
          <a:latin typeface="Tahoma"/>
          <a:ea typeface="Tahoma"/>
          <a:cs typeface="Tahoma"/>
          <a:sym typeface="Tahoma"/>
        </a:defRPr>
      </a:lvl8pPr>
      <a:lvl9pPr marL="3720191" indent="-272141">
        <a:spcBef>
          <a:spcPts val="1800"/>
        </a:spcBef>
        <a:buClr>
          <a:srgbClr val="193A80"/>
        </a:buClr>
        <a:buSzPct val="100000"/>
        <a:buChar char="»"/>
        <a:defRPr sz="2000">
          <a:solidFill>
            <a:srgbClr val="3F0000"/>
          </a:solidFill>
          <a:latin typeface="Tahoma"/>
          <a:ea typeface="Tahoma"/>
          <a:cs typeface="Tahoma"/>
          <a:sym typeface="Tahoma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685800" y="3345180"/>
            <a:ext cx="7772400" cy="68580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Investment Association</a:t>
            </a:r>
            <a:r>
              <a:rPr sz="2800" dirty="0" smtClean="0">
                <a:solidFill>
                  <a:srgbClr val="9F0202"/>
                </a:solidFill>
              </a:rPr>
              <a:t> Presentation</a:t>
            </a:r>
            <a:r>
              <a:rPr lang="en-US" sz="2800" dirty="0" smtClean="0">
                <a:solidFill>
                  <a:srgbClr val="9F0202"/>
                </a:solidFill>
              </a:rPr>
              <a:t/>
            </a:r>
            <a:br>
              <a:rPr lang="en-US" sz="2800" dirty="0" smtClean="0">
                <a:solidFill>
                  <a:srgbClr val="9F020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685800" y="3962400"/>
            <a:ext cx="7772400" cy="22174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3F0000"/>
                </a:solidFill>
              </a:rPr>
              <a:t>Machine Learning in Algorithm Trading: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3F0000"/>
                </a:solidFill>
              </a:rPr>
              <a:t>An Example of Recurrent Reinforcement Learning</a:t>
            </a:r>
            <a:endParaRPr sz="2000" dirty="0">
              <a:solidFill>
                <a:srgbClr val="3F00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dirty="0" smtClean="0">
                <a:solidFill>
                  <a:srgbClr val="000000"/>
                </a:solidFill>
              </a:rPr>
              <a:t>(Partial </a:t>
            </a:r>
            <a:r>
              <a:rPr lang="en-GB" sz="1400" dirty="0" smtClean="0">
                <a:solidFill>
                  <a:srgbClr val="000000"/>
                </a:solidFill>
              </a:rPr>
              <a:t>Achievement </a:t>
            </a:r>
            <a:r>
              <a:rPr lang="en-US" sz="1400" dirty="0" smtClean="0">
                <a:solidFill>
                  <a:srgbClr val="000000"/>
                </a:solidFill>
              </a:rPr>
              <a:t>of CS534 Artificial Intelligence Project)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1400" dirty="0" smtClean="0">
              <a:solidFill>
                <a:srgbClr val="3F00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 smtClean="0"/>
              <a:t>Ethan </a:t>
            </a:r>
            <a:r>
              <a:rPr lang="en-US" dirty="0"/>
              <a:t>Song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 smtClean="0"/>
              <a:t>April </a:t>
            </a:r>
            <a:r>
              <a:rPr lang="en-US" dirty="0"/>
              <a:t>11</a:t>
            </a:r>
            <a:r>
              <a:rPr dirty="0"/>
              <a:t>, 201</a:t>
            </a:r>
            <a:r>
              <a:rPr lang="en-US" dirty="0"/>
              <a:t>6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</a:t>
            </a:r>
            <a:r>
              <a:rPr lang="en-US" altLang="zh-CN" sz="2800" dirty="0" smtClean="0">
                <a:solidFill>
                  <a:srgbClr val="9F0202"/>
                </a:solidFill>
              </a:rPr>
              <a:t>Implementation on Futures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China PE(L) Futures, Minute-Granularity</a:t>
            </a:r>
            <a:endParaRPr lang="en-US" sz="1800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Point value 5, Commission fee 3 per share 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Assume no slippage (but can be included by raising commission fee)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Simplified data, only use close price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9F0202"/>
                </a:solidFill>
              </a:rPr>
              <a:t>Training Data: </a:t>
            </a:r>
            <a:r>
              <a:rPr lang="en-US" altLang="zh-CN" dirty="0" smtClean="0">
                <a:solidFill>
                  <a:srgbClr val="9F0202"/>
                </a:solidFill>
              </a:rPr>
              <a:t>2013/1/4 </a:t>
            </a:r>
            <a:r>
              <a:rPr lang="en-US" altLang="zh-CN" dirty="0">
                <a:solidFill>
                  <a:srgbClr val="9F0202"/>
                </a:solidFill>
              </a:rPr>
              <a:t>– </a:t>
            </a:r>
            <a:r>
              <a:rPr lang="en-US" altLang="zh-CN" dirty="0" smtClean="0">
                <a:solidFill>
                  <a:srgbClr val="9F0202"/>
                </a:solidFill>
              </a:rPr>
              <a:t>2014/8/29, 90224 tuples</a:t>
            </a:r>
            <a:endParaRPr lang="en-US" altLang="zh-CN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9F0202"/>
                </a:solidFill>
              </a:rPr>
              <a:t>Test Data: </a:t>
            </a:r>
            <a:r>
              <a:rPr lang="en-US" altLang="zh-CN" dirty="0" smtClean="0">
                <a:solidFill>
                  <a:srgbClr val="9F0202"/>
                </a:solidFill>
              </a:rPr>
              <a:t>2014/9/1 </a:t>
            </a:r>
            <a:r>
              <a:rPr lang="en-US" altLang="zh-CN" dirty="0">
                <a:solidFill>
                  <a:srgbClr val="9F0202"/>
                </a:solidFill>
              </a:rPr>
              <a:t>– </a:t>
            </a:r>
            <a:r>
              <a:rPr lang="en-US" altLang="zh-CN" dirty="0" smtClean="0">
                <a:solidFill>
                  <a:srgbClr val="9F0202"/>
                </a:solidFill>
              </a:rPr>
              <a:t>2014/11/28, 13275 tuples </a:t>
            </a:r>
            <a:endParaRPr lang="en-US" altLang="zh-CN" dirty="0">
              <a:solidFill>
                <a:srgbClr val="9F0202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More control: decrease risk exposure by lowering trading times and forbid overnight positions, </a:t>
            </a:r>
            <a:r>
              <a:rPr lang="en-US" altLang="zh-CN" sz="1800" dirty="0" smtClean="0">
                <a:solidFill>
                  <a:srgbClr val="000000"/>
                </a:solidFill>
              </a:rPr>
              <a:t>cut loss </a:t>
            </a:r>
            <a:r>
              <a:rPr lang="en-US" sz="1800" dirty="0" smtClean="0">
                <a:solidFill>
                  <a:srgbClr val="000000"/>
                </a:solidFill>
              </a:rPr>
              <a:t>by setting absolute loss limit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1800" dirty="0" smtClean="0">
                <a:solidFill>
                  <a:srgbClr val="9F0202"/>
                </a:solidFill>
              </a:rPr>
              <a:t>Trading Period: 9:30 A.M. – 2:30 P.M. Overnight not allowed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Loss limit control: e.g. cut when sum loss greater than 200 in 3 bars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Lower trading frequency: Hold same position for at least 5 bars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3123978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</a:t>
            </a:r>
            <a:r>
              <a:rPr lang="en-US" altLang="zh-CN" sz="2800" dirty="0" smtClean="0">
                <a:solidFill>
                  <a:srgbClr val="9F0202"/>
                </a:solidFill>
              </a:rPr>
              <a:t>Implementation on Futures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Performance</a:t>
            </a:r>
            <a:endParaRPr lang="en-US" sz="1800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Initial weight 0.03, learning speed 0.5, steps 200, #bars 21, loss limit 200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Training: Net profit 36409.0, 820% the original margin; Trading times 9114, around 24 transactions per day (still too high)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Test:  Net profit 3702.0, 86% the original margin; Trading times 1357, around 20 transactions per day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3" y="3190875"/>
            <a:ext cx="3777927" cy="26917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30" y="3190875"/>
            <a:ext cx="4402759" cy="269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9122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</a:t>
            </a:r>
            <a:r>
              <a:rPr lang="en-US" altLang="zh-CN" sz="2800" dirty="0" smtClean="0">
                <a:solidFill>
                  <a:srgbClr val="9F0202"/>
                </a:solidFill>
              </a:rPr>
              <a:t>Implementation on Futures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Performance</a:t>
            </a:r>
            <a:endParaRPr lang="en-US" sz="1800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Initial weight 0.02, learning speed 0.8, steps 300, #bars 30, loss limit 175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Training: Net profit 28783.0, 650% the original margin; Trading times 9427, around 25 transactions per day (still too high)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Test:  Net profit 673.0, 15% the original margin; Trading times 1392, around 20 transactions per day, significant drawback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3" y="3298487"/>
            <a:ext cx="4107849" cy="2404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00" y="3298486"/>
            <a:ext cx="4391089" cy="24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945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</a:t>
            </a:r>
            <a:r>
              <a:rPr lang="en-US" altLang="zh-CN" sz="2800" dirty="0" smtClean="0">
                <a:solidFill>
                  <a:srgbClr val="9F0202"/>
                </a:solidFill>
              </a:rPr>
              <a:t>Implementation on Futures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Performance</a:t>
            </a:r>
            <a:endParaRPr lang="en-US" sz="1800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Initial weight 0.1, learning speed 1.0, steps 300, #bars 14, loss limit 150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Training: Net profit 34424.0, 650% the original margin; Trading times 9096, around 24 transactions per day (still too high)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Test:  Net profit 5331.0, 124% the original margin; Trading times 1349, around 20 transactions per day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724" y="3341863"/>
            <a:ext cx="4388104" cy="2446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3" y="3386763"/>
            <a:ext cx="4227063" cy="2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6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</a:t>
            </a:r>
            <a:r>
              <a:rPr lang="en-US" altLang="zh-CN" sz="2800" dirty="0" smtClean="0">
                <a:solidFill>
                  <a:srgbClr val="9F0202"/>
                </a:solidFill>
              </a:rPr>
              <a:t>Conclusion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Conclusion</a:t>
            </a:r>
            <a:endParaRPr lang="en-US" sz="1800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Training by RRL, the utility function (S</a:t>
            </a:r>
            <a:r>
              <a:rPr lang="en-US" sz="1800" baseline="-25000" dirty="0" smtClean="0">
                <a:solidFill>
                  <a:srgbClr val="9F0202"/>
                </a:solidFill>
              </a:rPr>
              <a:t>T</a:t>
            </a:r>
            <a:r>
              <a:rPr lang="en-US" sz="1800" dirty="0" smtClean="0">
                <a:solidFill>
                  <a:srgbClr val="9F0202"/>
                </a:solidFill>
              </a:rPr>
              <a:t>) can be considerably optimized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The raw algorithm shows promising result on test data, generally it will perform better than the natural return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The strategy developed by </a:t>
            </a:r>
            <a:r>
              <a:rPr lang="en-US" altLang="zh-CN" sz="1800" dirty="0" smtClean="0">
                <a:solidFill>
                  <a:srgbClr val="9F0202"/>
                </a:solidFill>
              </a:rPr>
              <a:t>RRL is likely to be a trend following strategy, for it performs worse when it is bumpy, and much better when there is a good trend</a:t>
            </a:r>
            <a:endParaRPr lang="en-US" sz="1800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The style of the strategy on higher frequency data is like “hit and run”, very swift and sensitive. Under minute-granularity, we have to filter the trading signals to lower the trading frequency, thus avoiding slippage.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The strategy with such trading style may perform better on even higher frequency data, e.g. High frequency trading on Forex under tick-level.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577293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Future Work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Improvement</a:t>
            </a:r>
            <a:endParaRPr lang="en-US" sz="1800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Improve loss control mechanism (e.g. trailing stop loss limit)</a:t>
            </a:r>
            <a:endParaRPr lang="en-US" sz="1800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Use cross validation to split, train, and test.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Optimize the parameters other than weight. e.g. #bars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Revise the benchmark metrics, include in more factors. e.g. Trading times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Test the feasibility on tick-level forex trading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7535382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 smtClean="0">
                <a:solidFill>
                  <a:srgbClr val="9F0202"/>
                </a:solidFill>
              </a:rPr>
              <a:t>Con</a:t>
            </a:r>
            <a:r>
              <a:rPr lang="en-US" sz="2800" dirty="0" smtClean="0">
                <a:solidFill>
                  <a:srgbClr val="9F0202"/>
                </a:solidFill>
              </a:rPr>
              <a:t>cepts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3F0000"/>
                </a:solidFill>
              </a:rPr>
              <a:t>Machine Learning (ML):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dirty="0" smtClean="0">
                <a:solidFill>
                  <a:srgbClr val="9F0202"/>
                </a:solidFill>
              </a:rPr>
              <a:t>Develop the computer’s ability of learning without explicitly programmed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GB" altLang="zh-CN" dirty="0" smtClean="0">
                <a:solidFill>
                  <a:srgbClr val="9F0202"/>
                </a:solidFill>
              </a:rPr>
              <a:t>E.g. Facebook face recognition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GB" altLang="zh-CN" dirty="0" smtClean="0">
              <a:solidFill>
                <a:srgbClr val="9F0202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GB" sz="2000" dirty="0" smtClean="0">
                <a:solidFill>
                  <a:srgbClr val="3F0000"/>
                </a:solidFill>
              </a:rPr>
              <a:t>Algorithm Trading (AT):</a:t>
            </a:r>
            <a:endParaRPr sz="2000" dirty="0" smtClean="0">
              <a:solidFill>
                <a:srgbClr val="3F0000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rgbClr val="9F0202"/>
                </a:solidFill>
              </a:rPr>
              <a:t>The trading strategies are programmed and implemented by computers</a:t>
            </a:r>
            <a:endParaRPr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rgbClr val="9F0202"/>
                </a:solidFill>
              </a:rPr>
              <a:t>Previous work: Emerging from 1980s, predictive math models, </a:t>
            </a:r>
            <a:r>
              <a:rPr lang="en-US" altLang="zh-CN" dirty="0" smtClean="0">
                <a:solidFill>
                  <a:srgbClr val="9F0202"/>
                </a:solidFill>
              </a:rPr>
              <a:t>statistical arbitrage, event-driven system have been using for decades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New method: application of machine learning</a:t>
            </a:r>
            <a:endParaRPr sz="2000" dirty="0">
              <a:solidFill>
                <a:srgbClr val="3F0000"/>
              </a:solidFill>
            </a:endParaRPr>
          </a:p>
        </p:txBody>
      </p:sp>
      <p:sp>
        <p:nvSpPr>
          <p:cNvPr id="97" name="Shape 97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A6A6A6"/>
                </a:solidFill>
              </a:rPr>
              <a:t>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Concepts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3F0000"/>
                </a:solidFill>
              </a:rPr>
              <a:t>Reinforcement Learning (RL):</a:t>
            </a:r>
            <a:endParaRPr sz="2000" dirty="0">
              <a:solidFill>
                <a:srgbClr val="3F0000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Example: Chess game learning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dirty="0" smtClean="0">
                <a:solidFill>
                  <a:srgbClr val="9F0202"/>
                </a:solidFill>
              </a:rPr>
              <a:t>Model Components:</a:t>
            </a: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Environment states {S</a:t>
            </a:r>
            <a:r>
              <a:rPr lang="en-US" baseline="-25000" dirty="0" smtClean="0">
                <a:solidFill>
                  <a:srgbClr val="9F0202"/>
                </a:solidFill>
              </a:rPr>
              <a:t>i</a:t>
            </a:r>
            <a:r>
              <a:rPr lang="en-US" dirty="0" smtClean="0">
                <a:solidFill>
                  <a:srgbClr val="9F0202"/>
                </a:solidFill>
              </a:rPr>
              <a:t>}</a:t>
            </a:r>
            <a:r>
              <a:rPr lang="en-US" baseline="-25000" dirty="0" smtClean="0">
                <a:solidFill>
                  <a:srgbClr val="9F0202"/>
                </a:solidFill>
              </a:rPr>
              <a:t>n</a:t>
            </a: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Actions {A</a:t>
            </a:r>
            <a:r>
              <a:rPr lang="en-US" baseline="-25000" dirty="0">
                <a:solidFill>
                  <a:srgbClr val="9F0202"/>
                </a:solidFill>
              </a:rPr>
              <a:t>i</a:t>
            </a:r>
            <a:r>
              <a:rPr lang="en-US" dirty="0" smtClean="0">
                <a:solidFill>
                  <a:srgbClr val="9F0202"/>
                </a:solidFill>
              </a:rPr>
              <a:t>}</a:t>
            </a:r>
            <a:r>
              <a:rPr lang="en-US" baseline="-25000" dirty="0" smtClean="0">
                <a:solidFill>
                  <a:srgbClr val="9F0202"/>
                </a:solidFill>
              </a:rPr>
              <a:t>n</a:t>
            </a: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Transition Model: How does the state change from step </a:t>
            </a:r>
            <a:r>
              <a:rPr lang="en-US" dirty="0" err="1" smtClean="0">
                <a:solidFill>
                  <a:srgbClr val="9F0202"/>
                </a:solidFill>
              </a:rPr>
              <a:t>i</a:t>
            </a:r>
            <a:r>
              <a:rPr lang="en-US" dirty="0" smtClean="0">
                <a:solidFill>
                  <a:srgbClr val="9F0202"/>
                </a:solidFill>
              </a:rPr>
              <a:t> to step i+1? </a:t>
            </a:r>
            <a:r>
              <a:rPr lang="en-US" dirty="0">
                <a:solidFill>
                  <a:srgbClr val="9F0202"/>
                </a:solidFill>
              </a:rPr>
              <a:t>e</a:t>
            </a:r>
            <a:r>
              <a:rPr lang="en-US" dirty="0" smtClean="0">
                <a:solidFill>
                  <a:srgbClr val="9F0202"/>
                </a:solidFill>
              </a:rPr>
              <a:t>.g. weather change model, transitional probability matrix</a:t>
            </a: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Reward {</a:t>
            </a:r>
            <a:r>
              <a:rPr lang="en-US" dirty="0" err="1" smtClean="0">
                <a:solidFill>
                  <a:srgbClr val="9F0202"/>
                </a:solidFill>
              </a:rPr>
              <a:t>R</a:t>
            </a:r>
            <a:r>
              <a:rPr lang="en-US" baseline="-25000" dirty="0" err="1" smtClean="0">
                <a:solidFill>
                  <a:srgbClr val="9F0202"/>
                </a:solidFill>
              </a:rPr>
              <a:t>i</a:t>
            </a:r>
            <a:r>
              <a:rPr lang="en-US" dirty="0" smtClean="0">
                <a:solidFill>
                  <a:srgbClr val="9F0202"/>
                </a:solidFill>
              </a:rPr>
              <a:t>}</a:t>
            </a:r>
            <a:r>
              <a:rPr lang="en-US" baseline="-25000" dirty="0" smtClean="0">
                <a:solidFill>
                  <a:srgbClr val="9F0202"/>
                </a:solidFill>
              </a:rPr>
              <a:t>n </a:t>
            </a:r>
            <a:r>
              <a:rPr lang="en-US" dirty="0" smtClean="0">
                <a:solidFill>
                  <a:srgbClr val="9F0202"/>
                </a:solidFill>
              </a:rPr>
              <a:t>: immediate step reward</a:t>
            </a: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Utilities: A go</a:t>
            </a:r>
            <a:r>
              <a:rPr lang="en-US" altLang="zh-CN" dirty="0" smtClean="0">
                <a:solidFill>
                  <a:srgbClr val="9F0202"/>
                </a:solidFill>
              </a:rPr>
              <a:t>al</a:t>
            </a:r>
            <a:r>
              <a:rPr lang="en-US" dirty="0" smtClean="0">
                <a:solidFill>
                  <a:srgbClr val="9F0202"/>
                </a:solidFill>
              </a:rPr>
              <a:t> function regarding total rewards</a:t>
            </a:r>
          </a:p>
          <a:p>
            <a:pPr marL="381000" lvl="1" indent="0">
              <a:spcBef>
                <a:spcPts val="40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dirty="0">
              <a:solidFill>
                <a:srgbClr val="9F0202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A6A6A6"/>
                </a:solidFill>
              </a:rPr>
              <a:t>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Initialization</a:t>
            </a:r>
            <a:endParaRPr sz="2800" dirty="0">
              <a:solidFill>
                <a:srgbClr val="9F020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Shape 100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73074" y="1219200"/>
                <a:ext cx="8177215" cy="4868863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 marL="235184" lvl="0" indent="-235184"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/>
                  <a:t>Sample Data:</a:t>
                </a:r>
                <a:endParaRPr lang="en-US" sz="2000" dirty="0" smtClean="0">
                  <a:solidFill>
                    <a:srgbClr val="3F0000"/>
                  </a:solidFill>
                </a:endParaRPr>
              </a:p>
              <a:p>
                <a:pPr marL="666750" lvl="1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>
                    <a:solidFill>
                      <a:srgbClr val="9F0202"/>
                    </a:solidFill>
                  </a:rPr>
                  <a:t>Simplified Data: Time and close price</a:t>
                </a:r>
              </a:p>
              <a:p>
                <a:pPr marL="666750" lvl="1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>
                    <a:solidFill>
                      <a:srgbClr val="9F0202"/>
                    </a:solidFill>
                  </a:rPr>
                  <a:t>Assumptions &amp; Denotations:</a:t>
                </a: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>
                    <a:solidFill>
                      <a:srgbClr val="9F0202"/>
                    </a:solidFill>
                  </a:rPr>
                  <a:t>Only trade one share per transaction</a:t>
                </a: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GB" dirty="0" err="1" smtClean="0">
                    <a:solidFill>
                      <a:srgbClr val="9F0202"/>
                    </a:solidFill>
                  </a:rPr>
                  <a:t>P</a:t>
                </a:r>
                <a:r>
                  <a:rPr lang="en-GB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GB" baseline="-25000" dirty="0" smtClean="0">
                    <a:solidFill>
                      <a:srgbClr val="9F0202"/>
                    </a:solidFill>
                  </a:rPr>
                  <a:t>:</a:t>
                </a:r>
                <a:r>
                  <a:rPr lang="en-GB" dirty="0" smtClean="0">
                    <a:solidFill>
                      <a:srgbClr val="9F0202"/>
                    </a:solidFill>
                  </a:rPr>
                  <a:t> price at date t</a:t>
                </a:r>
                <a:endParaRPr lang="en-US" dirty="0" smtClean="0">
                  <a:solidFill>
                    <a:srgbClr val="9F0202"/>
                  </a:solidFill>
                </a:endParaRP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err="1" smtClean="0">
                    <a:solidFill>
                      <a:srgbClr val="9F0202"/>
                    </a:solidFill>
                  </a:rPr>
                  <a:t>r</a:t>
                </a:r>
                <a:r>
                  <a:rPr lang="en-US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US" baseline="-25000" dirty="0" smtClean="0">
                    <a:solidFill>
                      <a:srgbClr val="9F0202"/>
                    </a:solidFill>
                  </a:rPr>
                  <a:t>:</a:t>
                </a:r>
                <a:r>
                  <a:rPr lang="en-US" dirty="0" smtClean="0">
                    <a:solidFill>
                      <a:srgbClr val="9F0202"/>
                    </a:solidFill>
                  </a:rPr>
                  <a:t> price increment at date t, </a:t>
                </a:r>
                <a:r>
                  <a:rPr lang="en-US" dirty="0" err="1" smtClean="0">
                    <a:solidFill>
                      <a:srgbClr val="9F0202"/>
                    </a:solidFill>
                  </a:rPr>
                  <a:t>r</a:t>
                </a:r>
                <a:r>
                  <a:rPr lang="en-US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US" dirty="0" smtClean="0">
                    <a:solidFill>
                      <a:srgbClr val="9F0202"/>
                    </a:solidFill>
                  </a:rPr>
                  <a:t> = </a:t>
                </a:r>
                <a:r>
                  <a:rPr lang="en-US" dirty="0" err="1" smtClean="0">
                    <a:solidFill>
                      <a:srgbClr val="9F0202"/>
                    </a:solidFill>
                  </a:rPr>
                  <a:t>P</a:t>
                </a:r>
                <a:r>
                  <a:rPr lang="en-US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US" dirty="0" smtClean="0">
                    <a:solidFill>
                      <a:srgbClr val="9F0202"/>
                    </a:solidFill>
                  </a:rPr>
                  <a:t> – P</a:t>
                </a:r>
                <a:r>
                  <a:rPr lang="en-US" baseline="-25000" dirty="0" smtClean="0">
                    <a:solidFill>
                      <a:srgbClr val="9F0202"/>
                    </a:solidFill>
                  </a:rPr>
                  <a:t>t-1</a:t>
                </a: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>
                    <a:solidFill>
                      <a:srgbClr val="9F0202"/>
                    </a:solidFill>
                  </a:rPr>
                  <a:t>N: dimension of observations (number of the observed previous dates)</a:t>
                </a: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>
                    <a:solidFill>
                      <a:srgbClr val="9F0202"/>
                    </a:solidFill>
                  </a:rPr>
                  <a:t>w: weights, w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9F020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9F0202"/>
                    </a:solidFill>
                  </a:rPr>
                  <a:t> R</a:t>
                </a:r>
                <a:r>
                  <a:rPr lang="en-US" altLang="zh-CN" baseline="30000" dirty="0">
                    <a:solidFill>
                      <a:srgbClr val="9F0202"/>
                    </a:solidFill>
                  </a:rPr>
                  <a:t>N</a:t>
                </a:r>
                <a:r>
                  <a:rPr lang="en-US" baseline="30000" dirty="0" smtClean="0">
                    <a:solidFill>
                      <a:srgbClr val="9F0202"/>
                    </a:solidFill>
                  </a:rPr>
                  <a:t>+2</a:t>
                </a:r>
                <a:r>
                  <a:rPr lang="en-US" baseline="-25000" dirty="0" smtClean="0">
                    <a:solidFill>
                      <a:srgbClr val="9F0202"/>
                    </a:solidFill>
                  </a:rPr>
                  <a:t> </a:t>
                </a:r>
                <a:r>
                  <a:rPr lang="en-US" dirty="0" smtClean="0">
                    <a:solidFill>
                      <a:srgbClr val="9F0202"/>
                    </a:solidFill>
                  </a:rPr>
                  <a:t>(explained later)</a:t>
                </a: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>
                    <a:solidFill>
                      <a:srgbClr val="9F0202"/>
                    </a:solidFill>
                  </a:rPr>
                  <a:t>u: commission fees per trade</a:t>
                </a: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>
                    <a:solidFill>
                      <a:srgbClr val="9F0202"/>
                    </a:solidFill>
                  </a:rPr>
                  <a:t>T: length of time period</a:t>
                </a:r>
              </a:p>
              <a:p>
                <a:pPr marL="235184" lvl="0" indent="-235184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dirty="0" smtClean="0"/>
                  <a:t>Model Components:</a:t>
                </a:r>
              </a:p>
              <a:p>
                <a:pPr marL="666750" lvl="1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dirty="0" smtClean="0">
                    <a:solidFill>
                      <a:srgbClr val="9F0202"/>
                    </a:solidFill>
                  </a:rPr>
                  <a:t>States </a:t>
                </a:r>
                <a:r>
                  <a:rPr lang="en-US" altLang="zh-CN" dirty="0" err="1" smtClean="0">
                    <a:solidFill>
                      <a:srgbClr val="9F0202"/>
                    </a:solidFill>
                  </a:rPr>
                  <a:t>x</a:t>
                </a:r>
                <a:r>
                  <a:rPr lang="en-US" altLang="zh-CN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, defined as the vector: </a:t>
                </a: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dirty="0" smtClean="0">
                    <a:solidFill>
                      <a:srgbClr val="9F0202"/>
                    </a:solidFill>
                  </a:rPr>
                  <a:t>[1, </a:t>
                </a:r>
                <a:r>
                  <a:rPr lang="en-US" altLang="zh-CN" dirty="0" err="1" smtClean="0">
                    <a:solidFill>
                      <a:srgbClr val="9F0202"/>
                    </a:solidFill>
                  </a:rPr>
                  <a:t>r</a:t>
                </a:r>
                <a:r>
                  <a:rPr lang="en-US" altLang="zh-CN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, r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t-1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, r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t-2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, …, r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t-N+1,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 F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t-1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]</a:t>
                </a: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dirty="0" smtClean="0">
                    <a:solidFill>
                      <a:srgbClr val="9F0202"/>
                    </a:solidFill>
                  </a:rPr>
                  <a:t>e.g. For 2014/9/5 , if N = 4, </a:t>
                </a:r>
                <a:r>
                  <a:rPr lang="en-US" altLang="zh-CN" dirty="0" err="1" smtClean="0">
                    <a:solidFill>
                      <a:srgbClr val="9F0202"/>
                    </a:solidFill>
                  </a:rPr>
                  <a:t>x</a:t>
                </a:r>
                <a:r>
                  <a:rPr lang="en-US" altLang="zh-CN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 = [1, 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5, 5</a:t>
                </a:r>
                <a:r>
                  <a:rPr lang="en-US" altLang="zh-CN" smtClean="0">
                    <a:solidFill>
                      <a:srgbClr val="9F0202"/>
                    </a:solidFill>
                  </a:rPr>
                  <a:t>, -10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, -5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, 1] as showed in the sample data with </a:t>
                </a:r>
              </a:p>
              <a:p>
                <a:pPr marL="777875" lvl="2" indent="0">
                  <a:spcBef>
                    <a:spcPts val="400"/>
                  </a:spcBef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dirty="0">
                    <a:solidFill>
                      <a:srgbClr val="9F0202"/>
                    </a:solidFill>
                  </a:rPr>
                  <a:t>	 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  a previous long position F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t-1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 denoted as F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t-1 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= 1 on 2014/9/4.</a:t>
                </a:r>
                <a:endParaRPr lang="en-US" altLang="zh-CN" dirty="0">
                  <a:solidFill>
                    <a:srgbClr val="9F0202"/>
                  </a:solidFill>
                </a:endParaRPr>
              </a:p>
              <a:p>
                <a:pPr marL="666750" lvl="1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dirty="0" smtClean="0">
                    <a:solidFill>
                      <a:srgbClr val="9F0202"/>
                    </a:solidFill>
                  </a:rPr>
                  <a:t>Actions/Positions F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: The position on date t. F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</a:t>
                </a:r>
                <a:r>
                  <a:rPr lang="en-US" altLang="zh-CN" dirty="0">
                    <a:solidFill>
                      <a:srgbClr val="9F0202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can be 1 as a long position, 0 as no position, -1 as a short position.</a:t>
                </a:r>
              </a:p>
              <a:p>
                <a:pPr marL="666750" lvl="1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dirty="0" smtClean="0">
                    <a:solidFill>
                      <a:srgbClr val="9F0202"/>
                    </a:solidFill>
                  </a:rPr>
                  <a:t>Immediate Rewards: </a:t>
                </a:r>
                <a:r>
                  <a:rPr lang="en-US" altLang="zh-CN" dirty="0" err="1" smtClean="0">
                    <a:solidFill>
                      <a:srgbClr val="9F0202"/>
                    </a:solidFill>
                  </a:rPr>
                  <a:t>R</a:t>
                </a:r>
                <a:r>
                  <a:rPr lang="en-US" altLang="zh-CN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= F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t-1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* </a:t>
                </a:r>
                <a:r>
                  <a:rPr lang="en-US" altLang="zh-CN" dirty="0" err="1" smtClean="0">
                    <a:solidFill>
                      <a:srgbClr val="9F0202"/>
                    </a:solidFill>
                  </a:rPr>
                  <a:t>r</a:t>
                </a:r>
                <a:r>
                  <a:rPr lang="en-US" altLang="zh-CN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 – u * abs(F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 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– F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t-1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)</a:t>
                </a:r>
              </a:p>
              <a:p>
                <a:pPr marL="666750" lvl="1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GB" altLang="zh-CN" dirty="0" smtClean="0">
                    <a:solidFill>
                      <a:srgbClr val="9F0202"/>
                    </a:solidFill>
                  </a:rPr>
                  <a:t>Utility: S</a:t>
                </a:r>
                <a:r>
                  <a:rPr lang="en-GB" altLang="zh-CN" baseline="-25000" dirty="0" smtClean="0">
                    <a:solidFill>
                      <a:srgbClr val="9F0202"/>
                    </a:solidFill>
                  </a:rPr>
                  <a:t>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 =  E[</a:t>
                </a:r>
                <a:r>
                  <a:rPr lang="en-GB" altLang="zh-CN" dirty="0" err="1" smtClean="0">
                    <a:solidFill>
                      <a:srgbClr val="9F0202"/>
                    </a:solidFill>
                  </a:rPr>
                  <a:t>R</a:t>
                </a:r>
                <a:r>
                  <a:rPr lang="en-GB" altLang="zh-CN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] / </a:t>
                </a:r>
                <a:r>
                  <a:rPr lang="en-GB" altLang="zh-CN" dirty="0" err="1" smtClean="0">
                    <a:solidFill>
                      <a:srgbClr val="9F0202"/>
                    </a:solidFill>
                  </a:rPr>
                  <a:t>Std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(</a:t>
                </a:r>
                <a:r>
                  <a:rPr lang="en-GB" altLang="zh-CN" dirty="0" err="1" smtClean="0">
                    <a:solidFill>
                      <a:srgbClr val="9F0202"/>
                    </a:solidFill>
                  </a:rPr>
                  <a:t>R</a:t>
                </a:r>
                <a:r>
                  <a:rPr lang="en-GB" altLang="zh-CN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) = E[</a:t>
                </a:r>
                <a:r>
                  <a:rPr lang="en-GB" altLang="zh-CN" dirty="0" err="1" smtClean="0">
                    <a:solidFill>
                      <a:srgbClr val="9F0202"/>
                    </a:solidFill>
                  </a:rPr>
                  <a:t>R</a:t>
                </a:r>
                <a:r>
                  <a:rPr lang="en-GB" altLang="zh-CN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] / </a:t>
                </a:r>
                <a:r>
                  <a:rPr lang="en-GB" altLang="zh-CN" dirty="0" err="1" smtClean="0">
                    <a:solidFill>
                      <a:srgbClr val="9F0202"/>
                    </a:solidFill>
                  </a:rPr>
                  <a:t>sqrt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(E[R</a:t>
                </a:r>
                <a:r>
                  <a:rPr lang="en-GB" altLang="zh-CN" baseline="-25000" dirty="0" smtClean="0">
                    <a:solidFill>
                      <a:srgbClr val="9F0202"/>
                    </a:solidFill>
                  </a:rPr>
                  <a:t>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^2] – (E[</a:t>
                </a:r>
                <a:r>
                  <a:rPr lang="en-GB" altLang="zh-CN" dirty="0" err="1" smtClean="0">
                    <a:solidFill>
                      <a:srgbClr val="9F0202"/>
                    </a:solidFill>
                  </a:rPr>
                  <a:t>R</a:t>
                </a:r>
                <a:r>
                  <a:rPr lang="en-GB" altLang="zh-CN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])^2)           “profit per unit risk”</a:t>
                </a: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GB" altLang="zh-CN" dirty="0" smtClean="0">
                    <a:solidFill>
                      <a:srgbClr val="9F0202"/>
                    </a:solidFill>
                  </a:rPr>
                  <a:t>Denote A = </a:t>
                </a:r>
                <a:r>
                  <a:rPr lang="en-GB" altLang="zh-CN" dirty="0">
                    <a:solidFill>
                      <a:srgbClr val="9F0202"/>
                    </a:solidFill>
                  </a:rPr>
                  <a:t>E[</a:t>
                </a:r>
                <a:r>
                  <a:rPr lang="en-GB" altLang="zh-CN" dirty="0" err="1">
                    <a:solidFill>
                      <a:srgbClr val="9F0202"/>
                    </a:solidFill>
                  </a:rPr>
                  <a:t>R</a:t>
                </a:r>
                <a:r>
                  <a:rPr lang="en-GB" altLang="zh-CN" baseline="-25000" dirty="0" err="1">
                    <a:solidFill>
                      <a:srgbClr val="9F0202"/>
                    </a:solidFill>
                  </a:rPr>
                  <a:t>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], B = E[R</a:t>
                </a:r>
                <a:r>
                  <a:rPr lang="en-GB" altLang="zh-CN" baseline="-25000" dirty="0" smtClean="0">
                    <a:solidFill>
                      <a:srgbClr val="9F0202"/>
                    </a:solidFill>
                  </a:rPr>
                  <a:t>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^2], then S</a:t>
                </a:r>
                <a:r>
                  <a:rPr lang="en-GB" altLang="zh-CN" baseline="-25000" dirty="0" smtClean="0">
                    <a:solidFill>
                      <a:srgbClr val="9F0202"/>
                    </a:solidFill>
                  </a:rPr>
                  <a:t>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 = A / </a:t>
                </a:r>
                <a:r>
                  <a:rPr lang="en-GB" altLang="zh-CN" dirty="0" err="1" smtClean="0">
                    <a:solidFill>
                      <a:srgbClr val="9F0202"/>
                    </a:solidFill>
                  </a:rPr>
                  <a:t>sqrt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(B – A^2)   (Similar to Sharp Ratio)</a:t>
                </a:r>
                <a:endParaRPr lang="en-US" altLang="zh-CN" dirty="0"/>
              </a:p>
              <a:p>
                <a:pPr marL="781050" lvl="1" indent="-400050">
                  <a:spcBef>
                    <a:spcPts val="400"/>
                  </a:spcBef>
                  <a:buFont typeface="+mj-lt"/>
                  <a:buAutoNum type="romanUcPeriod"/>
                  <a:defRPr sz="1800">
                    <a:solidFill>
                      <a:srgbClr val="000000"/>
                    </a:solidFill>
                  </a:defRPr>
                </a:pPr>
                <a:endParaRPr lang="en-US" dirty="0" smtClean="0">
                  <a:solidFill>
                    <a:srgbClr val="9F0202"/>
                  </a:solidFill>
                </a:endParaRPr>
              </a:p>
              <a:p>
                <a:pPr marL="781050" lvl="1" indent="-400050">
                  <a:spcBef>
                    <a:spcPts val="400"/>
                  </a:spcBef>
                  <a:buFont typeface="+mj-lt"/>
                  <a:buAutoNum type="romanUcPeriod"/>
                  <a:defRPr sz="1800">
                    <a:solidFill>
                      <a:srgbClr val="000000"/>
                    </a:solidFill>
                  </a:defRPr>
                </a:pPr>
                <a:endParaRPr lang="en-US" dirty="0" smtClean="0">
                  <a:solidFill>
                    <a:srgbClr val="9F0202"/>
                  </a:solidFill>
                </a:endParaRPr>
              </a:p>
              <a:p>
                <a:pPr marL="666750" lvl="1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endParaRPr dirty="0">
                  <a:solidFill>
                    <a:srgbClr val="9F0202"/>
                  </a:solidFill>
                </a:endParaRPr>
              </a:p>
            </p:txBody>
          </p:sp>
        </mc:Choice>
        <mc:Fallback>
          <p:sp>
            <p:nvSpPr>
              <p:cNvPr id="100" name="Shape 10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3074" y="1219200"/>
                <a:ext cx="8177215" cy="4868863"/>
              </a:xfrm>
              <a:prstGeom prst="rect">
                <a:avLst/>
              </a:prstGeom>
              <a:blipFill rotWithShape="0">
                <a:blip r:embed="rId2"/>
                <a:stretch>
                  <a:fillRect l="-1342" t="-2003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A6A6A6"/>
                </a:solidFill>
              </a:rPr>
              <a:t>r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2109"/>
              </p:ext>
            </p:extLst>
          </p:nvPr>
        </p:nvGraphicFramePr>
        <p:xfrm>
          <a:off x="6682740" y="1588516"/>
          <a:ext cx="1213453" cy="906780"/>
        </p:xfrm>
        <a:graphic>
          <a:graphicData uri="http://schemas.openxmlformats.org/drawingml/2006/table">
            <a:tbl>
              <a:tblPr/>
              <a:tblGrid>
                <a:gridCol w="603853"/>
                <a:gridCol w="609600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2014/9/1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10740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2014/9/2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10735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2014/9/3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10725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2014/9/4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10730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2014/9/5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10735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3092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Model </a:t>
            </a:r>
            <a:r>
              <a:rPr lang="en-US" sz="2800" dirty="0" err="1" smtClean="0">
                <a:solidFill>
                  <a:srgbClr val="9F0202"/>
                </a:solidFill>
              </a:rPr>
              <a:t>Desciption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dirty="0" err="1" smtClean="0"/>
              <a:t>Neuro</a:t>
            </a:r>
            <a:r>
              <a:rPr lang="en-US" dirty="0" smtClean="0"/>
              <a:t> Structure:</a:t>
            </a: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dirty="0" smtClean="0"/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altLang="zh-CN" sz="2000" dirty="0" smtClean="0">
              <a:solidFill>
                <a:srgbClr val="3F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altLang="zh-CN" dirty="0"/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altLang="zh-CN" sz="2000" dirty="0" smtClean="0">
              <a:solidFill>
                <a:srgbClr val="3F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altLang="zh-CN" dirty="0"/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Input: v = </a:t>
            </a:r>
            <a:r>
              <a:rPr lang="en-US" sz="1800" dirty="0" err="1" smtClean="0">
                <a:solidFill>
                  <a:srgbClr val="000000"/>
                </a:solidFill>
              </a:rPr>
              <a:t>w</a:t>
            </a:r>
            <a:r>
              <a:rPr lang="en-US" sz="1800" baseline="30000" dirty="0" err="1" smtClean="0">
                <a:solidFill>
                  <a:srgbClr val="000000"/>
                </a:solidFill>
              </a:rPr>
              <a:t>T</a:t>
            </a:r>
            <a:r>
              <a:rPr lang="en-US" sz="1800" baseline="-25000" dirty="0" smtClean="0">
                <a:solidFill>
                  <a:srgbClr val="000000"/>
                </a:solidFill>
              </a:rPr>
              <a:t>*</a:t>
            </a:r>
            <a:r>
              <a:rPr lang="en-US" sz="1800" dirty="0" smtClean="0">
                <a:solidFill>
                  <a:srgbClr val="000000"/>
                </a:solidFill>
              </a:rPr>
              <a:t> x = w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+w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r</a:t>
            </a:r>
            <a:r>
              <a:rPr lang="en-US" sz="1800" baseline="-25000" dirty="0" smtClean="0">
                <a:solidFill>
                  <a:srgbClr val="000000"/>
                </a:solidFill>
              </a:rPr>
              <a:t>t</a:t>
            </a:r>
            <a:r>
              <a:rPr lang="en-US" sz="1800" dirty="0" smtClean="0">
                <a:solidFill>
                  <a:srgbClr val="000000"/>
                </a:solidFill>
              </a:rPr>
              <a:t>+</a:t>
            </a:r>
            <a:r>
              <a:rPr lang="en-US" altLang="zh-CN" dirty="0" smtClean="0">
                <a:solidFill>
                  <a:srgbClr val="000000"/>
                </a:solidFill>
              </a:rPr>
              <a:t>w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3</a:t>
            </a:r>
            <a:r>
              <a:rPr lang="en-US" altLang="zh-CN" dirty="0" smtClean="0">
                <a:solidFill>
                  <a:srgbClr val="000000"/>
                </a:solidFill>
              </a:rPr>
              <a:t>r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t-1</a:t>
            </a:r>
            <a:r>
              <a:rPr lang="en-US" altLang="zh-CN" dirty="0" smtClean="0">
                <a:solidFill>
                  <a:srgbClr val="000000"/>
                </a:solidFill>
              </a:rPr>
              <a:t>+…+w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N+1</a:t>
            </a:r>
            <a:r>
              <a:rPr lang="en-US" altLang="zh-CN" dirty="0" smtClean="0">
                <a:solidFill>
                  <a:srgbClr val="000000"/>
                </a:solidFill>
              </a:rPr>
              <a:t>r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t-M+1</a:t>
            </a:r>
            <a:r>
              <a:rPr lang="en-US" altLang="zh-CN" dirty="0" smtClean="0">
                <a:solidFill>
                  <a:srgbClr val="000000"/>
                </a:solidFill>
              </a:rPr>
              <a:t>+w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N+2</a:t>
            </a:r>
            <a:r>
              <a:rPr lang="en-US" altLang="zh-CN" dirty="0" smtClean="0">
                <a:solidFill>
                  <a:srgbClr val="000000"/>
                </a:solidFill>
              </a:rPr>
              <a:t>F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t-1</a:t>
            </a:r>
            <a:endParaRPr lang="en-US" altLang="zh-CN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f(v) = </a:t>
            </a:r>
            <a:r>
              <a:rPr lang="en-US" dirty="0" err="1" smtClean="0">
                <a:solidFill>
                  <a:srgbClr val="000000"/>
                </a:solidFill>
              </a:rPr>
              <a:t>tanh</a:t>
            </a:r>
            <a:r>
              <a:rPr lang="en-US" dirty="0" smtClean="0">
                <a:solidFill>
                  <a:srgbClr val="000000"/>
                </a:solidFill>
              </a:rPr>
              <a:t>(v) = e</a:t>
            </a:r>
            <a:r>
              <a:rPr lang="en-US" baseline="30000" dirty="0" smtClean="0">
                <a:solidFill>
                  <a:srgbClr val="000000"/>
                </a:solidFill>
              </a:rPr>
              <a:t>x</a:t>
            </a:r>
            <a:r>
              <a:rPr lang="en-US" dirty="0" smtClean="0">
                <a:solidFill>
                  <a:srgbClr val="000000"/>
                </a:solidFill>
              </a:rPr>
              <a:t>-e</a:t>
            </a:r>
            <a:r>
              <a:rPr lang="en-US" baseline="30000" dirty="0" smtClean="0">
                <a:solidFill>
                  <a:srgbClr val="000000"/>
                </a:solidFill>
              </a:rPr>
              <a:t>-x</a:t>
            </a:r>
            <a:r>
              <a:rPr lang="en-US" dirty="0" smtClean="0">
                <a:solidFill>
                  <a:srgbClr val="000000"/>
                </a:solidFill>
              </a:rPr>
              <a:t> / </a:t>
            </a:r>
            <a:r>
              <a:rPr lang="en-US" dirty="0" err="1" smtClean="0">
                <a:solidFill>
                  <a:srgbClr val="000000"/>
                </a:solidFill>
              </a:rPr>
              <a:t>e</a:t>
            </a:r>
            <a:r>
              <a:rPr lang="en-US" baseline="30000" dirty="0" err="1" smtClean="0">
                <a:solidFill>
                  <a:srgbClr val="000000"/>
                </a:solidFill>
              </a:rPr>
              <a:t>x</a:t>
            </a:r>
            <a:r>
              <a:rPr lang="en-US" dirty="0" err="1" smtClean="0">
                <a:solidFill>
                  <a:srgbClr val="000000"/>
                </a:solidFill>
              </a:rPr>
              <a:t>+e</a:t>
            </a:r>
            <a:r>
              <a:rPr lang="en-US" baseline="30000" dirty="0" err="1" smtClean="0">
                <a:solidFill>
                  <a:srgbClr val="000000"/>
                </a:solidFill>
              </a:rPr>
              <a:t>-x</a:t>
            </a:r>
            <a:r>
              <a:rPr lang="en-US" baseline="30000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(Hyperbolic Tangent)</a:t>
            </a:r>
            <a:endParaRPr sz="2000" dirty="0">
              <a:solidFill>
                <a:srgbClr val="3F0000"/>
              </a:solidFill>
            </a:endParaRP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dirty="0">
              <a:solidFill>
                <a:srgbClr val="9F0202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A6A6A6"/>
                </a:solidFill>
              </a:rPr>
              <a:t>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13" y="1447799"/>
            <a:ext cx="4047310" cy="27320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046" y="3996867"/>
            <a:ext cx="1522854" cy="156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107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Mathematical Principle</a:t>
            </a:r>
            <a:endParaRPr sz="2800" dirty="0">
              <a:solidFill>
                <a:srgbClr val="9F02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Shape 100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65138" y="1219200"/>
                <a:ext cx="8185151" cy="51054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235184" lvl="0" indent="-235184"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/>
                  <a:t>w</a:t>
                </a:r>
                <a:r>
                  <a:rPr lang="en-US" baseline="30000" dirty="0" smtClean="0"/>
                  <a:t>i+1 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w</a:t>
                </a:r>
                <a:r>
                  <a:rPr lang="en-US" baseline="30000" dirty="0" err="1" smtClean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+ alpha * (</a:t>
                </a:r>
                <a:r>
                  <a:rPr lang="en-US" dirty="0" err="1" smtClean="0"/>
                  <a:t>dS</a:t>
                </a:r>
                <a:r>
                  <a:rPr lang="en-US" baseline="-25000" dirty="0" err="1" smtClean="0"/>
                  <a:t>T</a:t>
                </a:r>
                <a:r>
                  <a:rPr lang="en-US" baseline="30000" dirty="0" smtClean="0"/>
                  <a:t> </a:t>
                </a:r>
                <a:r>
                  <a:rPr lang="en-US" dirty="0" smtClean="0"/>
                  <a:t>/ </a:t>
                </a:r>
                <a:r>
                  <a:rPr lang="en-US" dirty="0" err="1" smtClean="0"/>
                  <a:t>dw</a:t>
                </a:r>
                <a:r>
                  <a:rPr lang="en-US" baseline="30000" dirty="0" err="1" smtClean="0"/>
                  <a:t>i</a:t>
                </a:r>
                <a:r>
                  <a:rPr lang="en-US" dirty="0" smtClean="0"/>
                  <a:t>)	(online learning,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gradient ascent</a:t>
                </a:r>
                <a:r>
                  <a:rPr lang="en-US" dirty="0" smtClean="0"/>
                  <a:t>)</a:t>
                </a:r>
              </a:p>
              <a:p>
                <a:pPr marL="235184" lvl="0" indent="-235184"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/>
                  <a:t>How to calculate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dS</a:t>
                </a:r>
                <a:r>
                  <a:rPr lang="en-US" altLang="zh-CN" baseline="-25000" dirty="0" err="1"/>
                  <a:t>T</a:t>
                </a:r>
                <a:r>
                  <a:rPr lang="en-US" altLang="zh-CN" baseline="30000" dirty="0"/>
                  <a:t> </a:t>
                </a:r>
                <a:r>
                  <a:rPr lang="en-US" altLang="zh-CN" dirty="0"/>
                  <a:t>/ </a:t>
                </a:r>
                <a:r>
                  <a:rPr lang="en-US" altLang="zh-CN" dirty="0" err="1"/>
                  <a:t>dw</a:t>
                </a:r>
                <a:r>
                  <a:rPr lang="en-US" altLang="zh-CN" baseline="30000" dirty="0" err="1"/>
                  <a:t>i</a:t>
                </a:r>
                <a:r>
                  <a:rPr lang="en-US" altLang="zh-CN" dirty="0" smtClean="0"/>
                  <a:t>)?</a:t>
                </a:r>
              </a:p>
              <a:p>
                <a:pPr marL="0" indent="0"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/>
                  <a:t>  </a:t>
                </a:r>
                <a:r>
                  <a:rPr lang="en-US" sz="1400" dirty="0" smtClean="0"/>
                  <a:t>Recall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1400" dirty="0" smtClean="0"/>
                  <a:t>   where 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altLang="zh-CN" sz="14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𝑑𝐴</m:t>
                        </m:r>
                      </m:den>
                    </m:f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𝑑𝐵</m:t>
                        </m:r>
                      </m:den>
                    </m:f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𝑑𝐵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zh-CN" sz="1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𝑑𝐴</m:t>
                            </m:r>
                          </m:den>
                        </m:f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𝑑𝐴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den>
                        </m:f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zh-CN" sz="1400" dirty="0"/>
                  <a:t>)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endParaRPr lang="zh-CN" altLang="zh-CN" sz="1400" dirty="0"/>
              </a:p>
              <a:p>
                <a:pPr marL="0" indent="0">
                  <a:buNone/>
                </a:pPr>
                <a:r>
                  <a:rPr lang="en-US" altLang="zh-CN" sz="1400" dirty="0" smtClean="0"/>
                  <a:t>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𝑑𝐴</m:t>
                            </m:r>
                          </m:den>
                        </m:f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𝑑𝐴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den>
                        </m:f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 smtClean="0"/>
                  <a:t>		 (back propagation)</a:t>
                </a:r>
              </a:p>
              <a:p>
                <a:pPr marL="0" indent="0">
                  <a:buNone/>
                </a:pPr>
                <a:r>
                  <a:rPr lang="en-US" altLang="zh-CN" sz="1400" dirty="0" smtClean="0"/>
                  <a:t> 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𝑑𝐴</m:t>
                        </m:r>
                      </m:den>
                    </m:f>
                  </m:oMath>
                </a14:m>
                <a:r>
                  <a:rPr lang="en-US" altLang="zh-CN" sz="1400" dirty="0" smtClean="0"/>
                  <a:t>,</a:t>
                </a:r>
                <a:r>
                  <a:rPr lang="zh-CN" altLang="zh-CN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400" dirty="0" smtClean="0"/>
                  <a:t>,</a:t>
                </a:r>
                <a:r>
                  <a:rPr lang="zh-CN" altLang="zh-CN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𝑑𝐵</m:t>
                        </m:r>
                      </m:den>
                    </m:f>
                  </m:oMath>
                </a14:m>
                <a:r>
                  <a:rPr lang="en-US" altLang="zh-CN" sz="14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𝑑𝐵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400" dirty="0" smtClean="0"/>
                  <a:t> can be obtained at each step, and</a:t>
                </a:r>
              </a:p>
              <a:p>
                <a:pPr marL="0" indent="0">
                  <a:buNone/>
                </a:pPr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zh-CN" sz="1400"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GB" altLang="zh-CN" sz="140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GB" altLang="zh-CN" sz="1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altLang="zh-CN" sz="1400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zh-CN" sz="1400"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GB" altLang="zh-CN" sz="140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GB" altLang="zh-CN" sz="1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altLang="zh-CN" sz="1400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1400" dirty="0"/>
              </a:p>
              <a:p>
                <a:pPr marL="0" indent="0">
                  <a:buNone/>
                </a:pPr>
                <a:r>
                  <a:rPr lang="en-US" altLang="zh-CN" sz="14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tanh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zh-CN" altLang="zh-CN" sz="140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zh-CN" altLang="zh-CN" sz="1400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GB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en-US" altLang="zh-CN" sz="1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zh-CN" sz="1400" dirty="0" smtClean="0"/>
                  <a:t> is recurrent and depend on the previous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zh-CN" sz="1400" dirty="0" smtClean="0"/>
                  <a:t> , which can be iteratively programmed</a:t>
                </a:r>
                <a:endParaRPr lang="zh-CN" altLang="zh-CN" sz="1400" dirty="0"/>
              </a:p>
              <a:p>
                <a:pPr marL="0" indent="0">
                  <a:buNone/>
                </a:pPr>
                <a:endParaRPr lang="zh-CN" altLang="zh-CN" sz="1400" dirty="0"/>
              </a:p>
              <a:p>
                <a:pPr marL="0" indent="0">
                  <a:buNone/>
                </a:pPr>
                <a:endParaRPr lang="zh-CN" altLang="zh-CN" sz="1800" dirty="0"/>
              </a:p>
              <a:p>
                <a:pPr marL="235184" lvl="0" indent="-235184">
                  <a:defRPr sz="1800">
                    <a:solidFill>
                      <a:srgbClr val="000000"/>
                    </a:solidFill>
                  </a:defRPr>
                </a:pPr>
                <a:endParaRPr lang="en-US" altLang="zh-CN" sz="2000" dirty="0" smtClean="0">
                  <a:solidFill>
                    <a:srgbClr val="3F0000"/>
                  </a:solidFill>
                </a:endParaRPr>
              </a:p>
              <a:p>
                <a:pPr marL="781050" lvl="1" indent="-400050">
                  <a:spcBef>
                    <a:spcPts val="400"/>
                  </a:spcBef>
                  <a:buFont typeface="+mj-lt"/>
                  <a:buAutoNum type="romanUcPeriod"/>
                  <a:defRPr sz="1800">
                    <a:solidFill>
                      <a:srgbClr val="000000"/>
                    </a:solidFill>
                  </a:defRPr>
                </a:pPr>
                <a:endParaRPr lang="en-US" dirty="0" smtClean="0">
                  <a:solidFill>
                    <a:srgbClr val="9F0202"/>
                  </a:solidFill>
                </a:endParaRPr>
              </a:p>
              <a:p>
                <a:pPr marL="666750" lvl="1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endParaRPr dirty="0">
                  <a:solidFill>
                    <a:srgbClr val="9F0202"/>
                  </a:solidFill>
                </a:endParaRPr>
              </a:p>
            </p:txBody>
          </p:sp>
        </mc:Choice>
        <mc:Fallback xmlns="">
          <p:sp>
            <p:nvSpPr>
              <p:cNvPr id="100" name="Shape 10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5138" y="1219200"/>
                <a:ext cx="8185151" cy="5105400"/>
              </a:xfrm>
              <a:prstGeom prst="rect">
                <a:avLst/>
              </a:prstGeom>
              <a:blipFill rotWithShape="0">
                <a:blip r:embed="rId2"/>
                <a:stretch>
                  <a:fillRect l="-1713" t="-1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A6A6A6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952469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</a:t>
            </a:r>
            <a:r>
              <a:rPr lang="en-US" altLang="zh-CN" sz="2800" dirty="0" smtClean="0">
                <a:solidFill>
                  <a:srgbClr val="9F0202"/>
                </a:solidFill>
              </a:rPr>
              <a:t>Implementation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Implementation:</a:t>
            </a:r>
            <a:endParaRPr lang="en-US" sz="2000" dirty="0" smtClean="0">
              <a:solidFill>
                <a:srgbClr val="3F0000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Split historical data into training and test set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Using training data to determine the optimal weight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Apply the weight on test set and observe the performance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Assume trade only one share per transaction</a:t>
            </a:r>
          </a:p>
          <a:p>
            <a:pPr marL="381000" lvl="1" indent="0">
              <a:spcBef>
                <a:spcPts val="40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381000" lvl="1" indent="0">
              <a:spcBef>
                <a:spcPts val="40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773" y="2933533"/>
            <a:ext cx="3967044" cy="29902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5138" y="3246767"/>
            <a:ext cx="2941163" cy="9746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666750" marR="0" lvl="1" indent="-285750" algn="l" defTabSz="914400" rtl="0" fontAlgn="auto" latinLnBrk="1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3A80"/>
              </a:buClr>
              <a:buSzPct val="100000"/>
              <a:buFontTx/>
              <a:buChar char="–"/>
              <a:tabLst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9F0202"/>
                </a:solidFill>
                <a:latin typeface="Tahoma"/>
                <a:ea typeface="Tahoma"/>
                <a:cs typeface="Tahoma"/>
              </a:rPr>
              <a:t>As the learning steps increases, the </a:t>
            </a:r>
            <a:r>
              <a:rPr lang="en-US" altLang="zh-CN" dirty="0" smtClean="0">
                <a:solidFill>
                  <a:srgbClr val="9F0202"/>
                </a:solidFill>
                <a:latin typeface="Tahoma"/>
                <a:ea typeface="Tahoma"/>
                <a:cs typeface="Tahoma"/>
              </a:rPr>
              <a:t>“Sharp Ratio” </a:t>
            </a:r>
            <a:r>
              <a:rPr lang="en-US" altLang="zh-CN" dirty="0">
                <a:solidFill>
                  <a:srgbClr val="9F0202"/>
                </a:solidFill>
                <a:latin typeface="Tahoma"/>
                <a:ea typeface="Tahoma"/>
                <a:cs typeface="Tahoma"/>
              </a:rPr>
              <a:t>increases</a:t>
            </a:r>
            <a:endParaRPr lang="zh-CN" altLang="en-US" dirty="0">
              <a:solidFill>
                <a:srgbClr val="9F0202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322508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</a:t>
            </a:r>
            <a:r>
              <a:rPr lang="en-US" altLang="zh-CN" sz="2800" dirty="0" smtClean="0">
                <a:solidFill>
                  <a:srgbClr val="9F0202"/>
                </a:solidFill>
              </a:rPr>
              <a:t>Implementation on Stocks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AMZN, Day-Granularity, </a:t>
            </a:r>
            <a:r>
              <a:rPr lang="en-US" sz="1800" b="1" dirty="0" smtClean="0">
                <a:solidFill>
                  <a:srgbClr val="000000"/>
                </a:solidFill>
              </a:rPr>
              <a:t>no loss limit control</a:t>
            </a:r>
            <a:r>
              <a:rPr lang="en-US" sz="1800" dirty="0" smtClean="0">
                <a:solidFill>
                  <a:srgbClr val="000000"/>
                </a:solidFill>
              </a:rPr>
              <a:t>, using 21 days price:</a:t>
            </a:r>
            <a:endParaRPr lang="en-US" sz="2000" dirty="0" smtClean="0">
              <a:solidFill>
                <a:srgbClr val="3F0000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Training Data: 2013/1/2 – 2015/5/29, 606 days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Test Data: 2015/6/1 – 2015/9/30, 86 days 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Training natural net return 171.08, test natural net return (</a:t>
            </a:r>
            <a:r>
              <a:rPr lang="en-US" dirty="0" err="1" smtClean="0">
                <a:solidFill>
                  <a:srgbClr val="9F0202"/>
                </a:solidFill>
              </a:rPr>
              <a:t>nnt</a:t>
            </a:r>
            <a:r>
              <a:rPr lang="en-US" dirty="0" smtClean="0">
                <a:solidFill>
                  <a:srgbClr val="9F0202"/>
                </a:solidFill>
              </a:rPr>
              <a:t>) 80.97 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Initial weight 0.02, learning speed 0.3, commission 0.05, steps 1000</a:t>
            </a:r>
          </a:p>
          <a:p>
            <a:pPr marL="381000" lvl="1" indent="0">
              <a:spcBef>
                <a:spcPts val="40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9F0202"/>
              </a:solidFill>
            </a:endParaRPr>
          </a:p>
          <a:p>
            <a:pPr marL="381000" lvl="1" indent="0">
              <a:spcBef>
                <a:spcPts val="40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Training: net return around 850, 500% </a:t>
            </a:r>
            <a:r>
              <a:rPr lang="en-US" dirty="0" err="1" smtClean="0">
                <a:solidFill>
                  <a:srgbClr val="9F0202"/>
                </a:solidFill>
              </a:rPr>
              <a:t>nnt</a:t>
            </a: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Test: net return around 220, 270% </a:t>
            </a:r>
            <a:r>
              <a:rPr lang="en-US" dirty="0" err="1" smtClean="0">
                <a:solidFill>
                  <a:srgbClr val="9F0202"/>
                </a:solidFill>
              </a:rPr>
              <a:t>nnt</a:t>
            </a: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If only hold long position net return 140, 170% </a:t>
            </a:r>
            <a:r>
              <a:rPr lang="en-US" dirty="0" err="1" smtClean="0">
                <a:solidFill>
                  <a:srgbClr val="9F0202"/>
                </a:solidFill>
              </a:rPr>
              <a:t>nnt</a:t>
            </a:r>
            <a:endParaRPr dirty="0">
              <a:solidFill>
                <a:srgbClr val="9F0202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3" y="2840205"/>
            <a:ext cx="4053281" cy="22601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20" y="2840205"/>
            <a:ext cx="4411979" cy="22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149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</a:t>
            </a:r>
            <a:r>
              <a:rPr lang="en-US" altLang="zh-CN" sz="2800" dirty="0" smtClean="0">
                <a:solidFill>
                  <a:srgbClr val="9F0202"/>
                </a:solidFill>
              </a:rPr>
              <a:t>Implementation on Stocks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AAPL, Day-Granularity, </a:t>
            </a:r>
            <a:r>
              <a:rPr lang="en-US" sz="1800" b="1" dirty="0" smtClean="0">
                <a:solidFill>
                  <a:srgbClr val="000000"/>
                </a:solidFill>
              </a:rPr>
              <a:t>no loss limit control</a:t>
            </a:r>
            <a:r>
              <a:rPr lang="en-US" sz="1800" dirty="0" smtClean="0">
                <a:solidFill>
                  <a:srgbClr val="000000"/>
                </a:solidFill>
              </a:rPr>
              <a:t>, using 21 days price:</a:t>
            </a:r>
            <a:endParaRPr lang="en-US" sz="2000" dirty="0" smtClean="0">
              <a:solidFill>
                <a:srgbClr val="3F0000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Training Data: 2012/7/2 – 2015/11/30, 859 days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Test Data: 2015/12/1 – 2016/3/31, 83 days 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Training natural net return 33.65, test natural net return -12.24 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Initial weight 0.1, learning speed 1.0, commission 0.05, steps 1000</a:t>
            </a:r>
          </a:p>
          <a:p>
            <a:pPr marL="381000" lvl="1" indent="0">
              <a:spcBef>
                <a:spcPts val="40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9F0202"/>
              </a:solidFill>
            </a:endParaRPr>
          </a:p>
          <a:p>
            <a:pPr marL="381000" lvl="1" indent="0">
              <a:spcBef>
                <a:spcPts val="40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Training: net return around 197.0, 600% </a:t>
            </a:r>
            <a:r>
              <a:rPr lang="en-US" dirty="0" err="1" smtClean="0">
                <a:solidFill>
                  <a:srgbClr val="9F0202"/>
                </a:solidFill>
              </a:rPr>
              <a:t>nnt</a:t>
            </a: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Test: net return around -25.0,  200% </a:t>
            </a:r>
            <a:r>
              <a:rPr lang="en-US" dirty="0" err="1" smtClean="0">
                <a:solidFill>
                  <a:srgbClr val="9F0202"/>
                </a:solidFill>
              </a:rPr>
              <a:t>nnt</a:t>
            </a:r>
            <a:r>
              <a:rPr lang="en-US" dirty="0" smtClean="0">
                <a:solidFill>
                  <a:srgbClr val="9F0202"/>
                </a:solidFill>
              </a:rPr>
              <a:t> (loss)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Biggest drawback happened at the second half of Jan, 2016, when the stock price was bumpy</a:t>
            </a:r>
            <a:endParaRPr dirty="0">
              <a:solidFill>
                <a:srgbClr val="9F0202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73" y="2685199"/>
            <a:ext cx="3761995" cy="20977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2" y="2756033"/>
            <a:ext cx="2702567" cy="202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054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54510"/>
      </a:accent1>
      <a:accent2>
        <a:srgbClr val="1E60A2"/>
      </a:accent2>
      <a:accent3>
        <a:srgbClr val="8F8F8F"/>
      </a:accent3>
      <a:accent4>
        <a:srgbClr val="707070"/>
      </a:accent4>
      <a:accent5>
        <a:srgbClr val="F9B0AA"/>
      </a:accent5>
      <a:accent6>
        <a:srgbClr val="1A5692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5451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5451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54510"/>
      </a:accent1>
      <a:accent2>
        <a:srgbClr val="1E60A2"/>
      </a:accent2>
      <a:accent3>
        <a:srgbClr val="8F8F8F"/>
      </a:accent3>
      <a:accent4>
        <a:srgbClr val="707070"/>
      </a:accent4>
      <a:accent5>
        <a:srgbClr val="F9B0AA"/>
      </a:accent5>
      <a:accent6>
        <a:srgbClr val="1A5692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5451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5451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1139</Words>
  <Application>Microsoft Office PowerPoint</Application>
  <PresentationFormat>全屏显示(4:3)</PresentationFormat>
  <Paragraphs>209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Helvetica Neue</vt:lpstr>
      <vt:lpstr>宋体</vt:lpstr>
      <vt:lpstr>Arial</vt:lpstr>
      <vt:lpstr>Cambria Math</vt:lpstr>
      <vt:lpstr>Helvetica</vt:lpstr>
      <vt:lpstr>Tahoma</vt:lpstr>
      <vt:lpstr>Times New Roman</vt:lpstr>
      <vt:lpstr>Default</vt:lpstr>
      <vt:lpstr>Investment Association Presentation  </vt:lpstr>
      <vt:lpstr>Concepts</vt:lpstr>
      <vt:lpstr>Concepts</vt:lpstr>
      <vt:lpstr>RRL: Initialization</vt:lpstr>
      <vt:lpstr>RRL: Model Desciption</vt:lpstr>
      <vt:lpstr>RRL: Mathematical Principle</vt:lpstr>
      <vt:lpstr>RRL: Implementation</vt:lpstr>
      <vt:lpstr>RRL: Implementation on Stocks</vt:lpstr>
      <vt:lpstr>RRL: Implementation on Stocks</vt:lpstr>
      <vt:lpstr>RRL: Implementation on Futures</vt:lpstr>
      <vt:lpstr>RRL: Implementation on Futures</vt:lpstr>
      <vt:lpstr>RRL: Implementation on Futures</vt:lpstr>
      <vt:lpstr>RRL: Implementation on Futures</vt:lpstr>
      <vt:lpstr>RRL: Conclusion</vt:lpstr>
      <vt:lpstr>RRL: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542 Project Presentation</dc:title>
  <dc:creator>Yupu Song</dc:creator>
  <cp:lastModifiedBy>Yupu Song</cp:lastModifiedBy>
  <cp:revision>105</cp:revision>
  <dcterms:modified xsi:type="dcterms:W3CDTF">2016-04-14T02:08:30Z</dcterms:modified>
</cp:coreProperties>
</file>