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3"/>
  </p:notesMasterIdLst>
  <p:sldIdLst>
    <p:sldId id="257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KW2LDe2C7PB3MDerukgMxUNyt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3E2B85-F3F2-4C51-9914-FA814E43339F}">
  <a:tblStyle styleId="{CD3E2B85-F3F2-4C51-9914-FA814E4333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7013" autoAdjust="0"/>
  </p:normalViewPr>
  <p:slideViewPr>
    <p:cSldViewPr snapToGrid="0">
      <p:cViewPr varScale="1">
        <p:scale>
          <a:sx n="65" d="100"/>
          <a:sy n="65" d="100"/>
        </p:scale>
        <p:origin x="29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0070b54fb_0_3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a0070b54fb_0_30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g2a0070b54fb_0_30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0070b54fb_0_308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2a0070b54fb_0_308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2" name="Google Shape;152;g2a0070b54fb_0_3082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2a0070b54fb_0_3082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2a0070b54fb_0_3082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0070b54fb_0_315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g2a0070b54fb_0_3151"/>
          <p:cNvSpPr txBox="1">
            <a:spLocks noGrp="1"/>
          </p:cNvSpPr>
          <p:nvPr>
            <p:ph type="body" idx="1"/>
          </p:nvPr>
        </p:nvSpPr>
        <p:spPr>
          <a:xfrm rot="5400000">
            <a:off x="4114830" y="-1171816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21" name="Google Shape;221;g2a0070b54fb_0_3151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g2a0070b54fb_0_3151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g2a0070b54fb_0_3151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0070b54fb_0_3157"/>
          <p:cNvSpPr/>
          <p:nvPr/>
        </p:nvSpPr>
        <p:spPr>
          <a:xfrm>
            <a:off x="3177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a0070b54fb_0_3157"/>
          <p:cNvSpPr/>
          <p:nvPr/>
        </p:nvSpPr>
        <p:spPr>
          <a:xfrm>
            <a:off x="17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a0070b54fb_0_3157"/>
          <p:cNvSpPr txBox="1">
            <a:spLocks noGrp="1"/>
          </p:cNvSpPr>
          <p:nvPr>
            <p:ph type="title"/>
          </p:nvPr>
        </p:nvSpPr>
        <p:spPr>
          <a:xfrm rot="5400000">
            <a:off x="7159351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g2a0070b54fb_0_3157"/>
          <p:cNvSpPr txBox="1">
            <a:spLocks noGrp="1"/>
          </p:cNvSpPr>
          <p:nvPr>
            <p:ph type="body" idx="1"/>
          </p:nvPr>
        </p:nvSpPr>
        <p:spPr>
          <a:xfrm rot="5400000">
            <a:off x="1825351" y="-574848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29" name="Google Shape;229;g2a0070b54fb_0_3157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g2a0070b54fb_0_3157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g2a0070b54fb_0_3157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0070b54fb_0_3088"/>
          <p:cNvSpPr/>
          <p:nvPr/>
        </p:nvSpPr>
        <p:spPr>
          <a:xfrm>
            <a:off x="3177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a0070b54fb_0_3088"/>
          <p:cNvSpPr/>
          <p:nvPr/>
        </p:nvSpPr>
        <p:spPr>
          <a:xfrm>
            <a:off x="17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a0070b54fb_0_308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Lato"/>
              <a:buNone/>
              <a:defRPr sz="800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2a0070b54fb_0_3088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0" name="Google Shape;160;g2a0070b54fb_0_3088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2a0070b54fb_0_3088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g2a0070b54fb_0_3088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63" name="Google Shape;163;g2a0070b54fb_0_3088"/>
          <p:cNvCxnSpPr/>
          <p:nvPr/>
        </p:nvCxnSpPr>
        <p:spPr>
          <a:xfrm>
            <a:off x="1207659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0070b54fb_0_3097"/>
          <p:cNvSpPr/>
          <p:nvPr/>
        </p:nvSpPr>
        <p:spPr>
          <a:xfrm>
            <a:off x="3177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a0070b54fb_0_3097"/>
          <p:cNvSpPr/>
          <p:nvPr/>
        </p:nvSpPr>
        <p:spPr>
          <a:xfrm>
            <a:off x="17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a0070b54fb_0_309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Lato"/>
              <a:buNone/>
              <a:defRPr sz="8000" b="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2a0070b54fb_0_3097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g2a0070b54fb_0_3097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2a0070b54fb_0_3097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2a0070b54fb_0_3097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72" name="Google Shape;172;g2a0070b54fb_0_3097"/>
          <p:cNvCxnSpPr/>
          <p:nvPr/>
        </p:nvCxnSpPr>
        <p:spPr>
          <a:xfrm>
            <a:off x="1207659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0070b54fb_0_310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2a0070b54fb_0_310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6" name="Google Shape;176;g2a0070b54fb_0_310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7" name="Google Shape;177;g2a0070b54fb_0_3106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2a0070b54fb_0_3106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g2a0070b54fb_0_3106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0070b54fb_0_3113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2a0070b54fb_0_3113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3" name="Google Shape;183;g2a0070b54fb_0_3113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84" name="Google Shape;184;g2a0070b54fb_0_3113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g2a0070b54fb_0_3113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86" name="Google Shape;186;g2a0070b54fb_0_3113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g2a0070b54fb_0_3113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g2a0070b54fb_0_3113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0070b54fb_0_312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g2a0070b54fb_0_3122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g2a0070b54fb_0_3122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g2a0070b54fb_0_3122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0070b54fb_0_3127"/>
          <p:cNvSpPr/>
          <p:nvPr/>
        </p:nvSpPr>
        <p:spPr>
          <a:xfrm>
            <a:off x="3177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a0070b54fb_0_3127"/>
          <p:cNvSpPr/>
          <p:nvPr/>
        </p:nvSpPr>
        <p:spPr>
          <a:xfrm>
            <a:off x="17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a0070b54fb_0_3127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g2a0070b54fb_0_3127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g2a0070b54fb_0_3127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0070b54fb_0_3133"/>
          <p:cNvSpPr/>
          <p:nvPr/>
        </p:nvSpPr>
        <p:spPr>
          <a:xfrm>
            <a:off x="18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a0070b54fb_0_3133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a0070b54fb_0_3133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None/>
              <a:defRPr sz="36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g2a0070b54fb_0_313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05" name="Google Shape;205;g2a0070b54fb_0_3133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6" name="Google Shape;206;g2a0070b54fb_0_3133"/>
          <p:cNvSpPr txBox="1">
            <a:spLocks noGrp="1"/>
          </p:cNvSpPr>
          <p:nvPr>
            <p:ph type="dt" idx="10"/>
          </p:nvPr>
        </p:nvSpPr>
        <p:spPr>
          <a:xfrm>
            <a:off x="465513" y="6459787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g2a0070b54fb_0_3133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g2a0070b54fb_0_3133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0070b54fb_0_3142"/>
          <p:cNvSpPr/>
          <p:nvPr/>
        </p:nvSpPr>
        <p:spPr>
          <a:xfrm>
            <a:off x="1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a0070b54fb_0_3142"/>
          <p:cNvSpPr/>
          <p:nvPr/>
        </p:nvSpPr>
        <p:spPr>
          <a:xfrm>
            <a:off x="17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a0070b54fb_0_3142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None/>
              <a:defRPr sz="36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g2a0070b54fb_0_3142"/>
          <p:cNvSpPr>
            <a:spLocks noGrp="1"/>
          </p:cNvSpPr>
          <p:nvPr>
            <p:ph type="pic" idx="2"/>
          </p:nvPr>
        </p:nvSpPr>
        <p:spPr>
          <a:xfrm>
            <a:off x="17" y="0"/>
            <a:ext cx="12192000" cy="4915200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214" name="Google Shape;214;g2a0070b54fb_0_3142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g2a0070b54fb_0_3142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g2a0070b54fb_0_3142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g2a0070b54fb_0_3142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0070b54fb_0_307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a0070b54fb_0_3073"/>
          <p:cNvSpPr/>
          <p:nvPr/>
        </p:nvSpPr>
        <p:spPr>
          <a:xfrm>
            <a:off x="17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a0070b54fb_0_3073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7" name="Google Shape;147;g2a0070b54fb_0_3073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8" name="Google Shape;148;g2a0070b54fb_0_3073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  <a:defRPr sz="1051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4AC2ABE-09E0-435D-5C83-A0830DA3B27E}"/>
              </a:ext>
            </a:extLst>
          </p:cNvPr>
          <p:cNvSpPr/>
          <p:nvPr/>
        </p:nvSpPr>
        <p:spPr>
          <a:xfrm>
            <a:off x="0" y="-29174"/>
            <a:ext cx="12192000" cy="919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6" name="Google Shape;246;g2a0070b54fb_0_30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303" y="5049897"/>
            <a:ext cx="899999" cy="8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a0070b54fb_0_3064"/>
          <p:cNvSpPr txBox="1"/>
          <p:nvPr/>
        </p:nvSpPr>
        <p:spPr>
          <a:xfrm>
            <a:off x="3216000" y="6459787"/>
            <a:ext cx="576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CS6140 – MACHINE LEARNING – FALL 2023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8" name="Google Shape;248;g2a0070b54fb_0_3064"/>
          <p:cNvGrpSpPr/>
          <p:nvPr/>
        </p:nvGrpSpPr>
        <p:grpSpPr>
          <a:xfrm>
            <a:off x="245334" y="954773"/>
            <a:ext cx="3528860" cy="1486172"/>
            <a:chOff x="3978500" y="973691"/>
            <a:chExt cx="1285325" cy="1114239"/>
          </a:xfrm>
          <a:solidFill>
            <a:schemeClr val="accent3"/>
          </a:solidFill>
        </p:grpSpPr>
        <p:grpSp>
          <p:nvGrpSpPr>
            <p:cNvPr id="249" name="Google Shape;249;g2a0070b54fb_0_3064"/>
            <p:cNvGrpSpPr/>
            <p:nvPr/>
          </p:nvGrpSpPr>
          <p:grpSpPr>
            <a:xfrm>
              <a:off x="4734025" y="1140951"/>
              <a:ext cx="529800" cy="946979"/>
              <a:chOff x="4318975" y="1083450"/>
              <a:chExt cx="529800" cy="700791"/>
            </a:xfrm>
            <a:grpFill/>
          </p:grpSpPr>
          <p:sp>
            <p:nvSpPr>
              <p:cNvPr id="250" name="Google Shape;250;g2a0070b54fb_0_3064"/>
              <p:cNvSpPr/>
              <p:nvPr/>
            </p:nvSpPr>
            <p:spPr>
              <a:xfrm>
                <a:off x="4517125" y="1086100"/>
                <a:ext cx="133500" cy="6981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1" name="Google Shape;251;g2a0070b54fb_0_3064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grp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52" name="Google Shape;252;g2a0070b54fb_0_3064"/>
            <p:cNvSpPr txBox="1"/>
            <p:nvPr/>
          </p:nvSpPr>
          <p:spPr>
            <a:xfrm>
              <a:off x="3978500" y="973691"/>
              <a:ext cx="758400" cy="67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b="1" dirty="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Project Setup and Literature Review</a:t>
              </a:r>
              <a:endParaRPr sz="13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" name="Google Shape;253;g2a0070b54fb_0_3064"/>
          <p:cNvGrpSpPr/>
          <p:nvPr/>
        </p:nvGrpSpPr>
        <p:grpSpPr>
          <a:xfrm>
            <a:off x="245335" y="1616586"/>
            <a:ext cx="3528854" cy="1811434"/>
            <a:chOff x="3978501" y="896771"/>
            <a:chExt cx="1285323" cy="1059970"/>
          </a:xfrm>
        </p:grpSpPr>
        <p:grpSp>
          <p:nvGrpSpPr>
            <p:cNvPr id="254" name="Google Shape;254;g2a0070b54fb_0_3064"/>
            <p:cNvGrpSpPr/>
            <p:nvPr/>
          </p:nvGrpSpPr>
          <p:grpSpPr>
            <a:xfrm>
              <a:off x="4734024" y="1064031"/>
              <a:ext cx="529800" cy="892710"/>
              <a:chOff x="4318974" y="1026527"/>
              <a:chExt cx="529800" cy="660631"/>
            </a:xfrm>
          </p:grpSpPr>
          <p:sp>
            <p:nvSpPr>
              <p:cNvPr id="255" name="Google Shape;255;g2a0070b54fb_0_3064"/>
              <p:cNvSpPr/>
              <p:nvPr/>
            </p:nvSpPr>
            <p:spPr>
              <a:xfrm>
                <a:off x="4517129" y="1086104"/>
                <a:ext cx="133500" cy="6010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6" name="Google Shape;256;g2a0070b54fb_0_3064"/>
              <p:cNvCxnSpPr/>
              <p:nvPr/>
            </p:nvCxnSpPr>
            <p:spPr>
              <a:xfrm rot="10800000">
                <a:off x="4318974" y="1026527"/>
                <a:ext cx="529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57" name="Google Shape;257;g2a0070b54fb_0_3064"/>
            <p:cNvSpPr txBox="1"/>
            <p:nvPr/>
          </p:nvSpPr>
          <p:spPr>
            <a:xfrm>
              <a:off x="3978501" y="896771"/>
              <a:ext cx="758400" cy="67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b="1" dirty="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Data Preparation</a:t>
              </a:r>
              <a:endParaRPr sz="13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8" name="Google Shape;258;g2a0070b54fb_0_3064"/>
          <p:cNvGrpSpPr/>
          <p:nvPr/>
        </p:nvGrpSpPr>
        <p:grpSpPr>
          <a:xfrm>
            <a:off x="245334" y="3428019"/>
            <a:ext cx="3528860" cy="1688529"/>
            <a:chOff x="3978500" y="1225413"/>
            <a:chExt cx="1285325" cy="1265953"/>
          </a:xfrm>
        </p:grpSpPr>
        <p:grpSp>
          <p:nvGrpSpPr>
            <p:cNvPr id="259" name="Google Shape;259;g2a0070b54fb_0_3064"/>
            <p:cNvGrpSpPr/>
            <p:nvPr/>
          </p:nvGrpSpPr>
          <p:grpSpPr>
            <a:xfrm>
              <a:off x="4734025" y="1225413"/>
              <a:ext cx="529800" cy="1265953"/>
              <a:chOff x="4318975" y="1145955"/>
              <a:chExt cx="529800" cy="936841"/>
            </a:xfrm>
          </p:grpSpPr>
          <p:sp>
            <p:nvSpPr>
              <p:cNvPr id="260" name="Google Shape;260;g2a0070b54fb_0_3064"/>
              <p:cNvSpPr/>
              <p:nvPr/>
            </p:nvSpPr>
            <p:spPr>
              <a:xfrm>
                <a:off x="4517129" y="1145955"/>
                <a:ext cx="133500" cy="936841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1" name="Google Shape;261;g2a0070b54fb_0_3064"/>
              <p:cNvCxnSpPr/>
              <p:nvPr/>
            </p:nvCxnSpPr>
            <p:spPr>
              <a:xfrm rot="10800000">
                <a:off x="4318975" y="1645825"/>
                <a:ext cx="529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62" name="Google Shape;262;g2a0070b54fb_0_3064"/>
            <p:cNvSpPr txBox="1"/>
            <p:nvPr/>
          </p:nvSpPr>
          <p:spPr>
            <a:xfrm>
              <a:off x="3978500" y="1733628"/>
              <a:ext cx="758400" cy="67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Development</a:t>
              </a:r>
              <a:endParaRPr sz="13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g2a0070b54fb_0_3064"/>
          <p:cNvGrpSpPr/>
          <p:nvPr/>
        </p:nvGrpSpPr>
        <p:grpSpPr>
          <a:xfrm>
            <a:off x="245334" y="4899144"/>
            <a:ext cx="3528860" cy="1012043"/>
            <a:chOff x="3978500" y="1527087"/>
            <a:chExt cx="1285325" cy="758766"/>
          </a:xfrm>
        </p:grpSpPr>
        <p:grpSp>
          <p:nvGrpSpPr>
            <p:cNvPr id="264" name="Google Shape;264;g2a0070b54fb_0_3064"/>
            <p:cNvGrpSpPr/>
            <p:nvPr/>
          </p:nvGrpSpPr>
          <p:grpSpPr>
            <a:xfrm>
              <a:off x="4734025" y="1691112"/>
              <a:ext cx="529800" cy="594741"/>
              <a:chOff x="4318975" y="1490584"/>
              <a:chExt cx="529800" cy="440125"/>
            </a:xfrm>
          </p:grpSpPr>
          <p:sp>
            <p:nvSpPr>
              <p:cNvPr id="265" name="Google Shape;265;g2a0070b54fb_0_3064"/>
              <p:cNvSpPr/>
              <p:nvPr/>
            </p:nvSpPr>
            <p:spPr>
              <a:xfrm>
                <a:off x="4517125" y="1490584"/>
                <a:ext cx="133500" cy="440125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6" name="Google Shape;266;g2a0070b54fb_0_3064"/>
              <p:cNvCxnSpPr/>
              <p:nvPr/>
            </p:nvCxnSpPr>
            <p:spPr>
              <a:xfrm rot="10800000">
                <a:off x="4318975" y="1492978"/>
                <a:ext cx="529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67" name="Google Shape;267;g2a0070b54fb_0_3064"/>
            <p:cNvSpPr txBox="1"/>
            <p:nvPr/>
          </p:nvSpPr>
          <p:spPr>
            <a:xfrm>
              <a:off x="3978500" y="1527087"/>
              <a:ext cx="758400" cy="67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 Testing and Optimization</a:t>
              </a:r>
              <a:endParaRPr sz="13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" name="Google Shape;268;g2a0070b54fb_0_3064"/>
          <p:cNvGrpSpPr/>
          <p:nvPr/>
        </p:nvGrpSpPr>
        <p:grpSpPr>
          <a:xfrm>
            <a:off x="245334" y="5692415"/>
            <a:ext cx="3528860" cy="899915"/>
            <a:chOff x="3978500" y="1320550"/>
            <a:chExt cx="1285325" cy="674700"/>
          </a:xfrm>
        </p:grpSpPr>
        <p:grpSp>
          <p:nvGrpSpPr>
            <p:cNvPr id="269" name="Google Shape;269;g2a0070b54fb_0_3064"/>
            <p:cNvGrpSpPr/>
            <p:nvPr/>
          </p:nvGrpSpPr>
          <p:grpSpPr>
            <a:xfrm>
              <a:off x="4734025" y="1485600"/>
              <a:ext cx="529800" cy="305352"/>
              <a:chOff x="4318975" y="1338499"/>
              <a:chExt cx="529800" cy="225969"/>
            </a:xfrm>
          </p:grpSpPr>
          <p:sp>
            <p:nvSpPr>
              <p:cNvPr id="270" name="Google Shape;270;g2a0070b54fb_0_3064"/>
              <p:cNvSpPr/>
              <p:nvPr/>
            </p:nvSpPr>
            <p:spPr>
              <a:xfrm>
                <a:off x="4517125" y="1338499"/>
                <a:ext cx="133500" cy="225969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1" name="Google Shape;271;g2a0070b54fb_0_3064"/>
              <p:cNvCxnSpPr/>
              <p:nvPr/>
            </p:nvCxnSpPr>
            <p:spPr>
              <a:xfrm rot="10800000">
                <a:off x="4318975" y="1340134"/>
                <a:ext cx="5298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72" name="Google Shape;272;g2a0070b54fb_0_3064"/>
            <p:cNvSpPr txBox="1"/>
            <p:nvPr/>
          </p:nvSpPr>
          <p:spPr>
            <a:xfrm>
              <a:off x="3978500" y="1320550"/>
              <a:ext cx="758400" cy="67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b="1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Documentation and Reporting</a:t>
              </a:r>
              <a:endParaRPr sz="13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76D2A-F265-19B9-71E6-940DF5330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729" y="3596548"/>
            <a:ext cx="899999" cy="145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52DE47-99E8-7D90-C44A-402C6E4C374D}"/>
              </a:ext>
            </a:extLst>
          </p:cNvPr>
          <p:cNvSpPr txBox="1"/>
          <p:nvPr/>
        </p:nvSpPr>
        <p:spPr>
          <a:xfrm>
            <a:off x="3867149" y="1137578"/>
            <a:ext cx="6457950" cy="73019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50" dirty="0"/>
              <a:t>Define project scope and 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50" dirty="0"/>
              <a:t>Conduct literature review and review/gather datasets from existing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50" dirty="0"/>
              <a:t>Created shared folder, GitHub Repository, Teams group chats and shared Notebooks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2F49B-2A6E-8255-27A2-F904EB247A5B}"/>
              </a:ext>
            </a:extLst>
          </p:cNvPr>
          <p:cNvSpPr txBox="1"/>
          <p:nvPr/>
        </p:nvSpPr>
        <p:spPr>
          <a:xfrm>
            <a:off x="3867150" y="1874549"/>
            <a:ext cx="2152650" cy="155427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50" dirty="0"/>
              <a:t>Performed EDA on the Golden Globes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50" dirty="0"/>
              <a:t>Cleaned datasets by removing records related to television and non-Oscar nominated awards.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50" dirty="0"/>
              <a:t>Converted Golden Globes categories into features.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50" dirty="0"/>
              <a:t>Analyzed the relevancy of Golden Globes categories in predicting Oscar nominations.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852EF-FF09-75BB-B7AF-9916D6F6317C}"/>
              </a:ext>
            </a:extLst>
          </p:cNvPr>
          <p:cNvSpPr txBox="1"/>
          <p:nvPr/>
        </p:nvSpPr>
        <p:spPr>
          <a:xfrm>
            <a:off x="6019800" y="1873978"/>
            <a:ext cx="2152650" cy="155427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50" dirty="0"/>
              <a:t>Merged Golden Globe datasets and Oscar rewards dataset by implementing fuzzy matching based on film titles; verified manually.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50" dirty="0"/>
              <a:t>Resolved the no common key problem due to movie title mismatch</a:t>
            </a:r>
          </a:p>
          <a:p>
            <a:pPr marL="171450" lvl="1" indent="-171450" fontAlgn="base">
              <a:buFont typeface="Arial" panose="020B0604020202020204" pitchFamily="34" charset="0"/>
              <a:buChar char="•"/>
            </a:pPr>
            <a:r>
              <a:rPr lang="en-CA" sz="950" dirty="0"/>
              <a:t>Differentiated remake versions of the film by comparing metadata.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56FE0-25AA-2D60-40AC-EA3179EED6A0}"/>
              </a:ext>
            </a:extLst>
          </p:cNvPr>
          <p:cNvSpPr txBox="1"/>
          <p:nvPr/>
        </p:nvSpPr>
        <p:spPr>
          <a:xfrm>
            <a:off x="8172450" y="1873978"/>
            <a:ext cx="2152650" cy="155147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50" dirty="0"/>
              <a:t>. Analyzed the IMDb dataset and The Movies dataset from Kaggle.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50" dirty="0"/>
              <a:t>Filter out non-relevant data from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50" dirty="0"/>
              <a:t>Created a master dataset to be used for training containing features and labels.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950" dirty="0"/>
              <a:t>Add various new features based on the movie metadata.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6E061C-E892-22F8-3EC4-790FEACDF719}"/>
              </a:ext>
            </a:extLst>
          </p:cNvPr>
          <p:cNvSpPr txBox="1"/>
          <p:nvPr/>
        </p:nvSpPr>
        <p:spPr>
          <a:xfrm>
            <a:off x="3867150" y="4328967"/>
            <a:ext cx="2152650" cy="158221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171450" indent="-171450" fontAlgn="base">
              <a:buFont typeface="Arial" panose="020B0604020202020204" pitchFamily="34" charset="0"/>
              <a:buChar char="•"/>
              <a:defRPr sz="9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1"/>
            <a:r>
              <a:rPr lang="en-CA" dirty="0"/>
              <a:t>Train, test, and optimize machine learning models for K-nearest neighbors and logistic regression.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204865-E894-1AA6-6D76-0FA2C0004D23}"/>
              </a:ext>
            </a:extLst>
          </p:cNvPr>
          <p:cNvSpPr txBox="1"/>
          <p:nvPr/>
        </p:nvSpPr>
        <p:spPr>
          <a:xfrm>
            <a:off x="6019800" y="3428018"/>
            <a:ext cx="2152650" cy="89700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noAutofit/>
          </a:bodyPr>
          <a:lstStyle/>
          <a:p>
            <a:pPr marL="171450" lvl="1" indent="-171450" fontAlgn="base">
              <a:buFont typeface="Arial" panose="020B0604020202020204" pitchFamily="34" charset="0"/>
              <a:buChar char="•"/>
            </a:pPr>
            <a:r>
              <a:rPr lang="en-CA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the SAG dataset similar to the Golden Globe Dataset.</a:t>
            </a:r>
          </a:p>
          <a:p>
            <a:pPr marL="171450" lvl="1" indent="-171450" fontAlgn="base">
              <a:buFont typeface="Arial" panose="020B0604020202020204" pitchFamily="34" charset="0"/>
              <a:buChar char="•"/>
            </a:pPr>
            <a:r>
              <a:rPr lang="en-CA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 datasets with our Master Dataset.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C291F5-2EBB-F24B-5BB2-AFEBF093D7C4}"/>
              </a:ext>
            </a:extLst>
          </p:cNvPr>
          <p:cNvSpPr txBox="1"/>
          <p:nvPr/>
        </p:nvSpPr>
        <p:spPr>
          <a:xfrm>
            <a:off x="6019800" y="4328396"/>
            <a:ext cx="2152650" cy="1582217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171450" indent="-171450" fontAlgn="base">
              <a:buFont typeface="Arial" panose="020B0604020202020204" pitchFamily="34" charset="0"/>
              <a:buChar char="•"/>
              <a:defRPr sz="9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1"/>
            <a:r>
              <a:rPr lang="en-CA" dirty="0"/>
              <a:t>Create multi-label decision trees and random forests.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E080E-C46E-EEAE-038C-B8585CED763D}"/>
              </a:ext>
            </a:extLst>
          </p:cNvPr>
          <p:cNvSpPr txBox="1"/>
          <p:nvPr/>
        </p:nvSpPr>
        <p:spPr>
          <a:xfrm>
            <a:off x="3867149" y="3429216"/>
            <a:ext cx="2152650" cy="89721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noAutofit/>
          </a:bodyPr>
          <a:lstStyle/>
          <a:p>
            <a:pPr marL="171450" lvl="1" indent="-171450" fontAlgn="base">
              <a:buFont typeface="Arial" panose="020B0604020202020204" pitchFamily="34" charset="0"/>
              <a:buChar char="•"/>
            </a:pPr>
            <a:r>
              <a:rPr lang="en-CA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 movie names to be matched with our Master dataset.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90C8C8-1568-B892-D528-AC6D4712EDA1}"/>
              </a:ext>
            </a:extLst>
          </p:cNvPr>
          <p:cNvSpPr txBox="1"/>
          <p:nvPr/>
        </p:nvSpPr>
        <p:spPr>
          <a:xfrm>
            <a:off x="8172450" y="4328395"/>
            <a:ext cx="2152650" cy="1582213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171450" indent="-171450" fontAlgn="base">
              <a:buFont typeface="Arial" panose="020B0604020202020204" pitchFamily="34" charset="0"/>
              <a:buChar char="•"/>
              <a:defRPr sz="9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1"/>
            <a:r>
              <a:rPr lang="en-CA" dirty="0"/>
              <a:t>Train, test, and optimize a neural network for multi-label classification using Sigmoid activation function in the output layer.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7D322B-3FE5-81AD-4364-5E3729F2E21B}"/>
              </a:ext>
            </a:extLst>
          </p:cNvPr>
          <p:cNvSpPr txBox="1"/>
          <p:nvPr/>
        </p:nvSpPr>
        <p:spPr>
          <a:xfrm>
            <a:off x="8172449" y="3428018"/>
            <a:ext cx="2152650" cy="897008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171450" indent="-171450" fontAlgn="base">
              <a:buFont typeface="Arial" panose="020B0604020202020204" pitchFamily="34" charset="0"/>
              <a:buChar char="•"/>
              <a:defRPr sz="9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1"/>
            <a:r>
              <a:rPr lang="en-CA" dirty="0"/>
              <a:t>Analyze repeated production company names and reorganize data accordingly.</a:t>
            </a:r>
          </a:p>
          <a:p>
            <a:pPr lvl="1"/>
            <a:r>
              <a:rPr lang="en-CA" dirty="0"/>
              <a:t>Add actor/actresses/director related features to dataset.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F68BCA-6F56-ECD7-93C2-628DCE4A9E90}"/>
              </a:ext>
            </a:extLst>
          </p:cNvPr>
          <p:cNvSpPr txBox="1"/>
          <p:nvPr/>
        </p:nvSpPr>
        <p:spPr>
          <a:xfrm>
            <a:off x="3867150" y="5910608"/>
            <a:ext cx="6457949" cy="34871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2pPr marL="171450" indent="-171450" fontAlgn="base">
              <a:buFont typeface="Arial" panose="020B0604020202020204" pitchFamily="34" charset="0"/>
              <a:buChar char="•"/>
              <a:defRPr sz="9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1"/>
            <a:r>
              <a:rPr lang="en-CA" dirty="0"/>
              <a:t>Documentation and reporting.</a:t>
            </a:r>
          </a:p>
        </p:txBody>
      </p:sp>
      <p:sp>
        <p:nvSpPr>
          <p:cNvPr id="28" name="Google Shape;237;p1">
            <a:extLst>
              <a:ext uri="{FF2B5EF4-FFF2-40B4-BE49-F238E27FC236}">
                <a16:creationId xmlns:a16="http://schemas.microsoft.com/office/drawing/2014/main" id="{8DD1DECE-1DE5-0301-2085-198331B82121}"/>
              </a:ext>
            </a:extLst>
          </p:cNvPr>
          <p:cNvSpPr txBox="1">
            <a:spLocks/>
          </p:cNvSpPr>
          <p:nvPr/>
        </p:nvSpPr>
        <p:spPr>
          <a:xfrm>
            <a:off x="844062" y="97445"/>
            <a:ext cx="10846666" cy="59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1"/>
              </a:buClr>
              <a:buSzPts val="5400"/>
              <a:buFont typeface="Lato"/>
              <a:buNone/>
            </a:pPr>
            <a:r>
              <a:rPr lang="en-CA" sz="2400" cap="all" dirty="0">
                <a:solidFill>
                  <a:schemeClr val="accent1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Predicting Oscar Nominees – Progress Update</a:t>
            </a:r>
            <a:endParaRPr lang="en-CA" sz="1200" cap="all" dirty="0">
              <a:solidFill>
                <a:schemeClr val="accent1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Google Shape;238;p1">
            <a:extLst>
              <a:ext uri="{FF2B5EF4-FFF2-40B4-BE49-F238E27FC236}">
                <a16:creationId xmlns:a16="http://schemas.microsoft.com/office/drawing/2014/main" id="{2C6C8564-EDA7-7BDA-D86A-B7BFFA9A8218}"/>
              </a:ext>
            </a:extLst>
          </p:cNvPr>
          <p:cNvSpPr txBox="1">
            <a:spLocks/>
          </p:cNvSpPr>
          <p:nvPr/>
        </p:nvSpPr>
        <p:spPr>
          <a:xfrm>
            <a:off x="9486265" y="171675"/>
            <a:ext cx="2204463" cy="64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 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◦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◦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◦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◦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◦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◦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◦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800"/>
              <a:buFont typeface="Arial"/>
              <a:buChar char="◦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SzPts val="1280"/>
              <a:buFont typeface="Arial"/>
              <a:buNone/>
            </a:pPr>
            <a:r>
              <a:rPr lang="en-CA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Hui, Macarious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SzPts val="1280"/>
              <a:buFont typeface="Arial"/>
              <a:buNone/>
            </a:pPr>
            <a:r>
              <a:rPr lang="en-CA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Wu, Victor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SzPts val="1280"/>
              <a:buFont typeface="Arial"/>
              <a:buNone/>
            </a:pPr>
            <a:r>
              <a:rPr lang="en-CA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Zhang, </a:t>
            </a:r>
            <a:r>
              <a:rPr lang="en-CA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Tianyi</a:t>
            </a:r>
            <a:endParaRPr lang="en-CA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Northeastern - Brand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8102E"/>
      </a:accent1>
      <a:accent2>
        <a:srgbClr val="000000"/>
      </a:accent2>
      <a:accent3>
        <a:srgbClr val="A4804A"/>
      </a:accent3>
      <a:accent4>
        <a:srgbClr val="1A4538"/>
      </a:accent4>
      <a:accent5>
        <a:srgbClr val="E5621C"/>
      </a:accent5>
      <a:accent6>
        <a:srgbClr val="0C3354"/>
      </a:accent6>
      <a:hlink>
        <a:srgbClr val="BB4100"/>
      </a:hlink>
      <a:folHlink>
        <a:srgbClr val="FF85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Lato</vt:lpstr>
      <vt:lpstr>Roboto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Oscar Nominees: A Multiclass Classification Approach Using Machine Learning</dc:title>
  <dc:creator>Macarious Hui</dc:creator>
  <cp:lastModifiedBy>Macarious Kin Fung Hui</cp:lastModifiedBy>
  <cp:revision>2</cp:revision>
  <dcterms:created xsi:type="dcterms:W3CDTF">2022-11-10T06:51:34Z</dcterms:created>
  <dcterms:modified xsi:type="dcterms:W3CDTF">2023-11-28T21:43:14Z</dcterms:modified>
</cp:coreProperties>
</file>