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329774-4BEE-4E19-A0B6-6222A3F70492}">
  <a:tblStyle styleId="{07329774-4BEE-4E19-A0B6-6222A3F704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b5af492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b5af492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b5af49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2b5af49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2b5af49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2b5af49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b5af49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2b5af49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2b5af49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2b5af49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b5af492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2b5af492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lamaindex.ai/blog/boosting-rag-picking-the-best-embedding-reranker-models-42d079022e83" TargetMode="External"/><Relationship Id="rId4" Type="http://schemas.openxmlformats.org/officeDocument/2006/relationships/hyperlink" Target="https://ihower.tw/blog/archives/12167" TargetMode="External"/><Relationship Id="rId5" Type="http://schemas.openxmlformats.org/officeDocument/2006/relationships/hyperlink" Target="https://ihower.tw/blog/archives/12227" TargetMode="External"/><Relationship Id="rId6" Type="http://schemas.openxmlformats.org/officeDocument/2006/relationships/hyperlink" Target="https://huggingface.co/spaces/mteb/leaderboard_lega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Embedding &amp; Rerank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模型評測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評測指標與資料集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參考Llamaindex評測embedding模型的指標為</a:t>
            </a:r>
            <a:r>
              <a:rPr lang="zh-TW">
                <a:solidFill>
                  <a:srgbClr val="0000FF"/>
                </a:solidFill>
              </a:rPr>
              <a:t>命中率(Hit Rate)</a:t>
            </a:r>
            <a:r>
              <a:rPr lang="zh-TW"/>
              <a:t>及</a:t>
            </a:r>
            <a:r>
              <a:rPr lang="zh-TW">
                <a:solidFill>
                  <a:srgbClr val="0000FF"/>
                </a:solidFill>
              </a:rPr>
              <a:t>倒數排名(MRR)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使用聯發科提供的「TCEval-E2資料集」的「</a:t>
            </a:r>
            <a:r>
              <a:rPr lang="zh-TW" sz="1650">
                <a:solidFill>
                  <a:srgbClr val="111111"/>
                </a:solidFill>
                <a:highlight>
                  <a:srgbClr val="FFFFFF"/>
                </a:highlight>
              </a:rPr>
              <a:t>台達閱讀理解資料集 drcd」</a:t>
            </a:r>
            <a:r>
              <a:rPr lang="zh-TW"/>
              <a:t>(繁體中文)，1000段不重複的段落，以及3943個問題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Reranker的模型是輸入兩段文字，輸出一個相關性分數0到1之間，也就是將用戶query的文字與top_k的每一段進行相關性分數計算(得到0~1之間的數字)，再進行排序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trike="sngStrike"/>
              <a:t>huggingface上的中文embedding模型排名，是用簡體中文評測排名，不代表繁體中文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4063925" y="2530779"/>
            <a:ext cx="12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embedding</a:t>
            </a:r>
            <a:r>
              <a:rPr lang="zh-TW"/>
              <a:t>模型評測程式流程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77775" y="1202500"/>
            <a:ext cx="12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繁中資料集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577775" y="2517750"/>
            <a:ext cx="12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index-st.py</a:t>
            </a:r>
            <a:endParaRPr/>
          </a:p>
        </p:txBody>
      </p:sp>
      <p:cxnSp>
        <p:nvCxnSpPr>
          <p:cNvPr id="70" name="Google Shape;70;p15"/>
          <p:cNvCxnSpPr>
            <a:stCxn id="68" idx="2"/>
            <a:endCxn id="69" idx="0"/>
          </p:cNvCxnSpPr>
          <p:nvPr/>
        </p:nvCxnSpPr>
        <p:spPr>
          <a:xfrm>
            <a:off x="1205975" y="1775200"/>
            <a:ext cx="0" cy="7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 txBox="1"/>
          <p:nvPr/>
        </p:nvSpPr>
        <p:spPr>
          <a:xfrm>
            <a:off x="1270625" y="1982075"/>
            <a:ext cx="179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取得評測資料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2" name="Google Shape;72;p15"/>
          <p:cNvCxnSpPr>
            <a:stCxn id="69" idx="3"/>
            <a:endCxn id="66" idx="1"/>
          </p:cNvCxnSpPr>
          <p:nvPr/>
        </p:nvCxnSpPr>
        <p:spPr>
          <a:xfrm>
            <a:off x="1834175" y="2804100"/>
            <a:ext cx="2229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1834175" y="2881775"/>
            <a:ext cx="2405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1.依embedding模型將資料集轉成向量寫入資料庫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2.問題也轉向量存入資料庫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917525" y="2530775"/>
            <a:ext cx="1434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benchmark.py</a:t>
            </a:r>
            <a:endParaRPr/>
          </a:p>
        </p:txBody>
      </p:sp>
      <p:cxnSp>
        <p:nvCxnSpPr>
          <p:cNvPr id="75" name="Google Shape;75;p15"/>
          <p:cNvCxnSpPr>
            <a:stCxn id="66" idx="3"/>
            <a:endCxn id="74" idx="1"/>
          </p:cNvCxnSpPr>
          <p:nvPr/>
        </p:nvCxnSpPr>
        <p:spPr>
          <a:xfrm>
            <a:off x="5320325" y="2817129"/>
            <a:ext cx="159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451175" y="1546175"/>
            <a:ext cx="32763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讀取向量資料與問題進行cosine相似搜尋，得到top_k後，再計算HitRate與MRR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934532" y="4257025"/>
            <a:ext cx="14343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輸出HitRate &amp; MRR</a:t>
            </a:r>
            <a:endParaRPr/>
          </a:p>
        </p:txBody>
      </p:sp>
      <p:cxnSp>
        <p:nvCxnSpPr>
          <p:cNvPr id="78" name="Google Shape;78;p15"/>
          <p:cNvCxnSpPr>
            <a:stCxn id="74" idx="2"/>
            <a:endCxn id="77" idx="0"/>
          </p:cNvCxnSpPr>
          <p:nvPr/>
        </p:nvCxnSpPr>
        <p:spPr>
          <a:xfrm>
            <a:off x="7634675" y="3103475"/>
            <a:ext cx="17100" cy="11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6"/>
          <p:cNvGraphicFramePr/>
          <p:nvPr/>
        </p:nvGraphicFramePr>
        <p:xfrm>
          <a:off x="394700" y="22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{07329774-4BEE-4E19-A0B6-6222A3F70492}</a:tableStyleId>
              </a:tblPr>
              <a:tblGrid>
                <a:gridCol w="1546900"/>
                <a:gridCol w="1267050"/>
                <a:gridCol w="1392300"/>
                <a:gridCol w="904625"/>
                <a:gridCol w="1140200"/>
                <a:gridCol w="1180925"/>
                <a:gridCol w="92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模型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平均命中率(top_k=5)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倒數排名(</a:t>
                      </a:r>
                      <a:r>
                        <a:rPr lang="zh-TW"/>
                        <a:t>MRR</a:t>
                      </a:r>
                      <a:r>
                        <a:rPr lang="zh-TW"/>
                        <a:t>越高越好)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Model Size(M)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Memory Usage(GB)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Embedding Dimensions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Max Tokens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ckiplab/bert-base-chinese</a:t>
                      </a:r>
                      <a:br>
                        <a:rPr lang="zh-TW"/>
                      </a:br>
                      <a:r>
                        <a:rPr lang="zh-TW"/>
                        <a:t>(中文詞庫知識小組)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0.757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sentence-transformers/all-MiniLM-L6-v2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0.166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intfloat/multilingual-e5-large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jinaai/jina-embeddings-v2-base-zh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768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0000FF"/>
                          </a:solidFill>
                        </a:rPr>
                        <a:t>BAAI/bge-m3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8192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text-embedding-3-large(openai)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3072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8191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4063925" y="2530779"/>
            <a:ext cx="12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資料庫</a:t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embedding + </a:t>
            </a:r>
            <a:r>
              <a:rPr lang="zh-TW">
                <a:solidFill>
                  <a:srgbClr val="0000FF"/>
                </a:solidFill>
              </a:rPr>
              <a:t>Reranker</a:t>
            </a:r>
            <a:r>
              <a:rPr lang="zh-TW"/>
              <a:t> 模型評測程式流程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77775" y="1202500"/>
            <a:ext cx="12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繁中資料集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577775" y="2517750"/>
            <a:ext cx="12564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index-st.py</a:t>
            </a:r>
            <a:endParaRPr/>
          </a:p>
        </p:txBody>
      </p:sp>
      <p:cxnSp>
        <p:nvCxnSpPr>
          <p:cNvPr id="92" name="Google Shape;92;p17"/>
          <p:cNvCxnSpPr>
            <a:stCxn id="90" idx="2"/>
            <a:endCxn id="91" idx="0"/>
          </p:cNvCxnSpPr>
          <p:nvPr/>
        </p:nvCxnSpPr>
        <p:spPr>
          <a:xfrm>
            <a:off x="1205975" y="1775200"/>
            <a:ext cx="0" cy="7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1270625" y="1982075"/>
            <a:ext cx="1796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取得評測資料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4" name="Google Shape;94;p17"/>
          <p:cNvCxnSpPr>
            <a:stCxn id="91" idx="3"/>
            <a:endCxn id="88" idx="1"/>
          </p:cNvCxnSpPr>
          <p:nvPr/>
        </p:nvCxnSpPr>
        <p:spPr>
          <a:xfrm>
            <a:off x="1834175" y="2804100"/>
            <a:ext cx="2229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1834175" y="2881775"/>
            <a:ext cx="24057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1.依embedding模型將資料集轉成向量寫入資料庫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2.問題也轉向量存入資料庫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917525" y="2530775"/>
            <a:ext cx="1669200" cy="63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benchmark.py +</a:t>
            </a:r>
            <a:br>
              <a:rPr lang="zh-TW"/>
            </a:br>
            <a:r>
              <a:rPr lang="zh-TW">
                <a:solidFill>
                  <a:srgbClr val="0000FF"/>
                </a:solidFill>
              </a:rPr>
              <a:t>reranker-xxx.py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97" name="Google Shape;97;p17"/>
          <p:cNvCxnSpPr>
            <a:stCxn id="88" idx="3"/>
            <a:endCxn id="96" idx="1"/>
          </p:cNvCxnSpPr>
          <p:nvPr/>
        </p:nvCxnSpPr>
        <p:spPr>
          <a:xfrm>
            <a:off x="5320325" y="2817129"/>
            <a:ext cx="1597200" cy="3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5451175" y="1546175"/>
            <a:ext cx="32763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讀取向量資料與問題進行cosine相似搜尋，得到top_k後，再計算HitRate與MRR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934524" y="4257025"/>
            <a:ext cx="16692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輸出HitRate &amp; MRR</a:t>
            </a:r>
            <a:endParaRPr/>
          </a:p>
        </p:txBody>
      </p:sp>
      <p:cxnSp>
        <p:nvCxnSpPr>
          <p:cNvPr id="100" name="Google Shape;100;p17"/>
          <p:cNvCxnSpPr>
            <a:stCxn id="96" idx="2"/>
            <a:endCxn id="99" idx="0"/>
          </p:cNvCxnSpPr>
          <p:nvPr/>
        </p:nvCxnSpPr>
        <p:spPr>
          <a:xfrm>
            <a:off x="7752125" y="3163475"/>
            <a:ext cx="17100" cy="10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18"/>
          <p:cNvGraphicFramePr/>
          <p:nvPr/>
        </p:nvGraphicFramePr>
        <p:xfrm>
          <a:off x="435800" y="4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{07329774-4BEE-4E19-A0B6-6222A3F70492}</a:tableStyleId>
              </a:tblPr>
              <a:tblGrid>
                <a:gridCol w="1670925"/>
                <a:gridCol w="1670925"/>
                <a:gridCol w="1670925"/>
                <a:gridCol w="1670925"/>
                <a:gridCol w="1670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模型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未Rerank前</a:t>
                      </a:r>
                      <a:r>
                        <a:rPr lang="zh-TW"/>
                        <a:t>命中率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未Rerank前</a:t>
                      </a:r>
                      <a:r>
                        <a:rPr lang="zh-TW"/>
                        <a:t>MRR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命中率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MRR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cross-encoder/ms-marco-MiniLM-L-6-v2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0.426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0.285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BAAI/bge-reranker-v2-m3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0.885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0.77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0.879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BAAI/bge-reranker-base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0.873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voyage-3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jinaai/jina-embeddings-v2-base-zh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https://www.llamaindex.ai/blog/boosting-rag-picking-the-best-embedding-reranker-models-42d079022e83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https://ihower.tw/blog/archives/12167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https://ihower.tw/blog/archives/12227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https://huggingface.co/spaces/mteb/leaderboard_legacy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