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8" r:id="rId4"/>
    <p:sldMasterId id="2147483790" r:id="rId5"/>
  </p:sldMasterIdLst>
  <p:notesMasterIdLst>
    <p:notesMasterId r:id="rId21"/>
  </p:notesMasterIdLst>
  <p:sldIdLst>
    <p:sldId id="306" r:id="rId6"/>
    <p:sldId id="311" r:id="rId7"/>
    <p:sldId id="312" r:id="rId8"/>
    <p:sldId id="313" r:id="rId9"/>
    <p:sldId id="257" r:id="rId10"/>
    <p:sldId id="258" r:id="rId11"/>
    <p:sldId id="259" r:id="rId12"/>
    <p:sldId id="260" r:id="rId13"/>
    <p:sldId id="261" r:id="rId14"/>
    <p:sldId id="262" r:id="rId15"/>
    <p:sldId id="263" r:id="rId16"/>
    <p:sldId id="265" r:id="rId17"/>
    <p:sldId id="266" r:id="rId18"/>
    <p:sldId id="267" r:id="rId19"/>
    <p:sldId id="268" r:id="rId20"/>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763E5A-F1C3-476D-964E-FB892AF8D40D}" v="1" dt="2025-06-13T17:14:55.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50" autoAdjust="0"/>
    <p:restoredTop sz="94674" autoAdjust="0"/>
  </p:normalViewPr>
  <p:slideViewPr>
    <p:cSldViewPr snapToGrid="0">
      <p:cViewPr varScale="1">
        <p:scale>
          <a:sx n="76" d="100"/>
          <a:sy n="76" d="100"/>
        </p:scale>
        <p:origin x="200"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n Teodorescu" userId="c0861eb71ccff382" providerId="LiveId" clId="{C4763E5A-F1C3-476D-964E-FB892AF8D40D}"/>
    <pc:docChg chg="addSld modSld">
      <pc:chgData name="Florin Teodorescu" userId="c0861eb71ccff382" providerId="LiveId" clId="{C4763E5A-F1C3-476D-964E-FB892AF8D40D}" dt="2025-06-13T17:25:11.847" v="1" actId="207"/>
      <pc:docMkLst>
        <pc:docMk/>
      </pc:docMkLst>
      <pc:sldChg chg="modSp add mod">
        <pc:chgData name="Florin Teodorescu" userId="c0861eb71ccff382" providerId="LiveId" clId="{C4763E5A-F1C3-476D-964E-FB892AF8D40D}" dt="2025-06-13T17:25:11.847" v="1" actId="207"/>
        <pc:sldMkLst>
          <pc:docMk/>
          <pc:sldMk cId="782844547" sldId="257"/>
        </pc:sldMkLst>
        <pc:spChg chg="mod">
          <ac:chgData name="Florin Teodorescu" userId="c0861eb71ccff382" providerId="LiveId" clId="{C4763E5A-F1C3-476D-964E-FB892AF8D40D}" dt="2025-06-13T17:25:11.847" v="1" actId="207"/>
          <ac:spMkLst>
            <pc:docMk/>
            <pc:sldMk cId="782844547" sldId="257"/>
            <ac:spMk id="11" creationId="{C3A64C3B-219E-4A34-95C4-97419403E81A}"/>
          </ac:spMkLst>
        </pc:spChg>
      </pc:sldChg>
      <pc:sldChg chg="add">
        <pc:chgData name="Florin Teodorescu" userId="c0861eb71ccff382" providerId="LiveId" clId="{C4763E5A-F1C3-476D-964E-FB892AF8D40D}" dt="2025-06-13T17:14:55.947" v="0"/>
        <pc:sldMkLst>
          <pc:docMk/>
          <pc:sldMk cId="2165616998" sldId="258"/>
        </pc:sldMkLst>
      </pc:sldChg>
      <pc:sldChg chg="add">
        <pc:chgData name="Florin Teodorescu" userId="c0861eb71ccff382" providerId="LiveId" clId="{C4763E5A-F1C3-476D-964E-FB892AF8D40D}" dt="2025-06-13T17:14:55.947" v="0"/>
        <pc:sldMkLst>
          <pc:docMk/>
          <pc:sldMk cId="4215558863" sldId="259"/>
        </pc:sldMkLst>
      </pc:sldChg>
      <pc:sldChg chg="add">
        <pc:chgData name="Florin Teodorescu" userId="c0861eb71ccff382" providerId="LiveId" clId="{C4763E5A-F1C3-476D-964E-FB892AF8D40D}" dt="2025-06-13T17:14:55.947" v="0"/>
        <pc:sldMkLst>
          <pc:docMk/>
          <pc:sldMk cId="1063086234" sldId="260"/>
        </pc:sldMkLst>
      </pc:sldChg>
      <pc:sldChg chg="add">
        <pc:chgData name="Florin Teodorescu" userId="c0861eb71ccff382" providerId="LiveId" clId="{C4763E5A-F1C3-476D-964E-FB892AF8D40D}" dt="2025-06-13T17:14:55.947" v="0"/>
        <pc:sldMkLst>
          <pc:docMk/>
          <pc:sldMk cId="3786428037" sldId="261"/>
        </pc:sldMkLst>
      </pc:sldChg>
      <pc:sldChg chg="add">
        <pc:chgData name="Florin Teodorescu" userId="c0861eb71ccff382" providerId="LiveId" clId="{C4763E5A-F1C3-476D-964E-FB892AF8D40D}" dt="2025-06-13T17:14:55.947" v="0"/>
        <pc:sldMkLst>
          <pc:docMk/>
          <pc:sldMk cId="161890153" sldId="262"/>
        </pc:sldMkLst>
      </pc:sldChg>
      <pc:sldChg chg="add">
        <pc:chgData name="Florin Teodorescu" userId="c0861eb71ccff382" providerId="LiveId" clId="{C4763E5A-F1C3-476D-964E-FB892AF8D40D}" dt="2025-06-13T17:14:55.947" v="0"/>
        <pc:sldMkLst>
          <pc:docMk/>
          <pc:sldMk cId="4105026930" sldId="263"/>
        </pc:sldMkLst>
      </pc:sldChg>
      <pc:sldChg chg="add">
        <pc:chgData name="Florin Teodorescu" userId="c0861eb71ccff382" providerId="LiveId" clId="{C4763E5A-F1C3-476D-964E-FB892AF8D40D}" dt="2025-06-13T17:14:55.947" v="0"/>
        <pc:sldMkLst>
          <pc:docMk/>
          <pc:sldMk cId="77162504" sldId="265"/>
        </pc:sldMkLst>
      </pc:sldChg>
      <pc:sldChg chg="add">
        <pc:chgData name="Florin Teodorescu" userId="c0861eb71ccff382" providerId="LiveId" clId="{C4763E5A-F1C3-476D-964E-FB892AF8D40D}" dt="2025-06-13T17:14:55.947" v="0"/>
        <pc:sldMkLst>
          <pc:docMk/>
          <pc:sldMk cId="3566884020" sldId="266"/>
        </pc:sldMkLst>
      </pc:sldChg>
      <pc:sldChg chg="add">
        <pc:chgData name="Florin Teodorescu" userId="c0861eb71ccff382" providerId="LiveId" clId="{C4763E5A-F1C3-476D-964E-FB892AF8D40D}" dt="2025-06-13T17:14:55.947" v="0"/>
        <pc:sldMkLst>
          <pc:docMk/>
          <pc:sldMk cId="446107459" sldId="267"/>
        </pc:sldMkLst>
      </pc:sldChg>
      <pc:sldChg chg="add">
        <pc:chgData name="Florin Teodorescu" userId="c0861eb71ccff382" providerId="LiveId" clId="{C4763E5A-F1C3-476D-964E-FB892AF8D40D}" dt="2025-06-13T17:14:55.947" v="0"/>
        <pc:sldMkLst>
          <pc:docMk/>
          <pc:sldMk cId="622313210" sldId="268"/>
        </pc:sldMkLst>
      </pc:sldChg>
    </pc:docChg>
  </pc:docChgLst>
  <pc:docChgLst>
    <pc:chgData name="Florin Teodorescu" userId="5a9a629557a7747a" providerId="LiveId" clId="{8B717F7B-BB50-4A72-94C6-6C87BAA99E3C}"/>
    <pc:docChg chg="undo custSel addSld delSld modSld sldOrd">
      <pc:chgData name="Florin Teodorescu" userId="5a9a629557a7747a" providerId="LiveId" clId="{8B717F7B-BB50-4A72-94C6-6C87BAA99E3C}" dt="2019-05-28T03:59:23.030" v="7517" actId="6549"/>
      <pc:docMkLst>
        <pc:docMk/>
      </pc:docMkLst>
      <pc:sldChg chg="modSp del">
        <pc:chgData name="Florin Teodorescu" userId="5a9a629557a7747a" providerId="LiveId" clId="{8B717F7B-BB50-4A72-94C6-6C87BAA99E3C}" dt="2019-05-28T00:33:58.870" v="1145" actId="2696"/>
        <pc:sldMkLst>
          <pc:docMk/>
          <pc:sldMk cId="1445191112" sldId="309"/>
        </pc:sldMkLst>
      </pc:sldChg>
      <pc:sldChg chg="addSp delSp modSp add modAnim">
        <pc:chgData name="Florin Teodorescu" userId="5a9a629557a7747a" providerId="LiveId" clId="{8B717F7B-BB50-4A72-94C6-6C87BAA99E3C}" dt="2019-05-28T02:26:29.724" v="3068" actId="1076"/>
        <pc:sldMkLst>
          <pc:docMk/>
          <pc:sldMk cId="478568822" sldId="310"/>
        </pc:sldMkLst>
      </pc:sldChg>
      <pc:sldChg chg="addSp modSp add modAnim">
        <pc:chgData name="Florin Teodorescu" userId="5a9a629557a7747a" providerId="LiveId" clId="{8B717F7B-BB50-4A72-94C6-6C87BAA99E3C}" dt="2019-05-28T02:41:47.097" v="4601" actId="1038"/>
        <pc:sldMkLst>
          <pc:docMk/>
          <pc:sldMk cId="1125968769" sldId="311"/>
        </pc:sldMkLst>
      </pc:sldChg>
      <pc:sldChg chg="addSp delSp modSp add ord modAnim">
        <pc:chgData name="Florin Teodorescu" userId="5a9a629557a7747a" providerId="LiveId" clId="{8B717F7B-BB50-4A72-94C6-6C87BAA99E3C}" dt="2019-05-28T02:42:19.289" v="4631" actId="1036"/>
        <pc:sldMkLst>
          <pc:docMk/>
          <pc:sldMk cId="169118886" sldId="312"/>
        </pc:sldMkLst>
      </pc:sldChg>
      <pc:sldChg chg="delSp modSp add delAnim">
        <pc:chgData name="Florin Teodorescu" userId="5a9a629557a7747a" providerId="LiveId" clId="{8B717F7B-BB50-4A72-94C6-6C87BAA99E3C}" dt="2019-05-28T03:59:23.030" v="7517" actId="6549"/>
        <pc:sldMkLst>
          <pc:docMk/>
          <pc:sldMk cId="451871157" sldId="31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7T21:30:38.25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1984,'54'6'8247,"10"-3"-7214,82 1-1284,-108-8-976,-38 4-2479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BFA9ACB-5BED-4E62-AAEE-A93CE31A4B3F}" type="datetimeFigureOut">
              <a:rPr lang="en-US" smtClean="0"/>
              <a:t>7/25/2025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AC273458-26B3-4A62-B0B0-F4D3FDA41F1A}" type="slidenum">
              <a:rPr lang="en-US" smtClean="0"/>
              <a:t>‹#›</a:t>
            </a:fld>
            <a:endParaRPr lang="en-US"/>
          </a:p>
        </p:txBody>
      </p:sp>
    </p:spTree>
    <p:extLst>
      <p:ext uri="{BB962C8B-B14F-4D97-AF65-F5344CB8AC3E}">
        <p14:creationId xmlns:p14="http://schemas.microsoft.com/office/powerpoint/2010/main" val="2391653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 many kind of files? Text, music,</a:t>
            </a:r>
            <a:r>
              <a:rPr lang="en-US" baseline="0" dirty="0"/>
              <a:t> video. Word documents, Power point documents. Zip files.</a:t>
            </a:r>
          </a:p>
          <a:p>
            <a:r>
              <a:rPr lang="en-US" baseline="0" dirty="0"/>
              <a:t>What can you do with a file: reading, playing, uncompressing, deleting, copying, moving.</a:t>
            </a:r>
          </a:p>
          <a:p>
            <a:r>
              <a:rPr lang="en-US" baseline="0" dirty="0"/>
              <a:t>What errors can you encounter: can't find file (when opening). Can't delete file (protected?). Can't read file (wrong format – can't play a song from a txt document).</a:t>
            </a:r>
            <a:endParaRPr lang="en-US"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a:t>
            </a:fld>
            <a:endParaRPr lang="en-US">
              <a:solidFill>
                <a:srgbClr val="000000"/>
              </a:solidFill>
              <a:latin typeface="Calibri" panose="020F0502020204030204"/>
            </a:endParaRPr>
          </a:p>
        </p:txBody>
      </p:sp>
    </p:spTree>
    <p:extLst>
      <p:ext uri="{BB962C8B-B14F-4D97-AF65-F5344CB8AC3E}">
        <p14:creationId xmlns:p14="http://schemas.microsoft.com/office/powerpoint/2010/main" val="2974560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3281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5983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41626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1"/>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9"/>
            <a:ext cx="9144000" cy="1655762"/>
          </a:xfrm>
        </p:spPr>
        <p:txBody>
          <a:bodyPr/>
          <a:lstStyle>
            <a:lvl1pPr marL="0" indent="0" algn="ctr">
              <a:buNone/>
              <a:defRPr sz="2400"/>
            </a:lvl1pPr>
            <a:lvl2pPr marL="457172" indent="0" algn="ctr">
              <a:buNone/>
              <a:defRPr sz="2001"/>
            </a:lvl2pPr>
            <a:lvl3pPr marL="914344" indent="0" algn="ctr">
              <a:buNone/>
              <a:defRPr sz="1800"/>
            </a:lvl3pPr>
            <a:lvl4pPr marL="1371514" indent="0" algn="ctr">
              <a:buNone/>
              <a:defRPr sz="1599"/>
            </a:lvl4pPr>
            <a:lvl5pPr marL="1828686" indent="0" algn="ctr">
              <a:buNone/>
              <a:defRPr sz="1599"/>
            </a:lvl5pPr>
            <a:lvl6pPr marL="2285858" indent="0" algn="ctr">
              <a:buNone/>
              <a:defRPr sz="1599"/>
            </a:lvl6pPr>
            <a:lvl7pPr marL="2743029" indent="0" algn="ctr">
              <a:buNone/>
              <a:defRPr sz="1599"/>
            </a:lvl7pPr>
            <a:lvl8pPr marL="3200199" indent="0" algn="ctr">
              <a:buNone/>
              <a:defRPr sz="1599"/>
            </a:lvl8pPr>
            <a:lvl9pPr marL="3657371" indent="0" algn="ctr">
              <a:buNone/>
              <a:defRPr sz="1599"/>
            </a:lvl9pPr>
          </a:lstStyle>
          <a:p>
            <a:r>
              <a:rPr lang="en-US"/>
              <a:t>Click to edit Master subtitle style</a:t>
            </a:r>
          </a:p>
        </p:txBody>
      </p:sp>
      <p:sp>
        <p:nvSpPr>
          <p:cNvPr id="4" name="Date Placeholder 3"/>
          <p:cNvSpPr>
            <a:spLocks noGrp="1"/>
          </p:cNvSpPr>
          <p:nvPr>
            <p:ph type="dt" sz="half" idx="10"/>
          </p:nvPr>
        </p:nvSpPr>
        <p:spPr/>
        <p:txBody>
          <a:bodyPr/>
          <a:lstStyle/>
          <a:p>
            <a:fld id="{4A5F2F10-BC49-49BE-AB3F-D6D3964AC704}"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861231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5F2F10-BC49-49BE-AB3F-D6D3964AC704}"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306249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8"/>
          </a:xfrm>
        </p:spPr>
        <p:txBody>
          <a:bodyPr/>
          <a:lstStyle>
            <a:lvl1pPr marL="0" indent="0">
              <a:buNone/>
              <a:defRPr sz="2400">
                <a:solidFill>
                  <a:schemeClr val="tx1"/>
                </a:solidFill>
              </a:defRPr>
            </a:lvl1pPr>
            <a:lvl2pPr marL="457172" indent="0">
              <a:buNone/>
              <a:defRPr sz="2001">
                <a:solidFill>
                  <a:schemeClr val="tx1">
                    <a:tint val="75000"/>
                  </a:schemeClr>
                </a:solidFill>
              </a:defRPr>
            </a:lvl2pPr>
            <a:lvl3pPr marL="914344" indent="0">
              <a:buNone/>
              <a:defRPr sz="1800">
                <a:solidFill>
                  <a:schemeClr val="tx1">
                    <a:tint val="75000"/>
                  </a:schemeClr>
                </a:solidFill>
              </a:defRPr>
            </a:lvl3pPr>
            <a:lvl4pPr marL="1371514" indent="0">
              <a:buNone/>
              <a:defRPr sz="1599">
                <a:solidFill>
                  <a:schemeClr val="tx1">
                    <a:tint val="75000"/>
                  </a:schemeClr>
                </a:solidFill>
              </a:defRPr>
            </a:lvl4pPr>
            <a:lvl5pPr marL="1828686" indent="0">
              <a:buNone/>
              <a:defRPr sz="1599">
                <a:solidFill>
                  <a:schemeClr val="tx1">
                    <a:tint val="75000"/>
                  </a:schemeClr>
                </a:solidFill>
              </a:defRPr>
            </a:lvl5pPr>
            <a:lvl6pPr marL="2285858" indent="0">
              <a:buNone/>
              <a:defRPr sz="1599">
                <a:solidFill>
                  <a:schemeClr val="tx1">
                    <a:tint val="75000"/>
                  </a:schemeClr>
                </a:solidFill>
              </a:defRPr>
            </a:lvl6pPr>
            <a:lvl7pPr marL="2743029" indent="0">
              <a:buNone/>
              <a:defRPr sz="1599">
                <a:solidFill>
                  <a:schemeClr val="tx1">
                    <a:tint val="75000"/>
                  </a:schemeClr>
                </a:solidFill>
              </a:defRPr>
            </a:lvl7pPr>
            <a:lvl8pPr marL="3200199" indent="0">
              <a:buNone/>
              <a:defRPr sz="1599">
                <a:solidFill>
                  <a:schemeClr val="tx1">
                    <a:tint val="75000"/>
                  </a:schemeClr>
                </a:solidFill>
              </a:defRPr>
            </a:lvl8pPr>
            <a:lvl9pPr marL="3657371" indent="0">
              <a:buNone/>
              <a:defRPr sz="15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5F2F10-BC49-49BE-AB3F-D6D3964AC704}"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4222272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5F2F10-BC49-49BE-AB3F-D6D3964AC704}"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2141482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2"/>
            <a:ext cx="5157787" cy="823913"/>
          </a:xfrm>
        </p:spPr>
        <p:txBody>
          <a:bodyPr anchor="b"/>
          <a:lstStyle>
            <a:lvl1pPr marL="0" indent="0">
              <a:buNone/>
              <a:defRPr sz="2400" b="1"/>
            </a:lvl1pPr>
            <a:lvl2pPr marL="457172" indent="0">
              <a:buNone/>
              <a:defRPr sz="2001" b="1"/>
            </a:lvl2pPr>
            <a:lvl3pPr marL="914344" indent="0">
              <a:buNone/>
              <a:defRPr sz="1800" b="1"/>
            </a:lvl3pPr>
            <a:lvl4pPr marL="1371514" indent="0">
              <a:buNone/>
              <a:defRPr sz="1599" b="1"/>
            </a:lvl4pPr>
            <a:lvl5pPr marL="1828686" indent="0">
              <a:buNone/>
              <a:defRPr sz="1599" b="1"/>
            </a:lvl5pPr>
            <a:lvl6pPr marL="2285858" indent="0">
              <a:buNone/>
              <a:defRPr sz="1599" b="1"/>
            </a:lvl6pPr>
            <a:lvl7pPr marL="2743029" indent="0">
              <a:buNone/>
              <a:defRPr sz="1599" b="1"/>
            </a:lvl7pPr>
            <a:lvl8pPr marL="3200199" indent="0">
              <a:buNone/>
              <a:defRPr sz="1599" b="1"/>
            </a:lvl8pPr>
            <a:lvl9pPr marL="3657371" indent="0">
              <a:buNone/>
              <a:defRPr sz="1599"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2"/>
            <a:ext cx="5183189" cy="823913"/>
          </a:xfrm>
        </p:spPr>
        <p:txBody>
          <a:bodyPr anchor="b"/>
          <a:lstStyle>
            <a:lvl1pPr marL="0" indent="0">
              <a:buNone/>
              <a:defRPr sz="2400" b="1"/>
            </a:lvl1pPr>
            <a:lvl2pPr marL="457172" indent="0">
              <a:buNone/>
              <a:defRPr sz="2001" b="1"/>
            </a:lvl2pPr>
            <a:lvl3pPr marL="914344" indent="0">
              <a:buNone/>
              <a:defRPr sz="1800" b="1"/>
            </a:lvl3pPr>
            <a:lvl4pPr marL="1371514" indent="0">
              <a:buNone/>
              <a:defRPr sz="1599" b="1"/>
            </a:lvl4pPr>
            <a:lvl5pPr marL="1828686" indent="0">
              <a:buNone/>
              <a:defRPr sz="1599" b="1"/>
            </a:lvl5pPr>
            <a:lvl6pPr marL="2285858" indent="0">
              <a:buNone/>
              <a:defRPr sz="1599" b="1"/>
            </a:lvl6pPr>
            <a:lvl7pPr marL="2743029" indent="0">
              <a:buNone/>
              <a:defRPr sz="1599" b="1"/>
            </a:lvl7pPr>
            <a:lvl8pPr marL="3200199" indent="0">
              <a:buNone/>
              <a:defRPr sz="1599" b="1"/>
            </a:lvl8pPr>
            <a:lvl9pPr marL="3657371" indent="0">
              <a:buNone/>
              <a:defRPr sz="1599" b="1"/>
            </a:lvl9pPr>
          </a:lstStyle>
          <a:p>
            <a:pPr lvl="0"/>
            <a:r>
              <a:rPr lang="en-US"/>
              <a:t>Click to edit Master text styles</a:t>
            </a:r>
          </a:p>
        </p:txBody>
      </p:sp>
      <p:sp>
        <p:nvSpPr>
          <p:cNvPr id="6" name="Content Placeholder 5"/>
          <p:cNvSpPr>
            <a:spLocks noGrp="1"/>
          </p:cNvSpPr>
          <p:nvPr>
            <p:ph sz="quarter" idx="4"/>
          </p:nvPr>
        </p:nvSpPr>
        <p:spPr>
          <a:xfrm>
            <a:off x="6172201" y="2505075"/>
            <a:ext cx="5183189" cy="3684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5F2F10-BC49-49BE-AB3F-D6D3964AC704}" type="datetimeFigureOut">
              <a:rPr lang="en-US" smtClean="0"/>
              <a:t>7/25/2025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546135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5F2F10-BC49-49BE-AB3F-D6D3964AC704}" type="datetimeFigureOut">
              <a:rPr lang="en-US" smtClean="0"/>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62935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5F2F10-BC49-49BE-AB3F-D6D3964AC704}" type="datetimeFigureOut">
              <a:rPr lang="en-US" smtClean="0"/>
              <a:t>7/25/2025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3460502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8" cy="1600200"/>
          </a:xfrm>
        </p:spPr>
        <p:txBody>
          <a:bodyPr anchor="b"/>
          <a:lstStyle>
            <a:lvl1pPr>
              <a:defRPr sz="3201"/>
            </a:lvl1pPr>
          </a:lstStyle>
          <a:p>
            <a:r>
              <a:rPr lang="en-US"/>
              <a:t>Click to edit Master title style</a:t>
            </a:r>
          </a:p>
        </p:txBody>
      </p:sp>
      <p:sp>
        <p:nvSpPr>
          <p:cNvPr id="3" name="Content Placeholder 2"/>
          <p:cNvSpPr>
            <a:spLocks noGrp="1"/>
          </p:cNvSpPr>
          <p:nvPr>
            <p:ph idx="1"/>
          </p:nvPr>
        </p:nvSpPr>
        <p:spPr>
          <a:xfrm>
            <a:off x="5183189" y="987426"/>
            <a:ext cx="6172200" cy="4873626"/>
          </a:xfrm>
        </p:spPr>
        <p:txBody>
          <a:bodyPr/>
          <a:lstStyle>
            <a:lvl1pPr>
              <a:defRPr sz="3201"/>
            </a:lvl1pPr>
            <a:lvl2pPr>
              <a:defRPr sz="2799"/>
            </a:lvl2pPr>
            <a:lvl3pPr>
              <a:defRPr sz="2400"/>
            </a:lvl3pPr>
            <a:lvl4pPr>
              <a:defRPr sz="2001"/>
            </a:lvl4pPr>
            <a:lvl5pPr>
              <a:defRPr sz="2001"/>
            </a:lvl5pPr>
            <a:lvl6pPr>
              <a:defRPr sz="2001"/>
            </a:lvl6pPr>
            <a:lvl7pPr>
              <a:defRPr sz="2001"/>
            </a:lvl7pPr>
            <a:lvl8pPr>
              <a:defRPr sz="2001"/>
            </a:lvl8pPr>
            <a:lvl9pPr>
              <a:defRPr sz="20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1"/>
            <a:ext cx="3932238" cy="3811588"/>
          </a:xfrm>
        </p:spPr>
        <p:txBody>
          <a:bodyPr/>
          <a:lstStyle>
            <a:lvl1pPr marL="0" indent="0">
              <a:buNone/>
              <a:defRPr sz="1599"/>
            </a:lvl1pPr>
            <a:lvl2pPr marL="457172" indent="0">
              <a:buNone/>
              <a:defRPr sz="1401"/>
            </a:lvl2pPr>
            <a:lvl3pPr marL="914344" indent="0">
              <a:buNone/>
              <a:defRPr sz="1200"/>
            </a:lvl3pPr>
            <a:lvl4pPr marL="1371514" indent="0">
              <a:buNone/>
              <a:defRPr sz="999"/>
            </a:lvl4pPr>
            <a:lvl5pPr marL="1828686" indent="0">
              <a:buNone/>
              <a:defRPr sz="999"/>
            </a:lvl5pPr>
            <a:lvl6pPr marL="2285858" indent="0">
              <a:buNone/>
              <a:defRPr sz="999"/>
            </a:lvl6pPr>
            <a:lvl7pPr marL="2743029" indent="0">
              <a:buNone/>
              <a:defRPr sz="999"/>
            </a:lvl7pPr>
            <a:lvl8pPr marL="3200199" indent="0">
              <a:buNone/>
              <a:defRPr sz="999"/>
            </a:lvl8pPr>
            <a:lvl9pPr marL="3657371" indent="0">
              <a:buNone/>
              <a:defRPr sz="999"/>
            </a:lvl9pPr>
          </a:lstStyle>
          <a:p>
            <a:pPr lvl="0"/>
            <a:r>
              <a:rPr lang="en-US"/>
              <a:t>Click to edit Master text styles</a:t>
            </a:r>
          </a:p>
        </p:txBody>
      </p:sp>
      <p:sp>
        <p:nvSpPr>
          <p:cNvPr id="5" name="Date Placeholder 4"/>
          <p:cNvSpPr>
            <a:spLocks noGrp="1"/>
          </p:cNvSpPr>
          <p:nvPr>
            <p:ph type="dt" sz="half" idx="10"/>
          </p:nvPr>
        </p:nvSpPr>
        <p:spPr/>
        <p:txBody>
          <a:bodyPr/>
          <a:lstStyle/>
          <a:p>
            <a:fld id="{4A5F2F10-BC49-49BE-AB3F-D6D3964AC704}"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217207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18793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8" cy="1600200"/>
          </a:xfrm>
        </p:spPr>
        <p:txBody>
          <a:bodyPr anchor="b"/>
          <a:lstStyle>
            <a:lvl1pPr>
              <a:defRPr sz="3201"/>
            </a:lvl1pPr>
          </a:lstStyle>
          <a:p>
            <a:r>
              <a:rPr lang="en-US"/>
              <a:t>Click to edit Master title style</a:t>
            </a:r>
          </a:p>
        </p:txBody>
      </p:sp>
      <p:sp>
        <p:nvSpPr>
          <p:cNvPr id="3" name="Picture Placeholder 2"/>
          <p:cNvSpPr>
            <a:spLocks noGrp="1" noChangeAspect="1"/>
          </p:cNvSpPr>
          <p:nvPr>
            <p:ph type="pic" idx="1"/>
          </p:nvPr>
        </p:nvSpPr>
        <p:spPr>
          <a:xfrm>
            <a:off x="5183189" y="987426"/>
            <a:ext cx="6172200" cy="4873626"/>
          </a:xfrm>
        </p:spPr>
        <p:txBody>
          <a:bodyPr anchor="t"/>
          <a:lstStyle>
            <a:lvl1pPr marL="0" indent="0">
              <a:buNone/>
              <a:defRPr sz="3201"/>
            </a:lvl1pPr>
            <a:lvl2pPr marL="457172" indent="0">
              <a:buNone/>
              <a:defRPr sz="2799"/>
            </a:lvl2pPr>
            <a:lvl3pPr marL="914344" indent="0">
              <a:buNone/>
              <a:defRPr sz="2400"/>
            </a:lvl3pPr>
            <a:lvl4pPr marL="1371514" indent="0">
              <a:buNone/>
              <a:defRPr sz="2001"/>
            </a:lvl4pPr>
            <a:lvl5pPr marL="1828686" indent="0">
              <a:buNone/>
              <a:defRPr sz="2001"/>
            </a:lvl5pPr>
            <a:lvl6pPr marL="2285858" indent="0">
              <a:buNone/>
              <a:defRPr sz="2001"/>
            </a:lvl6pPr>
            <a:lvl7pPr marL="2743029" indent="0">
              <a:buNone/>
              <a:defRPr sz="2001"/>
            </a:lvl7pPr>
            <a:lvl8pPr marL="3200199" indent="0">
              <a:buNone/>
              <a:defRPr sz="2001"/>
            </a:lvl8pPr>
            <a:lvl9pPr marL="3657371" indent="0">
              <a:buNone/>
              <a:defRPr sz="2001"/>
            </a:lvl9pPr>
          </a:lstStyle>
          <a:p>
            <a:r>
              <a:rPr lang="en-US"/>
              <a:t>Click icon to add picture</a:t>
            </a:r>
          </a:p>
        </p:txBody>
      </p:sp>
      <p:sp>
        <p:nvSpPr>
          <p:cNvPr id="4" name="Text Placeholder 3"/>
          <p:cNvSpPr>
            <a:spLocks noGrp="1"/>
          </p:cNvSpPr>
          <p:nvPr>
            <p:ph type="body" sz="half" idx="2"/>
          </p:nvPr>
        </p:nvSpPr>
        <p:spPr>
          <a:xfrm>
            <a:off x="839790" y="2057401"/>
            <a:ext cx="3932238" cy="3811588"/>
          </a:xfrm>
        </p:spPr>
        <p:txBody>
          <a:bodyPr/>
          <a:lstStyle>
            <a:lvl1pPr marL="0" indent="0">
              <a:buNone/>
              <a:defRPr sz="1599"/>
            </a:lvl1pPr>
            <a:lvl2pPr marL="457172" indent="0">
              <a:buNone/>
              <a:defRPr sz="1401"/>
            </a:lvl2pPr>
            <a:lvl3pPr marL="914344" indent="0">
              <a:buNone/>
              <a:defRPr sz="1200"/>
            </a:lvl3pPr>
            <a:lvl4pPr marL="1371514" indent="0">
              <a:buNone/>
              <a:defRPr sz="999"/>
            </a:lvl4pPr>
            <a:lvl5pPr marL="1828686" indent="0">
              <a:buNone/>
              <a:defRPr sz="999"/>
            </a:lvl5pPr>
            <a:lvl6pPr marL="2285858" indent="0">
              <a:buNone/>
              <a:defRPr sz="999"/>
            </a:lvl6pPr>
            <a:lvl7pPr marL="2743029" indent="0">
              <a:buNone/>
              <a:defRPr sz="999"/>
            </a:lvl7pPr>
            <a:lvl8pPr marL="3200199" indent="0">
              <a:buNone/>
              <a:defRPr sz="999"/>
            </a:lvl8pPr>
            <a:lvl9pPr marL="3657371" indent="0">
              <a:buNone/>
              <a:defRPr sz="999"/>
            </a:lvl9pPr>
          </a:lstStyle>
          <a:p>
            <a:pPr lvl="0"/>
            <a:r>
              <a:rPr lang="en-US"/>
              <a:t>Click to edit Master text styles</a:t>
            </a:r>
          </a:p>
        </p:txBody>
      </p:sp>
      <p:sp>
        <p:nvSpPr>
          <p:cNvPr id="5" name="Date Placeholder 4"/>
          <p:cNvSpPr>
            <a:spLocks noGrp="1"/>
          </p:cNvSpPr>
          <p:nvPr>
            <p:ph type="dt" sz="half" idx="10"/>
          </p:nvPr>
        </p:nvSpPr>
        <p:spPr/>
        <p:txBody>
          <a:bodyPr/>
          <a:lstStyle/>
          <a:p>
            <a:fld id="{4A5F2F10-BC49-49BE-AB3F-D6D3964AC704}"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1067536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5F2F10-BC49-49BE-AB3F-D6D3964AC704}"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3667179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5F2F10-BC49-49BE-AB3F-D6D3964AC704}"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217643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41427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079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2344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5297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22450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46295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36465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7/25/2025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85369945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4"/>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4A5F2F10-BC49-49BE-AB3F-D6D3964AC704}" type="datetimeFigureOut">
              <a:rPr lang="en-US" smtClean="0"/>
              <a:t>7/25/2025</a:t>
            </a:fld>
            <a:endParaRPr lang="en-US"/>
          </a:p>
        </p:txBody>
      </p:sp>
      <p:sp>
        <p:nvSpPr>
          <p:cNvPr id="5" name="Footer Placeholder 4"/>
          <p:cNvSpPr>
            <a:spLocks noGrp="1"/>
          </p:cNvSpPr>
          <p:nvPr>
            <p:ph type="ftr" sz="quarter" idx="3"/>
          </p:nvPr>
        </p:nvSpPr>
        <p:spPr>
          <a:xfrm>
            <a:off x="4038600" y="6356352"/>
            <a:ext cx="411480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4"/>
          </a:xfrm>
          <a:prstGeom prst="rect">
            <a:avLst/>
          </a:prstGeom>
        </p:spPr>
        <p:txBody>
          <a:bodyPr vert="horz" lIns="91440" tIns="45720" rIns="91440" bIns="45720" rtlCol="0" anchor="ctr"/>
          <a:lstStyle>
            <a:lvl1pPr algn="r">
              <a:defRPr sz="1200">
                <a:solidFill>
                  <a:schemeClr val="tx1">
                    <a:tint val="75000"/>
                  </a:schemeClr>
                </a:solidFill>
              </a:defRPr>
            </a:lvl1pPr>
          </a:lstStyle>
          <a:p>
            <a:fld id="{69198145-C609-40A1-8DC0-130B0AB82CAE}" type="slidenum">
              <a:rPr lang="en-US" smtClean="0"/>
              <a:t>‹#›</a:t>
            </a:fld>
            <a:endParaRPr lang="en-US"/>
          </a:p>
        </p:txBody>
      </p:sp>
    </p:spTree>
    <p:extLst>
      <p:ext uri="{BB962C8B-B14F-4D97-AF65-F5344CB8AC3E}">
        <p14:creationId xmlns:p14="http://schemas.microsoft.com/office/powerpoint/2010/main" val="254159037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344"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85" indent="-228585" algn="l" defTabSz="914344" rtl="0" eaLnBrk="1" latinLnBrk="0" hangingPunct="1">
        <a:lnSpc>
          <a:spcPct val="90000"/>
        </a:lnSpc>
        <a:spcBef>
          <a:spcPts val="999"/>
        </a:spcBef>
        <a:buFont typeface="Arial" panose="020B0604020202020204" pitchFamily="34" charset="0"/>
        <a:buChar char="•"/>
        <a:defRPr sz="2799" kern="1200">
          <a:solidFill>
            <a:schemeClr val="tx1"/>
          </a:solidFill>
          <a:latin typeface="+mn-lt"/>
          <a:ea typeface="+mn-ea"/>
          <a:cs typeface="+mn-cs"/>
        </a:defRPr>
      </a:lvl1pPr>
      <a:lvl2pPr marL="685757" indent="-228585" algn="l" defTabSz="914344"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2929" indent="-228585" algn="l" defTabSz="914344" rtl="0" eaLnBrk="1" latinLnBrk="0" hangingPunct="1">
        <a:lnSpc>
          <a:spcPct val="90000"/>
        </a:lnSpc>
        <a:spcBef>
          <a:spcPts val="501"/>
        </a:spcBef>
        <a:buFont typeface="Arial" panose="020B0604020202020204" pitchFamily="34" charset="0"/>
        <a:buChar char="•"/>
        <a:defRPr sz="2001" kern="1200">
          <a:solidFill>
            <a:schemeClr val="tx1"/>
          </a:solidFill>
          <a:latin typeface="+mn-lt"/>
          <a:ea typeface="+mn-ea"/>
          <a:cs typeface="+mn-cs"/>
        </a:defRPr>
      </a:lvl3pPr>
      <a:lvl4pPr marL="1600101"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4pPr>
      <a:lvl5pPr marL="2057271"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5pPr>
      <a:lvl6pPr marL="2514443"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14"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786"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5956"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4" rtl="0" eaLnBrk="1" latinLnBrk="0" hangingPunct="1">
        <a:defRPr sz="1800" kern="1200">
          <a:solidFill>
            <a:schemeClr val="tx1"/>
          </a:solidFill>
          <a:latin typeface="+mn-lt"/>
          <a:ea typeface="+mn-ea"/>
          <a:cs typeface="+mn-cs"/>
        </a:defRPr>
      </a:lvl1pPr>
      <a:lvl2pPr marL="457172" algn="l" defTabSz="914344" rtl="0" eaLnBrk="1" latinLnBrk="0" hangingPunct="1">
        <a:defRPr sz="1800" kern="1200">
          <a:solidFill>
            <a:schemeClr val="tx1"/>
          </a:solidFill>
          <a:latin typeface="+mn-lt"/>
          <a:ea typeface="+mn-ea"/>
          <a:cs typeface="+mn-cs"/>
        </a:defRPr>
      </a:lvl2pPr>
      <a:lvl3pPr marL="914344" algn="l" defTabSz="914344" rtl="0" eaLnBrk="1" latinLnBrk="0" hangingPunct="1">
        <a:defRPr sz="1800" kern="1200">
          <a:solidFill>
            <a:schemeClr val="tx1"/>
          </a:solidFill>
          <a:latin typeface="+mn-lt"/>
          <a:ea typeface="+mn-ea"/>
          <a:cs typeface="+mn-cs"/>
        </a:defRPr>
      </a:lvl3pPr>
      <a:lvl4pPr marL="1371514" algn="l" defTabSz="914344" rtl="0" eaLnBrk="1" latinLnBrk="0" hangingPunct="1">
        <a:defRPr sz="1800" kern="1200">
          <a:solidFill>
            <a:schemeClr val="tx1"/>
          </a:solidFill>
          <a:latin typeface="+mn-lt"/>
          <a:ea typeface="+mn-ea"/>
          <a:cs typeface="+mn-cs"/>
        </a:defRPr>
      </a:lvl4pPr>
      <a:lvl5pPr marL="1828686" algn="l" defTabSz="914344" rtl="0" eaLnBrk="1" latinLnBrk="0" hangingPunct="1">
        <a:defRPr sz="1800" kern="1200">
          <a:solidFill>
            <a:schemeClr val="tx1"/>
          </a:solidFill>
          <a:latin typeface="+mn-lt"/>
          <a:ea typeface="+mn-ea"/>
          <a:cs typeface="+mn-cs"/>
        </a:defRPr>
      </a:lvl5pPr>
      <a:lvl6pPr marL="2285858" algn="l" defTabSz="914344" rtl="0" eaLnBrk="1" latinLnBrk="0" hangingPunct="1">
        <a:defRPr sz="1800" kern="1200">
          <a:solidFill>
            <a:schemeClr val="tx1"/>
          </a:solidFill>
          <a:latin typeface="+mn-lt"/>
          <a:ea typeface="+mn-ea"/>
          <a:cs typeface="+mn-cs"/>
        </a:defRPr>
      </a:lvl6pPr>
      <a:lvl7pPr marL="2743029" algn="l" defTabSz="914344" rtl="0" eaLnBrk="1" latinLnBrk="0" hangingPunct="1">
        <a:defRPr sz="1800" kern="1200">
          <a:solidFill>
            <a:schemeClr val="tx1"/>
          </a:solidFill>
          <a:latin typeface="+mn-lt"/>
          <a:ea typeface="+mn-ea"/>
          <a:cs typeface="+mn-cs"/>
        </a:defRPr>
      </a:lvl7pPr>
      <a:lvl8pPr marL="3200199" algn="l" defTabSz="914344" rtl="0" eaLnBrk="1" latinLnBrk="0" hangingPunct="1">
        <a:defRPr sz="1800" kern="1200">
          <a:solidFill>
            <a:schemeClr val="tx1"/>
          </a:solidFill>
          <a:latin typeface="+mn-lt"/>
          <a:ea typeface="+mn-ea"/>
          <a:cs typeface="+mn-cs"/>
        </a:defRPr>
      </a:lvl8pPr>
      <a:lvl9pPr marL="3657371" algn="l" defTabSz="9143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hyperlink" Target="http://www.contoso.com/?p1=def&amp;p2=yz" TargetMode="External"/><Relationship Id="rId3" Type="http://schemas.openxmlformats.org/officeDocument/2006/relationships/hyperlink" Target="http://www.contoso.com/?p1=abc&amp;p2=xy" TargetMode="External"/><Relationship Id="rId7" Type="http://schemas.openxmlformats.org/officeDocument/2006/relationships/hyperlink" Target="http://www.contoso.com/?p1=def&amp;p2=uv" TargetMode="External"/><Relationship Id="rId2" Type="http://schemas.openxmlformats.org/officeDocument/2006/relationships/hyperlink" Target="http://www.contoso.com/?p1=%7b0%7d&amp;p2=%7b1%7d" TargetMode="External"/><Relationship Id="rId1" Type="http://schemas.openxmlformats.org/officeDocument/2006/relationships/slideLayout" Target="../slideLayouts/slideLayout13.xml"/><Relationship Id="rId6" Type="http://schemas.openxmlformats.org/officeDocument/2006/relationships/hyperlink" Target="http://www.contoso.com/?p1=def&amp;p2=xy" TargetMode="External"/><Relationship Id="rId5" Type="http://schemas.openxmlformats.org/officeDocument/2006/relationships/hyperlink" Target="http://www.contoso.com/?p1=abc&amp;p2=yz" TargetMode="External"/><Relationship Id="rId4" Type="http://schemas.openxmlformats.org/officeDocument/2006/relationships/hyperlink" Target="http://www.contoso.com/?p1=abc&amp;p2=uv"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0" y="1594076"/>
            <a:ext cx="9144000" cy="1352323"/>
          </a:xfrm>
        </p:spPr>
        <p:txBody>
          <a:bodyPr/>
          <a:lstStyle/>
          <a:p>
            <a:pPr>
              <a:defRPr/>
            </a:pPr>
            <a:r>
              <a:rPr lang="en-US" dirty="0">
                <a:ea typeface="+mj-ea"/>
              </a:rPr>
              <a:t>Interviewing</a:t>
            </a:r>
          </a:p>
        </p:txBody>
      </p:sp>
      <p:sp>
        <p:nvSpPr>
          <p:cNvPr id="3075" name="Rectangle 3"/>
          <p:cNvSpPr>
            <a:spLocks noGrp="1" noChangeArrowheads="1"/>
          </p:cNvSpPr>
          <p:nvPr>
            <p:ph type="subTitle" idx="1"/>
          </p:nvPr>
        </p:nvSpPr>
        <p:spPr>
          <a:xfrm>
            <a:off x="1622323" y="3057755"/>
            <a:ext cx="9457009" cy="897945"/>
          </a:xfrm>
        </p:spPr>
        <p:txBody>
          <a:bodyPr rtlCol="0">
            <a:normAutofit/>
          </a:bodyPr>
          <a:lstStyle/>
          <a:p>
            <a:pPr>
              <a:defRPr/>
            </a:pPr>
            <a:r>
              <a:rPr lang="en-US" dirty="0">
                <a:ea typeface="+mn-ea"/>
              </a:rPr>
              <a:t>Insights in the interviewing process for a Software Tech job</a:t>
            </a:r>
          </a:p>
        </p:txBody>
      </p:sp>
    </p:spTree>
    <p:extLst>
      <p:ext uri="{BB962C8B-B14F-4D97-AF65-F5344CB8AC3E}">
        <p14:creationId xmlns:p14="http://schemas.microsoft.com/office/powerpoint/2010/main" val="505301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A500D5F-90DF-4AEF-BE38-1DD2EB76697D}"/>
              </a:ext>
            </a:extLst>
          </p:cNvPr>
          <p:cNvSpPr>
            <a:spLocks noChangeArrowheads="1"/>
          </p:cNvSpPr>
          <p:nvPr/>
        </p:nvSpPr>
        <p:spPr bwMode="auto">
          <a:xfrm>
            <a:off x="1074965" y="918090"/>
            <a:ext cx="10042071" cy="5021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71450" bIns="85725" numCol="1" anchor="ctr" anchorCtr="0" compatLnSpc="1">
            <a:prstTxWarp prst="textNoShape">
              <a:avLst/>
            </a:prstTxWarp>
            <a:spAutoFit/>
          </a:bodyPr>
          <a:lstStyle/>
          <a:p>
            <a:pPr defTabSz="1714500" eaLnBrk="0" fontAlgn="base" hangingPunct="0">
              <a:spcBef>
                <a:spcPct val="0"/>
              </a:spcBef>
              <a:spcAft>
                <a:spcPct val="0"/>
              </a:spcAft>
            </a:pPr>
            <a:r>
              <a:rPr lang="en-US" altLang="en-US" sz="1688" dirty="0">
                <a:solidFill>
                  <a:prstClr val="black"/>
                </a:solidFill>
                <a:latin typeface="Calibri" panose="020F0502020204030204" pitchFamily="34" charset="0"/>
                <a:cs typeface="Calibri" panose="020F0502020204030204" pitchFamily="34" charset="0"/>
              </a:rPr>
              <a:t>A simplified regular expression definition is based on the following characters:</a:t>
            </a:r>
          </a:p>
          <a:p>
            <a:pPr defTabSz="1714500" eaLnBrk="0" fontAlgn="base" hangingPunct="0">
              <a:spcBef>
                <a:spcPct val="0"/>
              </a:spcBef>
              <a:spcAft>
                <a:spcPct val="0"/>
              </a:spcAft>
            </a:pPr>
            <a:r>
              <a:rPr lang="en-US" altLang="en-US" sz="1688" dirty="0">
                <a:solidFill>
                  <a:prstClr val="black"/>
                </a:solidFill>
                <a:latin typeface="Calibri" panose="020F0502020204030204" pitchFamily="34" charset="0"/>
                <a:cs typeface="Calibri" panose="020F0502020204030204" pitchFamily="34" charset="0"/>
              </a:rPr>
              <a:t> </a:t>
            </a:r>
          </a:p>
          <a:p>
            <a:pPr defTabSz="1714500" eaLnBrk="0" fontAlgn="base" hangingPunct="0">
              <a:spcBef>
                <a:spcPct val="0"/>
              </a:spcBef>
              <a:spcAft>
                <a:spcPct val="0"/>
              </a:spcAft>
            </a:pP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r>
              <a:rPr lang="en-US" altLang="en-US" sz="1688" dirty="0">
                <a:solidFill>
                  <a:prstClr val="black"/>
                </a:solidFill>
                <a:latin typeface="Calibri" panose="020F0502020204030204" pitchFamily="34" charset="0"/>
                <a:cs typeface="Calibri" panose="020F0502020204030204" pitchFamily="34" charset="0"/>
              </a:rPr>
              <a:t>Write a method which is returning true/false based on how a given </a:t>
            </a:r>
            <a:r>
              <a:rPr lang="en-US" altLang="en-US" sz="1688" i="1" dirty="0">
                <a:solidFill>
                  <a:prstClr val="black"/>
                </a:solidFill>
                <a:latin typeface="Calibri" panose="020F0502020204030204" pitchFamily="34" charset="0"/>
                <a:cs typeface="Calibri" panose="020F0502020204030204" pitchFamily="34" charset="0"/>
              </a:rPr>
              <a:t>text</a:t>
            </a:r>
            <a:r>
              <a:rPr lang="en-US" altLang="en-US" sz="1688" dirty="0">
                <a:solidFill>
                  <a:prstClr val="black"/>
                </a:solidFill>
                <a:latin typeface="Calibri" panose="020F0502020204030204" pitchFamily="34" charset="0"/>
                <a:cs typeface="Calibri" panose="020F0502020204030204" pitchFamily="34" charset="0"/>
              </a:rPr>
              <a:t> string parameter is matching a given </a:t>
            </a:r>
            <a:r>
              <a:rPr lang="en-US" altLang="en-US" sz="1688" i="1" dirty="0">
                <a:solidFill>
                  <a:prstClr val="black"/>
                </a:solidFill>
                <a:latin typeface="Calibri" panose="020F0502020204030204" pitchFamily="34" charset="0"/>
                <a:cs typeface="Calibri" panose="020F0502020204030204" pitchFamily="34" charset="0"/>
              </a:rPr>
              <a:t>regex</a:t>
            </a:r>
            <a:r>
              <a:rPr lang="en-US" altLang="en-US" sz="1688" dirty="0">
                <a:solidFill>
                  <a:prstClr val="black"/>
                </a:solidFill>
                <a:latin typeface="Calibri" panose="020F0502020204030204" pitchFamily="34" charset="0"/>
                <a:cs typeface="Calibri" panose="020F0502020204030204" pitchFamily="34" charset="0"/>
              </a:rPr>
              <a:t> string parameter.</a:t>
            </a:r>
          </a:p>
          <a:p>
            <a:pPr defTabSz="1714500" eaLnBrk="0" fontAlgn="base" hangingPunct="0">
              <a:spcBef>
                <a:spcPct val="0"/>
              </a:spcBef>
              <a:spcAft>
                <a:spcPct val="0"/>
              </a:spcAft>
            </a:pPr>
            <a:r>
              <a:rPr lang="en-US" altLang="en-US" sz="1688" dirty="0">
                <a:solidFill>
                  <a:prstClr val="black"/>
                </a:solidFill>
                <a:latin typeface="Calibri" panose="020F0502020204030204" pitchFamily="34" charset="0"/>
                <a:cs typeface="Calibri" panose="020F0502020204030204" pitchFamily="34" charset="0"/>
              </a:rPr>
              <a:t>For instance:</a:t>
            </a:r>
          </a:p>
          <a:p>
            <a:pPr defTabSz="1714500" eaLnBrk="0" fontAlgn="base" hangingPunct="0">
              <a:spcBef>
                <a:spcPct val="0"/>
              </a:spcBef>
              <a:spcAft>
                <a:spcPct val="0"/>
              </a:spcAft>
            </a:pPr>
            <a:r>
              <a:rPr lang="en-US" altLang="en-US" sz="1688" dirty="0">
                <a:solidFill>
                  <a:prstClr val="black"/>
                </a:solidFill>
                <a:latin typeface="Calibri" panose="020F0502020204030204" pitchFamily="34" charset="0"/>
                <a:cs typeface="Calibri" panose="020F0502020204030204" pitchFamily="34" charset="0"/>
              </a:rPr>
              <a:t> </a:t>
            </a:r>
          </a:p>
          <a:p>
            <a:pPr defTabSz="1714500" eaLnBrk="0" fontAlgn="base" hangingPunct="0">
              <a:spcBef>
                <a:spcPct val="0"/>
              </a:spcBef>
              <a:spcAft>
                <a:spcPct val="0"/>
              </a:spcAft>
            </a:pPr>
            <a:r>
              <a:rPr lang="en-US" altLang="en-US" sz="1688" dirty="0">
                <a:solidFill>
                  <a:prstClr val="black"/>
                </a:solidFill>
                <a:latin typeface="Consolas" panose="020B0609020204030204" pitchFamily="49" charset="0"/>
                <a:cs typeface="Calibri" panose="020F0502020204030204" pitchFamily="34" charset="0"/>
              </a:rPr>
              <a:t>simpleMatch("abcdef", "ab.def") --&gt; true</a:t>
            </a: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r>
              <a:rPr lang="en-US" altLang="en-US" sz="1688" dirty="0">
                <a:solidFill>
                  <a:prstClr val="black"/>
                </a:solidFill>
                <a:latin typeface="Consolas" panose="020B0609020204030204" pitchFamily="49" charset="0"/>
                <a:cs typeface="Calibri" panose="020F0502020204030204" pitchFamily="34" charset="0"/>
              </a:rPr>
              <a:t>simpleMatch("abcdef", "abc?def") --&gt; true</a:t>
            </a: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r>
              <a:rPr lang="en-US" altLang="en-US" sz="1688" dirty="0">
                <a:solidFill>
                  <a:prstClr val="black"/>
                </a:solidFill>
                <a:latin typeface="Consolas" panose="020B0609020204030204" pitchFamily="49" charset="0"/>
                <a:cs typeface="Calibri" panose="020F0502020204030204" pitchFamily="34" charset="0"/>
              </a:rPr>
              <a:t>simpleMatch("abcdef", "*cdef?") --&gt; true</a:t>
            </a: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r>
              <a:rPr lang="en-US" altLang="en-US" sz="1688" dirty="0">
                <a:solidFill>
                  <a:prstClr val="black"/>
                </a:solidFill>
                <a:latin typeface="Consolas" panose="020B0609020204030204" pitchFamily="49" charset="0"/>
                <a:cs typeface="Calibri" panose="020F0502020204030204" pitchFamily="34" charset="0"/>
              </a:rPr>
              <a:t>simpleMatch("abcdef", "*cdef.") --&gt; false</a:t>
            </a: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r>
              <a:rPr lang="en-US" altLang="en-US" sz="1688" dirty="0">
                <a:solidFill>
                  <a:prstClr val="black"/>
                </a:solidFill>
                <a:latin typeface="Consolas" panose="020B0609020204030204" pitchFamily="49" charset="0"/>
                <a:cs typeface="Calibri" panose="020F0502020204030204" pitchFamily="34" charset="0"/>
              </a:rPr>
              <a:t>simpleMatch("abcdef", "abc.def*") --&gt; false</a:t>
            </a: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r>
              <a:rPr lang="en-US" altLang="en-US" sz="1688" dirty="0">
                <a:solidFill>
                  <a:prstClr val="black"/>
                </a:solidFill>
                <a:latin typeface="Consolas" panose="020B0609020204030204" pitchFamily="49" charset="0"/>
                <a:cs typeface="Calibri" panose="020F0502020204030204" pitchFamily="34" charset="0"/>
              </a:rPr>
              <a:t>simpleMatch("abcdef", "?abcde.f") --&gt; false</a:t>
            </a:r>
            <a:endParaRPr lang="en-US" altLang="en-US" sz="3375" dirty="0">
              <a:solidFill>
                <a:prstClr val="black"/>
              </a:solidFill>
              <a:latin typeface="Arial" panose="020B0604020202020204" pitchFamily="34" charset="0"/>
            </a:endParaRPr>
          </a:p>
        </p:txBody>
      </p:sp>
      <p:graphicFrame>
        <p:nvGraphicFramePr>
          <p:cNvPr id="2" name="Table 1">
            <a:extLst>
              <a:ext uri="{FF2B5EF4-FFF2-40B4-BE49-F238E27FC236}">
                <a16:creationId xmlns:a16="http://schemas.microsoft.com/office/drawing/2014/main" id="{F4191FDC-5E13-4B41-81BE-B82917F41D40}"/>
              </a:ext>
            </a:extLst>
          </p:cNvPr>
          <p:cNvGraphicFramePr>
            <a:graphicFrameLocks noGrp="1"/>
          </p:cNvGraphicFramePr>
          <p:nvPr/>
        </p:nvGraphicFramePr>
        <p:xfrm>
          <a:off x="1739590" y="1779094"/>
          <a:ext cx="4606862" cy="1057275"/>
        </p:xfrm>
        <a:graphic>
          <a:graphicData uri="http://schemas.openxmlformats.org/drawingml/2006/table">
            <a:tbl>
              <a:tblPr/>
              <a:tblGrid>
                <a:gridCol w="1143572">
                  <a:extLst>
                    <a:ext uri="{9D8B030D-6E8A-4147-A177-3AD203B41FA5}">
                      <a16:colId xmlns:a16="http://schemas.microsoft.com/office/drawing/2014/main" val="1476802878"/>
                    </a:ext>
                  </a:extLst>
                </a:gridCol>
                <a:gridCol w="3463290">
                  <a:extLst>
                    <a:ext uri="{9D8B030D-6E8A-4147-A177-3AD203B41FA5}">
                      <a16:colId xmlns:a16="http://schemas.microsoft.com/office/drawing/2014/main" val="906580297"/>
                    </a:ext>
                  </a:extLst>
                </a:gridCol>
              </a:tblGrid>
              <a:tr h="352425">
                <a:tc>
                  <a:txBody>
                    <a:bodyPr/>
                    <a:lstStyle/>
                    <a:p>
                      <a:pPr marL="0" marR="0" fontAlgn="t">
                        <a:spcBef>
                          <a:spcPts val="0"/>
                        </a:spcBef>
                        <a:spcAft>
                          <a:spcPts val="0"/>
                        </a:spcAft>
                      </a:pPr>
                      <a:r>
                        <a:rPr lang="en-US" sz="1700">
                          <a:effectLst/>
                          <a:latin typeface="Calibri" panose="020F0502020204030204" pitchFamily="34" charset="0"/>
                        </a:rPr>
                        <a:t>. </a:t>
                      </a:r>
                    </a:p>
                  </a:txBody>
                  <a:tcPr marL="71438" marR="71438" marT="47625" marB="476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700">
                          <a:effectLst/>
                          <a:latin typeface="Calibri" panose="020F0502020204030204" pitchFamily="34" charset="0"/>
                        </a:rPr>
                        <a:t>matches exactly one single character</a:t>
                      </a:r>
                    </a:p>
                  </a:txBody>
                  <a:tcPr marL="71438" marR="71438" marT="47625" marB="476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51889043"/>
                  </a:ext>
                </a:extLst>
              </a:tr>
              <a:tr h="352425">
                <a:tc>
                  <a:txBody>
                    <a:bodyPr/>
                    <a:lstStyle/>
                    <a:p>
                      <a:pPr marL="0" marR="0" fontAlgn="t">
                        <a:spcBef>
                          <a:spcPts val="0"/>
                        </a:spcBef>
                        <a:spcAft>
                          <a:spcPts val="0"/>
                        </a:spcAft>
                      </a:pPr>
                      <a:r>
                        <a:rPr lang="en-US" sz="1700">
                          <a:effectLst/>
                          <a:latin typeface="Calibri" panose="020F0502020204030204" pitchFamily="34" charset="0"/>
                        </a:rPr>
                        <a:t>?</a:t>
                      </a:r>
                    </a:p>
                  </a:txBody>
                  <a:tcPr marL="71438" marR="71438" marT="47625" marB="476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700">
                          <a:effectLst/>
                          <a:latin typeface="Calibri" panose="020F0502020204030204" pitchFamily="34" charset="0"/>
                        </a:rPr>
                        <a:t>matches zero or one character </a:t>
                      </a:r>
                    </a:p>
                  </a:txBody>
                  <a:tcPr marL="71438" marR="71438" marT="47625" marB="476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62106057"/>
                  </a:ext>
                </a:extLst>
              </a:tr>
              <a:tr h="352425">
                <a:tc>
                  <a:txBody>
                    <a:bodyPr/>
                    <a:lstStyle/>
                    <a:p>
                      <a:pPr marL="0" marR="0" fontAlgn="t">
                        <a:spcBef>
                          <a:spcPts val="0"/>
                        </a:spcBef>
                        <a:spcAft>
                          <a:spcPts val="0"/>
                        </a:spcAft>
                      </a:pPr>
                      <a:r>
                        <a:rPr lang="en-US" sz="1700">
                          <a:effectLst/>
                          <a:latin typeface="Calibri" panose="020F0502020204030204" pitchFamily="34" charset="0"/>
                        </a:rPr>
                        <a:t>*</a:t>
                      </a:r>
                    </a:p>
                  </a:txBody>
                  <a:tcPr marL="71438" marR="71438" marT="47625" marB="476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700">
                          <a:effectLst/>
                          <a:latin typeface="Calibri" panose="020F0502020204030204" pitchFamily="34" charset="0"/>
                        </a:rPr>
                        <a:t>matches zero or more characters</a:t>
                      </a:r>
                    </a:p>
                  </a:txBody>
                  <a:tcPr marL="71438" marR="71438" marT="47625" marB="476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588585359"/>
                  </a:ext>
                </a:extLst>
              </a:tr>
            </a:tbl>
          </a:graphicData>
        </a:graphic>
      </p:graphicFrame>
    </p:spTree>
    <p:extLst>
      <p:ext uri="{BB962C8B-B14F-4D97-AF65-F5344CB8AC3E}">
        <p14:creationId xmlns:p14="http://schemas.microsoft.com/office/powerpoint/2010/main" val="16189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0A6DD6-CB84-4397-9966-E8679F9D8832}"/>
              </a:ext>
            </a:extLst>
          </p:cNvPr>
          <p:cNvSpPr/>
          <p:nvPr/>
        </p:nvSpPr>
        <p:spPr>
          <a:xfrm>
            <a:off x="1012031" y="181952"/>
            <a:ext cx="10191750" cy="5547096"/>
          </a:xfrm>
          <a:prstGeom prst="rect">
            <a:avLst/>
          </a:prstGeom>
        </p:spPr>
        <p:txBody>
          <a:bodyPr wrap="square">
            <a:spAutoFit/>
          </a:bodyPr>
          <a:lstStyle/>
          <a:p>
            <a:pPr defTabSz="857250"/>
            <a:r>
              <a:rPr lang="en-US" sz="1688" dirty="0">
                <a:solidFill>
                  <a:prstClr val="black"/>
                </a:solidFill>
                <a:latin typeface="Calibri" panose="020F0502020204030204" pitchFamily="34" charset="0"/>
              </a:rPr>
              <a:t>Implement a website testing program having the following inputs: a </a:t>
            </a:r>
            <a:r>
              <a:rPr lang="en-US" sz="1688" i="1" dirty="0" err="1">
                <a:solidFill>
                  <a:prstClr val="black"/>
                </a:solidFill>
                <a:latin typeface="Calibri" panose="020F0502020204030204" pitchFamily="34" charset="0"/>
              </a:rPr>
              <a:t>URLTemplate</a:t>
            </a:r>
            <a:r>
              <a:rPr lang="en-US" sz="1688" dirty="0">
                <a:solidFill>
                  <a:prstClr val="black"/>
                </a:solidFill>
                <a:latin typeface="Calibri" panose="020F0502020204030204" pitchFamily="34" charset="0"/>
              </a:rPr>
              <a:t> and a dictionary/map of </a:t>
            </a:r>
            <a:r>
              <a:rPr lang="en-US" sz="1688" i="1" dirty="0" err="1">
                <a:solidFill>
                  <a:prstClr val="black"/>
                </a:solidFill>
                <a:latin typeface="Calibri" panose="020F0502020204030204" pitchFamily="34" charset="0"/>
              </a:rPr>
              <a:t>taggedParams</a:t>
            </a:r>
            <a:r>
              <a:rPr lang="en-US" sz="1688" dirty="0">
                <a:solidFill>
                  <a:prstClr val="black"/>
                </a:solidFill>
                <a:latin typeface="Calibri" panose="020F0502020204030204" pitchFamily="34" charset="0"/>
              </a:rPr>
              <a:t>.</a:t>
            </a:r>
          </a:p>
          <a:p>
            <a:pPr defTabSz="857250"/>
            <a:r>
              <a:rPr lang="en-US" sz="1688" dirty="0">
                <a:solidFill>
                  <a:prstClr val="black"/>
                </a:solidFill>
                <a:latin typeface="Calibri" panose="020F0502020204030204" pitchFamily="34" charset="0"/>
              </a:rPr>
              <a:t>Example:</a:t>
            </a:r>
          </a:p>
          <a:p>
            <a:pPr defTabSz="857250"/>
            <a:r>
              <a:rPr lang="en-US" sz="1688" dirty="0">
                <a:solidFill>
                  <a:prstClr val="black"/>
                </a:solidFill>
                <a:latin typeface="Calibri" panose="020F0502020204030204" pitchFamily="34" charset="0"/>
              </a:rPr>
              <a:t> </a:t>
            </a:r>
          </a:p>
          <a:p>
            <a:pPr defTabSz="857250"/>
            <a:r>
              <a:rPr lang="en-US" sz="1688" i="1" dirty="0" err="1">
                <a:solidFill>
                  <a:prstClr val="black"/>
                </a:solidFill>
                <a:latin typeface="Calibri" panose="020F0502020204030204" pitchFamily="34" charset="0"/>
              </a:rPr>
              <a:t>URLTemplate</a:t>
            </a:r>
            <a:r>
              <a:rPr lang="en-US" sz="1688" dirty="0">
                <a:solidFill>
                  <a:prstClr val="black"/>
                </a:solidFill>
                <a:latin typeface="Calibri" panose="020F0502020204030204" pitchFamily="34" charset="0"/>
              </a:rPr>
              <a:t>: "</a:t>
            </a:r>
            <a:r>
              <a:rPr lang="en-US" sz="1688" dirty="0">
                <a:solidFill>
                  <a:prstClr val="black"/>
                </a:solidFill>
                <a:latin typeface="Calibri" panose="020F0502020204030204" pitchFamily="34" charset="0"/>
                <a:hlinkClick r:id="rId2"/>
              </a:rPr>
              <a:t>http://</a:t>
            </a:r>
            <a:r>
              <a:rPr lang="en-US" sz="1688" dirty="0" err="1">
                <a:solidFill>
                  <a:prstClr val="black"/>
                </a:solidFill>
                <a:latin typeface="Calibri" panose="020F0502020204030204" pitchFamily="34" charset="0"/>
                <a:hlinkClick r:id="rId2"/>
              </a:rPr>
              <a:t>www.contoso.com?p1</a:t>
            </a:r>
            <a:r>
              <a:rPr lang="en-US" sz="1688" dirty="0">
                <a:solidFill>
                  <a:prstClr val="black"/>
                </a:solidFill>
                <a:latin typeface="Calibri" panose="020F0502020204030204" pitchFamily="34" charset="0"/>
                <a:hlinkClick r:id="rId2"/>
              </a:rPr>
              <a:t>={0}&amp;</a:t>
            </a:r>
            <a:r>
              <a:rPr lang="en-US" sz="1688" dirty="0" err="1">
                <a:solidFill>
                  <a:prstClr val="black"/>
                </a:solidFill>
                <a:latin typeface="Calibri" panose="020F0502020204030204" pitchFamily="34" charset="0"/>
                <a:hlinkClick r:id="rId2"/>
              </a:rPr>
              <a:t>p2</a:t>
            </a:r>
            <a:r>
              <a:rPr lang="en-US" sz="1688" dirty="0">
                <a:solidFill>
                  <a:prstClr val="black"/>
                </a:solidFill>
                <a:latin typeface="Calibri" panose="020F0502020204030204" pitchFamily="34" charset="0"/>
                <a:hlinkClick r:id="rId2"/>
              </a:rPr>
              <a:t>={1}</a:t>
            </a:r>
            <a:r>
              <a:rPr lang="en-US" sz="1688" dirty="0">
                <a:solidFill>
                  <a:prstClr val="black"/>
                </a:solidFill>
                <a:latin typeface="Calibri" panose="020F0502020204030204" pitchFamily="34" charset="0"/>
              </a:rPr>
              <a:t>"</a:t>
            </a:r>
          </a:p>
          <a:p>
            <a:pPr defTabSz="857250"/>
            <a:r>
              <a:rPr lang="en-US" sz="1688" dirty="0" err="1">
                <a:solidFill>
                  <a:prstClr val="black"/>
                </a:solidFill>
                <a:latin typeface="Calibri" panose="020F0502020204030204" pitchFamily="34" charset="0"/>
              </a:rPr>
              <a:t>taggedParams</a:t>
            </a:r>
            <a:r>
              <a:rPr lang="en-US" sz="1688" dirty="0">
                <a:solidFill>
                  <a:prstClr val="black"/>
                </a:solidFill>
                <a:latin typeface="Calibri" panose="020F0502020204030204" pitchFamily="34" charset="0"/>
              </a:rPr>
              <a:t>:</a:t>
            </a:r>
          </a:p>
          <a:p>
            <a:pPr marL="642938" defTabSz="857250"/>
            <a:r>
              <a:rPr lang="en-US" sz="1688" dirty="0">
                <a:solidFill>
                  <a:prstClr val="black"/>
                </a:solidFill>
                <a:latin typeface="Calibri" panose="020F0502020204030204" pitchFamily="34" charset="0"/>
              </a:rPr>
              <a:t>"{0}" --&gt; {"</a:t>
            </a:r>
            <a:r>
              <a:rPr lang="en-US" sz="1688" dirty="0" err="1">
                <a:solidFill>
                  <a:prstClr val="black"/>
                </a:solidFill>
                <a:latin typeface="Calibri" panose="020F0502020204030204" pitchFamily="34" charset="0"/>
              </a:rPr>
              <a:t>abc</a:t>
            </a:r>
            <a:r>
              <a:rPr lang="en-US" sz="1688" dirty="0">
                <a:solidFill>
                  <a:prstClr val="black"/>
                </a:solidFill>
                <a:latin typeface="Calibri" panose="020F0502020204030204" pitchFamily="34" charset="0"/>
              </a:rPr>
              <a:t>", "def"}</a:t>
            </a:r>
          </a:p>
          <a:p>
            <a:pPr marL="642938" defTabSz="857250"/>
            <a:r>
              <a:rPr lang="en-US" sz="1688" dirty="0">
                <a:solidFill>
                  <a:prstClr val="black"/>
                </a:solidFill>
                <a:latin typeface="Calibri" panose="020F0502020204030204" pitchFamily="34" charset="0"/>
              </a:rPr>
              <a:t>"{1}" --&gt; {"</a:t>
            </a:r>
            <a:r>
              <a:rPr lang="en-US" sz="1688" dirty="0" err="1">
                <a:solidFill>
                  <a:prstClr val="black"/>
                </a:solidFill>
                <a:latin typeface="Calibri" panose="020F0502020204030204" pitchFamily="34" charset="0"/>
              </a:rPr>
              <a:t>xy</a:t>
            </a:r>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uv</a:t>
            </a:r>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yz</a:t>
            </a:r>
            <a:r>
              <a:rPr lang="en-US" sz="1688" dirty="0">
                <a:solidFill>
                  <a:prstClr val="black"/>
                </a:solidFill>
                <a:latin typeface="Calibri" panose="020F0502020204030204" pitchFamily="34" charset="0"/>
              </a:rPr>
              <a:t>"}</a:t>
            </a:r>
          </a:p>
          <a:p>
            <a:pPr marL="642938" defTabSz="857250"/>
            <a:r>
              <a:rPr lang="en-US" sz="1688" dirty="0">
                <a:solidFill>
                  <a:prstClr val="black"/>
                </a:solidFill>
                <a:latin typeface="Calibri" panose="020F0502020204030204" pitchFamily="34" charset="0"/>
              </a:rPr>
              <a:t> </a:t>
            </a:r>
          </a:p>
          <a:p>
            <a:pPr defTabSz="857250"/>
            <a:r>
              <a:rPr lang="en-US" sz="1688" dirty="0">
                <a:solidFill>
                  <a:prstClr val="black"/>
                </a:solidFill>
                <a:latin typeface="Calibri" panose="020F0502020204030204" pitchFamily="34" charset="0"/>
              </a:rPr>
              <a:t>The program should produce a list of all possible variants of the URL by replacing the specific tags from the template with any unique combination of parameter values. For the example above, the program should generate:</a:t>
            </a:r>
          </a:p>
          <a:p>
            <a:pPr defTabSz="857250"/>
            <a:r>
              <a:rPr lang="en-US" sz="1688" dirty="0">
                <a:solidFill>
                  <a:prstClr val="black"/>
                </a:solidFill>
                <a:latin typeface="Calibri" panose="020F0502020204030204" pitchFamily="34" charset="0"/>
              </a:rPr>
              <a:t> </a:t>
            </a:r>
          </a:p>
          <a:p>
            <a:pPr defTabSz="857250"/>
            <a:r>
              <a:rPr lang="en-US" sz="1688" dirty="0">
                <a:solidFill>
                  <a:prstClr val="black"/>
                </a:solidFill>
                <a:latin typeface="Calibri" panose="020F0502020204030204" pitchFamily="34" charset="0"/>
              </a:rPr>
              <a:t>"</a:t>
            </a:r>
            <a:r>
              <a:rPr lang="en-US" sz="1688" dirty="0">
                <a:solidFill>
                  <a:prstClr val="black"/>
                </a:solidFill>
                <a:latin typeface="Calibri" panose="020F0502020204030204" pitchFamily="34" charset="0"/>
                <a:hlinkClick r:id="rId3"/>
              </a:rPr>
              <a:t>http://</a:t>
            </a:r>
            <a:r>
              <a:rPr lang="en-US" sz="1688" dirty="0" err="1">
                <a:solidFill>
                  <a:prstClr val="black"/>
                </a:solidFill>
                <a:latin typeface="Calibri" panose="020F0502020204030204" pitchFamily="34" charset="0"/>
                <a:hlinkClick r:id="rId3"/>
              </a:rPr>
              <a:t>www.contoso.com?p1</a:t>
            </a:r>
            <a:r>
              <a:rPr lang="en-US" sz="1688" dirty="0">
                <a:solidFill>
                  <a:prstClr val="black"/>
                </a:solidFill>
                <a:latin typeface="Calibri" panose="020F0502020204030204" pitchFamily="34" charset="0"/>
                <a:hlinkClick r:id="rId3"/>
              </a:rPr>
              <a:t>=</a:t>
            </a:r>
            <a:r>
              <a:rPr lang="en-US" sz="1688" dirty="0" err="1">
                <a:solidFill>
                  <a:prstClr val="black"/>
                </a:solidFill>
                <a:latin typeface="Calibri" panose="020F0502020204030204" pitchFamily="34" charset="0"/>
                <a:hlinkClick r:id="rId3"/>
              </a:rPr>
              <a:t>abc&amp;p2</a:t>
            </a:r>
            <a:r>
              <a:rPr lang="en-US" sz="1688" dirty="0">
                <a:solidFill>
                  <a:prstClr val="black"/>
                </a:solidFill>
                <a:latin typeface="Calibri" panose="020F0502020204030204" pitchFamily="34" charset="0"/>
                <a:hlinkClick r:id="rId3"/>
              </a:rPr>
              <a:t>=</a:t>
            </a:r>
            <a:r>
              <a:rPr lang="en-US" sz="1688" dirty="0" err="1">
                <a:solidFill>
                  <a:prstClr val="black"/>
                </a:solidFill>
                <a:latin typeface="Calibri" panose="020F0502020204030204" pitchFamily="34" charset="0"/>
                <a:hlinkClick r:id="rId3"/>
              </a:rPr>
              <a:t>xy</a:t>
            </a:r>
            <a:r>
              <a:rPr lang="en-US" sz="1688" dirty="0">
                <a:solidFill>
                  <a:prstClr val="black"/>
                </a:solidFill>
                <a:latin typeface="Calibri" panose="020F0502020204030204" pitchFamily="34" charset="0"/>
              </a:rPr>
              <a:t>"</a:t>
            </a:r>
          </a:p>
          <a:p>
            <a:pPr defTabSz="857250"/>
            <a:r>
              <a:rPr lang="en-US" sz="1688" dirty="0">
                <a:solidFill>
                  <a:prstClr val="black"/>
                </a:solidFill>
                <a:latin typeface="Calibri" panose="020F0502020204030204" pitchFamily="34" charset="0"/>
              </a:rPr>
              <a:t>"</a:t>
            </a:r>
            <a:r>
              <a:rPr lang="en-US" sz="1688" dirty="0">
                <a:solidFill>
                  <a:prstClr val="black"/>
                </a:solidFill>
                <a:latin typeface="Calibri" panose="020F0502020204030204" pitchFamily="34" charset="0"/>
                <a:hlinkClick r:id="rId4"/>
              </a:rPr>
              <a:t>http://</a:t>
            </a:r>
            <a:r>
              <a:rPr lang="en-US" sz="1688" dirty="0" err="1">
                <a:solidFill>
                  <a:prstClr val="black"/>
                </a:solidFill>
                <a:latin typeface="Calibri" panose="020F0502020204030204" pitchFamily="34" charset="0"/>
                <a:hlinkClick r:id="rId4"/>
              </a:rPr>
              <a:t>www.contoso.com?p1</a:t>
            </a:r>
            <a:r>
              <a:rPr lang="en-US" sz="1688" dirty="0">
                <a:solidFill>
                  <a:prstClr val="black"/>
                </a:solidFill>
                <a:latin typeface="Calibri" panose="020F0502020204030204" pitchFamily="34" charset="0"/>
                <a:hlinkClick r:id="rId4"/>
              </a:rPr>
              <a:t>=</a:t>
            </a:r>
            <a:r>
              <a:rPr lang="en-US" sz="1688" dirty="0" err="1">
                <a:solidFill>
                  <a:prstClr val="black"/>
                </a:solidFill>
                <a:latin typeface="Calibri" panose="020F0502020204030204" pitchFamily="34" charset="0"/>
                <a:hlinkClick r:id="rId4"/>
              </a:rPr>
              <a:t>abc&amp;p2</a:t>
            </a:r>
            <a:r>
              <a:rPr lang="en-US" sz="1688" dirty="0">
                <a:solidFill>
                  <a:prstClr val="black"/>
                </a:solidFill>
                <a:latin typeface="Calibri" panose="020F0502020204030204" pitchFamily="34" charset="0"/>
                <a:hlinkClick r:id="rId4"/>
              </a:rPr>
              <a:t>=</a:t>
            </a:r>
            <a:r>
              <a:rPr lang="en-US" sz="1688" dirty="0" err="1">
                <a:solidFill>
                  <a:prstClr val="black"/>
                </a:solidFill>
                <a:latin typeface="Calibri" panose="020F0502020204030204" pitchFamily="34" charset="0"/>
                <a:hlinkClick r:id="rId4"/>
              </a:rPr>
              <a:t>uv</a:t>
            </a:r>
            <a:r>
              <a:rPr lang="en-US" sz="1688" dirty="0">
                <a:solidFill>
                  <a:prstClr val="black"/>
                </a:solidFill>
                <a:latin typeface="Calibri" panose="020F0502020204030204" pitchFamily="34" charset="0"/>
              </a:rPr>
              <a:t>"</a:t>
            </a:r>
          </a:p>
          <a:p>
            <a:pPr defTabSz="857250"/>
            <a:r>
              <a:rPr lang="en-US" sz="1688" dirty="0">
                <a:solidFill>
                  <a:prstClr val="black"/>
                </a:solidFill>
                <a:latin typeface="Calibri" panose="020F0502020204030204" pitchFamily="34" charset="0"/>
              </a:rPr>
              <a:t>"</a:t>
            </a:r>
            <a:r>
              <a:rPr lang="en-US" sz="1688" dirty="0">
                <a:solidFill>
                  <a:prstClr val="black"/>
                </a:solidFill>
                <a:latin typeface="Calibri" panose="020F0502020204030204" pitchFamily="34" charset="0"/>
                <a:hlinkClick r:id="rId5"/>
              </a:rPr>
              <a:t>http://</a:t>
            </a:r>
            <a:r>
              <a:rPr lang="en-US" sz="1688" dirty="0" err="1">
                <a:solidFill>
                  <a:prstClr val="black"/>
                </a:solidFill>
                <a:latin typeface="Calibri" panose="020F0502020204030204" pitchFamily="34" charset="0"/>
                <a:hlinkClick r:id="rId5"/>
              </a:rPr>
              <a:t>www.contoso.com?p1</a:t>
            </a:r>
            <a:r>
              <a:rPr lang="en-US" sz="1688" dirty="0">
                <a:solidFill>
                  <a:prstClr val="black"/>
                </a:solidFill>
                <a:latin typeface="Calibri" panose="020F0502020204030204" pitchFamily="34" charset="0"/>
                <a:hlinkClick r:id="rId5"/>
              </a:rPr>
              <a:t>=</a:t>
            </a:r>
            <a:r>
              <a:rPr lang="en-US" sz="1688" dirty="0" err="1">
                <a:solidFill>
                  <a:prstClr val="black"/>
                </a:solidFill>
                <a:latin typeface="Calibri" panose="020F0502020204030204" pitchFamily="34" charset="0"/>
                <a:hlinkClick r:id="rId5"/>
              </a:rPr>
              <a:t>abc&amp;p2</a:t>
            </a:r>
            <a:r>
              <a:rPr lang="en-US" sz="1688" dirty="0">
                <a:solidFill>
                  <a:prstClr val="black"/>
                </a:solidFill>
                <a:latin typeface="Calibri" panose="020F0502020204030204" pitchFamily="34" charset="0"/>
                <a:hlinkClick r:id="rId5"/>
              </a:rPr>
              <a:t>=</a:t>
            </a:r>
            <a:r>
              <a:rPr lang="en-US" sz="1688" dirty="0" err="1">
                <a:solidFill>
                  <a:prstClr val="black"/>
                </a:solidFill>
                <a:latin typeface="Calibri" panose="020F0502020204030204" pitchFamily="34" charset="0"/>
                <a:hlinkClick r:id="rId5"/>
              </a:rPr>
              <a:t>yz</a:t>
            </a:r>
            <a:r>
              <a:rPr lang="en-US" sz="1688" dirty="0">
                <a:solidFill>
                  <a:prstClr val="black"/>
                </a:solidFill>
                <a:latin typeface="Calibri" panose="020F0502020204030204" pitchFamily="34" charset="0"/>
              </a:rPr>
              <a:t>"</a:t>
            </a:r>
          </a:p>
          <a:p>
            <a:pPr defTabSz="857250"/>
            <a:r>
              <a:rPr lang="en-US" sz="1688" dirty="0">
                <a:solidFill>
                  <a:prstClr val="black"/>
                </a:solidFill>
                <a:latin typeface="Calibri" panose="020F0502020204030204" pitchFamily="34" charset="0"/>
              </a:rPr>
              <a:t>"</a:t>
            </a:r>
            <a:r>
              <a:rPr lang="en-US" sz="1688" dirty="0">
                <a:solidFill>
                  <a:prstClr val="black"/>
                </a:solidFill>
                <a:latin typeface="Calibri" panose="020F0502020204030204" pitchFamily="34" charset="0"/>
                <a:hlinkClick r:id="rId6"/>
              </a:rPr>
              <a:t>http://</a:t>
            </a:r>
            <a:r>
              <a:rPr lang="en-US" sz="1688" dirty="0" err="1">
                <a:solidFill>
                  <a:prstClr val="black"/>
                </a:solidFill>
                <a:latin typeface="Calibri" panose="020F0502020204030204" pitchFamily="34" charset="0"/>
                <a:hlinkClick r:id="rId6"/>
              </a:rPr>
              <a:t>www.contoso.com?p1</a:t>
            </a:r>
            <a:r>
              <a:rPr lang="en-US" sz="1688" dirty="0">
                <a:solidFill>
                  <a:prstClr val="black"/>
                </a:solidFill>
                <a:latin typeface="Calibri" panose="020F0502020204030204" pitchFamily="34" charset="0"/>
                <a:hlinkClick r:id="rId6"/>
              </a:rPr>
              <a:t>=</a:t>
            </a:r>
            <a:r>
              <a:rPr lang="en-US" sz="1688" dirty="0" err="1">
                <a:solidFill>
                  <a:prstClr val="black"/>
                </a:solidFill>
                <a:latin typeface="Calibri" panose="020F0502020204030204" pitchFamily="34" charset="0"/>
                <a:hlinkClick r:id="rId6"/>
              </a:rPr>
              <a:t>def&amp;p2</a:t>
            </a:r>
            <a:r>
              <a:rPr lang="en-US" sz="1688" dirty="0">
                <a:solidFill>
                  <a:prstClr val="black"/>
                </a:solidFill>
                <a:latin typeface="Calibri" panose="020F0502020204030204" pitchFamily="34" charset="0"/>
                <a:hlinkClick r:id="rId6"/>
              </a:rPr>
              <a:t>=</a:t>
            </a:r>
            <a:r>
              <a:rPr lang="en-US" sz="1688" dirty="0" err="1">
                <a:solidFill>
                  <a:prstClr val="black"/>
                </a:solidFill>
                <a:latin typeface="Calibri" panose="020F0502020204030204" pitchFamily="34" charset="0"/>
                <a:hlinkClick r:id="rId6"/>
              </a:rPr>
              <a:t>xy</a:t>
            </a:r>
            <a:r>
              <a:rPr lang="en-US" sz="1688" dirty="0">
                <a:solidFill>
                  <a:prstClr val="black"/>
                </a:solidFill>
                <a:latin typeface="Calibri" panose="020F0502020204030204" pitchFamily="34" charset="0"/>
              </a:rPr>
              <a:t>"</a:t>
            </a:r>
          </a:p>
          <a:p>
            <a:pPr defTabSz="857250"/>
            <a:r>
              <a:rPr lang="en-US" sz="1688" dirty="0">
                <a:solidFill>
                  <a:prstClr val="black"/>
                </a:solidFill>
                <a:latin typeface="Calibri" panose="020F0502020204030204" pitchFamily="34" charset="0"/>
              </a:rPr>
              <a:t>"</a:t>
            </a:r>
            <a:r>
              <a:rPr lang="en-US" sz="1688" dirty="0">
                <a:solidFill>
                  <a:prstClr val="black"/>
                </a:solidFill>
                <a:latin typeface="Calibri" panose="020F0502020204030204" pitchFamily="34" charset="0"/>
                <a:hlinkClick r:id="rId7"/>
              </a:rPr>
              <a:t>http://</a:t>
            </a:r>
            <a:r>
              <a:rPr lang="en-US" sz="1688" dirty="0" err="1">
                <a:solidFill>
                  <a:prstClr val="black"/>
                </a:solidFill>
                <a:latin typeface="Calibri" panose="020F0502020204030204" pitchFamily="34" charset="0"/>
                <a:hlinkClick r:id="rId7"/>
              </a:rPr>
              <a:t>www.contoso.com?p1</a:t>
            </a:r>
            <a:r>
              <a:rPr lang="en-US" sz="1688" dirty="0">
                <a:solidFill>
                  <a:prstClr val="black"/>
                </a:solidFill>
                <a:latin typeface="Calibri" panose="020F0502020204030204" pitchFamily="34" charset="0"/>
                <a:hlinkClick r:id="rId7"/>
              </a:rPr>
              <a:t>=</a:t>
            </a:r>
            <a:r>
              <a:rPr lang="en-US" sz="1688" dirty="0" err="1">
                <a:solidFill>
                  <a:prstClr val="black"/>
                </a:solidFill>
                <a:latin typeface="Calibri" panose="020F0502020204030204" pitchFamily="34" charset="0"/>
                <a:hlinkClick r:id="rId7"/>
              </a:rPr>
              <a:t>def&amp;p2</a:t>
            </a:r>
            <a:r>
              <a:rPr lang="en-US" sz="1688" dirty="0">
                <a:solidFill>
                  <a:prstClr val="black"/>
                </a:solidFill>
                <a:latin typeface="Calibri" panose="020F0502020204030204" pitchFamily="34" charset="0"/>
                <a:hlinkClick r:id="rId7"/>
              </a:rPr>
              <a:t>=</a:t>
            </a:r>
            <a:r>
              <a:rPr lang="en-US" sz="1688" dirty="0" err="1">
                <a:solidFill>
                  <a:prstClr val="black"/>
                </a:solidFill>
                <a:latin typeface="Calibri" panose="020F0502020204030204" pitchFamily="34" charset="0"/>
                <a:hlinkClick r:id="rId7"/>
              </a:rPr>
              <a:t>uv</a:t>
            </a:r>
            <a:r>
              <a:rPr lang="en-US" sz="1688" dirty="0">
                <a:solidFill>
                  <a:prstClr val="black"/>
                </a:solidFill>
                <a:latin typeface="Calibri" panose="020F0502020204030204" pitchFamily="34" charset="0"/>
              </a:rPr>
              <a:t>"</a:t>
            </a:r>
          </a:p>
          <a:p>
            <a:pPr defTabSz="857250"/>
            <a:r>
              <a:rPr lang="en-US" sz="1688" dirty="0">
                <a:solidFill>
                  <a:prstClr val="black"/>
                </a:solidFill>
                <a:latin typeface="Calibri" panose="020F0502020204030204" pitchFamily="34" charset="0"/>
              </a:rPr>
              <a:t>"</a:t>
            </a:r>
            <a:r>
              <a:rPr lang="en-US" sz="1688" dirty="0">
                <a:solidFill>
                  <a:prstClr val="black"/>
                </a:solidFill>
                <a:latin typeface="Calibri" panose="020F0502020204030204" pitchFamily="34" charset="0"/>
                <a:hlinkClick r:id="rId8"/>
              </a:rPr>
              <a:t>http://</a:t>
            </a:r>
            <a:r>
              <a:rPr lang="en-US" sz="1688" dirty="0" err="1">
                <a:solidFill>
                  <a:prstClr val="black"/>
                </a:solidFill>
                <a:latin typeface="Calibri" panose="020F0502020204030204" pitchFamily="34" charset="0"/>
                <a:hlinkClick r:id="rId8"/>
              </a:rPr>
              <a:t>www.contoso.com?p1</a:t>
            </a:r>
            <a:r>
              <a:rPr lang="en-US" sz="1688" dirty="0">
                <a:solidFill>
                  <a:prstClr val="black"/>
                </a:solidFill>
                <a:latin typeface="Calibri" panose="020F0502020204030204" pitchFamily="34" charset="0"/>
                <a:hlinkClick r:id="rId8"/>
              </a:rPr>
              <a:t>=</a:t>
            </a:r>
            <a:r>
              <a:rPr lang="en-US" sz="1688" dirty="0" err="1">
                <a:solidFill>
                  <a:prstClr val="black"/>
                </a:solidFill>
                <a:latin typeface="Calibri" panose="020F0502020204030204" pitchFamily="34" charset="0"/>
                <a:hlinkClick r:id="rId8"/>
              </a:rPr>
              <a:t>def&amp;p2</a:t>
            </a:r>
            <a:r>
              <a:rPr lang="en-US" sz="1688" dirty="0">
                <a:solidFill>
                  <a:prstClr val="black"/>
                </a:solidFill>
                <a:latin typeface="Calibri" panose="020F0502020204030204" pitchFamily="34" charset="0"/>
                <a:hlinkClick r:id="rId8"/>
              </a:rPr>
              <a:t>=</a:t>
            </a:r>
            <a:r>
              <a:rPr lang="en-US" sz="1688" dirty="0" err="1">
                <a:solidFill>
                  <a:prstClr val="black"/>
                </a:solidFill>
                <a:latin typeface="Calibri" panose="020F0502020204030204" pitchFamily="34" charset="0"/>
                <a:hlinkClick r:id="rId8"/>
              </a:rPr>
              <a:t>yz</a:t>
            </a:r>
            <a:r>
              <a:rPr lang="en-US" sz="1688" dirty="0">
                <a:solidFill>
                  <a:prstClr val="black"/>
                </a:solidFill>
                <a:latin typeface="Calibri" panose="020F0502020204030204" pitchFamily="34" charset="0"/>
              </a:rPr>
              <a:t>"</a:t>
            </a:r>
          </a:p>
          <a:p>
            <a:pPr defTabSz="857250"/>
            <a:r>
              <a:rPr lang="en-US" sz="1688" dirty="0">
                <a:solidFill>
                  <a:prstClr val="black"/>
                </a:solidFill>
                <a:latin typeface="Calibri" panose="020F0502020204030204" pitchFamily="34" charset="0"/>
              </a:rPr>
              <a:t> </a:t>
            </a:r>
          </a:p>
          <a:p>
            <a:pPr defTabSz="857250"/>
            <a:r>
              <a:rPr lang="en-US" sz="1688" dirty="0">
                <a:solidFill>
                  <a:prstClr val="black"/>
                </a:solidFill>
                <a:latin typeface="Calibri" panose="020F0502020204030204" pitchFamily="34" charset="0"/>
              </a:rPr>
              <a:t>Simplification: produce all combinations of elements in a set of sets. To each combination, each set contributes with one element only.</a:t>
            </a:r>
          </a:p>
        </p:txBody>
      </p:sp>
    </p:spTree>
    <p:extLst>
      <p:ext uri="{BB962C8B-B14F-4D97-AF65-F5344CB8AC3E}">
        <p14:creationId xmlns:p14="http://schemas.microsoft.com/office/powerpoint/2010/main" val="4105026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4BED1E-D93B-4F49-B180-77858B592F2C}"/>
              </a:ext>
            </a:extLst>
          </p:cNvPr>
          <p:cNvSpPr/>
          <p:nvPr/>
        </p:nvSpPr>
        <p:spPr>
          <a:xfrm>
            <a:off x="1012031" y="875416"/>
            <a:ext cx="10144125" cy="4248342"/>
          </a:xfrm>
          <a:prstGeom prst="rect">
            <a:avLst/>
          </a:prstGeom>
        </p:spPr>
        <p:txBody>
          <a:bodyPr wrap="square">
            <a:spAutoFit/>
          </a:bodyPr>
          <a:lstStyle/>
          <a:p>
            <a:pPr defTabSz="857250"/>
            <a:r>
              <a:rPr lang="en-US" sz="1688" u="sng" dirty="0" err="1">
                <a:solidFill>
                  <a:prstClr val="black"/>
                </a:solidFill>
                <a:latin typeface="Calibri" panose="020F0502020204030204" pitchFamily="34" charset="0"/>
              </a:rPr>
              <a:t>Question1</a:t>
            </a:r>
            <a:r>
              <a:rPr lang="en-US" sz="1688" u="sng" dirty="0">
                <a:solidFill>
                  <a:prstClr val="black"/>
                </a:solidFill>
                <a:latin typeface="Calibri" panose="020F0502020204030204" pitchFamily="34" charset="0"/>
              </a:rPr>
              <a:t> (opener)</a:t>
            </a:r>
            <a:r>
              <a:rPr lang="en-US" sz="1688" dirty="0">
                <a:solidFill>
                  <a:prstClr val="black"/>
                </a:solidFill>
                <a:latin typeface="Calibri" panose="020F0502020204030204" pitchFamily="34" charset="0"/>
              </a:rPr>
              <a:t>: Implement a method comparing two strings and returning true if the strings are</a:t>
            </a:r>
          </a:p>
          <a:p>
            <a:pPr defTabSz="857250"/>
            <a:r>
              <a:rPr lang="en-US" sz="1688" dirty="0">
                <a:solidFill>
                  <a:prstClr val="black"/>
                </a:solidFill>
                <a:latin typeface="Calibri" panose="020F0502020204030204" pitchFamily="34" charset="0"/>
              </a:rPr>
              <a:t>equal and false otherwise. Do not use any string comparing methods available in JDK/SDK (like equals/</a:t>
            </a:r>
            <a:r>
              <a:rPr lang="en-US" sz="1688" dirty="0" err="1">
                <a:solidFill>
                  <a:prstClr val="black"/>
                </a:solidFill>
                <a:latin typeface="Calibri" panose="020F0502020204030204" pitchFamily="34" charset="0"/>
              </a:rPr>
              <a:t>strcmp</a:t>
            </a:r>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etc</a:t>
            </a:r>
            <a:r>
              <a:rPr lang="en-US" sz="1688" dirty="0">
                <a:solidFill>
                  <a:prstClr val="black"/>
                </a:solidFill>
                <a:latin typeface="Calibri" panose="020F0502020204030204" pitchFamily="34" charset="0"/>
              </a:rPr>
              <a:t>) </a:t>
            </a:r>
            <a:r>
              <a:rPr lang="en-US" sz="1688" b="1" dirty="0" err="1">
                <a:solidFill>
                  <a:prstClr val="black"/>
                </a:solidFill>
                <a:latin typeface="Calibri" panose="020F0502020204030204" pitchFamily="34" charset="0"/>
              </a:rPr>
              <a:t>boolean</a:t>
            </a:r>
            <a:r>
              <a:rPr lang="en-US" sz="1688" b="1" dirty="0">
                <a:solidFill>
                  <a:prstClr val="black"/>
                </a:solidFill>
                <a:latin typeface="Calibri" panose="020F0502020204030204" pitchFamily="34" charset="0"/>
              </a:rPr>
              <a:t> </a:t>
            </a:r>
            <a:r>
              <a:rPr lang="en-US" sz="1688" b="1" dirty="0" err="1">
                <a:solidFill>
                  <a:prstClr val="black"/>
                </a:solidFill>
                <a:latin typeface="Calibri" panose="020F0502020204030204" pitchFamily="34" charset="0"/>
              </a:rPr>
              <a:t>areEqual</a:t>
            </a:r>
            <a:r>
              <a:rPr lang="en-US" sz="1688" b="1" dirty="0">
                <a:solidFill>
                  <a:prstClr val="black"/>
                </a:solidFill>
                <a:latin typeface="Calibri" panose="020F0502020204030204" pitchFamily="34" charset="0"/>
              </a:rPr>
              <a:t>(String </a:t>
            </a:r>
            <a:r>
              <a:rPr lang="en-US" sz="1688" b="1" dirty="0" err="1">
                <a:solidFill>
                  <a:prstClr val="black"/>
                </a:solidFill>
                <a:latin typeface="Calibri" panose="020F0502020204030204" pitchFamily="34" charset="0"/>
              </a:rPr>
              <a:t>s1</a:t>
            </a:r>
            <a:r>
              <a:rPr lang="en-US" sz="1688" b="1" dirty="0">
                <a:solidFill>
                  <a:prstClr val="black"/>
                </a:solidFill>
                <a:latin typeface="Calibri" panose="020F0502020204030204" pitchFamily="34" charset="0"/>
              </a:rPr>
              <a:t>, String </a:t>
            </a:r>
            <a:r>
              <a:rPr lang="en-US" sz="1688" b="1" dirty="0" err="1">
                <a:solidFill>
                  <a:prstClr val="black"/>
                </a:solidFill>
                <a:latin typeface="Calibri" panose="020F0502020204030204" pitchFamily="34" charset="0"/>
              </a:rPr>
              <a:t>s2</a:t>
            </a:r>
            <a:r>
              <a:rPr lang="en-US" sz="1688" b="1" dirty="0">
                <a:solidFill>
                  <a:prstClr val="black"/>
                </a:solidFill>
                <a:latin typeface="Calibri" panose="020F0502020204030204" pitchFamily="34" charset="0"/>
              </a:rPr>
              <a:t>);</a:t>
            </a:r>
            <a:endParaRPr lang="en-US" sz="1688" dirty="0">
              <a:solidFill>
                <a:prstClr val="black"/>
              </a:solidFill>
              <a:latin typeface="Calibri" panose="020F0502020204030204" pitchFamily="34" charset="0"/>
            </a:endParaRPr>
          </a:p>
          <a:p>
            <a:pPr defTabSz="857250"/>
            <a:r>
              <a:rPr lang="en-US" sz="1688" dirty="0">
                <a:solidFill>
                  <a:prstClr val="black"/>
                </a:solidFill>
                <a:latin typeface="Calibri" panose="020F0502020204030204" pitchFamily="34" charset="0"/>
              </a:rPr>
              <a:t> </a:t>
            </a:r>
          </a:p>
          <a:p>
            <a:pPr defTabSz="857250"/>
            <a:r>
              <a:rPr lang="en-US" sz="1688" u="sng" dirty="0">
                <a:solidFill>
                  <a:prstClr val="black"/>
                </a:solidFill>
                <a:latin typeface="Calibri" panose="020F0502020204030204" pitchFamily="34" charset="0"/>
              </a:rPr>
              <a:t> Question 2:</a:t>
            </a:r>
            <a:r>
              <a:rPr lang="en-US" sz="1688" dirty="0">
                <a:solidFill>
                  <a:prstClr val="black"/>
                </a:solidFill>
                <a:latin typeface="Calibri" panose="020F0502020204030204" pitchFamily="34" charset="0"/>
              </a:rPr>
              <a:t> Extend the method from above to return true or false if the strings have an edit-distance of 1:</a:t>
            </a:r>
          </a:p>
          <a:p>
            <a:pPr defTabSz="857250"/>
            <a:r>
              <a:rPr lang="en-US" sz="1688" dirty="0">
                <a:solidFill>
                  <a:prstClr val="black"/>
                </a:solidFill>
                <a:latin typeface="Calibri" panose="020F0502020204030204" pitchFamily="34" charset="0"/>
              </a:rPr>
              <a:t>Two strings have an edit-distance of 1 if removing, adding or changing at most one character from any string</a:t>
            </a:r>
          </a:p>
          <a:p>
            <a:pPr defTabSz="857250"/>
            <a:r>
              <a:rPr lang="en-US" sz="1688" dirty="0">
                <a:solidFill>
                  <a:prstClr val="black"/>
                </a:solidFill>
                <a:latin typeface="Calibri" panose="020F0502020204030204" pitchFamily="34" charset="0"/>
              </a:rPr>
              <a:t>would cause the resulting (edited) strings to be identical.</a:t>
            </a:r>
          </a:p>
          <a:p>
            <a:pPr defTabSz="857250"/>
            <a:r>
              <a:rPr lang="en-US" sz="1688" b="1" dirty="0" err="1">
                <a:solidFill>
                  <a:prstClr val="black"/>
                </a:solidFill>
                <a:latin typeface="Calibri" panose="020F0502020204030204" pitchFamily="34" charset="0"/>
              </a:rPr>
              <a:t>boolean</a:t>
            </a:r>
            <a:r>
              <a:rPr lang="en-US" sz="1688" b="1" dirty="0">
                <a:solidFill>
                  <a:prstClr val="black"/>
                </a:solidFill>
                <a:latin typeface="Calibri" panose="020F0502020204030204" pitchFamily="34" charset="0"/>
              </a:rPr>
              <a:t> </a:t>
            </a:r>
            <a:r>
              <a:rPr lang="en-US" sz="1688" b="1" dirty="0" err="1">
                <a:solidFill>
                  <a:prstClr val="black"/>
                </a:solidFill>
                <a:latin typeface="Calibri" panose="020F0502020204030204" pitchFamily="34" charset="0"/>
              </a:rPr>
              <a:t>areEqualAt1</a:t>
            </a:r>
            <a:r>
              <a:rPr lang="en-US" sz="1688" b="1" dirty="0">
                <a:solidFill>
                  <a:prstClr val="black"/>
                </a:solidFill>
                <a:latin typeface="Calibri" panose="020F0502020204030204" pitchFamily="34" charset="0"/>
              </a:rPr>
              <a:t>(String </a:t>
            </a:r>
            <a:r>
              <a:rPr lang="en-US" sz="1688" b="1" dirty="0" err="1">
                <a:solidFill>
                  <a:prstClr val="black"/>
                </a:solidFill>
                <a:latin typeface="Calibri" panose="020F0502020204030204" pitchFamily="34" charset="0"/>
              </a:rPr>
              <a:t>s1</a:t>
            </a:r>
            <a:r>
              <a:rPr lang="en-US" sz="1688" b="1" dirty="0">
                <a:solidFill>
                  <a:prstClr val="black"/>
                </a:solidFill>
                <a:latin typeface="Calibri" panose="020F0502020204030204" pitchFamily="34" charset="0"/>
              </a:rPr>
              <a:t>, String </a:t>
            </a:r>
            <a:r>
              <a:rPr lang="en-US" sz="1688" b="1" dirty="0" err="1">
                <a:solidFill>
                  <a:prstClr val="black"/>
                </a:solidFill>
                <a:latin typeface="Calibri" panose="020F0502020204030204" pitchFamily="34" charset="0"/>
              </a:rPr>
              <a:t>s2</a:t>
            </a:r>
            <a:r>
              <a:rPr lang="en-US" sz="1688" b="1" dirty="0">
                <a:solidFill>
                  <a:prstClr val="black"/>
                </a:solidFill>
                <a:latin typeface="Calibri" panose="020F0502020204030204" pitchFamily="34" charset="0"/>
              </a:rPr>
              <a:t>);</a:t>
            </a:r>
            <a:endParaRPr lang="en-US" sz="1688" dirty="0">
              <a:solidFill>
                <a:prstClr val="black"/>
              </a:solidFill>
              <a:latin typeface="Calibri" panose="020F0502020204030204" pitchFamily="34" charset="0"/>
            </a:endParaRPr>
          </a:p>
          <a:p>
            <a:pPr defTabSz="857250"/>
            <a:r>
              <a:rPr lang="en-US" sz="1688" dirty="0">
                <a:solidFill>
                  <a:prstClr val="black"/>
                </a:solidFill>
                <a:latin typeface="Calibri" panose="020F0502020204030204" pitchFamily="34" charset="0"/>
              </a:rPr>
              <a:t> </a:t>
            </a:r>
          </a:p>
          <a:p>
            <a:pPr defTabSz="857250"/>
            <a:r>
              <a:rPr lang="en-US" sz="1688" dirty="0">
                <a:solidFill>
                  <a:prstClr val="black"/>
                </a:solidFill>
                <a:latin typeface="Calibri" panose="020F0502020204030204" pitchFamily="34" charset="0"/>
              </a:rPr>
              <a:t>Examples:</a:t>
            </a:r>
          </a:p>
          <a:p>
            <a:pPr defTabSz="857250"/>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areEqualAt1</a:t>
            </a:r>
            <a:r>
              <a:rPr lang="en-US" sz="1688" dirty="0">
                <a:solidFill>
                  <a:prstClr val="black"/>
                </a:solidFill>
                <a:latin typeface="Calibri" panose="020F0502020204030204" pitchFamily="34" charset="0"/>
              </a:rPr>
              <a:t>("p</a:t>
            </a:r>
            <a:r>
              <a:rPr lang="en-US" sz="1688" dirty="0">
                <a:solidFill>
                  <a:prstClr val="black"/>
                </a:solidFill>
                <a:highlight>
                  <a:srgbClr val="FFFF00"/>
                </a:highlight>
                <a:latin typeface="Calibri" panose="020F0502020204030204" pitchFamily="34" charset="0"/>
              </a:rPr>
              <a:t>i</a:t>
            </a:r>
            <a:r>
              <a:rPr lang="en-US" sz="1688" dirty="0">
                <a:solidFill>
                  <a:prstClr val="black"/>
                </a:solidFill>
                <a:latin typeface="Calibri" panose="020F0502020204030204" pitchFamily="34" charset="0"/>
              </a:rPr>
              <a:t>ng", "p</a:t>
            </a:r>
            <a:r>
              <a:rPr lang="en-US" sz="1688" dirty="0">
                <a:solidFill>
                  <a:prstClr val="black"/>
                </a:solidFill>
                <a:highlight>
                  <a:srgbClr val="FFFF00"/>
                </a:highlight>
                <a:latin typeface="Calibri" panose="020F0502020204030204" pitchFamily="34" charset="0"/>
              </a:rPr>
              <a:t>o</a:t>
            </a:r>
            <a:r>
              <a:rPr lang="en-US" sz="1688" dirty="0">
                <a:solidFill>
                  <a:prstClr val="black"/>
                </a:solidFill>
                <a:latin typeface="Calibri" panose="020F0502020204030204" pitchFamily="34" charset="0"/>
              </a:rPr>
              <a:t>ng") -&gt; true</a:t>
            </a:r>
          </a:p>
          <a:p>
            <a:pPr defTabSz="857250"/>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areEqualAt1</a:t>
            </a:r>
            <a:r>
              <a:rPr lang="en-US" sz="1688" dirty="0">
                <a:solidFill>
                  <a:prstClr val="black"/>
                </a:solidFill>
                <a:latin typeface="Calibri" panose="020F0502020204030204" pitchFamily="34" charset="0"/>
              </a:rPr>
              <a:t>("do", "do</a:t>
            </a:r>
            <a:r>
              <a:rPr lang="en-US" sz="1688" dirty="0">
                <a:solidFill>
                  <a:prstClr val="black"/>
                </a:solidFill>
                <a:highlight>
                  <a:srgbClr val="FFFF00"/>
                </a:highlight>
                <a:latin typeface="Calibri" panose="020F0502020204030204" pitchFamily="34" charset="0"/>
              </a:rPr>
              <a:t>g</a:t>
            </a:r>
            <a:r>
              <a:rPr lang="en-US" sz="1688" dirty="0">
                <a:solidFill>
                  <a:prstClr val="black"/>
                </a:solidFill>
                <a:latin typeface="Calibri" panose="020F0502020204030204" pitchFamily="34" charset="0"/>
              </a:rPr>
              <a:t>") -&gt; true</a:t>
            </a:r>
          </a:p>
          <a:p>
            <a:pPr defTabSz="857250"/>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areEqualAt1</a:t>
            </a:r>
            <a:r>
              <a:rPr lang="en-US" sz="1688" dirty="0">
                <a:solidFill>
                  <a:prstClr val="black"/>
                </a:solidFill>
                <a:latin typeface="Calibri" panose="020F0502020204030204" pitchFamily="34" charset="0"/>
              </a:rPr>
              <a:t>("</a:t>
            </a:r>
            <a:r>
              <a:rPr lang="en-US" sz="1688" dirty="0" err="1">
                <a:solidFill>
                  <a:prstClr val="black"/>
                </a:solidFill>
                <a:highlight>
                  <a:srgbClr val="FFFF00"/>
                </a:highlight>
                <a:latin typeface="Calibri" panose="020F0502020204030204" pitchFamily="34" charset="0"/>
              </a:rPr>
              <a:t>a</a:t>
            </a:r>
            <a:r>
              <a:rPr lang="en-US" sz="1688" dirty="0" err="1">
                <a:solidFill>
                  <a:prstClr val="black"/>
                </a:solidFill>
                <a:latin typeface="Calibri" panose="020F0502020204030204" pitchFamily="34" charset="0"/>
              </a:rPr>
              <a:t>ants</a:t>
            </a:r>
            <a:r>
              <a:rPr lang="en-US" sz="1688" dirty="0">
                <a:solidFill>
                  <a:prstClr val="black"/>
                </a:solidFill>
                <a:latin typeface="Calibri" panose="020F0502020204030204" pitchFamily="34" charset="0"/>
              </a:rPr>
              <a:t>", "ants") -&gt; true</a:t>
            </a:r>
          </a:p>
          <a:p>
            <a:pPr defTabSz="857250"/>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areEqualAt1</a:t>
            </a:r>
            <a:r>
              <a:rPr lang="en-US" sz="1688" dirty="0">
                <a:solidFill>
                  <a:prstClr val="black"/>
                </a:solidFill>
                <a:latin typeface="Calibri" panose="020F0502020204030204" pitchFamily="34" charset="0"/>
              </a:rPr>
              <a:t>("t</a:t>
            </a:r>
            <a:r>
              <a:rPr lang="en-US" sz="1688" dirty="0">
                <a:solidFill>
                  <a:prstClr val="black"/>
                </a:solidFill>
                <a:highlight>
                  <a:srgbClr val="FFFF00"/>
                </a:highlight>
                <a:latin typeface="Calibri" panose="020F0502020204030204" pitchFamily="34" charset="0"/>
              </a:rPr>
              <a:t>i</a:t>
            </a:r>
            <a:r>
              <a:rPr lang="en-US" sz="1688" dirty="0">
                <a:solidFill>
                  <a:prstClr val="black"/>
                </a:solidFill>
                <a:latin typeface="Calibri" panose="020F0502020204030204" pitchFamily="34" charset="0"/>
              </a:rPr>
              <a:t>n</a:t>
            </a:r>
            <a:r>
              <a:rPr lang="en-US" sz="1688" dirty="0">
                <a:solidFill>
                  <a:prstClr val="black"/>
                </a:solidFill>
                <a:highlight>
                  <a:srgbClr val="FFFF00"/>
                </a:highlight>
                <a:latin typeface="Calibri" panose="020F0502020204030204" pitchFamily="34" charset="0"/>
              </a:rPr>
              <a:t>k</a:t>
            </a:r>
            <a:r>
              <a:rPr lang="en-US" sz="1688" dirty="0">
                <a:solidFill>
                  <a:prstClr val="black"/>
                </a:solidFill>
                <a:latin typeface="Calibri" panose="020F0502020204030204" pitchFamily="34" charset="0"/>
              </a:rPr>
              <a:t>er", "t</a:t>
            </a:r>
            <a:r>
              <a:rPr lang="en-US" sz="1688" dirty="0">
                <a:solidFill>
                  <a:prstClr val="black"/>
                </a:solidFill>
                <a:highlight>
                  <a:srgbClr val="FFFF00"/>
                </a:highlight>
                <a:latin typeface="Calibri" panose="020F0502020204030204" pitchFamily="34" charset="0"/>
              </a:rPr>
              <a:t>e</a:t>
            </a:r>
            <a:r>
              <a:rPr lang="en-US" sz="1688" dirty="0">
                <a:solidFill>
                  <a:prstClr val="black"/>
                </a:solidFill>
                <a:latin typeface="Calibri" panose="020F0502020204030204" pitchFamily="34" charset="0"/>
              </a:rPr>
              <a:t>n</a:t>
            </a:r>
            <a:r>
              <a:rPr lang="en-US" sz="1688" dirty="0">
                <a:solidFill>
                  <a:prstClr val="black"/>
                </a:solidFill>
                <a:highlight>
                  <a:srgbClr val="FFFF00"/>
                </a:highlight>
                <a:latin typeface="Calibri" panose="020F0502020204030204" pitchFamily="34" charset="0"/>
              </a:rPr>
              <a:t>d</a:t>
            </a:r>
            <a:r>
              <a:rPr lang="en-US" sz="1688" dirty="0">
                <a:solidFill>
                  <a:prstClr val="black"/>
                </a:solidFill>
                <a:latin typeface="Calibri" panose="020F0502020204030204" pitchFamily="34" charset="0"/>
              </a:rPr>
              <a:t>er") -&gt; false</a:t>
            </a:r>
          </a:p>
          <a:p>
            <a:pPr defTabSz="857250"/>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areEqualAt1</a:t>
            </a:r>
            <a:r>
              <a:rPr lang="en-US" sz="1688" dirty="0">
                <a:solidFill>
                  <a:prstClr val="black"/>
                </a:solidFill>
                <a:latin typeface="Calibri" panose="020F0502020204030204" pitchFamily="34" charset="0"/>
              </a:rPr>
              <a:t>("pan", "pan</a:t>
            </a:r>
            <a:r>
              <a:rPr lang="en-US" sz="1688" dirty="0">
                <a:solidFill>
                  <a:prstClr val="black"/>
                </a:solidFill>
                <a:highlight>
                  <a:srgbClr val="FFFF00"/>
                </a:highlight>
                <a:latin typeface="Calibri" panose="020F0502020204030204" pitchFamily="34" charset="0"/>
              </a:rPr>
              <a:t>ts</a:t>
            </a:r>
            <a:r>
              <a:rPr lang="en-US" sz="1688" dirty="0">
                <a:solidFill>
                  <a:prstClr val="black"/>
                </a:solidFill>
                <a:latin typeface="Calibri" panose="020F0502020204030204" pitchFamily="34" charset="0"/>
              </a:rPr>
              <a:t>") -&gt; false</a:t>
            </a:r>
          </a:p>
          <a:p>
            <a:pPr defTabSz="857250"/>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areEqualAt1</a:t>
            </a:r>
            <a:r>
              <a:rPr lang="en-US" sz="1688" dirty="0">
                <a:solidFill>
                  <a:prstClr val="black"/>
                </a:solidFill>
                <a:latin typeface="Calibri" panose="020F0502020204030204" pitchFamily="34" charset="0"/>
              </a:rPr>
              <a:t>(“cr</a:t>
            </a:r>
            <a:r>
              <a:rPr lang="en-US" sz="1688" dirty="0">
                <a:solidFill>
                  <a:prstClr val="black"/>
                </a:solidFill>
                <a:highlight>
                  <a:srgbClr val="FFFF00"/>
                </a:highlight>
                <a:latin typeface="Calibri" panose="020F0502020204030204" pitchFamily="34" charset="0"/>
              </a:rPr>
              <a:t>u</a:t>
            </a:r>
            <a:r>
              <a:rPr lang="en-US" sz="1688" dirty="0">
                <a:solidFill>
                  <a:prstClr val="black"/>
                </a:solidFill>
                <a:latin typeface="Calibri" panose="020F0502020204030204" pitchFamily="34" charset="0"/>
              </a:rPr>
              <a:t>shed", "cr</a:t>
            </a:r>
            <a:r>
              <a:rPr lang="en-US" sz="1688" dirty="0">
                <a:solidFill>
                  <a:prstClr val="black"/>
                </a:solidFill>
                <a:highlight>
                  <a:srgbClr val="FFFF00"/>
                </a:highlight>
                <a:latin typeface="Calibri" panose="020F0502020204030204" pitchFamily="34" charset="0"/>
              </a:rPr>
              <a:t>a</a:t>
            </a:r>
            <a:r>
              <a:rPr lang="en-US" sz="1688" dirty="0">
                <a:solidFill>
                  <a:prstClr val="black"/>
                </a:solidFill>
                <a:latin typeface="Calibri" panose="020F0502020204030204" pitchFamily="34" charset="0"/>
              </a:rPr>
              <a:t>sh") -&gt; false</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80AEADB-81E1-44FD-BBE7-91D5C5765D2D}"/>
                  </a:ext>
                </a:extLst>
              </p14:cNvPr>
              <p14:cNvContentPartPr/>
              <p14:nvPr/>
            </p14:nvContentPartPr>
            <p14:xfrm>
              <a:off x="3124884" y="4930783"/>
              <a:ext cx="109350" cy="5400"/>
            </p14:xfrm>
          </p:contentPart>
        </mc:Choice>
        <mc:Fallback xmlns="">
          <p:pic>
            <p:nvPicPr>
              <p:cNvPr id="6" name="Ink 5">
                <a:extLst>
                  <a:ext uri="{FF2B5EF4-FFF2-40B4-BE49-F238E27FC236}">
                    <a16:creationId xmlns:a16="http://schemas.microsoft.com/office/drawing/2014/main" id="{180AEADB-81E1-44FD-BBE7-91D5C5765D2D}"/>
                  </a:ext>
                </a:extLst>
              </p:cNvPr>
              <p:cNvPicPr/>
              <p:nvPr/>
            </p:nvPicPr>
            <p:blipFill>
              <a:blip r:embed="rId3"/>
              <a:stretch>
                <a:fillRect/>
              </a:stretch>
            </p:blipFill>
            <p:spPr>
              <a:xfrm>
                <a:off x="3070750" y="4815069"/>
                <a:ext cx="217256" cy="236443"/>
              </a:xfrm>
              <a:prstGeom prst="rect">
                <a:avLst/>
              </a:prstGeom>
            </p:spPr>
          </p:pic>
        </mc:Fallback>
      </mc:AlternateContent>
    </p:spTree>
    <p:extLst>
      <p:ext uri="{BB962C8B-B14F-4D97-AF65-F5344CB8AC3E}">
        <p14:creationId xmlns:p14="http://schemas.microsoft.com/office/powerpoint/2010/main" val="77162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4BED1E-D93B-4F49-B180-77858B592F2C}"/>
              </a:ext>
            </a:extLst>
          </p:cNvPr>
          <p:cNvSpPr/>
          <p:nvPr/>
        </p:nvSpPr>
        <p:spPr>
          <a:xfrm>
            <a:off x="952500" y="1988650"/>
            <a:ext cx="10144125" cy="2430089"/>
          </a:xfrm>
          <a:prstGeom prst="rect">
            <a:avLst/>
          </a:prstGeom>
        </p:spPr>
        <p:txBody>
          <a:bodyPr wrap="square">
            <a:spAutoFit/>
          </a:bodyPr>
          <a:lstStyle/>
          <a:p>
            <a:pPr defTabSz="857250"/>
            <a:r>
              <a:rPr lang="en-US" sz="1688" dirty="0">
                <a:solidFill>
                  <a:prstClr val="black"/>
                </a:solidFill>
                <a:latin typeface="Calibri" panose="020F0502020204030204" pitchFamily="34" charset="0"/>
              </a:rPr>
              <a:t>Write a method </a:t>
            </a:r>
            <a:r>
              <a:rPr lang="ro-RO" sz="1688" dirty="0">
                <a:solidFill>
                  <a:prstClr val="black"/>
                </a:solidFill>
                <a:latin typeface="Calibri" panose="020F0502020204030204" pitchFamily="34" charset="0"/>
              </a:rPr>
              <a:t>that takes </a:t>
            </a:r>
            <a:r>
              <a:rPr lang="en-US" sz="1688" dirty="0">
                <a:solidFill>
                  <a:prstClr val="black"/>
                </a:solidFill>
                <a:latin typeface="Calibri" panose="020F0502020204030204" pitchFamily="34" charset="0"/>
              </a:rPr>
              <a:t>t</a:t>
            </a:r>
            <a:r>
              <a:rPr lang="ro-RO" sz="1688" dirty="0">
                <a:solidFill>
                  <a:prstClr val="black"/>
                </a:solidFill>
                <a:latin typeface="Calibri" panose="020F0502020204030204" pitchFamily="34" charset="0"/>
              </a:rPr>
              <a:t>wo</a:t>
            </a:r>
            <a:r>
              <a:rPr lang="en-US" sz="1688" dirty="0">
                <a:solidFill>
                  <a:prstClr val="black"/>
                </a:solidFill>
                <a:latin typeface="Calibri" panose="020F0502020204030204" pitchFamily="34" charset="0"/>
              </a:rPr>
              <a:t> string parameters and determines the longest sequence of characters common between them. That sequence may be positioned in the strings at different indices.</a:t>
            </a:r>
          </a:p>
          <a:p>
            <a:pPr defTabSz="857250"/>
            <a:r>
              <a:rPr lang="en-US" sz="1688" dirty="0">
                <a:solidFill>
                  <a:prstClr val="black"/>
                </a:solidFill>
                <a:latin typeface="Calibri" panose="020F0502020204030204" pitchFamily="34" charset="0"/>
              </a:rPr>
              <a:t> </a:t>
            </a:r>
          </a:p>
          <a:p>
            <a:pPr defTabSz="857250"/>
            <a:r>
              <a:rPr lang="en-US" sz="1688" u="sng" dirty="0">
                <a:solidFill>
                  <a:prstClr val="black"/>
                </a:solidFill>
                <a:latin typeface="Calibri" panose="020F0502020204030204" pitchFamily="34" charset="0"/>
              </a:rPr>
              <a:t>Example:</a:t>
            </a:r>
            <a:endParaRPr lang="en-US" sz="1688" dirty="0">
              <a:solidFill>
                <a:prstClr val="black"/>
              </a:solidFill>
              <a:latin typeface="Calibri" panose="020F0502020204030204" pitchFamily="34" charset="0"/>
            </a:endParaRPr>
          </a:p>
          <a:p>
            <a:pPr marL="642938" defTabSz="857250"/>
            <a:r>
              <a:rPr lang="en-US" sz="1688" dirty="0">
                <a:solidFill>
                  <a:prstClr val="black"/>
                </a:solidFill>
                <a:latin typeface="Consolas" panose="020B0609020204030204" pitchFamily="49" charset="0"/>
              </a:rPr>
              <a:t>("</a:t>
            </a:r>
            <a:r>
              <a:rPr lang="en-US" sz="1688" dirty="0" err="1">
                <a:solidFill>
                  <a:prstClr val="black"/>
                </a:solidFill>
                <a:latin typeface="Consolas" panose="020B0609020204030204" pitchFamily="49" charset="0"/>
              </a:rPr>
              <a:t>OneLong</a:t>
            </a:r>
            <a:r>
              <a:rPr lang="en-US" sz="1688" b="1" dirty="0" err="1">
                <a:solidFill>
                  <a:prstClr val="black"/>
                </a:solidFill>
                <a:latin typeface="Consolas" panose="020B0609020204030204" pitchFamily="49" charset="0"/>
              </a:rPr>
              <a:t>String</a:t>
            </a:r>
            <a:r>
              <a:rPr lang="en-US" sz="1688" dirty="0">
                <a:solidFill>
                  <a:prstClr val="black"/>
                </a:solidFill>
                <a:latin typeface="Consolas" panose="020B0609020204030204" pitchFamily="49" charset="0"/>
              </a:rPr>
              <a:t>", "</a:t>
            </a:r>
            <a:r>
              <a:rPr lang="en-US" sz="1688" dirty="0" err="1">
                <a:solidFill>
                  <a:prstClr val="black"/>
                </a:solidFill>
                <a:latin typeface="Consolas" panose="020B0609020204030204" pitchFamily="49" charset="0"/>
              </a:rPr>
              <a:t>This</a:t>
            </a:r>
            <a:r>
              <a:rPr lang="en-US" sz="1688" b="1" dirty="0" err="1">
                <a:solidFill>
                  <a:prstClr val="black"/>
                </a:solidFill>
                <a:latin typeface="Consolas" panose="020B0609020204030204" pitchFamily="49" charset="0"/>
              </a:rPr>
              <a:t>String</a:t>
            </a:r>
            <a:r>
              <a:rPr lang="en-US" sz="1688" dirty="0" err="1">
                <a:solidFill>
                  <a:prstClr val="black"/>
                </a:solidFill>
                <a:latin typeface="Consolas" panose="020B0609020204030204" pitchFamily="49" charset="0"/>
              </a:rPr>
              <a:t>IsShorter</a:t>
            </a:r>
            <a:r>
              <a:rPr lang="en-US" sz="1688" dirty="0">
                <a:solidFill>
                  <a:prstClr val="black"/>
                </a:solidFill>
                <a:latin typeface="Consolas" panose="020B0609020204030204" pitchFamily="49" charset="0"/>
              </a:rPr>
              <a:t>") --&gt;  "String"</a:t>
            </a:r>
          </a:p>
          <a:p>
            <a:pPr marL="642938" defTabSz="857250"/>
            <a:r>
              <a:rPr lang="en-US" sz="1688" dirty="0">
                <a:solidFill>
                  <a:prstClr val="black"/>
                </a:solidFill>
                <a:latin typeface="Consolas" panose="020B0609020204030204" pitchFamily="49" charset="0"/>
              </a:rPr>
              <a:t>("</a:t>
            </a:r>
            <a:r>
              <a:rPr lang="en-US" sz="1688" dirty="0" err="1">
                <a:solidFill>
                  <a:prstClr val="black"/>
                </a:solidFill>
                <a:latin typeface="Consolas" panose="020B0609020204030204" pitchFamily="49" charset="0"/>
              </a:rPr>
              <a:t>NothingFits</a:t>
            </a:r>
            <a:r>
              <a:rPr lang="en-US" sz="1688" dirty="0">
                <a:solidFill>
                  <a:prstClr val="black"/>
                </a:solidFill>
                <a:latin typeface="Consolas" panose="020B0609020204030204" pitchFamily="49" charset="0"/>
              </a:rPr>
              <a:t>", "</a:t>
            </a:r>
            <a:r>
              <a:rPr lang="en-US" sz="1688" dirty="0" err="1">
                <a:solidFill>
                  <a:prstClr val="black"/>
                </a:solidFill>
                <a:latin typeface="Consolas" panose="020B0609020204030204" pitchFamily="49" charset="0"/>
              </a:rPr>
              <a:t>Xyz</a:t>
            </a:r>
            <a:r>
              <a:rPr lang="en-US" sz="1688" dirty="0">
                <a:solidFill>
                  <a:prstClr val="black"/>
                </a:solidFill>
                <a:latin typeface="Consolas" panose="020B0609020204030204" pitchFamily="49" charset="0"/>
              </a:rPr>
              <a:t>") --&gt; ""</a:t>
            </a:r>
          </a:p>
          <a:p>
            <a:pPr defTabSz="857250"/>
            <a:r>
              <a:rPr lang="en-US" sz="1688" dirty="0">
                <a:solidFill>
                  <a:prstClr val="black"/>
                </a:solidFill>
                <a:latin typeface="Calibri" panose="020F0502020204030204" pitchFamily="34" charset="0"/>
              </a:rPr>
              <a:t> </a:t>
            </a:r>
          </a:p>
          <a:p>
            <a:pPr defTabSz="857250"/>
            <a:r>
              <a:rPr lang="en-US" sz="1688" dirty="0">
                <a:solidFill>
                  <a:prstClr val="black"/>
                </a:solidFill>
                <a:latin typeface="Calibri" panose="020F0502020204030204" pitchFamily="34" charset="0"/>
              </a:rPr>
              <a:t>Extra challenge: determine the two indices where the longest sequence occurs in their respective strings.</a:t>
            </a:r>
          </a:p>
          <a:p>
            <a:pPr defTabSz="857250"/>
            <a:endParaRPr lang="en-US" sz="1688" dirty="0">
              <a:solidFill>
                <a:prstClr val="black"/>
              </a:solidFill>
              <a:latin typeface="Calibri" panose="020F0502020204030204" pitchFamily="34" charset="0"/>
            </a:endParaRPr>
          </a:p>
        </p:txBody>
      </p:sp>
    </p:spTree>
    <p:extLst>
      <p:ext uri="{BB962C8B-B14F-4D97-AF65-F5344CB8AC3E}">
        <p14:creationId xmlns:p14="http://schemas.microsoft.com/office/powerpoint/2010/main" val="3566884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4BED1E-D93B-4F49-B180-77858B592F2C}"/>
              </a:ext>
            </a:extLst>
          </p:cNvPr>
          <p:cNvSpPr/>
          <p:nvPr/>
        </p:nvSpPr>
        <p:spPr>
          <a:xfrm>
            <a:off x="1023938" y="1753517"/>
            <a:ext cx="10144125" cy="2949590"/>
          </a:xfrm>
          <a:prstGeom prst="rect">
            <a:avLst/>
          </a:prstGeom>
        </p:spPr>
        <p:txBody>
          <a:bodyPr wrap="square">
            <a:spAutoFit/>
          </a:bodyPr>
          <a:lstStyle/>
          <a:p>
            <a:pPr defTabSz="857250"/>
            <a:r>
              <a:rPr lang="en-US" sz="1688" dirty="0">
                <a:solidFill>
                  <a:prstClr val="black"/>
                </a:solidFill>
                <a:latin typeface="Calibri" panose="020F0502020204030204" pitchFamily="34" charset="0"/>
              </a:rPr>
              <a:t>Given a list of non-overlapping intervals, write a method to </a:t>
            </a:r>
            <a:r>
              <a:rPr lang="en-US" sz="1688" b="1" dirty="0">
                <a:solidFill>
                  <a:prstClr val="black"/>
                </a:solidFill>
                <a:latin typeface="Calibri" panose="020F0502020204030204" pitchFamily="34" charset="0"/>
              </a:rPr>
              <a:t>insert </a:t>
            </a:r>
            <a:r>
              <a:rPr lang="en-US" sz="1688" dirty="0">
                <a:solidFill>
                  <a:prstClr val="black"/>
                </a:solidFill>
                <a:latin typeface="Calibri" panose="020F0502020204030204" pitchFamily="34" charset="0"/>
              </a:rPr>
              <a:t>another interval into this list. Merge intervals as needed such that in the end the list remains of non-overlapping intervals.</a:t>
            </a:r>
          </a:p>
          <a:p>
            <a:pPr defTabSz="857250"/>
            <a:endParaRPr lang="en-US" sz="1688" dirty="0">
              <a:solidFill>
                <a:prstClr val="black"/>
              </a:solidFill>
              <a:latin typeface="Calibri" panose="020F0502020204030204" pitchFamily="34" charset="0"/>
            </a:endParaRPr>
          </a:p>
          <a:p>
            <a:pPr defTabSz="857250"/>
            <a:r>
              <a:rPr lang="en-US" sz="1688" u="sng" dirty="0">
                <a:solidFill>
                  <a:prstClr val="black"/>
                </a:solidFill>
                <a:latin typeface="Calibri" panose="020F0502020204030204" pitchFamily="34" charset="0"/>
              </a:rPr>
              <a:t>Examples</a:t>
            </a:r>
            <a:r>
              <a:rPr lang="en-US" sz="1688" dirty="0">
                <a:solidFill>
                  <a:prstClr val="black"/>
                </a:solidFill>
                <a:latin typeface="Calibri" panose="020F0502020204030204" pitchFamily="34" charset="0"/>
              </a:rPr>
              <a:t>:</a:t>
            </a:r>
          </a:p>
          <a:p>
            <a:pPr defTabSz="857250"/>
            <a:r>
              <a:rPr lang="en-US" sz="1688" dirty="0">
                <a:solidFill>
                  <a:prstClr val="black"/>
                </a:solidFill>
                <a:latin typeface="Consolas" panose="020B0609020204030204" pitchFamily="49" charset="0"/>
              </a:rPr>
              <a:t>insert [5, 6] in [1, 3][8, 9] --&gt; [1, 3][5, 6][8, 9]</a:t>
            </a:r>
          </a:p>
          <a:p>
            <a:pPr defTabSz="857250"/>
            <a:r>
              <a:rPr lang="en-US" sz="1688" dirty="0">
                <a:solidFill>
                  <a:prstClr val="black"/>
                </a:solidFill>
                <a:latin typeface="Consolas" panose="020B0609020204030204" pitchFamily="49" charset="0"/>
              </a:rPr>
              <a:t>insert [3, 6] in [1, 5][8, 9] --&gt; [1, 6][8, 9]</a:t>
            </a:r>
          </a:p>
          <a:p>
            <a:pPr defTabSz="857250"/>
            <a:r>
              <a:rPr lang="en-US" sz="1688" dirty="0">
                <a:solidFill>
                  <a:prstClr val="black"/>
                </a:solidFill>
                <a:latin typeface="Consolas" panose="020B0609020204030204" pitchFamily="49" charset="0"/>
              </a:rPr>
              <a:t>insert [3, 8] in [1, 5][7, 9] --&gt; [1, 9]</a:t>
            </a:r>
          </a:p>
          <a:p>
            <a:pPr defTabSz="857250"/>
            <a:r>
              <a:rPr lang="en-US" sz="1688" dirty="0">
                <a:solidFill>
                  <a:prstClr val="black"/>
                </a:solidFill>
                <a:latin typeface="Calibri" panose="020F0502020204030204" pitchFamily="34" charset="0"/>
              </a:rPr>
              <a:t> </a:t>
            </a:r>
          </a:p>
          <a:p>
            <a:pPr defTabSz="857250"/>
            <a:r>
              <a:rPr lang="en-US" sz="1688" u="sng" dirty="0">
                <a:solidFill>
                  <a:prstClr val="black"/>
                </a:solidFill>
                <a:latin typeface="Calibri" panose="020F0502020204030204" pitchFamily="34" charset="0"/>
              </a:rPr>
              <a:t>Extra challenge</a:t>
            </a:r>
            <a:r>
              <a:rPr lang="en-US" sz="1688" dirty="0">
                <a:solidFill>
                  <a:prstClr val="black"/>
                </a:solidFill>
                <a:latin typeface="Calibri" panose="020F0502020204030204" pitchFamily="34" charset="0"/>
              </a:rPr>
              <a:t>: Extend your code with a </a:t>
            </a:r>
            <a:r>
              <a:rPr lang="en-US" sz="1688" b="1" dirty="0">
                <a:solidFill>
                  <a:prstClr val="black"/>
                </a:solidFill>
                <a:latin typeface="Calibri" panose="020F0502020204030204" pitchFamily="34" charset="0"/>
              </a:rPr>
              <a:t>remove</a:t>
            </a:r>
            <a:r>
              <a:rPr lang="en-US" sz="1688" dirty="0">
                <a:solidFill>
                  <a:prstClr val="black"/>
                </a:solidFill>
                <a:latin typeface="Calibri" panose="020F0502020204030204" pitchFamily="34" charset="0"/>
              </a:rPr>
              <a:t> method removing a given interval from the list. Split existent intervals as needed such that in the end the list remains of non-overlapping intervals.</a:t>
            </a:r>
          </a:p>
          <a:p>
            <a:pPr defTabSz="857250"/>
            <a:endParaRPr lang="en-US" sz="1688" dirty="0">
              <a:solidFill>
                <a:prstClr val="black"/>
              </a:solidFill>
              <a:latin typeface="Calibri" panose="020F0502020204030204" pitchFamily="34" charset="0"/>
            </a:endParaRPr>
          </a:p>
        </p:txBody>
      </p:sp>
    </p:spTree>
    <p:extLst>
      <p:ext uri="{BB962C8B-B14F-4D97-AF65-F5344CB8AC3E}">
        <p14:creationId xmlns:p14="http://schemas.microsoft.com/office/powerpoint/2010/main" val="446107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5CDFFA-F7FA-E733-51F7-DE4353BA89E9}"/>
              </a:ext>
            </a:extLst>
          </p:cNvPr>
          <p:cNvSpPr txBox="1"/>
          <p:nvPr/>
        </p:nvSpPr>
        <p:spPr>
          <a:xfrm>
            <a:off x="1228661" y="529310"/>
            <a:ext cx="9757691" cy="5287345"/>
          </a:xfrm>
          <a:prstGeom prst="rect">
            <a:avLst/>
          </a:prstGeom>
          <a:noFill/>
        </p:spPr>
        <p:txBody>
          <a:bodyPr wrap="square" rtlCol="0">
            <a:spAutoFit/>
          </a:bodyPr>
          <a:lstStyle/>
          <a:p>
            <a:pPr defTabSz="857250"/>
            <a:r>
              <a:rPr lang="en-US" sz="1688" dirty="0">
                <a:solidFill>
                  <a:prstClr val="black"/>
                </a:solidFill>
                <a:latin typeface="Calibri" panose="020F0502020204030204" pitchFamily="34" charset="0"/>
              </a:rPr>
              <a:t>Given a jagged array of numbers write a method returning the count of </a:t>
            </a:r>
            <a:r>
              <a:rPr lang="en-US" sz="1688" i="1" dirty="0">
                <a:solidFill>
                  <a:prstClr val="black"/>
                </a:solidFill>
                <a:latin typeface="Calibri" panose="020F0502020204030204" pitchFamily="34" charset="0"/>
              </a:rPr>
              <a:t>columns</a:t>
            </a:r>
            <a:r>
              <a:rPr lang="en-US" sz="1688" dirty="0">
                <a:solidFill>
                  <a:prstClr val="black"/>
                </a:solidFill>
                <a:latin typeface="Calibri" panose="020F0502020204030204" pitchFamily="34" charset="0"/>
              </a:rPr>
              <a:t> in strictly increasing order.</a:t>
            </a:r>
          </a:p>
          <a:p>
            <a:pPr defTabSz="857250"/>
            <a:r>
              <a:rPr lang="en-US" sz="1688" dirty="0">
                <a:solidFill>
                  <a:prstClr val="black"/>
                </a:solidFill>
                <a:latin typeface="Calibri" panose="020F0502020204030204" pitchFamily="34" charset="0"/>
              </a:rPr>
              <a:t>A column with one element only is strictly increasing.</a:t>
            </a:r>
          </a:p>
          <a:p>
            <a:pPr defTabSz="857250"/>
            <a:r>
              <a:rPr lang="en-US" sz="1688" dirty="0">
                <a:solidFill>
                  <a:prstClr val="black"/>
                </a:solidFill>
                <a:latin typeface="Calibri" panose="020F0502020204030204" pitchFamily="34" charset="0"/>
              </a:rPr>
              <a:t>A jagged array is a two-dimensional array where rows may have different count of elements.</a:t>
            </a:r>
          </a:p>
          <a:p>
            <a:pPr defTabSz="857250"/>
            <a:r>
              <a:rPr lang="en-US" sz="1688" dirty="0">
                <a:solidFill>
                  <a:prstClr val="black"/>
                </a:solidFill>
                <a:latin typeface="Calibri" panose="020F0502020204030204" pitchFamily="34" charset="0"/>
              </a:rPr>
              <a:t> </a:t>
            </a:r>
          </a:p>
          <a:p>
            <a:pPr defTabSz="857250"/>
            <a:r>
              <a:rPr lang="en-US" sz="1688" u="sng" dirty="0">
                <a:solidFill>
                  <a:prstClr val="black"/>
                </a:solidFill>
                <a:latin typeface="Calibri" panose="020F0502020204030204" pitchFamily="34" charset="0"/>
              </a:rPr>
              <a:t>Example 1:</a:t>
            </a:r>
          </a:p>
          <a:p>
            <a:pPr defTabSz="857250"/>
            <a:r>
              <a:rPr lang="en-US" sz="1688" dirty="0">
                <a:solidFill>
                  <a:prstClr val="black"/>
                </a:solidFill>
                <a:latin typeface="Consolas" panose="020B0609020204030204" pitchFamily="49" charset="0"/>
              </a:rPr>
              <a:t>    [0] 3 1 5 2 2     </a:t>
            </a:r>
          </a:p>
          <a:p>
            <a:pPr defTabSz="857250"/>
            <a:r>
              <a:rPr lang="en-US" sz="1688" dirty="0">
                <a:solidFill>
                  <a:prstClr val="black"/>
                </a:solidFill>
                <a:latin typeface="Consolas" panose="020B0609020204030204" pitchFamily="49" charset="0"/>
              </a:rPr>
              <a:t>    [1] 4 3 5 </a:t>
            </a:r>
          </a:p>
          <a:p>
            <a:pPr defTabSz="857250"/>
            <a:r>
              <a:rPr lang="en-US" sz="1688" dirty="0">
                <a:solidFill>
                  <a:prstClr val="black"/>
                </a:solidFill>
                <a:latin typeface="Consolas" panose="020B0609020204030204" pitchFamily="49" charset="0"/>
              </a:rPr>
              <a:t>    [2] 6 0 5 7 2 3</a:t>
            </a:r>
          </a:p>
          <a:p>
            <a:pPr defTabSz="857250"/>
            <a:r>
              <a:rPr lang="en-US" sz="1688" dirty="0">
                <a:solidFill>
                  <a:prstClr val="black"/>
                </a:solidFill>
                <a:latin typeface="Consolas" panose="020B0609020204030204" pitchFamily="49" charset="0"/>
              </a:rPr>
              <a:t>    [3] 7 3 8 9</a:t>
            </a:r>
          </a:p>
          <a:p>
            <a:pPr defTabSz="857250"/>
            <a:r>
              <a:rPr lang="en-US" sz="1688" dirty="0">
                <a:solidFill>
                  <a:prstClr val="black"/>
                </a:solidFill>
                <a:latin typeface="Consolas" panose="020B0609020204030204" pitchFamily="49" charset="0"/>
              </a:rPr>
              <a:t>    ----^-----^---^</a:t>
            </a:r>
          </a:p>
          <a:p>
            <a:pPr defTabSz="857250"/>
            <a:r>
              <a:rPr lang="en-US" sz="1688" dirty="0">
                <a:solidFill>
                  <a:prstClr val="black"/>
                </a:solidFill>
                <a:latin typeface="Consolas" panose="020B0609020204030204" pitchFamily="49" charset="0"/>
              </a:rPr>
              <a:t>    Count = 3</a:t>
            </a:r>
          </a:p>
          <a:p>
            <a:pPr defTabSz="857250"/>
            <a:r>
              <a:rPr lang="en-US" sz="1688" dirty="0">
                <a:solidFill>
                  <a:prstClr val="black"/>
                </a:solidFill>
                <a:latin typeface="Consolas" panose="020B0609020204030204" pitchFamily="49" charset="0"/>
              </a:rPr>
              <a:t> </a:t>
            </a:r>
          </a:p>
          <a:p>
            <a:pPr defTabSz="857250"/>
            <a:r>
              <a:rPr lang="en-US" sz="1688" u="sng" dirty="0">
                <a:solidFill>
                  <a:prstClr val="black"/>
                </a:solidFill>
                <a:latin typeface="Calibri" panose="020F0502020204030204" pitchFamily="34" charset="0"/>
              </a:rPr>
              <a:t>Example 2:</a:t>
            </a:r>
          </a:p>
          <a:p>
            <a:pPr defTabSz="857250"/>
            <a:r>
              <a:rPr lang="en-US" sz="1688" dirty="0">
                <a:solidFill>
                  <a:prstClr val="black"/>
                </a:solidFill>
                <a:latin typeface="Consolas" panose="020B0609020204030204" pitchFamily="49" charset="0"/>
              </a:rPr>
              <a:t>    [0] 3 5 8</a:t>
            </a:r>
          </a:p>
          <a:p>
            <a:pPr defTabSz="857250"/>
            <a:r>
              <a:rPr lang="en-US" sz="1688" dirty="0">
                <a:solidFill>
                  <a:prstClr val="black"/>
                </a:solidFill>
                <a:latin typeface="Consolas" panose="020B0609020204030204" pitchFamily="49" charset="0"/>
              </a:rPr>
              <a:t>    [1] </a:t>
            </a:r>
          </a:p>
          <a:p>
            <a:pPr defTabSz="857250"/>
            <a:r>
              <a:rPr lang="en-US" sz="1688" dirty="0">
                <a:solidFill>
                  <a:prstClr val="black"/>
                </a:solidFill>
                <a:latin typeface="Consolas" panose="020B0609020204030204" pitchFamily="49" charset="0"/>
              </a:rPr>
              <a:t>    [2] 4 0 8</a:t>
            </a:r>
          </a:p>
          <a:p>
            <a:pPr defTabSz="857250"/>
            <a:r>
              <a:rPr lang="en-US" sz="1688" dirty="0">
                <a:solidFill>
                  <a:prstClr val="black"/>
                </a:solidFill>
                <a:latin typeface="Consolas" panose="020B0609020204030204" pitchFamily="49" charset="0"/>
              </a:rPr>
              <a:t>    [3] 2 9</a:t>
            </a:r>
          </a:p>
          <a:p>
            <a:pPr defTabSz="857250"/>
            <a:r>
              <a:rPr lang="en-US" sz="1688" dirty="0">
                <a:solidFill>
                  <a:prstClr val="black"/>
                </a:solidFill>
                <a:latin typeface="Consolas" panose="020B0609020204030204" pitchFamily="49" charset="0"/>
              </a:rPr>
              <a:t>    ---------</a:t>
            </a:r>
          </a:p>
          <a:p>
            <a:pPr defTabSz="857250"/>
            <a:r>
              <a:rPr lang="en-US" sz="1688" dirty="0">
                <a:solidFill>
                  <a:prstClr val="black"/>
                </a:solidFill>
                <a:latin typeface="Consolas" panose="020B0609020204030204" pitchFamily="49" charset="0"/>
              </a:rPr>
              <a:t>    Count = 0</a:t>
            </a:r>
          </a:p>
          <a:p>
            <a:pPr defTabSz="857250"/>
            <a:endParaRPr lang="en-US" sz="1688" dirty="0">
              <a:solidFill>
                <a:prstClr val="black"/>
              </a:solidFill>
              <a:latin typeface="Calibri" panose="020F0502020204030204"/>
            </a:endParaRPr>
          </a:p>
        </p:txBody>
      </p:sp>
    </p:spTree>
    <p:extLst>
      <p:ext uri="{BB962C8B-B14F-4D97-AF65-F5344CB8AC3E}">
        <p14:creationId xmlns:p14="http://schemas.microsoft.com/office/powerpoint/2010/main" val="62231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6A48A3-D61A-6FFA-58A6-15591B4A91C1}"/>
              </a:ext>
            </a:extLst>
          </p:cNvPr>
          <p:cNvPicPr>
            <a:picLocks noChangeAspect="1"/>
          </p:cNvPicPr>
          <p:nvPr/>
        </p:nvPicPr>
        <p:blipFill>
          <a:blip r:embed="rId2"/>
          <a:stretch>
            <a:fillRect/>
          </a:stretch>
        </p:blipFill>
        <p:spPr>
          <a:xfrm>
            <a:off x="0" y="36700"/>
            <a:ext cx="12192000" cy="6784599"/>
          </a:xfrm>
          <a:prstGeom prst="rect">
            <a:avLst/>
          </a:prstGeom>
        </p:spPr>
      </p:pic>
    </p:spTree>
    <p:extLst>
      <p:ext uri="{BB962C8B-B14F-4D97-AF65-F5344CB8AC3E}">
        <p14:creationId xmlns:p14="http://schemas.microsoft.com/office/powerpoint/2010/main" val="29244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D5AD08-6DFA-44FE-A620-7196CEEAE02A}"/>
              </a:ext>
            </a:extLst>
          </p:cNvPr>
          <p:cNvPicPr>
            <a:picLocks noChangeAspect="1"/>
          </p:cNvPicPr>
          <p:nvPr/>
        </p:nvPicPr>
        <p:blipFill>
          <a:blip r:embed="rId2"/>
          <a:stretch>
            <a:fillRect/>
          </a:stretch>
        </p:blipFill>
        <p:spPr>
          <a:xfrm>
            <a:off x="43545" y="528312"/>
            <a:ext cx="12103528" cy="5759277"/>
          </a:xfrm>
          <a:prstGeom prst="rect">
            <a:avLst/>
          </a:prstGeom>
        </p:spPr>
      </p:pic>
    </p:spTree>
    <p:extLst>
      <p:ext uri="{BB962C8B-B14F-4D97-AF65-F5344CB8AC3E}">
        <p14:creationId xmlns:p14="http://schemas.microsoft.com/office/powerpoint/2010/main" val="378771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F90D30-436C-CC7A-8CB8-F06F77CBF8FA}"/>
              </a:ext>
            </a:extLst>
          </p:cNvPr>
          <p:cNvPicPr>
            <a:picLocks noChangeAspect="1"/>
          </p:cNvPicPr>
          <p:nvPr/>
        </p:nvPicPr>
        <p:blipFill>
          <a:blip r:embed="rId2"/>
          <a:stretch>
            <a:fillRect/>
          </a:stretch>
        </p:blipFill>
        <p:spPr>
          <a:xfrm>
            <a:off x="0" y="1091848"/>
            <a:ext cx="12192000" cy="4674304"/>
          </a:xfrm>
          <a:prstGeom prst="rect">
            <a:avLst/>
          </a:prstGeom>
        </p:spPr>
      </p:pic>
    </p:spTree>
    <p:extLst>
      <p:ext uri="{BB962C8B-B14F-4D97-AF65-F5344CB8AC3E}">
        <p14:creationId xmlns:p14="http://schemas.microsoft.com/office/powerpoint/2010/main" val="297228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A64C3B-219E-4A34-95C4-97419403E81A}"/>
              </a:ext>
            </a:extLst>
          </p:cNvPr>
          <p:cNvSpPr/>
          <p:nvPr/>
        </p:nvSpPr>
        <p:spPr>
          <a:xfrm>
            <a:off x="1020536" y="539477"/>
            <a:ext cx="10123714" cy="6218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defTabSz="857250"/>
            <a:r>
              <a:rPr lang="en-US" sz="1875" dirty="0">
                <a:solidFill>
                  <a:prstClr val="black"/>
                </a:solidFill>
                <a:latin typeface="Calibri" panose="020F0502020204030204" pitchFamily="34" charset="0"/>
              </a:rPr>
              <a:t>Write a method taking 3 string parameters as input (</a:t>
            </a:r>
            <a:r>
              <a:rPr lang="en-US" sz="1875" i="1" dirty="0">
                <a:solidFill>
                  <a:prstClr val="black"/>
                </a:solidFill>
                <a:latin typeface="Calibri" panose="020F0502020204030204" pitchFamily="34" charset="0"/>
              </a:rPr>
              <a:t>word</a:t>
            </a:r>
            <a:r>
              <a:rPr lang="en-US" sz="1875" dirty="0">
                <a:solidFill>
                  <a:prstClr val="black"/>
                </a:solidFill>
                <a:latin typeface="Calibri" panose="020F0502020204030204" pitchFamily="34" charset="0"/>
              </a:rPr>
              <a:t>, </a:t>
            </a:r>
            <a:r>
              <a:rPr lang="en-US" sz="1875" i="1" dirty="0">
                <a:solidFill>
                  <a:prstClr val="black"/>
                </a:solidFill>
                <a:latin typeface="Calibri" panose="020F0502020204030204" pitchFamily="34" charset="0"/>
              </a:rPr>
              <a:t>prefix</a:t>
            </a:r>
            <a:r>
              <a:rPr lang="en-US" sz="1875" dirty="0">
                <a:solidFill>
                  <a:prstClr val="black"/>
                </a:solidFill>
                <a:latin typeface="Calibri" panose="020F0502020204030204" pitchFamily="34" charset="0"/>
              </a:rPr>
              <a:t>, </a:t>
            </a:r>
            <a:r>
              <a:rPr lang="en-US" sz="1875" i="1" dirty="0">
                <a:solidFill>
                  <a:prstClr val="black"/>
                </a:solidFill>
                <a:latin typeface="Calibri" panose="020F0502020204030204" pitchFamily="34" charset="0"/>
              </a:rPr>
              <a:t>suffix</a:t>
            </a:r>
            <a:r>
              <a:rPr lang="en-US" sz="1875" dirty="0">
                <a:solidFill>
                  <a:prstClr val="black"/>
                </a:solidFill>
                <a:latin typeface="Calibri" panose="020F0502020204030204" pitchFamily="34" charset="0"/>
              </a:rPr>
              <a:t>) and returning a split version of </a:t>
            </a:r>
            <a:r>
              <a:rPr lang="en-US" sz="1875" i="1" dirty="0">
                <a:solidFill>
                  <a:prstClr val="black"/>
                </a:solidFill>
                <a:latin typeface="Calibri" panose="020F0502020204030204" pitchFamily="34" charset="0"/>
              </a:rPr>
              <a:t>word</a:t>
            </a:r>
            <a:r>
              <a:rPr lang="en-US" sz="1875" dirty="0">
                <a:solidFill>
                  <a:prstClr val="black"/>
                </a:solidFill>
                <a:latin typeface="Calibri" panose="020F0502020204030204" pitchFamily="34" charset="0"/>
              </a:rPr>
              <a:t>, based on how </a:t>
            </a:r>
            <a:r>
              <a:rPr lang="en-US" sz="1875" i="1" dirty="0">
                <a:solidFill>
                  <a:prstClr val="black"/>
                </a:solidFill>
                <a:latin typeface="Calibri" panose="020F0502020204030204" pitchFamily="34" charset="0"/>
              </a:rPr>
              <a:t>prefix</a:t>
            </a:r>
            <a:r>
              <a:rPr lang="en-US" sz="1875" dirty="0">
                <a:solidFill>
                  <a:prstClr val="black"/>
                </a:solidFill>
                <a:latin typeface="Calibri" panose="020F0502020204030204" pitchFamily="34" charset="0"/>
              </a:rPr>
              <a:t> and </a:t>
            </a:r>
            <a:r>
              <a:rPr lang="en-US" sz="1875" i="1" dirty="0">
                <a:solidFill>
                  <a:prstClr val="black"/>
                </a:solidFill>
                <a:latin typeface="Calibri" panose="020F0502020204030204" pitchFamily="34" charset="0"/>
              </a:rPr>
              <a:t>suffix</a:t>
            </a:r>
            <a:r>
              <a:rPr lang="en-US" sz="1875" dirty="0">
                <a:solidFill>
                  <a:prstClr val="black"/>
                </a:solidFill>
                <a:latin typeface="Calibri" panose="020F0502020204030204" pitchFamily="34" charset="0"/>
              </a:rPr>
              <a:t> are matching its beginning, respectively ending.</a:t>
            </a:r>
          </a:p>
          <a:p>
            <a:pPr defTabSz="857250"/>
            <a:r>
              <a:rPr lang="en-US" sz="1875" dirty="0">
                <a:solidFill>
                  <a:prstClr val="black"/>
                </a:solidFill>
                <a:latin typeface="Calibri" panose="020F0502020204030204" pitchFamily="34" charset="0"/>
              </a:rPr>
              <a:t> </a:t>
            </a:r>
          </a:p>
          <a:p>
            <a:pPr marL="857250" lvl="1" defTabSz="857250"/>
            <a:r>
              <a:rPr lang="en-US" sz="1875" i="1" dirty="0">
                <a:solidFill>
                  <a:prstClr val="black"/>
                </a:solidFill>
                <a:latin typeface="Consolas" panose="020B0609020204030204" pitchFamily="49" charset="0"/>
              </a:rPr>
              <a:t>word</a:t>
            </a:r>
            <a:r>
              <a:rPr lang="en-US" sz="1875" dirty="0">
                <a:solidFill>
                  <a:prstClr val="black"/>
                </a:solidFill>
                <a:latin typeface="Consolas" panose="020B0609020204030204" pitchFamily="49" charset="0"/>
              </a:rPr>
              <a:t>:   "ornament"</a:t>
            </a:r>
          </a:p>
          <a:p>
            <a:pPr marL="857250" lvl="1" defTabSz="857250"/>
            <a:r>
              <a:rPr lang="en-US" sz="1875" i="1" dirty="0">
                <a:solidFill>
                  <a:prstClr val="black"/>
                </a:solidFill>
                <a:latin typeface="Consolas" panose="020B0609020204030204" pitchFamily="49" charset="0"/>
              </a:rPr>
              <a:t>prefix</a:t>
            </a:r>
            <a:r>
              <a:rPr lang="en-US" sz="1875" dirty="0">
                <a:solidFill>
                  <a:prstClr val="black"/>
                </a:solidFill>
                <a:latin typeface="Consolas" panose="020B0609020204030204" pitchFamily="49" charset="0"/>
              </a:rPr>
              <a:t>: "or"</a:t>
            </a:r>
          </a:p>
          <a:p>
            <a:pPr marL="857250" lvl="1" defTabSz="857250"/>
            <a:r>
              <a:rPr lang="en-US" sz="1875" i="1" dirty="0">
                <a:solidFill>
                  <a:prstClr val="black"/>
                </a:solidFill>
                <a:latin typeface="Consolas" panose="020B0609020204030204" pitchFamily="49" charset="0"/>
              </a:rPr>
              <a:t>suffix</a:t>
            </a:r>
            <a:r>
              <a:rPr lang="en-US" sz="1875" dirty="0">
                <a:solidFill>
                  <a:prstClr val="black"/>
                </a:solidFill>
                <a:latin typeface="Consolas" panose="020B0609020204030204" pitchFamily="49" charset="0"/>
              </a:rPr>
              <a:t>: "</a:t>
            </a:r>
            <a:r>
              <a:rPr lang="en-US" sz="1875" dirty="0" err="1">
                <a:solidFill>
                  <a:prstClr val="black"/>
                </a:solidFill>
                <a:latin typeface="Consolas" panose="020B0609020204030204" pitchFamily="49" charset="0"/>
              </a:rPr>
              <a:t>ment</a:t>
            </a:r>
            <a:r>
              <a:rPr lang="en-US" sz="1875" dirty="0">
                <a:solidFill>
                  <a:prstClr val="black"/>
                </a:solidFill>
                <a:latin typeface="Consolas" panose="020B0609020204030204" pitchFamily="49" charset="0"/>
              </a:rPr>
              <a:t>"</a:t>
            </a:r>
          </a:p>
          <a:p>
            <a:pPr marL="857250" lvl="1" defTabSz="857250"/>
            <a:r>
              <a:rPr lang="en-US" sz="1875" dirty="0">
                <a:solidFill>
                  <a:prstClr val="black"/>
                </a:solidFill>
                <a:latin typeface="Calibri" panose="020F0502020204030204" pitchFamily="34" charset="0"/>
              </a:rPr>
              <a:t>			Returns: "or </a:t>
            </a:r>
            <a:r>
              <a:rPr lang="en-US" sz="1875" dirty="0" err="1">
                <a:solidFill>
                  <a:prstClr val="black"/>
                </a:solidFill>
                <a:latin typeface="Calibri" panose="020F0502020204030204" pitchFamily="34" charset="0"/>
              </a:rPr>
              <a:t>na</a:t>
            </a:r>
            <a:r>
              <a:rPr lang="en-US" sz="1875" dirty="0">
                <a:solidFill>
                  <a:prstClr val="black"/>
                </a:solidFill>
                <a:latin typeface="Calibri" panose="020F0502020204030204" pitchFamily="34" charset="0"/>
              </a:rPr>
              <a:t> </a:t>
            </a:r>
            <a:r>
              <a:rPr lang="en-US" sz="1875" dirty="0" err="1">
                <a:solidFill>
                  <a:prstClr val="black"/>
                </a:solidFill>
                <a:latin typeface="Calibri" panose="020F0502020204030204" pitchFamily="34" charset="0"/>
              </a:rPr>
              <a:t>ment</a:t>
            </a:r>
            <a:r>
              <a:rPr lang="en-US" sz="1875" dirty="0">
                <a:solidFill>
                  <a:prstClr val="black"/>
                </a:solidFill>
                <a:latin typeface="Calibri" panose="020F0502020204030204" pitchFamily="34" charset="0"/>
              </a:rPr>
              <a:t>"</a:t>
            </a:r>
          </a:p>
          <a:p>
            <a:pPr marL="857250" lvl="1" defTabSz="857250"/>
            <a:r>
              <a:rPr lang="en-US" sz="1875" dirty="0">
                <a:solidFill>
                  <a:prstClr val="black"/>
                </a:solidFill>
                <a:latin typeface="Consolas" panose="020B0609020204030204" pitchFamily="49" charset="0"/>
              </a:rPr>
              <a:t> </a:t>
            </a:r>
          </a:p>
          <a:p>
            <a:pPr marL="857250" lvl="1" defTabSz="857250"/>
            <a:r>
              <a:rPr lang="en-US" sz="1875" i="1" dirty="0">
                <a:solidFill>
                  <a:prstClr val="black"/>
                </a:solidFill>
                <a:latin typeface="Consolas" panose="020B0609020204030204" pitchFamily="49" charset="0"/>
              </a:rPr>
              <a:t>word</a:t>
            </a:r>
            <a:r>
              <a:rPr lang="en-US" sz="1875" dirty="0">
                <a:solidFill>
                  <a:prstClr val="black"/>
                </a:solidFill>
                <a:latin typeface="Consolas" panose="020B0609020204030204" pitchFamily="49" charset="0"/>
              </a:rPr>
              <a:t>:   "orbiter"</a:t>
            </a:r>
          </a:p>
          <a:p>
            <a:pPr marL="857250" lvl="1" defTabSz="857250"/>
            <a:r>
              <a:rPr lang="en-US" sz="1875" i="1" dirty="0">
                <a:solidFill>
                  <a:prstClr val="black"/>
                </a:solidFill>
                <a:latin typeface="Consolas" panose="020B0609020204030204" pitchFamily="49" charset="0"/>
              </a:rPr>
              <a:t>prefix</a:t>
            </a:r>
            <a:r>
              <a:rPr lang="en-US" sz="1875" dirty="0">
                <a:solidFill>
                  <a:prstClr val="black"/>
                </a:solidFill>
                <a:latin typeface="Consolas" panose="020B0609020204030204" pitchFamily="49" charset="0"/>
              </a:rPr>
              <a:t>: "orbit"</a:t>
            </a:r>
          </a:p>
          <a:p>
            <a:pPr marL="857250" lvl="1" defTabSz="857250"/>
            <a:r>
              <a:rPr lang="en-US" sz="1875" i="1" dirty="0">
                <a:solidFill>
                  <a:prstClr val="black"/>
                </a:solidFill>
                <a:latin typeface="Consolas" panose="020B0609020204030204" pitchFamily="49" charset="0"/>
              </a:rPr>
              <a:t>suffix</a:t>
            </a:r>
            <a:r>
              <a:rPr lang="en-US" sz="1875" dirty="0">
                <a:solidFill>
                  <a:prstClr val="black"/>
                </a:solidFill>
                <a:latin typeface="Consolas" panose="020B0609020204030204" pitchFamily="49" charset="0"/>
              </a:rPr>
              <a:t>: "</a:t>
            </a:r>
            <a:r>
              <a:rPr lang="en-US" sz="1875" dirty="0" err="1">
                <a:solidFill>
                  <a:prstClr val="black"/>
                </a:solidFill>
                <a:latin typeface="Consolas" panose="020B0609020204030204" pitchFamily="49" charset="0"/>
              </a:rPr>
              <a:t>iter</a:t>
            </a:r>
            <a:r>
              <a:rPr lang="en-US" sz="1875" dirty="0">
                <a:solidFill>
                  <a:prstClr val="black"/>
                </a:solidFill>
                <a:latin typeface="Consolas" panose="020B0609020204030204" pitchFamily="49" charset="0"/>
              </a:rPr>
              <a:t>"</a:t>
            </a:r>
            <a:endParaRPr lang="en-US" sz="1875" dirty="0">
              <a:solidFill>
                <a:schemeClr val="tx1"/>
              </a:solidFill>
              <a:latin typeface="Consolas" panose="020B0609020204030204" pitchFamily="49" charset="0"/>
            </a:endParaRPr>
          </a:p>
          <a:p>
            <a:pPr marL="857250" lvl="1" defTabSz="857250"/>
            <a:r>
              <a:rPr lang="en-US" sz="1875" dirty="0">
                <a:solidFill>
                  <a:schemeClr val="tx1"/>
                </a:solidFill>
                <a:latin typeface="Consolas" panose="020B0609020204030204" pitchFamily="49" charset="0"/>
              </a:rPr>
              <a:t>			</a:t>
            </a:r>
            <a:r>
              <a:rPr lang="en-US" sz="1875" dirty="0">
                <a:solidFill>
                  <a:schemeClr val="tx1"/>
                </a:solidFill>
                <a:latin typeface="Calibri" panose="020F0502020204030204" pitchFamily="34" charset="0"/>
              </a:rPr>
              <a:t>Returns: chose one from these options</a:t>
            </a:r>
          </a:p>
          <a:p>
            <a:pPr defTabSz="857250"/>
            <a:endParaRPr lang="en-US" sz="1875" dirty="0">
              <a:solidFill>
                <a:schemeClr val="tx1"/>
              </a:solidFill>
              <a:latin typeface="Consolas" panose="020B0609020204030204" pitchFamily="49" charset="0"/>
            </a:endParaRPr>
          </a:p>
          <a:p>
            <a:pPr marL="3429000" lvl="4" defTabSz="857250"/>
            <a:r>
              <a:rPr lang="en-US" sz="1875" dirty="0">
                <a:solidFill>
                  <a:schemeClr val="tx1"/>
                </a:solidFill>
                <a:latin typeface="Calibri" panose="020F0502020204030204" pitchFamily="34" charset="0"/>
              </a:rPr>
              <a:t>    1) prefix priority: </a:t>
            </a:r>
            <a:r>
              <a:rPr lang="en-US" sz="1875" dirty="0">
                <a:solidFill>
                  <a:schemeClr val="tx1"/>
                </a:solidFill>
                <a:latin typeface="Consolas" panose="020B0609020204030204" pitchFamily="49" charset="0"/>
              </a:rPr>
              <a:t>"orbit </a:t>
            </a:r>
            <a:r>
              <a:rPr lang="en-US" sz="1875" dirty="0" err="1">
                <a:solidFill>
                  <a:schemeClr val="tx1"/>
                </a:solidFill>
                <a:latin typeface="Consolas" panose="020B0609020204030204" pitchFamily="49" charset="0"/>
              </a:rPr>
              <a:t>er</a:t>
            </a:r>
            <a:r>
              <a:rPr lang="en-US" sz="1875" dirty="0">
                <a:solidFill>
                  <a:schemeClr val="tx1"/>
                </a:solidFill>
                <a:latin typeface="Consolas" panose="020B0609020204030204" pitchFamily="49" charset="0"/>
              </a:rPr>
              <a:t>" </a:t>
            </a:r>
            <a:endParaRPr lang="en-US" sz="1875" dirty="0">
              <a:solidFill>
                <a:schemeClr val="tx1"/>
              </a:solidFill>
              <a:latin typeface="Calibri" panose="020F0502020204030204" pitchFamily="34" charset="0"/>
            </a:endParaRPr>
          </a:p>
          <a:p>
            <a:pPr marL="3429000" lvl="4" defTabSz="857250"/>
            <a:r>
              <a:rPr lang="en-US" sz="1875" dirty="0">
                <a:solidFill>
                  <a:schemeClr val="tx1"/>
                </a:solidFill>
                <a:latin typeface="Calibri" panose="020F0502020204030204" pitchFamily="34" charset="0"/>
              </a:rPr>
              <a:t>    2) suffix priority: </a:t>
            </a:r>
            <a:r>
              <a:rPr lang="en-US" sz="1875" dirty="0">
                <a:solidFill>
                  <a:schemeClr val="tx1"/>
                </a:solidFill>
                <a:latin typeface="Consolas" panose="020B0609020204030204" pitchFamily="49" charset="0"/>
              </a:rPr>
              <a:t>"orb </a:t>
            </a:r>
            <a:r>
              <a:rPr lang="en-US" sz="1875" dirty="0" err="1">
                <a:solidFill>
                  <a:schemeClr val="tx1"/>
                </a:solidFill>
                <a:latin typeface="Consolas" panose="020B0609020204030204" pitchFamily="49" charset="0"/>
              </a:rPr>
              <a:t>iter</a:t>
            </a:r>
            <a:r>
              <a:rPr lang="en-US" sz="1875" dirty="0">
                <a:solidFill>
                  <a:schemeClr val="tx1"/>
                </a:solidFill>
                <a:latin typeface="Consolas" panose="020B0609020204030204" pitchFamily="49" charset="0"/>
              </a:rPr>
              <a:t>"</a:t>
            </a:r>
            <a:endParaRPr lang="en-US" sz="1875" dirty="0">
              <a:solidFill>
                <a:schemeClr val="tx1"/>
              </a:solidFill>
              <a:latin typeface="Calibri" panose="020F0502020204030204" pitchFamily="34" charset="0"/>
            </a:endParaRPr>
          </a:p>
          <a:p>
            <a:pPr marL="3429000" lvl="4" defTabSz="857250"/>
            <a:r>
              <a:rPr lang="en-US" sz="1875" dirty="0">
                <a:solidFill>
                  <a:schemeClr val="tx1"/>
                </a:solidFill>
                <a:latin typeface="Calibri" panose="020F0502020204030204" pitchFamily="34" charset="0"/>
              </a:rPr>
              <a:t>    3) original word: </a:t>
            </a:r>
            <a:r>
              <a:rPr lang="en-US" sz="1875" dirty="0">
                <a:solidFill>
                  <a:schemeClr val="tx1"/>
                </a:solidFill>
                <a:latin typeface="Consolas" panose="020B0609020204030204" pitchFamily="49" charset="0"/>
              </a:rPr>
              <a:t>"orbiter"</a:t>
            </a:r>
            <a:endParaRPr lang="en-US" sz="1875" dirty="0">
              <a:solidFill>
                <a:schemeClr val="tx1"/>
              </a:solidFill>
              <a:latin typeface="Calibri" panose="020F0502020204030204" pitchFamily="34" charset="0"/>
            </a:endParaRPr>
          </a:p>
          <a:p>
            <a:pPr marL="3429000" lvl="4" defTabSz="857250"/>
            <a:r>
              <a:rPr lang="en-US" sz="1875" dirty="0">
                <a:solidFill>
                  <a:schemeClr val="tx1"/>
                </a:solidFill>
                <a:latin typeface="Calibri" panose="020F0502020204030204" pitchFamily="34" charset="0"/>
              </a:rPr>
              <a:t>    4) around the overlap: </a:t>
            </a:r>
            <a:r>
              <a:rPr lang="en-US" sz="1875" dirty="0">
                <a:solidFill>
                  <a:schemeClr val="tx1"/>
                </a:solidFill>
                <a:latin typeface="Consolas" panose="020B0609020204030204" pitchFamily="49" charset="0"/>
              </a:rPr>
              <a:t>"orb it </a:t>
            </a:r>
            <a:r>
              <a:rPr lang="en-US" sz="1875" dirty="0" err="1">
                <a:solidFill>
                  <a:schemeClr val="tx1"/>
                </a:solidFill>
                <a:latin typeface="Consolas" panose="020B0609020204030204" pitchFamily="49" charset="0"/>
              </a:rPr>
              <a:t>er</a:t>
            </a:r>
            <a:r>
              <a:rPr lang="en-US" sz="1875" dirty="0">
                <a:solidFill>
                  <a:schemeClr val="tx1"/>
                </a:solidFill>
                <a:latin typeface="Consolas" panose="020B0609020204030204" pitchFamily="49" charset="0"/>
              </a:rPr>
              <a:t>"</a:t>
            </a:r>
            <a:endParaRPr lang="en-US" sz="1875" dirty="0">
              <a:solidFill>
                <a:schemeClr val="tx1"/>
              </a:solidFill>
              <a:latin typeface="Calibri" panose="020F0502020204030204" pitchFamily="34" charset="0"/>
            </a:endParaRPr>
          </a:p>
          <a:p>
            <a:pPr defTabSz="857250"/>
            <a:endParaRPr lang="en-US" sz="1875" dirty="0">
              <a:solidFill>
                <a:prstClr val="black"/>
              </a:solidFill>
              <a:latin typeface="Calibri" panose="020F0502020204030204"/>
            </a:endParaRPr>
          </a:p>
        </p:txBody>
      </p:sp>
    </p:spTree>
    <p:extLst>
      <p:ext uri="{BB962C8B-B14F-4D97-AF65-F5344CB8AC3E}">
        <p14:creationId xmlns:p14="http://schemas.microsoft.com/office/powerpoint/2010/main" val="78284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A64C3B-219E-4A34-95C4-97419403E81A}"/>
              </a:ext>
            </a:extLst>
          </p:cNvPr>
          <p:cNvSpPr/>
          <p:nvPr/>
        </p:nvSpPr>
        <p:spPr>
          <a:xfrm>
            <a:off x="1034143" y="2112199"/>
            <a:ext cx="10123714" cy="26336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defTabSz="857250"/>
            <a:r>
              <a:rPr lang="en-US" sz="2250">
                <a:solidFill>
                  <a:prstClr val="black"/>
                </a:solidFill>
                <a:latin typeface="Calibri" panose="020F0502020204030204"/>
              </a:rPr>
              <a:t>Write a program which is iterating over a very long stream of one-word strings and is extracting the prefix / suffix common across all of them (if any). How would you design that program? How would you implement the logic?</a:t>
            </a:r>
          </a:p>
          <a:p>
            <a:pPr defTabSz="857250"/>
            <a:r>
              <a:rPr lang="en-US" sz="2250">
                <a:solidFill>
                  <a:prstClr val="black"/>
                </a:solidFill>
                <a:latin typeface="Calibri" panose="020F0502020204030204"/>
              </a:rPr>
              <a:t> </a:t>
            </a:r>
          </a:p>
          <a:p>
            <a:pPr defTabSz="857250">
              <a:tabLst>
                <a:tab pos="1714500" algn="l"/>
              </a:tabLst>
            </a:pPr>
            <a:r>
              <a:rPr lang="en-US" sz="2250">
                <a:solidFill>
                  <a:prstClr val="black"/>
                </a:solidFill>
                <a:latin typeface="Calibri" panose="020F0502020204030204"/>
              </a:rPr>
              <a:t>	Stream: {"</a:t>
            </a:r>
            <a:r>
              <a:rPr lang="en-US" sz="2250" b="1" err="1">
                <a:solidFill>
                  <a:prstClr val="black"/>
                </a:solidFill>
                <a:latin typeface="Calibri" panose="020F0502020204030204"/>
              </a:rPr>
              <a:t>do</a:t>
            </a:r>
            <a:r>
              <a:rPr lang="en-US" sz="2250" err="1">
                <a:solidFill>
                  <a:prstClr val="black"/>
                </a:solidFill>
                <a:latin typeface="Calibri" panose="020F0502020204030204"/>
              </a:rPr>
              <a:t>se</a:t>
            </a:r>
            <a:r>
              <a:rPr lang="en-US" sz="2250" b="1" err="1">
                <a:solidFill>
                  <a:prstClr val="black"/>
                </a:solidFill>
                <a:latin typeface="Calibri" panose="020F0502020204030204"/>
              </a:rPr>
              <a:t>r</a:t>
            </a:r>
            <a:r>
              <a:rPr lang="en-US" sz="2250">
                <a:solidFill>
                  <a:prstClr val="black"/>
                </a:solidFill>
                <a:latin typeface="Calibri" panose="020F0502020204030204"/>
              </a:rPr>
              <a:t>", "</a:t>
            </a:r>
            <a:r>
              <a:rPr lang="en-US" sz="2250" b="1">
                <a:solidFill>
                  <a:prstClr val="black"/>
                </a:solidFill>
                <a:latin typeface="Calibri" panose="020F0502020204030204"/>
              </a:rPr>
              <a:t>do</a:t>
            </a:r>
            <a:r>
              <a:rPr lang="en-US" sz="2250">
                <a:solidFill>
                  <a:prstClr val="black"/>
                </a:solidFill>
                <a:latin typeface="Calibri" panose="020F0502020204030204"/>
              </a:rPr>
              <a:t>nne</a:t>
            </a:r>
            <a:r>
              <a:rPr lang="en-US" sz="2250" b="1">
                <a:solidFill>
                  <a:prstClr val="black"/>
                </a:solidFill>
                <a:latin typeface="Calibri" panose="020F0502020204030204"/>
              </a:rPr>
              <a:t>r</a:t>
            </a:r>
            <a:r>
              <a:rPr lang="en-US" sz="2250">
                <a:solidFill>
                  <a:prstClr val="black"/>
                </a:solidFill>
                <a:latin typeface="Calibri" panose="020F0502020204030204"/>
              </a:rPr>
              <a:t>", "</a:t>
            </a:r>
            <a:r>
              <a:rPr lang="en-US" sz="2250" b="1">
                <a:solidFill>
                  <a:prstClr val="black"/>
                </a:solidFill>
                <a:latin typeface="Calibri" panose="020F0502020204030204"/>
              </a:rPr>
              <a:t>do</a:t>
            </a:r>
            <a:r>
              <a:rPr lang="en-US" sz="2250">
                <a:solidFill>
                  <a:prstClr val="black"/>
                </a:solidFill>
                <a:latin typeface="Calibri" panose="020F0502020204030204"/>
              </a:rPr>
              <a:t>e</a:t>
            </a:r>
            <a:r>
              <a:rPr lang="en-US" sz="2250" b="1">
                <a:solidFill>
                  <a:prstClr val="black"/>
                </a:solidFill>
                <a:latin typeface="Calibri" panose="020F0502020204030204"/>
              </a:rPr>
              <a:t>r</a:t>
            </a:r>
            <a:r>
              <a:rPr lang="en-US" sz="2250">
                <a:solidFill>
                  <a:prstClr val="black"/>
                </a:solidFill>
                <a:latin typeface="Calibri" panose="020F0502020204030204"/>
              </a:rPr>
              <a:t>", "</a:t>
            </a:r>
            <a:r>
              <a:rPr lang="en-US" sz="2250" b="1">
                <a:solidFill>
                  <a:prstClr val="black"/>
                </a:solidFill>
                <a:latin typeface="Calibri" panose="020F0502020204030204"/>
              </a:rPr>
              <a:t>do</a:t>
            </a:r>
            <a:r>
              <a:rPr lang="en-US" sz="2250">
                <a:solidFill>
                  <a:prstClr val="black"/>
                </a:solidFill>
                <a:latin typeface="Calibri" panose="020F0502020204030204"/>
              </a:rPr>
              <a:t>cto</a:t>
            </a:r>
            <a:r>
              <a:rPr lang="en-US" sz="2250" b="1">
                <a:solidFill>
                  <a:prstClr val="black"/>
                </a:solidFill>
                <a:latin typeface="Calibri" panose="020F0502020204030204"/>
              </a:rPr>
              <a:t>r</a:t>
            </a:r>
            <a:r>
              <a:rPr lang="en-US" sz="2250">
                <a:solidFill>
                  <a:prstClr val="black"/>
                </a:solidFill>
                <a:latin typeface="Calibri" panose="020F0502020204030204"/>
              </a:rPr>
              <a:t>"}</a:t>
            </a:r>
          </a:p>
          <a:p>
            <a:pPr defTabSz="857250">
              <a:tabLst>
                <a:tab pos="1714500" algn="l"/>
              </a:tabLst>
            </a:pPr>
            <a:r>
              <a:rPr lang="en-US" sz="2250">
                <a:solidFill>
                  <a:prstClr val="black"/>
                </a:solidFill>
                <a:latin typeface="Calibri" panose="020F0502020204030204"/>
              </a:rPr>
              <a:t>	Should produce: {prefix: "</a:t>
            </a:r>
            <a:r>
              <a:rPr lang="en-US" sz="2250" b="1">
                <a:solidFill>
                  <a:prstClr val="black"/>
                </a:solidFill>
                <a:latin typeface="Calibri" panose="020F0502020204030204"/>
              </a:rPr>
              <a:t>do</a:t>
            </a:r>
            <a:r>
              <a:rPr lang="en-US" sz="2250">
                <a:solidFill>
                  <a:prstClr val="black"/>
                </a:solidFill>
                <a:latin typeface="Calibri" panose="020F0502020204030204"/>
              </a:rPr>
              <a:t>", suffix "</a:t>
            </a:r>
            <a:r>
              <a:rPr lang="en-US" sz="2250" b="1">
                <a:solidFill>
                  <a:prstClr val="black"/>
                </a:solidFill>
                <a:latin typeface="Calibri" panose="020F0502020204030204"/>
              </a:rPr>
              <a:t>r</a:t>
            </a:r>
            <a:r>
              <a:rPr lang="en-US" sz="2250">
                <a:solidFill>
                  <a:prstClr val="black"/>
                </a:solidFill>
                <a:latin typeface="Calibri" panose="020F0502020204030204"/>
              </a:rPr>
              <a:t>“}</a:t>
            </a:r>
          </a:p>
          <a:p>
            <a:pPr defTabSz="857250"/>
            <a:endParaRPr lang="en-US" sz="1875">
              <a:solidFill>
                <a:prstClr val="black"/>
              </a:solidFill>
              <a:latin typeface="Calibri" panose="020F0502020204030204"/>
            </a:endParaRPr>
          </a:p>
        </p:txBody>
      </p:sp>
    </p:spTree>
    <p:extLst>
      <p:ext uri="{BB962C8B-B14F-4D97-AF65-F5344CB8AC3E}">
        <p14:creationId xmlns:p14="http://schemas.microsoft.com/office/powerpoint/2010/main" val="216561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A64C3B-219E-4A34-95C4-97419403E81A}"/>
              </a:ext>
            </a:extLst>
          </p:cNvPr>
          <p:cNvSpPr/>
          <p:nvPr/>
        </p:nvSpPr>
        <p:spPr>
          <a:xfrm>
            <a:off x="1034143" y="84953"/>
            <a:ext cx="10123714" cy="6703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defTabSz="857250"/>
            <a:r>
              <a:rPr lang="en-US" sz="1875" dirty="0">
                <a:solidFill>
                  <a:prstClr val="black"/>
                </a:solidFill>
                <a:latin typeface="Calibri" panose="020F0502020204030204" pitchFamily="34" charset="0"/>
              </a:rPr>
              <a:t>The world can be modeled as a 2D plane, with Cartesian coordinates: </a:t>
            </a:r>
            <a:br>
              <a:rPr lang="en-US" sz="1875" dirty="0">
                <a:solidFill>
                  <a:prstClr val="black"/>
                </a:solidFill>
                <a:latin typeface="Calibri" panose="020F0502020204030204" pitchFamily="34" charset="0"/>
              </a:rPr>
            </a:br>
            <a:r>
              <a:rPr lang="en-US" sz="1875" dirty="0">
                <a:solidFill>
                  <a:prstClr val="black"/>
                </a:solidFill>
                <a:latin typeface="Calibri" panose="020F0502020204030204" pitchFamily="34" charset="0"/>
              </a:rPr>
              <a:t>X range (-180, 180), Y range (90, -90). </a:t>
            </a:r>
            <a:br>
              <a:rPr lang="en-US" sz="1875" dirty="0">
                <a:solidFill>
                  <a:prstClr val="black"/>
                </a:solidFill>
                <a:latin typeface="Calibri" panose="020F0502020204030204" pitchFamily="34" charset="0"/>
              </a:rPr>
            </a:br>
            <a:r>
              <a:rPr lang="en-US" sz="1875" dirty="0">
                <a:solidFill>
                  <a:prstClr val="black"/>
                </a:solidFill>
                <a:latin typeface="Calibri" panose="020F0502020204030204" pitchFamily="34" charset="0"/>
              </a:rPr>
              <a:t>We create a "quad tiling" system over this representation, by dividing it into 4 quads, and assign a </a:t>
            </a:r>
            <a:r>
              <a:rPr lang="en-US" sz="1875" dirty="0" err="1">
                <a:solidFill>
                  <a:prstClr val="black"/>
                </a:solidFill>
                <a:latin typeface="Calibri" panose="020F0502020204030204" pitchFamily="34" charset="0"/>
              </a:rPr>
              <a:t>TileID</a:t>
            </a:r>
            <a:r>
              <a:rPr lang="en-US" sz="1875" dirty="0">
                <a:solidFill>
                  <a:prstClr val="black"/>
                </a:solidFill>
                <a:latin typeface="Calibri" panose="020F0502020204030204" pitchFamily="34" charset="0"/>
              </a:rPr>
              <a:t> to each quadrant in the form of digit "0" (top left), "1" (top right), "2" (bottom left), "3" (bottom right).</a:t>
            </a:r>
          </a:p>
          <a:p>
            <a:pPr defTabSz="857250"/>
            <a:r>
              <a:rPr lang="en-US" sz="1875" dirty="0">
                <a:solidFill>
                  <a:prstClr val="black"/>
                </a:solidFill>
                <a:latin typeface="Calibri" panose="020F0502020204030204" pitchFamily="34" charset="0"/>
              </a:rPr>
              <a:t>For a greater level of detail, we divide each quadrant in four, each of the new, smaller tiles are assigned a </a:t>
            </a:r>
            <a:r>
              <a:rPr lang="en-US" sz="1875" dirty="0" err="1">
                <a:solidFill>
                  <a:prstClr val="black"/>
                </a:solidFill>
                <a:latin typeface="Calibri" panose="020F0502020204030204" pitchFamily="34" charset="0"/>
              </a:rPr>
              <a:t>TileID</a:t>
            </a:r>
            <a:r>
              <a:rPr lang="en-US" sz="1875" dirty="0">
                <a:solidFill>
                  <a:prstClr val="black"/>
                </a:solidFill>
                <a:latin typeface="Calibri" panose="020F0502020204030204" pitchFamily="34" charset="0"/>
              </a:rPr>
              <a:t> made from the concatenation of the "parent" </a:t>
            </a:r>
            <a:r>
              <a:rPr lang="en-US" sz="1875" dirty="0" err="1">
                <a:solidFill>
                  <a:prstClr val="black"/>
                </a:solidFill>
                <a:latin typeface="Calibri" panose="020F0502020204030204" pitchFamily="34" charset="0"/>
              </a:rPr>
              <a:t>TileID</a:t>
            </a:r>
            <a:r>
              <a:rPr lang="en-US" sz="1875" dirty="0">
                <a:solidFill>
                  <a:prstClr val="black"/>
                </a:solidFill>
                <a:latin typeface="Calibri" panose="020F0502020204030204" pitchFamily="34" charset="0"/>
              </a:rPr>
              <a:t> and one additional "0", "1", "2" and "3" digit like in the example below:</a:t>
            </a:r>
          </a:p>
          <a:p>
            <a:pPr defTabSz="857250"/>
            <a:r>
              <a:rPr lang="en-US" sz="1875" dirty="0">
                <a:solidFill>
                  <a:prstClr val="black"/>
                </a:solidFill>
                <a:latin typeface="Consolas" panose="020B0609020204030204" pitchFamily="49" charset="0"/>
              </a:rPr>
              <a:t> </a:t>
            </a:r>
          </a:p>
          <a:p>
            <a:pPr defTabSz="857250"/>
            <a:r>
              <a:rPr lang="en-US" sz="1875" dirty="0">
                <a:solidFill>
                  <a:prstClr val="black"/>
                </a:solidFill>
                <a:latin typeface="Consolas" panose="020B0609020204030204" pitchFamily="49" charset="0"/>
              </a:rPr>
              <a:t>               90</a:t>
            </a:r>
          </a:p>
          <a:p>
            <a:pPr defTabSz="857250"/>
            <a:r>
              <a:rPr lang="en-US" sz="1875" dirty="0">
                <a:solidFill>
                  <a:prstClr val="black"/>
                </a:solidFill>
                <a:latin typeface="Consolas" panose="020B0609020204030204" pitchFamily="49" charset="0"/>
              </a:rPr>
              <a:t>     +----+----+--------+</a:t>
            </a:r>
          </a:p>
          <a:p>
            <a:pPr defTabSz="857250"/>
            <a:r>
              <a:rPr lang="en-US" sz="1875" dirty="0">
                <a:solidFill>
                  <a:prstClr val="black"/>
                </a:solidFill>
                <a:latin typeface="Consolas" panose="020B0609020204030204" pitchFamily="49" charset="0"/>
              </a:rPr>
              <a:t>     |00  |01  |1       |</a:t>
            </a:r>
          </a:p>
          <a:p>
            <a:pPr defTabSz="857250"/>
            <a:r>
              <a:rPr lang="en-US" sz="1875" dirty="0">
                <a:solidFill>
                  <a:prstClr val="black"/>
                </a:solidFill>
                <a:latin typeface="Consolas" panose="020B0609020204030204" pitchFamily="49" charset="0"/>
              </a:rPr>
              <a:t>     |    |    |        |</a:t>
            </a:r>
          </a:p>
          <a:p>
            <a:pPr defTabSz="857250"/>
            <a:r>
              <a:rPr lang="en-US" sz="1875" dirty="0">
                <a:solidFill>
                  <a:prstClr val="black"/>
                </a:solidFill>
                <a:latin typeface="Consolas" panose="020B0609020204030204" pitchFamily="49" charset="0"/>
              </a:rPr>
              <a:t>     +----+----+        |</a:t>
            </a:r>
          </a:p>
          <a:p>
            <a:pPr defTabSz="857250"/>
            <a:r>
              <a:rPr lang="en-US" sz="1875" dirty="0">
                <a:solidFill>
                  <a:prstClr val="black"/>
                </a:solidFill>
                <a:latin typeface="Consolas" panose="020B0609020204030204" pitchFamily="49" charset="0"/>
              </a:rPr>
              <a:t>     |02  |03  |        |</a:t>
            </a:r>
          </a:p>
          <a:p>
            <a:pPr defTabSz="857250"/>
            <a:r>
              <a:rPr lang="en-US" sz="1875" dirty="0">
                <a:solidFill>
                  <a:prstClr val="black"/>
                </a:solidFill>
                <a:latin typeface="Consolas" panose="020B0609020204030204" pitchFamily="49" charset="0"/>
              </a:rPr>
              <a:t>     |    |    |        |</a:t>
            </a:r>
          </a:p>
          <a:p>
            <a:pPr defTabSz="857250"/>
            <a:r>
              <a:rPr lang="en-US" sz="1875" dirty="0">
                <a:solidFill>
                  <a:prstClr val="black"/>
                </a:solidFill>
                <a:latin typeface="Consolas" panose="020B0609020204030204" pitchFamily="49" charset="0"/>
              </a:rPr>
              <a:t>-180 +----+----+--------+ 180</a:t>
            </a:r>
          </a:p>
          <a:p>
            <a:pPr defTabSz="857250"/>
            <a:r>
              <a:rPr lang="en-US" sz="1875" dirty="0">
                <a:solidFill>
                  <a:prstClr val="black"/>
                </a:solidFill>
                <a:latin typeface="Consolas" panose="020B0609020204030204" pitchFamily="49" charset="0"/>
              </a:rPr>
              <a:t>     |2        |3       |</a:t>
            </a:r>
          </a:p>
          <a:p>
            <a:pPr defTabSz="857250"/>
            <a:r>
              <a:rPr lang="en-US" sz="1875" dirty="0">
                <a:solidFill>
                  <a:prstClr val="black"/>
                </a:solidFill>
                <a:latin typeface="Consolas" panose="020B0609020204030204" pitchFamily="49" charset="0"/>
              </a:rPr>
              <a:t>     |         |        |</a:t>
            </a:r>
          </a:p>
          <a:p>
            <a:pPr defTabSz="857250"/>
            <a:r>
              <a:rPr lang="en-US" sz="1875" dirty="0">
                <a:solidFill>
                  <a:prstClr val="black"/>
                </a:solidFill>
                <a:latin typeface="Consolas" panose="020B0609020204030204" pitchFamily="49" charset="0"/>
              </a:rPr>
              <a:t>     |         |        |</a:t>
            </a:r>
          </a:p>
          <a:p>
            <a:pPr defTabSz="857250"/>
            <a:r>
              <a:rPr lang="en-US" sz="1875" dirty="0">
                <a:solidFill>
                  <a:prstClr val="black"/>
                </a:solidFill>
                <a:latin typeface="Consolas" panose="020B0609020204030204" pitchFamily="49" charset="0"/>
              </a:rPr>
              <a:t>     |         |        |</a:t>
            </a:r>
          </a:p>
          <a:p>
            <a:pPr defTabSz="857250"/>
            <a:r>
              <a:rPr lang="en-US" sz="1875" dirty="0">
                <a:solidFill>
                  <a:prstClr val="black"/>
                </a:solidFill>
                <a:latin typeface="Consolas" panose="020B0609020204030204" pitchFamily="49" charset="0"/>
              </a:rPr>
              <a:t>     |         |        |</a:t>
            </a:r>
          </a:p>
          <a:p>
            <a:pPr defTabSz="857250"/>
            <a:r>
              <a:rPr lang="en-US" sz="1875" dirty="0">
                <a:solidFill>
                  <a:prstClr val="black"/>
                </a:solidFill>
                <a:latin typeface="Consolas" panose="020B0609020204030204" pitchFamily="49" charset="0"/>
              </a:rPr>
              <a:t>     +----+----+--------+</a:t>
            </a:r>
          </a:p>
          <a:p>
            <a:pPr defTabSz="857250"/>
            <a:r>
              <a:rPr lang="en-US" sz="1875" dirty="0">
                <a:solidFill>
                  <a:prstClr val="black"/>
                </a:solidFill>
                <a:latin typeface="Consolas" panose="020B0609020204030204" pitchFamily="49" charset="0"/>
              </a:rPr>
              <a:t>              -90</a:t>
            </a:r>
          </a:p>
        </p:txBody>
      </p:sp>
      <p:sp>
        <p:nvSpPr>
          <p:cNvPr id="3" name="Rectangle 2">
            <a:extLst>
              <a:ext uri="{FF2B5EF4-FFF2-40B4-BE49-F238E27FC236}">
                <a16:creationId xmlns:a16="http://schemas.microsoft.com/office/drawing/2014/main" id="{2F4E562D-82DF-42FB-9FEE-5E8093C50943}"/>
              </a:ext>
            </a:extLst>
          </p:cNvPr>
          <p:cNvSpPr/>
          <p:nvPr/>
        </p:nvSpPr>
        <p:spPr>
          <a:xfrm>
            <a:off x="5470922" y="2703042"/>
            <a:ext cx="5686935" cy="3737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defTabSz="857250"/>
            <a:r>
              <a:rPr lang="en-US" sz="1875">
                <a:solidFill>
                  <a:prstClr val="black"/>
                </a:solidFill>
                <a:latin typeface="Calibri" panose="020F0502020204030204" pitchFamily="34" charset="0"/>
              </a:rPr>
              <a:t>Can you write a method </a:t>
            </a:r>
          </a:p>
          <a:p>
            <a:pPr defTabSz="857250"/>
            <a:r>
              <a:rPr lang="en-US" sz="1875">
                <a:solidFill>
                  <a:prstClr val="black"/>
                </a:solidFill>
                <a:latin typeface="Consolas" panose="020B0609020204030204" pitchFamily="49" charset="0"/>
              </a:rPr>
              <a:t> </a:t>
            </a:r>
          </a:p>
          <a:p>
            <a:pPr defTabSz="857250"/>
            <a:r>
              <a:rPr lang="en-US" sz="1875">
                <a:solidFill>
                  <a:prstClr val="black"/>
                </a:solidFill>
                <a:latin typeface="Consolas" panose="020B0609020204030204" pitchFamily="49" charset="0"/>
              </a:rPr>
              <a:t>bool </a:t>
            </a:r>
            <a:r>
              <a:rPr lang="en-US" sz="1875" err="1">
                <a:solidFill>
                  <a:prstClr val="black"/>
                </a:solidFill>
                <a:latin typeface="Consolas" panose="020B0609020204030204" pitchFamily="49" charset="0"/>
              </a:rPr>
              <a:t>LatLongInTile</a:t>
            </a:r>
            <a:r>
              <a:rPr lang="en-US" sz="1875">
                <a:solidFill>
                  <a:prstClr val="black"/>
                </a:solidFill>
                <a:latin typeface="Consolas" panose="020B0609020204030204" pitchFamily="49" charset="0"/>
              </a:rPr>
              <a:t>(</a:t>
            </a:r>
            <a:br>
              <a:rPr lang="en-US" sz="1875">
                <a:solidFill>
                  <a:prstClr val="black"/>
                </a:solidFill>
                <a:latin typeface="Consolas" panose="020B0609020204030204" pitchFamily="49" charset="0"/>
              </a:rPr>
            </a:br>
            <a:r>
              <a:rPr lang="en-US" sz="1875">
                <a:solidFill>
                  <a:prstClr val="black"/>
                </a:solidFill>
                <a:latin typeface="Consolas" panose="020B0609020204030204" pitchFamily="49" charset="0"/>
              </a:rPr>
              <a:t>	double latitude, </a:t>
            </a:r>
            <a:br>
              <a:rPr lang="en-US" sz="1875">
                <a:solidFill>
                  <a:prstClr val="black"/>
                </a:solidFill>
                <a:latin typeface="Consolas" panose="020B0609020204030204" pitchFamily="49" charset="0"/>
              </a:rPr>
            </a:br>
            <a:r>
              <a:rPr lang="en-US" sz="1875">
                <a:solidFill>
                  <a:prstClr val="black"/>
                </a:solidFill>
                <a:latin typeface="Consolas" panose="020B0609020204030204" pitchFamily="49" charset="0"/>
              </a:rPr>
              <a:t>	double longitude, </a:t>
            </a:r>
            <a:br>
              <a:rPr lang="en-US" sz="1875">
                <a:solidFill>
                  <a:prstClr val="black"/>
                </a:solidFill>
                <a:latin typeface="Consolas" panose="020B0609020204030204" pitchFamily="49" charset="0"/>
              </a:rPr>
            </a:br>
            <a:r>
              <a:rPr lang="en-US" sz="1875">
                <a:solidFill>
                  <a:prstClr val="black"/>
                </a:solidFill>
                <a:latin typeface="Consolas" panose="020B0609020204030204" pitchFamily="49" charset="0"/>
              </a:rPr>
              <a:t>	String </a:t>
            </a:r>
            <a:r>
              <a:rPr lang="en-US" sz="1875" err="1">
                <a:solidFill>
                  <a:prstClr val="black"/>
                </a:solidFill>
                <a:latin typeface="Consolas" panose="020B0609020204030204" pitchFamily="49" charset="0"/>
              </a:rPr>
              <a:t>tileID</a:t>
            </a:r>
            <a:r>
              <a:rPr lang="en-US" sz="1875">
                <a:solidFill>
                  <a:prstClr val="black"/>
                </a:solidFill>
                <a:latin typeface="Consolas" panose="020B0609020204030204" pitchFamily="49" charset="0"/>
              </a:rPr>
              <a:t>)</a:t>
            </a:r>
          </a:p>
          <a:p>
            <a:pPr defTabSz="857250"/>
            <a:r>
              <a:rPr lang="en-US" sz="1875">
                <a:solidFill>
                  <a:prstClr val="black"/>
                </a:solidFill>
                <a:latin typeface="Consolas" panose="020B0609020204030204" pitchFamily="49" charset="0"/>
              </a:rPr>
              <a:t>{</a:t>
            </a:r>
          </a:p>
          <a:p>
            <a:pPr defTabSz="857250"/>
            <a:r>
              <a:rPr lang="en-US" sz="1875">
                <a:solidFill>
                  <a:prstClr val="black"/>
                </a:solidFill>
                <a:latin typeface="Consolas" panose="020B0609020204030204" pitchFamily="49" charset="0"/>
              </a:rPr>
              <a:t>    // returns true if the </a:t>
            </a:r>
            <a:r>
              <a:rPr lang="en-US" sz="1875" err="1">
                <a:solidFill>
                  <a:prstClr val="black"/>
                </a:solidFill>
                <a:latin typeface="Consolas" panose="020B0609020204030204" pitchFamily="49" charset="0"/>
              </a:rPr>
              <a:t>lat</a:t>
            </a:r>
            <a:r>
              <a:rPr lang="en-US" sz="1875">
                <a:solidFill>
                  <a:prstClr val="black"/>
                </a:solidFill>
                <a:latin typeface="Consolas" panose="020B0609020204030204" pitchFamily="49" charset="0"/>
              </a:rPr>
              <a:t>/long</a:t>
            </a:r>
          </a:p>
          <a:p>
            <a:pPr defTabSz="857250"/>
            <a:r>
              <a:rPr lang="en-US" sz="1875">
                <a:solidFill>
                  <a:prstClr val="black"/>
                </a:solidFill>
                <a:latin typeface="Consolas" panose="020B0609020204030204" pitchFamily="49" charset="0"/>
              </a:rPr>
              <a:t>    // point is within the area covered by</a:t>
            </a:r>
          </a:p>
          <a:p>
            <a:pPr defTabSz="857250"/>
            <a:r>
              <a:rPr lang="en-US" sz="1875">
                <a:solidFill>
                  <a:prstClr val="black"/>
                </a:solidFill>
                <a:latin typeface="Consolas" panose="020B0609020204030204" pitchFamily="49" charset="0"/>
              </a:rPr>
              <a:t>    // the given tile</a:t>
            </a:r>
          </a:p>
          <a:p>
            <a:pPr defTabSz="857250"/>
            <a:r>
              <a:rPr lang="en-US" sz="1875">
                <a:solidFill>
                  <a:prstClr val="black"/>
                </a:solidFill>
                <a:latin typeface="Consolas" panose="020B0609020204030204" pitchFamily="49" charset="0"/>
              </a:rPr>
              <a:t>    // returns false otherwise</a:t>
            </a:r>
          </a:p>
          <a:p>
            <a:pPr defTabSz="857250"/>
            <a:r>
              <a:rPr lang="en-US" sz="1875">
                <a:solidFill>
                  <a:prstClr val="black"/>
                </a:solidFill>
                <a:latin typeface="Consolas" panose="020B0609020204030204" pitchFamily="49" charset="0"/>
              </a:rPr>
              <a:t>}</a:t>
            </a:r>
          </a:p>
          <a:p>
            <a:pPr defTabSz="857250"/>
            <a:endParaRPr lang="en-US" sz="1875">
              <a:solidFill>
                <a:prstClr val="black"/>
              </a:solidFill>
              <a:latin typeface="Calibri" panose="020F0502020204030204"/>
            </a:endParaRPr>
          </a:p>
        </p:txBody>
      </p:sp>
    </p:spTree>
    <p:extLst>
      <p:ext uri="{BB962C8B-B14F-4D97-AF65-F5344CB8AC3E}">
        <p14:creationId xmlns:p14="http://schemas.microsoft.com/office/powerpoint/2010/main" val="421555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A64C3B-219E-4A34-95C4-97419403E81A}"/>
              </a:ext>
            </a:extLst>
          </p:cNvPr>
          <p:cNvSpPr/>
          <p:nvPr/>
        </p:nvSpPr>
        <p:spPr>
          <a:xfrm>
            <a:off x="1034143" y="84953"/>
            <a:ext cx="10123714" cy="6703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defTabSz="857250"/>
            <a:r>
              <a:rPr lang="en-US" sz="1875">
                <a:solidFill>
                  <a:prstClr val="black"/>
                </a:solidFill>
                <a:latin typeface="Calibri" panose="020F0502020204030204" pitchFamily="34" charset="0"/>
              </a:rPr>
              <a:t>The world can be modeled as a 2D plane, with Cartesian coordinates: </a:t>
            </a:r>
            <a:br>
              <a:rPr lang="en-US" sz="1875">
                <a:solidFill>
                  <a:prstClr val="black"/>
                </a:solidFill>
                <a:latin typeface="Calibri" panose="020F0502020204030204" pitchFamily="34" charset="0"/>
              </a:rPr>
            </a:br>
            <a:r>
              <a:rPr lang="en-US" sz="1875">
                <a:solidFill>
                  <a:prstClr val="black"/>
                </a:solidFill>
                <a:latin typeface="Calibri" panose="020F0502020204030204" pitchFamily="34" charset="0"/>
              </a:rPr>
              <a:t>X range (-180, 180), Y range (90, -90). </a:t>
            </a:r>
            <a:br>
              <a:rPr lang="en-US" sz="1875">
                <a:solidFill>
                  <a:prstClr val="black"/>
                </a:solidFill>
                <a:latin typeface="Calibri" panose="020F0502020204030204" pitchFamily="34" charset="0"/>
              </a:rPr>
            </a:br>
            <a:r>
              <a:rPr lang="en-US" sz="1875">
                <a:solidFill>
                  <a:prstClr val="black"/>
                </a:solidFill>
                <a:latin typeface="Calibri" panose="020F0502020204030204" pitchFamily="34" charset="0"/>
              </a:rPr>
              <a:t>We create a "quad tiling" system over this representation, by dividing it into 4 quads, and assign a </a:t>
            </a:r>
            <a:r>
              <a:rPr lang="en-US" sz="1875" err="1">
                <a:solidFill>
                  <a:prstClr val="black"/>
                </a:solidFill>
                <a:latin typeface="Calibri" panose="020F0502020204030204" pitchFamily="34" charset="0"/>
              </a:rPr>
              <a:t>TileID</a:t>
            </a:r>
            <a:r>
              <a:rPr lang="en-US" sz="1875">
                <a:solidFill>
                  <a:prstClr val="black"/>
                </a:solidFill>
                <a:latin typeface="Calibri" panose="020F0502020204030204" pitchFamily="34" charset="0"/>
              </a:rPr>
              <a:t> to each quadrant in the form of a digit "0" (top left), "1" (top right), "2" (bottom left), "3" (bottom right).</a:t>
            </a:r>
          </a:p>
          <a:p>
            <a:pPr defTabSz="857250"/>
            <a:r>
              <a:rPr lang="en-US" sz="1875">
                <a:solidFill>
                  <a:prstClr val="black"/>
                </a:solidFill>
                <a:latin typeface="Calibri" panose="020F0502020204030204" pitchFamily="34" charset="0"/>
              </a:rPr>
              <a:t>For a greater level of detail, we divide each quadrant in four, each of the new, smaller tiles are assigned a </a:t>
            </a:r>
            <a:r>
              <a:rPr lang="en-US" sz="1875" err="1">
                <a:solidFill>
                  <a:prstClr val="black"/>
                </a:solidFill>
                <a:latin typeface="Calibri" panose="020F0502020204030204" pitchFamily="34" charset="0"/>
              </a:rPr>
              <a:t>TileID</a:t>
            </a:r>
            <a:r>
              <a:rPr lang="en-US" sz="1875">
                <a:solidFill>
                  <a:prstClr val="black"/>
                </a:solidFill>
                <a:latin typeface="Calibri" panose="020F0502020204030204" pitchFamily="34" charset="0"/>
              </a:rPr>
              <a:t> made from the concatenation of the "parent" </a:t>
            </a:r>
            <a:r>
              <a:rPr lang="en-US" sz="1875" err="1">
                <a:solidFill>
                  <a:prstClr val="black"/>
                </a:solidFill>
                <a:latin typeface="Calibri" panose="020F0502020204030204" pitchFamily="34" charset="0"/>
              </a:rPr>
              <a:t>TileID</a:t>
            </a:r>
            <a:r>
              <a:rPr lang="en-US" sz="1875">
                <a:solidFill>
                  <a:prstClr val="black"/>
                </a:solidFill>
                <a:latin typeface="Calibri" panose="020F0502020204030204" pitchFamily="34" charset="0"/>
              </a:rPr>
              <a:t> and one additional "0", "1", "2" and "3" digit like in the example below:</a:t>
            </a:r>
          </a:p>
          <a:p>
            <a:pPr defTabSz="857250"/>
            <a:r>
              <a:rPr lang="en-US" sz="1875">
                <a:solidFill>
                  <a:prstClr val="black"/>
                </a:solidFill>
                <a:latin typeface="Consolas" panose="020B0609020204030204" pitchFamily="49" charset="0"/>
              </a:rPr>
              <a:t> </a:t>
            </a:r>
          </a:p>
          <a:p>
            <a:pPr defTabSz="857250"/>
            <a:r>
              <a:rPr lang="en-US" sz="1875">
                <a:solidFill>
                  <a:prstClr val="black"/>
                </a:solidFill>
                <a:latin typeface="Consolas" panose="020B0609020204030204" pitchFamily="49" charset="0"/>
              </a:rPr>
              <a:t>               90</a:t>
            </a:r>
          </a:p>
          <a:p>
            <a:pPr defTabSz="857250"/>
            <a:r>
              <a:rPr lang="en-US" sz="1875">
                <a:solidFill>
                  <a:prstClr val="black"/>
                </a:solidFill>
                <a:latin typeface="Consolas" panose="020B0609020204030204" pitchFamily="49" charset="0"/>
              </a:rPr>
              <a:t>     +----+----+--------+</a:t>
            </a:r>
          </a:p>
          <a:p>
            <a:pPr defTabSz="857250"/>
            <a:r>
              <a:rPr lang="en-US" sz="1875">
                <a:solidFill>
                  <a:prstClr val="black"/>
                </a:solidFill>
                <a:latin typeface="Consolas" panose="020B0609020204030204" pitchFamily="49" charset="0"/>
              </a:rPr>
              <a:t>     |00  |01  |1       |</a:t>
            </a:r>
          </a:p>
          <a:p>
            <a:pPr defTabSz="857250"/>
            <a:r>
              <a:rPr lang="en-US" sz="1875">
                <a:solidFill>
                  <a:prstClr val="black"/>
                </a:solidFill>
                <a:latin typeface="Consolas" panose="020B0609020204030204" pitchFamily="49" charset="0"/>
              </a:rPr>
              <a:t>     |    |    |        |</a:t>
            </a:r>
          </a:p>
          <a:p>
            <a:pPr defTabSz="857250"/>
            <a:r>
              <a:rPr lang="en-US" sz="1875">
                <a:solidFill>
                  <a:prstClr val="black"/>
                </a:solidFill>
                <a:latin typeface="Consolas" panose="020B0609020204030204" pitchFamily="49" charset="0"/>
              </a:rPr>
              <a:t>     +----+----+        |</a:t>
            </a:r>
          </a:p>
          <a:p>
            <a:pPr defTabSz="857250"/>
            <a:r>
              <a:rPr lang="en-US" sz="1875">
                <a:solidFill>
                  <a:prstClr val="black"/>
                </a:solidFill>
                <a:latin typeface="Consolas" panose="020B0609020204030204" pitchFamily="49" charset="0"/>
              </a:rPr>
              <a:t>     |02  |03  |        |</a:t>
            </a:r>
          </a:p>
          <a:p>
            <a:pPr defTabSz="857250"/>
            <a:r>
              <a:rPr lang="en-US" sz="1875">
                <a:solidFill>
                  <a:prstClr val="black"/>
                </a:solidFill>
                <a:latin typeface="Consolas" panose="020B0609020204030204" pitchFamily="49" charset="0"/>
              </a:rPr>
              <a:t>     |    |    |        |</a:t>
            </a:r>
          </a:p>
          <a:p>
            <a:pPr defTabSz="857250"/>
            <a:r>
              <a:rPr lang="en-US" sz="1875">
                <a:solidFill>
                  <a:prstClr val="black"/>
                </a:solidFill>
                <a:latin typeface="Consolas" panose="020B0609020204030204" pitchFamily="49" charset="0"/>
              </a:rPr>
              <a:t>-180 +----+----+--------+ 180</a:t>
            </a:r>
          </a:p>
          <a:p>
            <a:pPr defTabSz="857250"/>
            <a:r>
              <a:rPr lang="en-US" sz="1875">
                <a:solidFill>
                  <a:prstClr val="black"/>
                </a:solidFill>
                <a:latin typeface="Consolas" panose="020B0609020204030204" pitchFamily="49" charset="0"/>
              </a:rPr>
              <a:t>     |2        |3       |</a:t>
            </a:r>
          </a:p>
          <a:p>
            <a:pPr defTabSz="857250"/>
            <a:r>
              <a:rPr lang="en-US" sz="1875">
                <a:solidFill>
                  <a:prstClr val="black"/>
                </a:solidFill>
                <a:latin typeface="Consolas" panose="020B0609020204030204" pitchFamily="49" charset="0"/>
              </a:rPr>
              <a:t>     |         |        |</a:t>
            </a:r>
          </a:p>
          <a:p>
            <a:pPr defTabSz="857250"/>
            <a:r>
              <a:rPr lang="en-US" sz="1875">
                <a:solidFill>
                  <a:prstClr val="black"/>
                </a:solidFill>
                <a:latin typeface="Consolas" panose="020B0609020204030204" pitchFamily="49" charset="0"/>
              </a:rPr>
              <a:t>     |         |        |</a:t>
            </a:r>
          </a:p>
          <a:p>
            <a:pPr defTabSz="857250"/>
            <a:r>
              <a:rPr lang="en-US" sz="1875">
                <a:solidFill>
                  <a:prstClr val="black"/>
                </a:solidFill>
                <a:latin typeface="Consolas" panose="020B0609020204030204" pitchFamily="49" charset="0"/>
              </a:rPr>
              <a:t>     |         |        |</a:t>
            </a:r>
          </a:p>
          <a:p>
            <a:pPr defTabSz="857250"/>
            <a:r>
              <a:rPr lang="en-US" sz="1875">
                <a:solidFill>
                  <a:prstClr val="black"/>
                </a:solidFill>
                <a:latin typeface="Consolas" panose="020B0609020204030204" pitchFamily="49" charset="0"/>
              </a:rPr>
              <a:t>     |         |        |</a:t>
            </a:r>
          </a:p>
          <a:p>
            <a:pPr defTabSz="857250"/>
            <a:r>
              <a:rPr lang="en-US" sz="1875">
                <a:solidFill>
                  <a:prstClr val="black"/>
                </a:solidFill>
                <a:latin typeface="Consolas" panose="020B0609020204030204" pitchFamily="49" charset="0"/>
              </a:rPr>
              <a:t>     +----+----+--------+</a:t>
            </a:r>
          </a:p>
          <a:p>
            <a:pPr defTabSz="857250"/>
            <a:r>
              <a:rPr lang="en-US" sz="1875">
                <a:solidFill>
                  <a:prstClr val="black"/>
                </a:solidFill>
                <a:latin typeface="Consolas" panose="020B0609020204030204" pitchFamily="49" charset="0"/>
              </a:rPr>
              <a:t>              -90</a:t>
            </a:r>
          </a:p>
        </p:txBody>
      </p:sp>
      <p:sp>
        <p:nvSpPr>
          <p:cNvPr id="4" name="Rectangle 3">
            <a:extLst>
              <a:ext uri="{FF2B5EF4-FFF2-40B4-BE49-F238E27FC236}">
                <a16:creationId xmlns:a16="http://schemas.microsoft.com/office/drawing/2014/main" id="{7346567A-B816-48B4-BFC4-2B6FBCAEF94D}"/>
              </a:ext>
            </a:extLst>
          </p:cNvPr>
          <p:cNvSpPr/>
          <p:nvPr/>
        </p:nvSpPr>
        <p:spPr>
          <a:xfrm>
            <a:off x="5266305" y="2663268"/>
            <a:ext cx="5837464" cy="3716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defTabSz="857250"/>
            <a:r>
              <a:rPr lang="en-US" sz="1875">
                <a:solidFill>
                  <a:prstClr val="black"/>
                </a:solidFill>
                <a:latin typeface="Calibri" panose="020F0502020204030204" pitchFamily="34" charset="0"/>
              </a:rPr>
              <a:t>Can you write a method </a:t>
            </a:r>
          </a:p>
          <a:p>
            <a:pPr defTabSz="857250"/>
            <a:r>
              <a:rPr lang="en-US" sz="1875">
                <a:solidFill>
                  <a:prstClr val="black"/>
                </a:solidFill>
                <a:latin typeface="Consolas" panose="020B0609020204030204" pitchFamily="49" charset="0"/>
              </a:rPr>
              <a:t> </a:t>
            </a:r>
          </a:p>
          <a:p>
            <a:pPr defTabSz="857250"/>
            <a:r>
              <a:rPr lang="en-US" sz="1875">
                <a:solidFill>
                  <a:prstClr val="black"/>
                </a:solidFill>
                <a:latin typeface="Consolas" panose="020B0609020204030204" pitchFamily="49" charset="0"/>
              </a:rPr>
              <a:t>String </a:t>
            </a:r>
            <a:r>
              <a:rPr lang="en-US" sz="1875" err="1">
                <a:solidFill>
                  <a:prstClr val="black"/>
                </a:solidFill>
                <a:latin typeface="Consolas" panose="020B0609020204030204" pitchFamily="49" charset="0"/>
              </a:rPr>
              <a:t>LatLongToTile</a:t>
            </a:r>
            <a:r>
              <a:rPr lang="en-US" sz="1875">
                <a:solidFill>
                  <a:prstClr val="black"/>
                </a:solidFill>
                <a:latin typeface="Consolas" panose="020B0609020204030204" pitchFamily="49" charset="0"/>
              </a:rPr>
              <a:t>(</a:t>
            </a:r>
          </a:p>
          <a:p>
            <a:pPr defTabSz="857250"/>
            <a:r>
              <a:rPr lang="en-US" sz="1875">
                <a:solidFill>
                  <a:prstClr val="black"/>
                </a:solidFill>
                <a:latin typeface="Consolas" panose="020B0609020204030204" pitchFamily="49" charset="0"/>
              </a:rPr>
              <a:t>	double latitude, </a:t>
            </a:r>
          </a:p>
          <a:p>
            <a:pPr defTabSz="857250"/>
            <a:r>
              <a:rPr lang="en-US" sz="1875">
                <a:solidFill>
                  <a:prstClr val="black"/>
                </a:solidFill>
                <a:latin typeface="Consolas" panose="020B0609020204030204" pitchFamily="49" charset="0"/>
              </a:rPr>
              <a:t>	double longitude, </a:t>
            </a:r>
          </a:p>
          <a:p>
            <a:pPr defTabSz="857250"/>
            <a:r>
              <a:rPr lang="en-US" sz="1875">
                <a:solidFill>
                  <a:prstClr val="black"/>
                </a:solidFill>
                <a:latin typeface="Consolas" panose="020B0609020204030204" pitchFamily="49" charset="0"/>
              </a:rPr>
              <a:t>	int level) </a:t>
            </a:r>
          </a:p>
          <a:p>
            <a:pPr defTabSz="857250"/>
            <a:r>
              <a:rPr lang="en-US" sz="1875">
                <a:solidFill>
                  <a:prstClr val="black"/>
                </a:solidFill>
                <a:latin typeface="Consolas" panose="020B0609020204030204" pitchFamily="49" charset="0"/>
              </a:rPr>
              <a:t>{</a:t>
            </a:r>
          </a:p>
          <a:p>
            <a:pPr defTabSz="857250"/>
            <a:r>
              <a:rPr lang="en-US" sz="1875">
                <a:solidFill>
                  <a:prstClr val="black"/>
                </a:solidFill>
                <a:latin typeface="Consolas" panose="020B0609020204030204" pitchFamily="49" charset="0"/>
              </a:rPr>
              <a:t>    // returns the </a:t>
            </a:r>
            <a:r>
              <a:rPr lang="en-US" sz="1875" err="1">
                <a:solidFill>
                  <a:prstClr val="black"/>
                </a:solidFill>
                <a:latin typeface="Consolas" panose="020B0609020204030204" pitchFamily="49" charset="0"/>
              </a:rPr>
              <a:t>TileID</a:t>
            </a:r>
            <a:r>
              <a:rPr lang="en-US" sz="1875">
                <a:solidFill>
                  <a:prstClr val="black"/>
                </a:solidFill>
                <a:latin typeface="Consolas" panose="020B0609020204030204" pitchFamily="49" charset="0"/>
              </a:rPr>
              <a:t> for </a:t>
            </a:r>
          </a:p>
          <a:p>
            <a:pPr defTabSz="857250"/>
            <a:r>
              <a:rPr lang="en-US" sz="1875">
                <a:solidFill>
                  <a:prstClr val="black"/>
                </a:solidFill>
                <a:latin typeface="Consolas" panose="020B0609020204030204" pitchFamily="49" charset="0"/>
              </a:rPr>
              <a:t>    // the tile containing </a:t>
            </a:r>
          </a:p>
          <a:p>
            <a:pPr defTabSz="857250"/>
            <a:r>
              <a:rPr lang="en-US" sz="1875">
                <a:solidFill>
                  <a:prstClr val="black"/>
                </a:solidFill>
                <a:latin typeface="Consolas" panose="020B0609020204030204" pitchFamily="49" charset="0"/>
              </a:rPr>
              <a:t>    // the given </a:t>
            </a:r>
            <a:r>
              <a:rPr lang="en-US" sz="1875" err="1">
                <a:solidFill>
                  <a:prstClr val="black"/>
                </a:solidFill>
                <a:latin typeface="Consolas" panose="020B0609020204030204" pitchFamily="49" charset="0"/>
              </a:rPr>
              <a:t>lat</a:t>
            </a:r>
            <a:r>
              <a:rPr lang="en-US" sz="1875">
                <a:solidFill>
                  <a:prstClr val="black"/>
                </a:solidFill>
                <a:latin typeface="Consolas" panose="020B0609020204030204" pitchFamily="49" charset="0"/>
              </a:rPr>
              <a:t>/long point,</a:t>
            </a:r>
          </a:p>
          <a:p>
            <a:pPr defTabSz="857250"/>
            <a:r>
              <a:rPr lang="en-US" sz="1875">
                <a:solidFill>
                  <a:prstClr val="black"/>
                </a:solidFill>
                <a:latin typeface="Consolas" panose="020B0609020204030204" pitchFamily="49" charset="0"/>
              </a:rPr>
              <a:t>    // at the given level of detail</a:t>
            </a:r>
          </a:p>
          <a:p>
            <a:pPr defTabSz="857250"/>
            <a:r>
              <a:rPr lang="en-US" sz="1875">
                <a:solidFill>
                  <a:prstClr val="black"/>
                </a:solidFill>
                <a:latin typeface="Consolas" panose="020B0609020204030204" pitchFamily="49" charset="0"/>
              </a:rPr>
              <a:t>}</a:t>
            </a:r>
          </a:p>
          <a:p>
            <a:pPr defTabSz="857250"/>
            <a:endParaRPr lang="en-US" sz="1875">
              <a:solidFill>
                <a:prstClr val="black"/>
              </a:solidFill>
              <a:latin typeface="Consolas" panose="020B0609020204030204" pitchFamily="49" charset="0"/>
            </a:endParaRPr>
          </a:p>
        </p:txBody>
      </p:sp>
    </p:spTree>
    <p:extLst>
      <p:ext uri="{BB962C8B-B14F-4D97-AF65-F5344CB8AC3E}">
        <p14:creationId xmlns:p14="http://schemas.microsoft.com/office/powerpoint/2010/main" val="106308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36E8B6-B16E-460D-B020-9E54503C3386}"/>
              </a:ext>
            </a:extLst>
          </p:cNvPr>
          <p:cNvSpPr/>
          <p:nvPr/>
        </p:nvSpPr>
        <p:spPr>
          <a:xfrm>
            <a:off x="1034143" y="84953"/>
            <a:ext cx="10123714" cy="6703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defTabSz="857250"/>
            <a:r>
              <a:rPr lang="en-US" sz="1875">
                <a:solidFill>
                  <a:prstClr val="black"/>
                </a:solidFill>
                <a:latin typeface="Calibri" panose="020F0502020204030204" pitchFamily="34" charset="0"/>
              </a:rPr>
              <a:t>The world can be modeled as a 2D plane, with Cartesian coordinates: </a:t>
            </a:r>
            <a:br>
              <a:rPr lang="en-US" sz="1875">
                <a:solidFill>
                  <a:prstClr val="black"/>
                </a:solidFill>
                <a:latin typeface="Calibri" panose="020F0502020204030204" pitchFamily="34" charset="0"/>
              </a:rPr>
            </a:br>
            <a:r>
              <a:rPr lang="en-US" sz="1875">
                <a:solidFill>
                  <a:prstClr val="black"/>
                </a:solidFill>
                <a:latin typeface="Calibri" panose="020F0502020204030204" pitchFamily="34" charset="0"/>
              </a:rPr>
              <a:t>X range (-180, 180), Y range (90, -90). </a:t>
            </a:r>
            <a:br>
              <a:rPr lang="en-US" sz="1875">
                <a:solidFill>
                  <a:prstClr val="black"/>
                </a:solidFill>
                <a:latin typeface="Calibri" panose="020F0502020204030204" pitchFamily="34" charset="0"/>
              </a:rPr>
            </a:br>
            <a:r>
              <a:rPr lang="en-US" sz="1875">
                <a:solidFill>
                  <a:prstClr val="black"/>
                </a:solidFill>
                <a:latin typeface="Calibri" panose="020F0502020204030204" pitchFamily="34" charset="0"/>
              </a:rPr>
              <a:t>We create a "quad tiling" system over this representation, by dividing it into 4 quads, and assign a </a:t>
            </a:r>
            <a:r>
              <a:rPr lang="en-US" sz="1875" err="1">
                <a:solidFill>
                  <a:prstClr val="black"/>
                </a:solidFill>
                <a:latin typeface="Calibri" panose="020F0502020204030204" pitchFamily="34" charset="0"/>
              </a:rPr>
              <a:t>TileID</a:t>
            </a:r>
            <a:r>
              <a:rPr lang="en-US" sz="1875">
                <a:solidFill>
                  <a:prstClr val="black"/>
                </a:solidFill>
                <a:latin typeface="Calibri" panose="020F0502020204030204" pitchFamily="34" charset="0"/>
              </a:rPr>
              <a:t> to each quadrant in the form of a digit "0" (top left), "1" (top right), "2" (bottom left), "3" (bottom right).</a:t>
            </a:r>
          </a:p>
          <a:p>
            <a:pPr defTabSz="857250"/>
            <a:r>
              <a:rPr lang="en-US" sz="1875">
                <a:solidFill>
                  <a:prstClr val="black"/>
                </a:solidFill>
                <a:latin typeface="Calibri" panose="020F0502020204030204" pitchFamily="34" charset="0"/>
              </a:rPr>
              <a:t>For a greater level of detail, we divide each quadrant in four, each of the new, smaller tiles are assigned a </a:t>
            </a:r>
            <a:r>
              <a:rPr lang="en-US" sz="1875" err="1">
                <a:solidFill>
                  <a:prstClr val="black"/>
                </a:solidFill>
                <a:latin typeface="Calibri" panose="020F0502020204030204" pitchFamily="34" charset="0"/>
              </a:rPr>
              <a:t>TileID</a:t>
            </a:r>
            <a:r>
              <a:rPr lang="en-US" sz="1875">
                <a:solidFill>
                  <a:prstClr val="black"/>
                </a:solidFill>
                <a:latin typeface="Calibri" panose="020F0502020204030204" pitchFamily="34" charset="0"/>
              </a:rPr>
              <a:t> made from the concatenation of the "parent" </a:t>
            </a:r>
            <a:r>
              <a:rPr lang="en-US" sz="1875" err="1">
                <a:solidFill>
                  <a:prstClr val="black"/>
                </a:solidFill>
                <a:latin typeface="Calibri" panose="020F0502020204030204" pitchFamily="34" charset="0"/>
              </a:rPr>
              <a:t>TileID</a:t>
            </a:r>
            <a:r>
              <a:rPr lang="en-US" sz="1875">
                <a:solidFill>
                  <a:prstClr val="black"/>
                </a:solidFill>
                <a:latin typeface="Calibri" panose="020F0502020204030204" pitchFamily="34" charset="0"/>
              </a:rPr>
              <a:t> and one additional "0", "1", "2" and "3" digit like in the example below:</a:t>
            </a:r>
          </a:p>
          <a:p>
            <a:pPr defTabSz="857250"/>
            <a:r>
              <a:rPr lang="en-US" sz="1875">
                <a:solidFill>
                  <a:prstClr val="black"/>
                </a:solidFill>
                <a:latin typeface="Consolas" panose="020B0609020204030204" pitchFamily="49" charset="0"/>
              </a:rPr>
              <a:t> </a:t>
            </a:r>
          </a:p>
          <a:p>
            <a:pPr defTabSz="857250"/>
            <a:r>
              <a:rPr lang="en-US" sz="1875">
                <a:solidFill>
                  <a:prstClr val="black"/>
                </a:solidFill>
                <a:latin typeface="Consolas" panose="020B0609020204030204" pitchFamily="49" charset="0"/>
              </a:rPr>
              <a:t>               90</a:t>
            </a:r>
          </a:p>
          <a:p>
            <a:pPr defTabSz="857250"/>
            <a:r>
              <a:rPr lang="en-US" sz="1875">
                <a:solidFill>
                  <a:prstClr val="black"/>
                </a:solidFill>
                <a:latin typeface="Consolas" panose="020B0609020204030204" pitchFamily="49" charset="0"/>
              </a:rPr>
              <a:t>     +----+----+--------+</a:t>
            </a:r>
            <a:endParaRPr lang="en-US" sz="1875">
              <a:solidFill>
                <a:prstClr val="black"/>
              </a:solidFill>
              <a:latin typeface="Calibri" panose="020F0502020204030204" pitchFamily="34" charset="0"/>
            </a:endParaRPr>
          </a:p>
          <a:p>
            <a:pPr defTabSz="857250"/>
            <a:r>
              <a:rPr lang="en-US" sz="1875">
                <a:solidFill>
                  <a:prstClr val="black"/>
                </a:solidFill>
                <a:latin typeface="Consolas" panose="020B0609020204030204" pitchFamily="49" charset="0"/>
              </a:rPr>
              <a:t>     |00  |01  |1       |</a:t>
            </a:r>
          </a:p>
          <a:p>
            <a:pPr defTabSz="857250"/>
            <a:r>
              <a:rPr lang="en-US" sz="1875">
                <a:solidFill>
                  <a:prstClr val="black"/>
                </a:solidFill>
                <a:latin typeface="Consolas" panose="020B0609020204030204" pitchFamily="49" charset="0"/>
              </a:rPr>
              <a:t>     |    |    |        |</a:t>
            </a:r>
          </a:p>
          <a:p>
            <a:pPr defTabSz="857250"/>
            <a:r>
              <a:rPr lang="en-US" sz="1875">
                <a:solidFill>
                  <a:prstClr val="black"/>
                </a:solidFill>
                <a:latin typeface="Consolas" panose="020B0609020204030204" pitchFamily="49" charset="0"/>
              </a:rPr>
              <a:t>     +----+----+        |</a:t>
            </a:r>
          </a:p>
          <a:p>
            <a:pPr defTabSz="857250"/>
            <a:r>
              <a:rPr lang="en-US" sz="1875">
                <a:solidFill>
                  <a:prstClr val="black"/>
                </a:solidFill>
                <a:latin typeface="Consolas" panose="020B0609020204030204" pitchFamily="49" charset="0"/>
              </a:rPr>
              <a:t>     |02  |03  |        |</a:t>
            </a:r>
          </a:p>
          <a:p>
            <a:pPr defTabSz="857250"/>
            <a:r>
              <a:rPr lang="en-US" sz="1875">
                <a:solidFill>
                  <a:prstClr val="black"/>
                </a:solidFill>
                <a:latin typeface="Consolas" panose="020B0609020204030204" pitchFamily="49" charset="0"/>
              </a:rPr>
              <a:t>     |    |    |        |</a:t>
            </a:r>
          </a:p>
          <a:p>
            <a:pPr defTabSz="857250"/>
            <a:r>
              <a:rPr lang="en-US" sz="1875">
                <a:solidFill>
                  <a:prstClr val="black"/>
                </a:solidFill>
                <a:latin typeface="Consolas" panose="020B0609020204030204" pitchFamily="49" charset="0"/>
              </a:rPr>
              <a:t>-180 +----+----+--------+ 180</a:t>
            </a:r>
          </a:p>
          <a:p>
            <a:pPr defTabSz="857250"/>
            <a:r>
              <a:rPr lang="en-US" sz="1875">
                <a:solidFill>
                  <a:prstClr val="black"/>
                </a:solidFill>
                <a:latin typeface="Consolas" panose="020B0609020204030204" pitchFamily="49" charset="0"/>
              </a:rPr>
              <a:t>     |2        |3       |</a:t>
            </a:r>
          </a:p>
          <a:p>
            <a:pPr defTabSz="857250"/>
            <a:r>
              <a:rPr lang="en-US" sz="1875">
                <a:solidFill>
                  <a:prstClr val="black"/>
                </a:solidFill>
                <a:latin typeface="Consolas" panose="020B0609020204030204" pitchFamily="49" charset="0"/>
              </a:rPr>
              <a:t>     |         |        |</a:t>
            </a:r>
          </a:p>
          <a:p>
            <a:pPr defTabSz="857250"/>
            <a:r>
              <a:rPr lang="en-US" sz="1875">
                <a:solidFill>
                  <a:prstClr val="black"/>
                </a:solidFill>
                <a:latin typeface="Consolas" panose="020B0609020204030204" pitchFamily="49" charset="0"/>
              </a:rPr>
              <a:t>     |         |        |</a:t>
            </a:r>
          </a:p>
          <a:p>
            <a:pPr defTabSz="857250"/>
            <a:r>
              <a:rPr lang="en-US" sz="1875">
                <a:solidFill>
                  <a:prstClr val="black"/>
                </a:solidFill>
                <a:latin typeface="Consolas" panose="020B0609020204030204" pitchFamily="49" charset="0"/>
              </a:rPr>
              <a:t>     |         |        |</a:t>
            </a:r>
          </a:p>
          <a:p>
            <a:pPr defTabSz="857250"/>
            <a:r>
              <a:rPr lang="en-US" sz="1875">
                <a:solidFill>
                  <a:prstClr val="black"/>
                </a:solidFill>
                <a:latin typeface="Consolas" panose="020B0609020204030204" pitchFamily="49" charset="0"/>
              </a:rPr>
              <a:t>     |         |        |</a:t>
            </a:r>
          </a:p>
          <a:p>
            <a:pPr defTabSz="857250"/>
            <a:r>
              <a:rPr lang="en-US" sz="1875">
                <a:solidFill>
                  <a:prstClr val="black"/>
                </a:solidFill>
                <a:latin typeface="Consolas" panose="020B0609020204030204" pitchFamily="49" charset="0"/>
              </a:rPr>
              <a:t>     +----+----+--------+</a:t>
            </a:r>
          </a:p>
          <a:p>
            <a:pPr defTabSz="857250"/>
            <a:r>
              <a:rPr lang="en-US" sz="1875">
                <a:solidFill>
                  <a:prstClr val="black"/>
                </a:solidFill>
                <a:latin typeface="Consolas" panose="020B0609020204030204" pitchFamily="49" charset="0"/>
              </a:rPr>
              <a:t>              -90</a:t>
            </a:r>
          </a:p>
        </p:txBody>
      </p:sp>
      <p:sp>
        <p:nvSpPr>
          <p:cNvPr id="6" name="Rectangle 5">
            <a:extLst>
              <a:ext uri="{FF2B5EF4-FFF2-40B4-BE49-F238E27FC236}">
                <a16:creationId xmlns:a16="http://schemas.microsoft.com/office/drawing/2014/main" id="{64638432-AA42-42BF-8F9A-CBB03C580257}"/>
              </a:ext>
            </a:extLst>
          </p:cNvPr>
          <p:cNvSpPr/>
          <p:nvPr/>
        </p:nvSpPr>
        <p:spPr>
          <a:xfrm>
            <a:off x="5322093" y="2537317"/>
            <a:ext cx="5655471" cy="1246495"/>
          </a:xfrm>
          <a:prstGeom prst="rect">
            <a:avLst/>
          </a:prstGeom>
        </p:spPr>
        <p:txBody>
          <a:bodyPr wrap="square">
            <a:spAutoFit/>
          </a:bodyPr>
          <a:lstStyle/>
          <a:p>
            <a:pPr defTabSz="857250"/>
            <a:r>
              <a:rPr lang="en-US" sz="1875">
                <a:solidFill>
                  <a:prstClr val="black"/>
                </a:solidFill>
                <a:latin typeface="Calibri" panose="020F0502020204030204" pitchFamily="34" charset="0"/>
              </a:rPr>
              <a:t>Can you write a method which, given a </a:t>
            </a:r>
            <a:r>
              <a:rPr lang="en-US" sz="1875" err="1">
                <a:solidFill>
                  <a:prstClr val="black"/>
                </a:solidFill>
                <a:latin typeface="Calibri" panose="020F0502020204030204" pitchFamily="34" charset="0"/>
              </a:rPr>
              <a:t>TileID</a:t>
            </a:r>
            <a:r>
              <a:rPr lang="en-US" sz="1875">
                <a:solidFill>
                  <a:prstClr val="black"/>
                </a:solidFill>
                <a:latin typeface="Calibri" panose="020F0502020204030204" pitchFamily="34" charset="0"/>
              </a:rPr>
              <a:t> string calculates the ground-points given as latitude/longitude of the bounding box for that tile? What would the signature of that method be?</a:t>
            </a:r>
          </a:p>
        </p:txBody>
      </p:sp>
    </p:spTree>
    <p:extLst>
      <p:ext uri="{BB962C8B-B14F-4D97-AF65-F5344CB8AC3E}">
        <p14:creationId xmlns:p14="http://schemas.microsoft.com/office/powerpoint/2010/main" val="37864280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A40109A461F14D9971EFEC117E2058" ma:contentTypeVersion="1" ma:contentTypeDescription="Create a new document." ma:contentTypeScope="" ma:versionID="907bd11879b4c6e47ff9414af54f6a7c">
  <xsd:schema xmlns:xsd="http://www.w3.org/2001/XMLSchema" xmlns:xs="http://www.w3.org/2001/XMLSchema" xmlns:p="http://schemas.microsoft.com/office/2006/metadata/properties" xmlns:ns3="c7bb2bd9-a9cd-4580-a5c3-5c56f86bed62" targetNamespace="http://schemas.microsoft.com/office/2006/metadata/properties" ma:root="true" ma:fieldsID="e6cf483292c7a56670f5aedbc171b54e" ns3:_="">
    <xsd:import namespace="c7bb2bd9-a9cd-4580-a5c3-5c56f86bed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bb2bd9-a9cd-4580-a5c3-5c56f86bed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C537D0-9EAD-47F9-AB7D-875A0336A5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bb2bd9-a9cd-4580-a5c3-5c56f86bed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C022B2D-BDC8-41B0-B1A4-D6A3ADD64EB1}">
  <ds:schemaRef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terms/"/>
    <ds:schemaRef ds:uri="c7bb2bd9-a9cd-4580-a5c3-5c56f86bed62"/>
    <ds:schemaRef ds:uri="http://purl.org/dc/elements/1.1/"/>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D307A7DA-3353-46E8-AAD7-228678B9C1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1132</TotalTime>
  <Words>1954</Words>
  <Application>Microsoft Office PowerPoint</Application>
  <PresentationFormat>Widescreen</PresentationFormat>
  <Paragraphs>193</Paragraphs>
  <Slides>15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Consolas</vt:lpstr>
      <vt:lpstr>Office Theme</vt:lpstr>
      <vt:lpstr>1_Office Theme</vt:lpstr>
      <vt:lpstr>Interviewing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AP Computer Science!</dc:title>
  <dc:creator>David Nicholson</dc:creator>
  <cp:lastModifiedBy>Florin Teodorescu</cp:lastModifiedBy>
  <cp:revision>141</cp:revision>
  <cp:lastPrinted>2020-06-05T04:07:11Z</cp:lastPrinted>
  <dcterms:created xsi:type="dcterms:W3CDTF">2014-08-30T20:44:45Z</dcterms:created>
  <dcterms:modified xsi:type="dcterms:W3CDTF">2025-07-25T07:23:32Z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0x010100D5A40109A461F14D9971EFEC117E2058</vt:lpwstr>
  </property>
  <property fmtid="{D5CDD505-2E9C-101B-9397-08002B2CF9AE}" pid="3" name="IsMyDocuments">
    <vt:bool>true</vt:bool>
  </property>
</Properties>
</file>