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71" r:id="rId6"/>
    <p:sldId id="272" r:id="rId7"/>
    <p:sldId id="274" r:id="rId8"/>
    <p:sldId id="262" r:id="rId9"/>
    <p:sldId id="261" r:id="rId10"/>
    <p:sldId id="279" r:id="rId11"/>
    <p:sldId id="273" r:id="rId12"/>
    <p:sldId id="275" r:id="rId13"/>
    <p:sldId id="281" r:id="rId14"/>
    <p:sldId id="277" r:id="rId15"/>
    <p:sldId id="282" r:id="rId16"/>
    <p:sldId id="263" r:id="rId17"/>
    <p:sldId id="283" r:id="rId18"/>
    <p:sldId id="264" r:id="rId19"/>
    <p:sldId id="278" r:id="rId20"/>
    <p:sldId id="276" r:id="rId21"/>
    <p:sldId id="270" r:id="rId22"/>
    <p:sldId id="280" r:id="rId23"/>
  </p:sldIdLst>
  <p:sldSz cx="9144000" cy="5143500" type="screen16x9"/>
  <p:notesSz cx="6858000" cy="9144000"/>
  <p:embeddedFontLst>
    <p:embeddedFont>
      <p:font typeface="Recursive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4A3821-E2A1-4B41-8C86-4A821F7D6C8E}">
  <a:tblStyle styleId="{144A3821-E2A1-4B41-8C86-4A821F7D6C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3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5a64a7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5a64a7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ED78F21-CFC5-3418-5345-FCE27DD4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5a64a78f_0_64:notes">
            <a:extLst>
              <a:ext uri="{FF2B5EF4-FFF2-40B4-BE49-F238E27FC236}">
                <a16:creationId xmlns:a16="http://schemas.microsoft.com/office/drawing/2014/main" id="{52776C09-6D44-444C-F325-EF405D908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5a64a78f_0_64:notes">
            <a:extLst>
              <a:ext uri="{FF2B5EF4-FFF2-40B4-BE49-F238E27FC236}">
                <a16:creationId xmlns:a16="http://schemas.microsoft.com/office/drawing/2014/main" id="{336F8C65-3CF0-5788-61FC-506808924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80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16D4998-7399-9B1F-69A4-20B32405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2C62EB04-8019-C7A2-B1AA-A2ED3AFB1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60A57EBC-BD64-EECC-5A6F-160DC3F1E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9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A2A1E32F-8429-3FF1-5E54-4B76DF3C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0BE70155-B7CF-B9D7-2623-C5D79DA71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E087F937-3B5B-F5E9-87FC-55AD6F688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77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10AF825-FDCC-2CC0-C301-3D5710A2E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FB496DA6-A862-49A0-CED0-F7F858220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AF572EBD-DEA1-D678-E5A6-3717C0F17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4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22129DC0-0BFC-19FD-931E-53D93E21C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2E1AF5F7-5DEB-5C8D-1B74-8854A2AB6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7AEEEA46-54C8-969C-CB48-530B2BA0F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025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743DD96-413A-7C21-7612-5D90819A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F9F43A6D-5998-43B4-1A62-A0145C480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E596CAA7-416A-7FB9-8B75-7E6A28933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43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5a64a78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5a64a78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9A876DF1-59EF-4F3B-3CBE-FA9D3008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6DBF9609-C094-0055-DE1D-F7E780333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80D2C81D-158C-80D2-C93B-AF44319EF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307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5a64a78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5a64a78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C2E071DA-8595-3ACB-45E1-E6FD81BD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C9811728-2D1A-07F2-E839-701690528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C5A3DF8C-5F1D-9D99-F1A4-D6696750A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8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5a64a7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5a64a7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2FD9EA2-95EC-A89A-6B69-C67EED408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5a64a78f_0_130:notes">
            <a:extLst>
              <a:ext uri="{FF2B5EF4-FFF2-40B4-BE49-F238E27FC236}">
                <a16:creationId xmlns:a16="http://schemas.microsoft.com/office/drawing/2014/main" id="{5099E8BE-7844-CE1A-308D-58382A75AA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5a64a78f_0_130:notes">
            <a:extLst>
              <a:ext uri="{FF2B5EF4-FFF2-40B4-BE49-F238E27FC236}">
                <a16:creationId xmlns:a16="http://schemas.microsoft.com/office/drawing/2014/main" id="{DCFCB30D-8620-92A3-21AB-07C1F1597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018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a3035ea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a3035ea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>
          <a:extLst>
            <a:ext uri="{FF2B5EF4-FFF2-40B4-BE49-F238E27FC236}">
              <a16:creationId xmlns:a16="http://schemas.microsoft.com/office/drawing/2014/main" id="{3C836F56-7C31-1E35-0017-D85EA243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a3035eac8_0_5:notes">
            <a:extLst>
              <a:ext uri="{FF2B5EF4-FFF2-40B4-BE49-F238E27FC236}">
                <a16:creationId xmlns:a16="http://schemas.microsoft.com/office/drawing/2014/main" id="{A780E27B-2ED0-2F82-0BB7-D37D36BFF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a3035eac8_0_5:notes">
            <a:extLst>
              <a:ext uri="{FF2B5EF4-FFF2-40B4-BE49-F238E27FC236}">
                <a16:creationId xmlns:a16="http://schemas.microsoft.com/office/drawing/2014/main" id="{305629D0-462F-758C-A289-4299F95048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5a64a78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5a64a78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5a64a7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5a64a7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80520C6-5091-DB71-44BB-D0B7CB8FC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518BDB89-8CD9-328A-8A0F-258164347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09D904D0-9F3E-022D-D78A-EB5E5AF28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25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CDF47E20-5519-5FCF-AEAF-62AAC7CD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1E8A2FE5-EE10-966D-9072-3943965BC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EDF0086C-9C00-53EC-A271-6C3256611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DEA14FD7-4CF6-F497-FA44-050D86523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>
            <a:extLst>
              <a:ext uri="{FF2B5EF4-FFF2-40B4-BE49-F238E27FC236}">
                <a16:creationId xmlns:a16="http://schemas.microsoft.com/office/drawing/2014/main" id="{E2804537-F0C2-680E-A2F6-DE109E0E5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>
            <a:extLst>
              <a:ext uri="{FF2B5EF4-FFF2-40B4-BE49-F238E27FC236}">
                <a16:creationId xmlns:a16="http://schemas.microsoft.com/office/drawing/2014/main" id="{0EF9F5D8-4E7B-9C92-675B-5A9F1CBF47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561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5a64a78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5a64a78f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5a64a78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5a64a78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8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hyperlink" Target="https://github.com/ParthJadhav/Tkinter-Design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922325" y="1102913"/>
            <a:ext cx="6982800" cy="22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Drumul</a:t>
            </a:r>
            <a:r>
              <a:rPr lang="en-US" b="1" dirty="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 de la un design la o </a:t>
            </a:r>
            <a:r>
              <a:rPr lang="en-US" b="1" dirty="0" err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aplicatie</a:t>
            </a:r>
            <a:r>
              <a:rPr lang="en-US" b="1" dirty="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Recursive"/>
                <a:ea typeface="Recursive"/>
                <a:cs typeface="Recursive"/>
                <a:sym typeface="Recursive"/>
              </a:rPr>
              <a:t>.</a:t>
            </a:r>
            <a:r>
              <a:rPr lang="en-US" b="1" dirty="0" err="1">
                <a:solidFill>
                  <a:srgbClr val="00B050"/>
                </a:solidFill>
                <a:latin typeface="Recursive"/>
                <a:ea typeface="Recursive"/>
                <a:cs typeface="Recursive"/>
                <a:sym typeface="Recursive"/>
              </a:rPr>
              <a:t>exe</a:t>
            </a:r>
            <a:r>
              <a:rPr lang="en-US" b="1" dirty="0" err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cutabila</a:t>
            </a:r>
            <a:endParaRPr b="1" dirty="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59" name="Google Shape;59;p13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890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59417E98-11F4-E19F-0CD7-CF104580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>
            <a:extLst>
              <a:ext uri="{FF2B5EF4-FFF2-40B4-BE49-F238E27FC236}">
                <a16:creationId xmlns:a16="http://schemas.microsoft.com/office/drawing/2014/main" id="{8B4DCCBB-D01A-AA60-7DC4-5D90C3362C5B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>
            <a:extLst>
              <a:ext uri="{FF2B5EF4-FFF2-40B4-BE49-F238E27FC236}">
                <a16:creationId xmlns:a16="http://schemas.microsoft.com/office/drawing/2014/main" id="{C7EFCB8D-62D2-9931-BB29-CEDB3F5E3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2704" y="814950"/>
            <a:ext cx="8082721" cy="3460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ro-RO" dirty="0">
                <a:solidFill>
                  <a:schemeClr val="dk1"/>
                </a:solidFill>
              </a:rPr>
              <a:t>1. </a:t>
            </a:r>
            <a:r>
              <a:rPr lang="ro-RO" dirty="0" err="1">
                <a:solidFill>
                  <a:schemeClr val="dk1"/>
                </a:solidFill>
              </a:rPr>
              <a:t>Creem</a:t>
            </a:r>
            <a:r>
              <a:rPr lang="ro-RO" dirty="0">
                <a:solidFill>
                  <a:schemeClr val="dk1"/>
                </a:solidFill>
              </a:rPr>
              <a:t> un VENV</a:t>
            </a: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ro-RO" dirty="0" err="1">
                <a:solidFill>
                  <a:schemeClr val="dk1"/>
                </a:solidFill>
              </a:rPr>
              <a:t>python</a:t>
            </a:r>
            <a:r>
              <a:rPr lang="ro-RO" dirty="0">
                <a:solidFill>
                  <a:schemeClr val="dk1"/>
                </a:solidFill>
              </a:rPr>
              <a:t> -m </a:t>
            </a:r>
            <a:r>
              <a:rPr lang="ro-RO" dirty="0" err="1">
                <a:solidFill>
                  <a:schemeClr val="dk1"/>
                </a:solidFill>
              </a:rPr>
              <a:t>venv</a:t>
            </a:r>
            <a:r>
              <a:rPr lang="ro-RO" dirty="0">
                <a:solidFill>
                  <a:schemeClr val="dk1"/>
                </a:solidFill>
              </a:rPr>
              <a:t> .</a:t>
            </a:r>
            <a:r>
              <a:rPr lang="ro-RO" dirty="0" err="1">
                <a:solidFill>
                  <a:schemeClr val="dk1"/>
                </a:solidFill>
              </a:rPr>
              <a:t>venv</a:t>
            </a:r>
            <a:endParaRPr lang="ro-RO" dirty="0">
              <a:solidFill>
                <a:schemeClr val="dk1"/>
              </a:solidFill>
            </a:endParaRP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ro-RO" dirty="0">
                <a:solidFill>
                  <a:schemeClr val="dk1"/>
                </a:solidFill>
              </a:rPr>
              <a:t>2. Cum îl activezi</a:t>
            </a: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ro-RO" dirty="0">
                <a:solidFill>
                  <a:schemeClr val="dk1"/>
                </a:solidFill>
              </a:rPr>
              <a:t>Windows: .</a:t>
            </a:r>
            <a:r>
              <a:rPr lang="ro-RO" dirty="0" err="1">
                <a:solidFill>
                  <a:schemeClr val="dk1"/>
                </a:solidFill>
              </a:rPr>
              <a:t>venv</a:t>
            </a:r>
            <a:r>
              <a:rPr lang="ro-RO" dirty="0">
                <a:solidFill>
                  <a:schemeClr val="dk1"/>
                </a:solidFill>
              </a:rPr>
              <a:t>\</a:t>
            </a:r>
            <a:r>
              <a:rPr lang="ro-RO" dirty="0" err="1">
                <a:solidFill>
                  <a:schemeClr val="dk1"/>
                </a:solidFill>
              </a:rPr>
              <a:t>Scripts</a:t>
            </a:r>
            <a:r>
              <a:rPr lang="ro-RO" dirty="0">
                <a:solidFill>
                  <a:schemeClr val="dk1"/>
                </a:solidFill>
              </a:rPr>
              <a:t>\activate</a:t>
            </a:r>
            <a:r>
              <a:rPr lang="en-US" dirty="0">
                <a:solidFill>
                  <a:schemeClr val="dk1"/>
                </a:solidFill>
              </a:rPr>
              <a:t>\Activate.ps1</a:t>
            </a:r>
            <a:endParaRPr lang="ro-RO" dirty="0">
              <a:solidFill>
                <a:schemeClr val="dk1"/>
              </a:solidFill>
            </a:endParaRP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ro-RO" dirty="0">
                <a:solidFill>
                  <a:schemeClr val="dk1"/>
                </a:solidFill>
              </a:rPr>
              <a:t>Mac/Linux: </a:t>
            </a:r>
            <a:r>
              <a:rPr lang="ro-RO" dirty="0" err="1">
                <a:solidFill>
                  <a:schemeClr val="dk1"/>
                </a:solidFill>
              </a:rPr>
              <a:t>source</a:t>
            </a:r>
            <a:r>
              <a:rPr lang="ro-RO" dirty="0">
                <a:solidFill>
                  <a:schemeClr val="dk1"/>
                </a:solidFill>
              </a:rPr>
              <a:t> .</a:t>
            </a:r>
            <a:r>
              <a:rPr lang="ro-RO" dirty="0" err="1">
                <a:solidFill>
                  <a:schemeClr val="dk1"/>
                </a:solidFill>
              </a:rPr>
              <a:t>venv</a:t>
            </a:r>
            <a:r>
              <a:rPr lang="ro-RO" dirty="0">
                <a:solidFill>
                  <a:schemeClr val="dk1"/>
                </a:solidFill>
              </a:rPr>
              <a:t>/</a:t>
            </a:r>
            <a:r>
              <a:rPr lang="ro-RO" dirty="0" err="1">
                <a:solidFill>
                  <a:schemeClr val="dk1"/>
                </a:solidFill>
              </a:rPr>
              <a:t>bin</a:t>
            </a:r>
            <a:r>
              <a:rPr lang="ro-RO" dirty="0">
                <a:solidFill>
                  <a:schemeClr val="dk1"/>
                </a:solidFill>
              </a:rPr>
              <a:t>/activate</a:t>
            </a:r>
            <a:endParaRPr lang="en-US" dirty="0">
              <a:solidFill>
                <a:schemeClr val="dk1"/>
              </a:solidFill>
            </a:endParaRP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3. Cum </a:t>
            </a:r>
            <a:r>
              <a:rPr lang="en-US" dirty="0" err="1">
                <a:solidFill>
                  <a:schemeClr val="dk1"/>
                </a:solidFill>
              </a:rPr>
              <a:t>instal</a:t>
            </a:r>
            <a:r>
              <a:rPr lang="ro-RO" dirty="0" err="1">
                <a:solidFill>
                  <a:schemeClr val="dk1"/>
                </a:solidFill>
              </a:rPr>
              <a:t>ăm</a:t>
            </a:r>
            <a:r>
              <a:rPr lang="ro-RO" dirty="0">
                <a:solidFill>
                  <a:schemeClr val="dk1"/>
                </a:solidFill>
              </a:rPr>
              <a:t> pachetele</a:t>
            </a: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p</a:t>
            </a:r>
            <a:r>
              <a:rPr lang="ro-RO" dirty="0" err="1">
                <a:solidFill>
                  <a:schemeClr val="dk1"/>
                </a:solidFill>
              </a:rPr>
              <a:t>ip</a:t>
            </a:r>
            <a:r>
              <a:rPr lang="ro-RO" dirty="0">
                <a:solidFill>
                  <a:schemeClr val="dk1"/>
                </a:solidFill>
              </a:rPr>
              <a:t> </a:t>
            </a:r>
            <a:r>
              <a:rPr lang="ro-RO" dirty="0" err="1">
                <a:solidFill>
                  <a:schemeClr val="dk1"/>
                </a:solidFill>
              </a:rPr>
              <a:t>install</a:t>
            </a:r>
            <a:r>
              <a:rPr lang="ro-RO" dirty="0">
                <a:solidFill>
                  <a:schemeClr val="dk1"/>
                </a:solidFill>
              </a:rPr>
              <a:t> –r requirements.txt</a:t>
            </a: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endParaRPr lang="ro-RO" dirty="0">
              <a:solidFill>
                <a:schemeClr val="dk1"/>
              </a:solidFill>
            </a:endParaRPr>
          </a:p>
          <a:p>
            <a:pPr marL="114300" indent="0">
              <a:spcBef>
                <a:spcPts val="1200"/>
              </a:spcBef>
              <a:buClr>
                <a:schemeClr val="dk1"/>
              </a:buClr>
              <a:buNone/>
            </a:pPr>
            <a:endParaRPr lang="ro-RO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Font typeface="+mj-lt"/>
              <a:buAutoNum type="arabicPeriod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8" name="Google Shape;118;p18">
            <a:extLst>
              <a:ext uri="{FF2B5EF4-FFF2-40B4-BE49-F238E27FC236}">
                <a16:creationId xmlns:a16="http://schemas.microsoft.com/office/drawing/2014/main" id="{4AAF3362-562F-48C0-11FC-A189E5C87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latin typeface="Recursive"/>
                <a:ea typeface="Recursive"/>
                <a:cs typeface="Recursive"/>
                <a:sym typeface="Recursive"/>
              </a:rPr>
              <a:t>Cum folosim un VENV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19" name="Google Shape;119;p18">
            <a:extLst>
              <a:ext uri="{FF2B5EF4-FFF2-40B4-BE49-F238E27FC236}">
                <a16:creationId xmlns:a16="http://schemas.microsoft.com/office/drawing/2014/main" id="{B13A7E87-5375-6201-4573-9C9AC9B6C7A3}"/>
              </a:ext>
            </a:extLst>
          </p:cNvPr>
          <p:cNvCxnSpPr>
            <a:cxnSpLocks/>
          </p:cNvCxnSpPr>
          <p:nvPr/>
        </p:nvCxnSpPr>
        <p:spPr>
          <a:xfrm>
            <a:off x="3892840" y="484900"/>
            <a:ext cx="482444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8">
            <a:extLst>
              <a:ext uri="{FF2B5EF4-FFF2-40B4-BE49-F238E27FC236}">
                <a16:creationId xmlns:a16="http://schemas.microsoft.com/office/drawing/2014/main" id="{A3BCC42D-54D4-6DFA-0382-205F6A882DA9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8">
            <a:extLst>
              <a:ext uri="{FF2B5EF4-FFF2-40B4-BE49-F238E27FC236}">
                <a16:creationId xmlns:a16="http://schemas.microsoft.com/office/drawing/2014/main" id="{B5DE895F-CD0F-CC3C-F5AC-E688C525C135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8" title="Untitled drawing (4).png">
            <a:extLst>
              <a:ext uri="{FF2B5EF4-FFF2-40B4-BE49-F238E27FC236}">
                <a16:creationId xmlns:a16="http://schemas.microsoft.com/office/drawing/2014/main" id="{5514D306-EB74-E8DB-D362-EBE887871F0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A3790-3EE7-A50F-7CB5-A61544173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2840" y="1054042"/>
            <a:ext cx="4669901" cy="11405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90AB5-BD42-0BB6-224A-08710AED2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895" y="2703414"/>
            <a:ext cx="647790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E55AE-E624-C52B-239D-F3A6B343AA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835" y="3573552"/>
            <a:ext cx="3057952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6552B659-C5D7-4539-03BD-A362B953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DA3386F7-3A3F-3764-F1A9-C7A7D9045D8D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C6B2748C-0747-EDD1-D244-31B8888318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825" y="993142"/>
            <a:ext cx="553926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Use the </a:t>
            </a:r>
            <a:r>
              <a:rPr lang="en-US" sz="2500" b="1" dirty="0" err="1">
                <a:solidFill>
                  <a:schemeClr val="dk1"/>
                </a:solidFill>
              </a:rPr>
              <a:t>Tkinter</a:t>
            </a:r>
            <a:r>
              <a:rPr lang="en-US" sz="2500" b="1" dirty="0">
                <a:solidFill>
                  <a:schemeClr val="dk1"/>
                </a:solidFill>
              </a:rPr>
              <a:t> designer REPO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ro-RO" sz="2500" b="1" dirty="0">
                <a:solidFill>
                  <a:schemeClr val="dk1"/>
                </a:solidFill>
              </a:rPr>
              <a:t>Generate </a:t>
            </a:r>
            <a:r>
              <a:rPr lang="ro-RO" sz="2500" b="1" dirty="0" err="1">
                <a:solidFill>
                  <a:schemeClr val="dk1"/>
                </a:solidFill>
              </a:rPr>
              <a:t>your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token</a:t>
            </a:r>
            <a:endParaRPr lang="ro-RO" sz="2500" b="1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ro-RO" sz="2500" b="1" dirty="0">
                <a:solidFill>
                  <a:schemeClr val="dk1"/>
                </a:solidFill>
              </a:rPr>
              <a:t>Insert </a:t>
            </a:r>
            <a:r>
              <a:rPr lang="ro-RO" sz="2500" b="1" dirty="0" err="1">
                <a:solidFill>
                  <a:schemeClr val="dk1"/>
                </a:solidFill>
              </a:rPr>
              <a:t>your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token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into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the</a:t>
            </a:r>
            <a:r>
              <a:rPr lang="ro-RO" sz="2500" b="1" dirty="0">
                <a:solidFill>
                  <a:schemeClr val="dk1"/>
                </a:solidFill>
              </a:rPr>
              <a:t> TOKEN ID </a:t>
            </a:r>
            <a:r>
              <a:rPr lang="ro-RO" sz="2500" b="1" dirty="0" err="1">
                <a:solidFill>
                  <a:schemeClr val="dk1"/>
                </a:solidFill>
              </a:rPr>
              <a:t>field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and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fill</a:t>
            </a:r>
            <a:r>
              <a:rPr lang="ro-RO" sz="2500" b="1" dirty="0">
                <a:solidFill>
                  <a:schemeClr val="dk1"/>
                </a:solidFill>
              </a:rPr>
              <a:t> in </a:t>
            </a:r>
            <a:r>
              <a:rPr lang="ro-RO" sz="2500" b="1" dirty="0" err="1">
                <a:solidFill>
                  <a:schemeClr val="dk1"/>
                </a:solidFill>
              </a:rPr>
              <a:t>the</a:t>
            </a:r>
            <a:r>
              <a:rPr lang="ro-RO" sz="2500" b="1" dirty="0">
                <a:solidFill>
                  <a:schemeClr val="dk1"/>
                </a:solidFill>
              </a:rPr>
              <a:t> rest of </a:t>
            </a:r>
            <a:r>
              <a:rPr lang="ro-RO" sz="2500" b="1" dirty="0" err="1">
                <a:solidFill>
                  <a:schemeClr val="dk1"/>
                </a:solidFill>
              </a:rPr>
              <a:t>the</a:t>
            </a:r>
            <a:r>
              <a:rPr lang="ro-RO" sz="2500" b="1" dirty="0">
                <a:solidFill>
                  <a:schemeClr val="dk1"/>
                </a:solidFill>
              </a:rPr>
              <a:t> </a:t>
            </a:r>
            <a:r>
              <a:rPr lang="ro-RO" sz="2500" b="1" dirty="0" err="1">
                <a:solidFill>
                  <a:schemeClr val="dk1"/>
                </a:solidFill>
              </a:rPr>
              <a:t>fields</a:t>
            </a:r>
            <a:endParaRPr lang="en-US" sz="2500" b="1" dirty="0">
              <a:solidFill>
                <a:schemeClr val="dk1"/>
              </a:solidFill>
            </a:endParaRP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41E87B3B-89FA-0BF1-26A5-E9E8B8D942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implementăm UI din FIGMA în TKINTER?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560005EF-E1C6-9B65-03E3-0A492690CD13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238FE4C1-F6D8-EE2B-924D-9F90ED390F3E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5284D20D-1D85-D7C3-0D4B-E247F41FF43E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34A10B32-E0C8-8B0D-4AB1-56F285FB33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47F2D-435E-FFCC-C01B-EBD29ACCC1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12492" y="823092"/>
            <a:ext cx="3082934" cy="37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7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85163EFD-41FE-338E-815E-536C0809D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A8337C86-D87A-8F9A-F730-9AEC13FA49BD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63064F22-4541-A889-0232-141850252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411" y="898200"/>
            <a:ext cx="471392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ro-RO" sz="2400" b="1" dirty="0">
                <a:solidFill>
                  <a:schemeClr val="dk1"/>
                </a:solidFill>
              </a:rPr>
              <a:t>Select DOWNLOADS as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output </a:t>
            </a:r>
            <a:r>
              <a:rPr lang="ro-RO" sz="2400" b="1" dirty="0" err="1">
                <a:solidFill>
                  <a:schemeClr val="dk1"/>
                </a:solidFill>
              </a:rPr>
              <a:t>path</a:t>
            </a:r>
            <a:r>
              <a:rPr lang="ro-RO" sz="2400" b="1" dirty="0">
                <a:solidFill>
                  <a:schemeClr val="dk1"/>
                </a:solidFill>
              </a:rPr>
              <a:t> for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GUI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ro-RO" sz="2400" b="1" dirty="0" err="1">
                <a:solidFill>
                  <a:schemeClr val="dk1"/>
                </a:solidFill>
              </a:rPr>
              <a:t>Move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ASSETS folder </a:t>
            </a:r>
            <a:r>
              <a:rPr lang="ro-RO" sz="2400" b="1" dirty="0" err="1">
                <a:solidFill>
                  <a:schemeClr val="dk1"/>
                </a:solidFill>
              </a:rPr>
              <a:t>to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main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project</a:t>
            </a:r>
            <a:r>
              <a:rPr lang="ro-RO" sz="2400" b="1" dirty="0">
                <a:solidFill>
                  <a:schemeClr val="dk1"/>
                </a:solidFill>
              </a:rPr>
              <a:t> folder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ro-RO" sz="2400" b="1" dirty="0" err="1">
                <a:solidFill>
                  <a:schemeClr val="dk1"/>
                </a:solidFill>
              </a:rPr>
              <a:t>Copy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content of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.</a:t>
            </a:r>
            <a:r>
              <a:rPr lang="ro-RO" sz="2400" b="1" dirty="0" err="1">
                <a:solidFill>
                  <a:schemeClr val="dk1"/>
                </a:solidFill>
              </a:rPr>
              <a:t>py</a:t>
            </a:r>
            <a:r>
              <a:rPr lang="ro-RO" sz="2400" b="1" dirty="0">
                <a:solidFill>
                  <a:schemeClr val="dk1"/>
                </a:solidFill>
              </a:rPr>
              <a:t> file </a:t>
            </a:r>
            <a:r>
              <a:rPr lang="ro-RO" sz="2400" b="1" dirty="0" err="1">
                <a:solidFill>
                  <a:schemeClr val="dk1"/>
                </a:solidFill>
              </a:rPr>
              <a:t>into</a:t>
            </a:r>
            <a:r>
              <a:rPr lang="ro-RO" sz="2400" b="1" dirty="0">
                <a:solidFill>
                  <a:schemeClr val="dk1"/>
                </a:solidFill>
              </a:rPr>
              <a:t> </a:t>
            </a:r>
            <a:r>
              <a:rPr lang="ro-RO" sz="2400" b="1" dirty="0" err="1">
                <a:solidFill>
                  <a:schemeClr val="dk1"/>
                </a:solidFill>
              </a:rPr>
              <a:t>the</a:t>
            </a:r>
            <a:r>
              <a:rPr lang="ro-RO" sz="2400" b="1" dirty="0">
                <a:solidFill>
                  <a:schemeClr val="dk1"/>
                </a:solidFill>
              </a:rPr>
              <a:t> ui/main_app.py file</a:t>
            </a: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B750750C-16A9-CC51-DEE8-8298D0FE7E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implementăm UI din FIGMA în TKINTER?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8B66ACF0-A24B-C3D8-D36D-E45F06CCB74C}"/>
              </a:ext>
            </a:extLst>
          </p:cNvPr>
          <p:cNvCxnSpPr/>
          <p:nvPr/>
        </p:nvCxnSpPr>
        <p:spPr>
          <a:xfrm rot="10800000" flipH="1">
            <a:off x="8958562" y="36982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AFA03AE5-C99A-E19A-A2CD-19F4E69CCF75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F070AD8E-A179-19E9-80BB-BC1BD75662CC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B9E40016-28C8-8218-49C0-5FCCB1C8DB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35;p19">
            <a:extLst>
              <a:ext uri="{FF2B5EF4-FFF2-40B4-BE49-F238E27FC236}">
                <a16:creationId xmlns:a16="http://schemas.microsoft.com/office/drawing/2014/main" id="{E2F6DA93-77D5-C21F-32F4-F55BFD2F255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294" t="6404" r="6154" b="12321"/>
          <a:stretch/>
        </p:blipFill>
        <p:spPr>
          <a:xfrm>
            <a:off x="5099867" y="1477641"/>
            <a:ext cx="3799223" cy="2386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D1A992E5-036A-DB52-A8F9-95CAD359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9A9CB89C-8DAD-C774-2E57-61D98F4EBB4F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189593AE-05AC-4674-54AE-EA8964947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5411" y="898200"/>
            <a:ext cx="79551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❖"/>
            </a:pPr>
            <a:r>
              <a:rPr lang="en-US" sz="2400" b="1" dirty="0">
                <a:solidFill>
                  <a:schemeClr val="dk1"/>
                </a:solidFill>
              </a:rPr>
              <a:t>Este o </a:t>
            </a:r>
            <a:r>
              <a:rPr lang="en-US" sz="2400" b="1" dirty="0" err="1">
                <a:solidFill>
                  <a:schemeClr val="dk1"/>
                </a:solidFill>
              </a:rPr>
              <a:t>func</a:t>
            </a:r>
            <a:r>
              <a:rPr lang="ro-RO" sz="2400" b="1" dirty="0">
                <a:solidFill>
                  <a:schemeClr val="dk1"/>
                </a:solidFill>
              </a:rPr>
              <a:t>ț</a:t>
            </a:r>
            <a:r>
              <a:rPr lang="en-US" sz="2400" b="1" dirty="0" err="1">
                <a:solidFill>
                  <a:schemeClr val="dk1"/>
                </a:solidFill>
              </a:rPr>
              <a:t>ie</a:t>
            </a:r>
            <a:r>
              <a:rPr lang="en-US" sz="2400" b="1" dirty="0">
                <a:solidFill>
                  <a:schemeClr val="dk1"/>
                </a:solidFill>
              </a:rPr>
              <a:t> ANONIM</a:t>
            </a:r>
            <a:r>
              <a:rPr lang="ro-RO" sz="2400" b="1" dirty="0">
                <a:solidFill>
                  <a:schemeClr val="dk1"/>
                </a:solidFill>
              </a:rPr>
              <a:t>Ă</a:t>
            </a:r>
            <a:r>
              <a:rPr lang="en-US" sz="2400" b="1" dirty="0">
                <a:solidFill>
                  <a:schemeClr val="dk1"/>
                </a:solidFill>
              </a:rPr>
              <a:t> (f</a:t>
            </a:r>
            <a:r>
              <a:rPr lang="ro-RO" sz="2400" b="1" dirty="0">
                <a:solidFill>
                  <a:schemeClr val="dk1"/>
                </a:solidFill>
              </a:rPr>
              <a:t>ă</a:t>
            </a:r>
            <a:r>
              <a:rPr lang="en-US" sz="2400" b="1" dirty="0">
                <a:solidFill>
                  <a:schemeClr val="dk1"/>
                </a:solidFill>
              </a:rPr>
              <a:t>r</a:t>
            </a:r>
            <a:r>
              <a:rPr lang="ro-RO" sz="2400" b="1" dirty="0">
                <a:solidFill>
                  <a:schemeClr val="dk1"/>
                </a:solidFill>
              </a:rPr>
              <a:t>ă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nume</a:t>
            </a:r>
            <a:r>
              <a:rPr lang="en-US" sz="2400" b="1" dirty="0">
                <a:solidFill>
                  <a:schemeClr val="dk1"/>
                </a:solidFill>
              </a:rPr>
              <a:t>)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400" b="1" dirty="0">
                <a:solidFill>
                  <a:schemeClr val="dk1"/>
                </a:solidFill>
              </a:rPr>
              <a:t>Nu </a:t>
            </a:r>
            <a:r>
              <a:rPr lang="ro-RO" sz="2400" b="1" dirty="0" err="1">
                <a:solidFill>
                  <a:schemeClr val="dk1"/>
                </a:solidFill>
              </a:rPr>
              <a:t>îț</a:t>
            </a:r>
            <a:r>
              <a:rPr lang="en-US" sz="2400" b="1" dirty="0" err="1">
                <a:solidFill>
                  <a:schemeClr val="dk1"/>
                </a:solidFill>
              </a:rPr>
              <a:t>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mai</a:t>
            </a:r>
            <a:r>
              <a:rPr lang="en-US" sz="2400" b="1" dirty="0">
                <a:solidFill>
                  <a:schemeClr val="dk1"/>
                </a:solidFill>
              </a:rPr>
              <a:t> define</a:t>
            </a:r>
            <a:r>
              <a:rPr lang="ro-RO" sz="2400" b="1" dirty="0">
                <a:solidFill>
                  <a:schemeClr val="dk1"/>
                </a:solidFill>
              </a:rPr>
              <a:t>ș</a:t>
            </a:r>
            <a:r>
              <a:rPr lang="en-US" sz="2400" b="1" dirty="0" err="1">
                <a:solidFill>
                  <a:schemeClr val="dk1"/>
                </a:solidFill>
              </a:rPr>
              <a:t>ti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func</a:t>
            </a:r>
            <a:r>
              <a:rPr lang="ro-RO" sz="2400" b="1" dirty="0">
                <a:solidFill>
                  <a:schemeClr val="dk1"/>
                </a:solidFill>
              </a:rPr>
              <a:t>ț</a:t>
            </a:r>
            <a:r>
              <a:rPr lang="en-US" sz="2400" b="1" dirty="0" err="1">
                <a:solidFill>
                  <a:schemeClr val="dk1"/>
                </a:solidFill>
              </a:rPr>
              <a:t>ia</a:t>
            </a:r>
            <a:br>
              <a:rPr lang="ro-RO" sz="2400" b="1" dirty="0">
                <a:solidFill>
                  <a:schemeClr val="dk1"/>
                </a:solidFill>
              </a:rPr>
            </a:br>
            <a:endParaRPr lang="en-US" sz="2400" b="1" dirty="0">
              <a:solidFill>
                <a:schemeClr val="dk1"/>
              </a:solidFill>
            </a:endParaRPr>
          </a:p>
          <a:p>
            <a:pPr marL="412750">
              <a:spcBef>
                <a:spcPts val="1200"/>
              </a:spcBef>
              <a:buClr>
                <a:schemeClr val="dk1"/>
              </a:buClr>
              <a:buSzPts val="2500"/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chemeClr val="dk1"/>
                </a:solidFill>
              </a:rPr>
              <a:t>Avantaje</a:t>
            </a:r>
            <a:r>
              <a:rPr lang="en-US" sz="2400" b="1" dirty="0">
                <a:solidFill>
                  <a:schemeClr val="dk1"/>
                </a:solidFill>
              </a:rPr>
              <a:t>:</a:t>
            </a:r>
          </a:p>
          <a:p>
            <a:pPr marL="984250" lvl="1" indent="-457200">
              <a:spcBef>
                <a:spcPts val="1200"/>
              </a:spcBef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</a:rPr>
              <a:t>Scrii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mai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pu</a:t>
            </a:r>
            <a:r>
              <a:rPr lang="ro-RO" sz="2000" b="1" dirty="0">
                <a:solidFill>
                  <a:schemeClr val="dk1"/>
                </a:solidFill>
              </a:rPr>
              <a:t>ț</a:t>
            </a:r>
            <a:r>
              <a:rPr lang="en-US" sz="2000" b="1" dirty="0">
                <a:solidFill>
                  <a:schemeClr val="dk1"/>
                </a:solidFill>
              </a:rPr>
              <a:t>in</a:t>
            </a:r>
          </a:p>
          <a:p>
            <a:pPr marL="984250" lvl="1" indent="-457200">
              <a:spcBef>
                <a:spcPts val="1200"/>
              </a:spcBef>
              <a:buClr>
                <a:schemeClr val="dk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</a:rPr>
              <a:t>Nu </a:t>
            </a:r>
            <a:r>
              <a:rPr lang="ro-RO" sz="2000" b="1" dirty="0" err="1">
                <a:solidFill>
                  <a:schemeClr val="dk1"/>
                </a:solidFill>
              </a:rPr>
              <a:t>îț</a:t>
            </a:r>
            <a:r>
              <a:rPr lang="en-US" sz="2000" b="1" dirty="0" err="1">
                <a:solidFill>
                  <a:schemeClr val="dk1"/>
                </a:solidFill>
              </a:rPr>
              <a:t>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umpli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codul</a:t>
            </a:r>
            <a:r>
              <a:rPr lang="en-US" sz="2000" b="1" dirty="0">
                <a:solidFill>
                  <a:schemeClr val="dk1"/>
                </a:solidFill>
              </a:rPr>
              <a:t> cu </a:t>
            </a:r>
            <a:r>
              <a:rPr lang="en-US" sz="2000" b="1" dirty="0" err="1">
                <a:solidFill>
                  <a:schemeClr val="dk1"/>
                </a:solidFill>
              </a:rPr>
              <a:t>func</a:t>
            </a:r>
            <a:r>
              <a:rPr lang="ro-RO" sz="2000" b="1" dirty="0">
                <a:solidFill>
                  <a:schemeClr val="dk1"/>
                </a:solidFill>
              </a:rPr>
              <a:t>ț</a:t>
            </a:r>
            <a:r>
              <a:rPr lang="en-US" sz="2000" b="1" dirty="0">
                <a:solidFill>
                  <a:schemeClr val="dk1"/>
                </a:solidFill>
              </a:rPr>
              <a:t>ii </a:t>
            </a:r>
            <a:r>
              <a:rPr lang="en-US" sz="2000" b="1" dirty="0" err="1">
                <a:solidFill>
                  <a:schemeClr val="dk1"/>
                </a:solidFill>
              </a:rPr>
              <a:t>globale</a:t>
            </a:r>
            <a:endParaRPr lang="en-US" sz="2000" b="1" dirty="0">
              <a:solidFill>
                <a:schemeClr val="dk1"/>
              </a:solidFill>
            </a:endParaRP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681BE7FA-E2F5-71AB-79BC-A29FBAE12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What is a LAMBDA function</a:t>
            </a:r>
            <a:r>
              <a:rPr lang="ro-RO" dirty="0">
                <a:latin typeface="Recursive"/>
                <a:ea typeface="Recursive"/>
                <a:cs typeface="Recursive"/>
                <a:sym typeface="Recursive"/>
              </a:rPr>
              <a:t>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5BD79362-21EF-25D4-48A9-3FFCA573413B}"/>
              </a:ext>
            </a:extLst>
          </p:cNvPr>
          <p:cNvCxnSpPr>
            <a:cxnSpLocks/>
          </p:cNvCxnSpPr>
          <p:nvPr/>
        </p:nvCxnSpPr>
        <p:spPr>
          <a:xfrm>
            <a:off x="4951141" y="518503"/>
            <a:ext cx="4020621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28015B0D-3FB2-E55F-34F3-B2FCC3443089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5813D770-B6D4-087E-EBB4-6DFB190FFB4F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5D407370-C02C-D772-ED21-26BF7AE215E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582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A1BC2963-485B-0EC7-C604-F28765AEE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051A2EAE-9949-37FD-D49E-121C58928519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1FADEF03-44AC-5462-86FA-B1D1A69FAAA1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2321E50A-3479-0423-AE0D-DCBD949C6A74}"/>
              </a:ext>
            </a:extLst>
          </p:cNvPr>
          <p:cNvCxnSpPr/>
          <p:nvPr/>
        </p:nvCxnSpPr>
        <p:spPr>
          <a:xfrm>
            <a:off x="274825" y="4839167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3B5F2348-563E-3AAD-410F-35AA93F162D3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E6AE54B4-2FA6-115F-10A3-1C91754092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9;p19">
            <a:extLst>
              <a:ext uri="{FF2B5EF4-FFF2-40B4-BE49-F238E27FC236}">
                <a16:creationId xmlns:a16="http://schemas.microsoft.com/office/drawing/2014/main" id="{B2557718-80C7-70BD-2773-DD098C362DA2}"/>
              </a:ext>
            </a:extLst>
          </p:cNvPr>
          <p:cNvSpPr txBox="1">
            <a:spLocks/>
          </p:cNvSpPr>
          <p:nvPr/>
        </p:nvSpPr>
        <p:spPr>
          <a:xfrm>
            <a:off x="246551" y="-191215"/>
            <a:ext cx="846270" cy="499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HANDS ON</a:t>
            </a:r>
          </a:p>
        </p:txBody>
      </p:sp>
      <p:sp>
        <p:nvSpPr>
          <p:cNvPr id="6" name="Google Shape;129;p19">
            <a:extLst>
              <a:ext uri="{FF2B5EF4-FFF2-40B4-BE49-F238E27FC236}">
                <a16:creationId xmlns:a16="http://schemas.microsoft.com/office/drawing/2014/main" id="{876B6897-B8E9-A166-EFD2-1DD74307707F}"/>
              </a:ext>
            </a:extLst>
          </p:cNvPr>
          <p:cNvSpPr txBox="1">
            <a:spLocks/>
          </p:cNvSpPr>
          <p:nvPr/>
        </p:nvSpPr>
        <p:spPr>
          <a:xfrm>
            <a:off x="7830087" y="444736"/>
            <a:ext cx="620245" cy="324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 algn="ctr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ECF87-99FB-F168-8022-B8B9ACCE9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52"/>
          <a:stretch>
            <a:fillRect/>
          </a:stretch>
        </p:blipFill>
        <p:spPr>
          <a:xfrm>
            <a:off x="1371337" y="193932"/>
            <a:ext cx="3474988" cy="422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1FE09-9D7B-A21F-7CBF-4796DADBEA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2404"/>
          <a:stretch>
            <a:fillRect/>
          </a:stretch>
        </p:blipFill>
        <p:spPr>
          <a:xfrm>
            <a:off x="4904390" y="193932"/>
            <a:ext cx="2585201" cy="42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C25BCC45-E4E6-BDAC-868B-FB1FE1D9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A9CFD876-309F-95F5-3768-603FD1E329E5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A0003AB3-6F05-19D0-33F7-07822C378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826" y="898200"/>
            <a:ext cx="88650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000" b="1" dirty="0">
                <a:solidFill>
                  <a:schemeClr val="dk1"/>
                </a:solidFill>
              </a:rPr>
              <a:t>1. </a:t>
            </a:r>
            <a:r>
              <a:rPr lang="en-US" sz="2000" b="1" dirty="0" err="1">
                <a:solidFill>
                  <a:schemeClr val="dk1"/>
                </a:solidFill>
              </a:rPr>
              <a:t>Redenumim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fiecare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buton</a:t>
            </a:r>
            <a:r>
              <a:rPr lang="en-US" sz="2000" b="1" dirty="0">
                <a:solidFill>
                  <a:schemeClr val="dk1"/>
                </a:solidFill>
              </a:rPr>
              <a:t> cu </a:t>
            </a:r>
            <a:r>
              <a:rPr lang="en-US" sz="2000" b="1" dirty="0" err="1">
                <a:solidFill>
                  <a:schemeClr val="dk1"/>
                </a:solidFill>
              </a:rPr>
              <a:t>funcția</a:t>
            </a:r>
            <a:r>
              <a:rPr lang="en-US" sz="2000" b="1" dirty="0">
                <a:solidFill>
                  <a:schemeClr val="dk1"/>
                </a:solidFill>
              </a:rPr>
              <a:t> pe care o are (</a:t>
            </a:r>
            <a:r>
              <a:rPr lang="en-US" sz="2000" b="1" dirty="0" err="1">
                <a:solidFill>
                  <a:schemeClr val="dk1"/>
                </a:solidFill>
              </a:rPr>
              <a:t>și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imaginea</a:t>
            </a:r>
            <a:r>
              <a:rPr lang="en-US" sz="2000" b="1" dirty="0">
                <a:solidFill>
                  <a:schemeClr val="dk1"/>
                </a:solidFill>
              </a:rPr>
              <a:t>)</a:t>
            </a:r>
          </a:p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000" b="1" dirty="0">
                <a:solidFill>
                  <a:schemeClr val="dk1"/>
                </a:solidFill>
              </a:rPr>
              <a:t>Ex: </a:t>
            </a:r>
            <a:r>
              <a:rPr lang="en-US" sz="2000" b="1" dirty="0">
                <a:solidFill>
                  <a:srgbClr val="FF0000"/>
                </a:solidFill>
              </a:rPr>
              <a:t>Button_1 </a:t>
            </a:r>
            <a:r>
              <a:rPr lang="en-US" sz="2000" b="1" dirty="0">
                <a:solidFill>
                  <a:schemeClr val="dk1"/>
                </a:solidFill>
              </a:rPr>
              <a:t>-&gt; </a:t>
            </a:r>
            <a:r>
              <a:rPr lang="en-US" sz="2000" b="1" dirty="0" err="1">
                <a:solidFill>
                  <a:srgbClr val="00B050"/>
                </a:solidFill>
              </a:rPr>
              <a:t>Button_github</a:t>
            </a:r>
            <a:r>
              <a:rPr lang="en-US" sz="2000" b="1" dirty="0">
                <a:solidFill>
                  <a:schemeClr val="dk1"/>
                </a:solidFill>
              </a:rPr>
              <a:t>; </a:t>
            </a:r>
            <a:r>
              <a:rPr lang="en-US" sz="2000" b="1" dirty="0">
                <a:solidFill>
                  <a:srgbClr val="FF0000"/>
                </a:solidFill>
              </a:rPr>
              <a:t>button_1.png </a:t>
            </a:r>
            <a:r>
              <a:rPr lang="en-US" sz="2000" b="1" dirty="0">
                <a:solidFill>
                  <a:schemeClr val="dk1"/>
                </a:solidFill>
              </a:rPr>
              <a:t>-&gt; </a:t>
            </a:r>
            <a:r>
              <a:rPr lang="en-US" sz="2000" b="1" dirty="0">
                <a:solidFill>
                  <a:srgbClr val="00B050"/>
                </a:solidFill>
              </a:rPr>
              <a:t>button_github.png</a:t>
            </a:r>
          </a:p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000" b="1" dirty="0">
                <a:solidFill>
                  <a:schemeClr val="tx1"/>
                </a:solidFill>
              </a:rPr>
              <a:t>2. </a:t>
            </a:r>
            <a:r>
              <a:rPr lang="en-US" sz="2000" b="1" dirty="0" err="1">
                <a:solidFill>
                  <a:schemeClr val="tx1"/>
                </a:solidFill>
              </a:rPr>
              <a:t>adăugăm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background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și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activebackground</a:t>
            </a:r>
            <a:r>
              <a:rPr lang="en-US" sz="2000" b="1" dirty="0">
                <a:solidFill>
                  <a:schemeClr val="tx1"/>
                </a:solidFill>
              </a:rPr>
              <a:t> = #D9D9D9</a:t>
            </a:r>
          </a:p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000" b="1" dirty="0">
                <a:solidFill>
                  <a:schemeClr val="tx1"/>
                </a:solidFill>
              </a:rPr>
              <a:t>3. La </a:t>
            </a:r>
            <a:r>
              <a:rPr lang="en-US" sz="2000" b="1" dirty="0">
                <a:solidFill>
                  <a:srgbClr val="00B050"/>
                </a:solidFill>
              </a:rPr>
              <a:t>command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adăugăm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funcția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potrivita</a:t>
            </a:r>
            <a:r>
              <a:rPr lang="en-US" sz="2000" b="1" dirty="0">
                <a:solidFill>
                  <a:schemeClr val="tx1"/>
                </a:solidFill>
              </a:rPr>
              <a:t> (Ex. </a:t>
            </a:r>
            <a:r>
              <a:rPr lang="en-US" sz="2000" b="1" dirty="0">
                <a:solidFill>
                  <a:srgbClr val="00B050"/>
                </a:solidFill>
              </a:rPr>
              <a:t>command = </a:t>
            </a:r>
            <a:r>
              <a:rPr lang="en-US" sz="2000" b="1" dirty="0" err="1">
                <a:solidFill>
                  <a:srgbClr val="00B050"/>
                </a:solidFill>
              </a:rPr>
              <a:t>on_send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marL="6985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000" b="1" dirty="0">
                <a:solidFill>
                  <a:schemeClr val="tx1"/>
                </a:solidFill>
              </a:rPr>
              <a:t>4. </a:t>
            </a:r>
            <a:r>
              <a:rPr lang="en-US" sz="2000" b="1" dirty="0" err="1">
                <a:solidFill>
                  <a:schemeClr val="tx1"/>
                </a:solidFill>
              </a:rPr>
              <a:t>Folosind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lambda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și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webbrowser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2000" b="1" dirty="0" err="1">
                <a:solidFill>
                  <a:schemeClr val="tx1"/>
                </a:solidFill>
              </a:rPr>
              <a:t>scriem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funcția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potrivita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pentru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button_github</a:t>
            </a:r>
            <a:r>
              <a:rPr lang="ro-RO" sz="2000" b="1" dirty="0">
                <a:solidFill>
                  <a:schemeClr val="tx1"/>
                </a:solidFill>
              </a:rPr>
              <a:t> (</a:t>
            </a:r>
            <a:r>
              <a:rPr lang="ro-RO" sz="2000" b="1" dirty="0" err="1">
                <a:solidFill>
                  <a:schemeClr val="tx1"/>
                </a:solidFill>
              </a:rPr>
              <a:t>webbrowser.open</a:t>
            </a:r>
            <a:r>
              <a:rPr lang="ro-RO" sz="2000" b="1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</a:rPr>
              <a:t>“link”</a:t>
            </a:r>
            <a:r>
              <a:rPr lang="ro-RO" sz="2000" b="1" dirty="0">
                <a:solidFill>
                  <a:schemeClr val="tx1"/>
                </a:solidFill>
              </a:rPr>
              <a:t>))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C2B02EF3-3661-067B-608C-39C290591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ecursive"/>
                <a:ea typeface="Recursive"/>
                <a:cs typeface="Recursive"/>
                <a:sym typeface="Recursive"/>
              </a:rPr>
              <a:t>TODOs 1 – ui/main_app.py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3017001D-469A-4DFE-8A91-D2D48C175595}"/>
              </a:ext>
            </a:extLst>
          </p:cNvPr>
          <p:cNvCxnSpPr>
            <a:cxnSpLocks/>
          </p:cNvCxnSpPr>
          <p:nvPr/>
        </p:nvCxnSpPr>
        <p:spPr>
          <a:xfrm>
            <a:off x="4951141" y="518503"/>
            <a:ext cx="4020621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D9B0BE91-20B0-5250-BAC4-1874C989D626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A8B4EB8E-5A65-CCCD-45AF-333449901C9E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2224E897-3CEE-2ED8-49DD-ECA8ADD9FAE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102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>
            <a:spLocks noGrp="1"/>
          </p:cNvSpPr>
          <p:nvPr>
            <p:ph type="body" idx="1"/>
          </p:nvPr>
        </p:nvSpPr>
        <p:spPr>
          <a:xfrm>
            <a:off x="717275" y="2207942"/>
            <a:ext cx="7900800" cy="2320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dirty="0">
                <a:solidFill>
                  <a:schemeClr val="dk1"/>
                </a:solidFill>
              </a:rPr>
              <a:t>UI-ul trebuie să comunice cu funcțiile backend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dirty="0">
                <a:solidFill>
                  <a:schemeClr val="dk1"/>
                </a:solidFill>
              </a:rPr>
              <a:t>UX-ul bun înseamnă că: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Butoanele răspund instant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Utilizatorul primește feedback (ex: mesaj „Date salvate!”)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Erorile sunt gestionate elegant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dirty="0">
                <a:solidFill>
                  <a:schemeClr val="dk1"/>
                </a:solidFill>
              </a:rPr>
              <a:t>Totul curge natural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leg UI-ul de Backend pentru un UX bun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8795425" y="484925"/>
            <a:ext cx="0" cy="32739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6" name="Google Shape;146;p20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7" name="Google Shape;147;p20"/>
          <p:cNvGraphicFramePr/>
          <p:nvPr/>
        </p:nvGraphicFramePr>
        <p:xfrm>
          <a:off x="717275" y="882850"/>
          <a:ext cx="7239000" cy="1401990"/>
        </p:xfrm>
        <a:graphic>
          <a:graphicData uri="http://schemas.openxmlformats.org/drawingml/2006/table">
            <a:tbl>
              <a:tblPr>
                <a:noFill/>
                <a:tableStyleId>{144A3821-E2A1-4B41-8C86-4A821F7D6C8E}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Termen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Definitie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Exemplu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UI</a:t>
                      </a:r>
                      <a:r>
                        <a:rPr lang="en"/>
                        <a:t> (User Interface)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 arată aplicația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Culori, butoane, fonturi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UX </a:t>
                      </a:r>
                      <a:r>
                        <a:rPr lang="en"/>
                        <a:t>(User Experience)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 se simte aplicația pentru utilizator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 ușor de folosit?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Intuitiv? Rapid?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6C46F6D7-E3F9-BD7D-375B-1B50282B9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6B6CFDDC-EDF4-565E-B8E5-F80F64094B6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915DFF49-C33A-46ED-FC6A-7B7B7C81D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4826" y="898200"/>
            <a:ext cx="886507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ui/splash_screen.py – TODO</a:t>
            </a:r>
          </a:p>
          <a:p>
            <a:pPr marL="412750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ux/messages.py - TODOs</a:t>
            </a:r>
          </a:p>
          <a:p>
            <a:pPr marL="412750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ux/alerts.py – TODOs</a:t>
            </a:r>
          </a:p>
          <a:p>
            <a:pPr marL="412750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2000" b="1" dirty="0">
                <a:solidFill>
                  <a:schemeClr val="dk1"/>
                </a:solidFill>
              </a:rPr>
              <a:t>ux/json_handling.py - TODO</a:t>
            </a: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8763BCD2-824F-F9ED-282C-57247B4E68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ecursive"/>
                <a:ea typeface="Recursive"/>
                <a:cs typeface="Recursive"/>
                <a:sym typeface="Recursive"/>
              </a:rPr>
              <a:t>TODOs 2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9B8025D6-B490-B8C2-619C-21B3BE508BB8}"/>
              </a:ext>
            </a:extLst>
          </p:cNvPr>
          <p:cNvCxnSpPr>
            <a:cxnSpLocks/>
          </p:cNvCxnSpPr>
          <p:nvPr/>
        </p:nvCxnSpPr>
        <p:spPr>
          <a:xfrm>
            <a:off x="4951141" y="518503"/>
            <a:ext cx="4020621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B986C503-98E6-AD89-2AE1-7D08F2DC44F6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FD58D4F9-68BF-D549-52CF-068422D7EF5F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3BF56039-7B0F-24F7-AE4B-ACB7CC676BD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481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How to </a:t>
            </a:r>
            <a:r>
              <a:rPr lang="en" dirty="0">
                <a:solidFill>
                  <a:schemeClr val="tx1"/>
                </a:solidFill>
                <a:latin typeface="Recursive"/>
                <a:ea typeface="Recursive"/>
                <a:cs typeface="Recursive"/>
                <a:sym typeface="Recursive"/>
              </a:rPr>
              <a:t>convert</a:t>
            </a: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 .py to .exe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371704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Vom folosi auto-py-to-exe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Pip install auto-py-to-exe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auto-py-to-exe</a:t>
            </a:r>
            <a:endParaRPr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dirty="0">
                <a:solidFill>
                  <a:schemeClr val="tx1"/>
                </a:solidFill>
              </a:rPr>
              <a:t>Avantaje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Open-Source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UI Intuitiv</a:t>
            </a:r>
            <a:endParaRPr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>
                <a:solidFill>
                  <a:schemeClr val="tx1"/>
                </a:solidFill>
              </a:rPr>
              <a:t>Poți salva configurația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 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9" name="Google Shape;159;p21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1100" y="655800"/>
            <a:ext cx="3580225" cy="37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BF737EC2-5592-1C6A-AF12-0743B96F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0F296705-75B4-1263-468A-E544DAB6CD41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E2950EB0-DF23-AA12-B49E-DE47A58EED8F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6D458CB6-63DB-B9FE-F052-5FF7183FACC4}"/>
              </a:ext>
            </a:extLst>
          </p:cNvPr>
          <p:cNvCxnSpPr/>
          <p:nvPr/>
        </p:nvCxnSpPr>
        <p:spPr>
          <a:xfrm>
            <a:off x="274825" y="4839167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E61455C3-1928-E8F4-10F9-5F333B7E4E78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F2F61204-26D0-3E6F-D567-9AA9F12C97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9;p19">
            <a:extLst>
              <a:ext uri="{FF2B5EF4-FFF2-40B4-BE49-F238E27FC236}">
                <a16:creationId xmlns:a16="http://schemas.microsoft.com/office/drawing/2014/main" id="{273550A8-3577-62E0-F32A-27354413FDE3}"/>
              </a:ext>
            </a:extLst>
          </p:cNvPr>
          <p:cNvSpPr txBox="1">
            <a:spLocks/>
          </p:cNvSpPr>
          <p:nvPr/>
        </p:nvSpPr>
        <p:spPr>
          <a:xfrm>
            <a:off x="246551" y="-191215"/>
            <a:ext cx="846270" cy="499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HANDS ON</a:t>
            </a:r>
          </a:p>
        </p:txBody>
      </p:sp>
      <p:sp>
        <p:nvSpPr>
          <p:cNvPr id="6" name="Google Shape;129;p19">
            <a:extLst>
              <a:ext uri="{FF2B5EF4-FFF2-40B4-BE49-F238E27FC236}">
                <a16:creationId xmlns:a16="http://schemas.microsoft.com/office/drawing/2014/main" id="{AD7F1339-8508-DA59-6933-E45F33ED9875}"/>
              </a:ext>
            </a:extLst>
          </p:cNvPr>
          <p:cNvSpPr txBox="1">
            <a:spLocks/>
          </p:cNvSpPr>
          <p:nvPr/>
        </p:nvSpPr>
        <p:spPr>
          <a:xfrm>
            <a:off x="7830087" y="444736"/>
            <a:ext cx="620245" cy="324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 algn="ctr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TIME</a:t>
            </a:r>
          </a:p>
        </p:txBody>
      </p:sp>
      <p:pic>
        <p:nvPicPr>
          <p:cNvPr id="2" name="Google Shape;160;p21">
            <a:extLst>
              <a:ext uri="{FF2B5EF4-FFF2-40B4-BE49-F238E27FC236}">
                <a16:creationId xmlns:a16="http://schemas.microsoft.com/office/drawing/2014/main" id="{5D6387CD-DE1E-68DB-36AD-7EE83FE2B8B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2930" y="390388"/>
            <a:ext cx="4158140" cy="4362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3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702762" y="727551"/>
            <a:ext cx="7664725" cy="38178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Introducere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What is FIGMA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How to design in FIGMA</a:t>
            </a:r>
            <a:endParaRPr lang="ro-RO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ro-RO" sz="2700" dirty="0" err="1"/>
              <a:t>Hands</a:t>
            </a:r>
            <a:r>
              <a:rPr lang="ro-RO" sz="2700" dirty="0"/>
              <a:t>-on project1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What is TKINTER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How to implement FIGMA UI in TKINTER code</a:t>
            </a:r>
            <a:endParaRPr lang="ro-RO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ro-RO" sz="2700" dirty="0" err="1"/>
              <a:t>Hands</a:t>
            </a:r>
            <a:r>
              <a:rPr lang="ro-RO" sz="2700" dirty="0"/>
              <a:t>-on project2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en" sz="2700" dirty="0"/>
              <a:t>How to turn your code into an .exe</a:t>
            </a:r>
            <a:endParaRPr lang="ro-RO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❖"/>
            </a:pPr>
            <a:r>
              <a:rPr lang="ro-RO" sz="2700" dirty="0" err="1"/>
              <a:t>Hands</a:t>
            </a:r>
            <a:r>
              <a:rPr lang="ro-RO" sz="2700" dirty="0"/>
              <a:t>-on project3</a:t>
            </a:r>
            <a:endParaRPr sz="2700"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Cuprins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" name="Google Shape;88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7A4D085C-8286-F211-2CB3-236DEBCB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1">
            <a:extLst>
              <a:ext uri="{FF2B5EF4-FFF2-40B4-BE49-F238E27FC236}">
                <a16:creationId xmlns:a16="http://schemas.microsoft.com/office/drawing/2014/main" id="{8E09D130-9180-13F3-4554-CB03AD101FA9}"/>
              </a:ext>
            </a:extLst>
          </p:cNvPr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>
            <a:extLst>
              <a:ext uri="{FF2B5EF4-FFF2-40B4-BE49-F238E27FC236}">
                <a16:creationId xmlns:a16="http://schemas.microsoft.com/office/drawing/2014/main" id="{9FF84494-DB3D-0689-5458-43DDCB8F1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Recursive"/>
                <a:ea typeface="Recursive"/>
                <a:cs typeface="Recursive"/>
                <a:sym typeface="Recursive"/>
              </a:rPr>
              <a:t>CONGRATULATIONS</a:t>
            </a:r>
            <a:endParaRPr sz="2700" b="1" dirty="0"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54" name="Google Shape;154;p21">
            <a:extLst>
              <a:ext uri="{FF2B5EF4-FFF2-40B4-BE49-F238E27FC236}">
                <a16:creationId xmlns:a16="http://schemas.microsoft.com/office/drawing/2014/main" id="{F4A310AA-35C6-1A66-D401-D1B99F7C4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793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0" dirty="0">
                <a:solidFill>
                  <a:schemeClr val="tx1"/>
                </a:solidFill>
              </a:rPr>
              <a:t>RUN YOUR </a:t>
            </a:r>
            <a:r>
              <a:rPr lang="en-US" sz="8000" dirty="0">
                <a:solidFill>
                  <a:srgbClr val="00B050"/>
                </a:solidFill>
              </a:rPr>
              <a:t>.exe </a:t>
            </a:r>
            <a:r>
              <a:rPr lang="en-US" sz="8000" dirty="0">
                <a:solidFill>
                  <a:schemeClr val="tx1"/>
                </a:solidFill>
              </a:rPr>
              <a:t>and CHAT with it</a:t>
            </a:r>
            <a:endParaRPr sz="8000" dirty="0">
              <a:solidFill>
                <a:schemeClr val="tx1"/>
              </a:solidFill>
            </a:endParaRPr>
          </a:p>
        </p:txBody>
      </p:sp>
      <p:cxnSp>
        <p:nvCxnSpPr>
          <p:cNvPr id="155" name="Google Shape;155;p21">
            <a:extLst>
              <a:ext uri="{FF2B5EF4-FFF2-40B4-BE49-F238E27FC236}">
                <a16:creationId xmlns:a16="http://schemas.microsoft.com/office/drawing/2014/main" id="{D320E9A7-2763-89FD-2BD3-FE8FC65ACFB0}"/>
              </a:ext>
            </a:extLst>
          </p:cNvPr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1">
            <a:extLst>
              <a:ext uri="{FF2B5EF4-FFF2-40B4-BE49-F238E27FC236}">
                <a16:creationId xmlns:a16="http://schemas.microsoft.com/office/drawing/2014/main" id="{45739047-C179-8A3C-F30B-7808A05648D8}"/>
              </a:ext>
            </a:extLst>
          </p:cNvPr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1">
            <a:extLst>
              <a:ext uri="{FF2B5EF4-FFF2-40B4-BE49-F238E27FC236}">
                <a16:creationId xmlns:a16="http://schemas.microsoft.com/office/drawing/2014/main" id="{9A36D511-051C-06B3-A4D3-833BB3060F06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 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9" name="Google Shape;159;p21" title="Untitled drawing (4).png">
            <a:extLst>
              <a:ext uri="{FF2B5EF4-FFF2-40B4-BE49-F238E27FC236}">
                <a16:creationId xmlns:a16="http://schemas.microsoft.com/office/drawing/2014/main" id="{D181BF70-A73D-A37E-974E-8F5D66430A9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36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27"/>
          <p:cNvCxnSpPr/>
          <p:nvPr/>
        </p:nvCxnSpPr>
        <p:spPr>
          <a:xfrm rot="10800000" flipH="1">
            <a:off x="3319225" y="-129875"/>
            <a:ext cx="2376600" cy="1372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29" name="Google Shape;229;p27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/>
          </p:nvPr>
        </p:nvSpPr>
        <p:spPr>
          <a:xfrm>
            <a:off x="0" y="592854"/>
            <a:ext cx="9135799" cy="10317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00B050"/>
                </a:solidFill>
                <a:latin typeface="Recursive"/>
                <a:ea typeface="Recursive"/>
                <a:cs typeface="Recursive"/>
                <a:sym typeface="Recursive"/>
              </a:rPr>
              <a:t>BONUS</a:t>
            </a:r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234" name="Google Shape;234;p27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6" name="Google Shape;236;p27"/>
          <p:cNvCxnSpPr/>
          <p:nvPr/>
        </p:nvCxnSpPr>
        <p:spPr>
          <a:xfrm rot="10800000" flipH="1">
            <a:off x="-67475" y="1896400"/>
            <a:ext cx="2348700" cy="1356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/>
          <p:cNvCxnSpPr/>
          <p:nvPr/>
        </p:nvCxnSpPr>
        <p:spPr>
          <a:xfrm rot="10800000" flipH="1">
            <a:off x="6208400" y="2901300"/>
            <a:ext cx="2715600" cy="15678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38" name="Google Shape;238;p27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7"/>
          <p:cNvCxnSpPr/>
          <p:nvPr/>
        </p:nvCxnSpPr>
        <p:spPr>
          <a:xfrm rot="10800000" flipH="1">
            <a:off x="2855200" y="917325"/>
            <a:ext cx="6008700" cy="3469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" name="Google Shape;232;p27">
            <a:extLst>
              <a:ext uri="{FF2B5EF4-FFF2-40B4-BE49-F238E27FC236}">
                <a16:creationId xmlns:a16="http://schemas.microsoft.com/office/drawing/2014/main" id="{152D2D81-BB48-8520-91AE-2C34F14848F1}"/>
              </a:ext>
            </a:extLst>
          </p:cNvPr>
          <p:cNvSpPr txBox="1">
            <a:spLocks/>
          </p:cNvSpPr>
          <p:nvPr/>
        </p:nvSpPr>
        <p:spPr>
          <a:xfrm>
            <a:off x="8201" y="1383137"/>
            <a:ext cx="9143999" cy="221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b="1" dirty="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FROM .EXE to Microsoft Store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>
          <a:extLst>
            <a:ext uri="{FF2B5EF4-FFF2-40B4-BE49-F238E27FC236}">
              <a16:creationId xmlns:a16="http://schemas.microsoft.com/office/drawing/2014/main" id="{4373879D-4CF4-BDCE-2D07-5EACDCBF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>
            <a:extLst>
              <a:ext uri="{FF2B5EF4-FFF2-40B4-BE49-F238E27FC236}">
                <a16:creationId xmlns:a16="http://schemas.microsoft.com/office/drawing/2014/main" id="{C4E72ED2-980B-87F8-FC12-1616E2A15BE4}"/>
              </a:ext>
            </a:extLst>
          </p:cNvPr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>
            <a:extLst>
              <a:ext uri="{FF2B5EF4-FFF2-40B4-BE49-F238E27FC236}">
                <a16:creationId xmlns:a16="http://schemas.microsoft.com/office/drawing/2014/main" id="{AE7B20B3-F925-F00E-C067-5D1F3378F8E8}"/>
              </a:ext>
            </a:extLst>
          </p:cNvPr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extLst>
              <a:ext uri="{FF2B5EF4-FFF2-40B4-BE49-F238E27FC236}">
                <a16:creationId xmlns:a16="http://schemas.microsoft.com/office/drawing/2014/main" id="{9BD5ED7C-7E6A-92B0-57C2-4E3027073486}"/>
              </a:ext>
            </a:extLst>
          </p:cNvPr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>
            <a:extLst>
              <a:ext uri="{FF2B5EF4-FFF2-40B4-BE49-F238E27FC236}">
                <a16:creationId xmlns:a16="http://schemas.microsoft.com/office/drawing/2014/main" id="{488B254C-6764-3E27-173D-9CA7E2CC63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 dirty="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 dirty="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33" name="Google Shape;233;p27">
            <a:extLst>
              <a:ext uri="{FF2B5EF4-FFF2-40B4-BE49-F238E27FC236}">
                <a16:creationId xmlns:a16="http://schemas.microsoft.com/office/drawing/2014/main" id="{CEF551CE-5AC7-00F6-4629-8D0B725B2D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234" name="Google Shape;234;p27" descr="Mobirise">
            <a:extLst>
              <a:ext uri="{FF2B5EF4-FFF2-40B4-BE49-F238E27FC236}">
                <a16:creationId xmlns:a16="http://schemas.microsoft.com/office/drawing/2014/main" id="{9D5D3507-4BBB-F4C9-68FC-32D0D77203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>
            <a:extLst>
              <a:ext uri="{FF2B5EF4-FFF2-40B4-BE49-F238E27FC236}">
                <a16:creationId xmlns:a16="http://schemas.microsoft.com/office/drawing/2014/main" id="{76EB1AD2-E9DE-CC38-B681-DB398DAD7913}"/>
              </a:ext>
            </a:extLst>
          </p:cNvPr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lang="en" sz="750" b="1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lang="en" sz="750" b="1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lang="en" sz="750" b="1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lang="en" sz="750" b="1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6" name="Google Shape;236;p27">
            <a:extLst>
              <a:ext uri="{FF2B5EF4-FFF2-40B4-BE49-F238E27FC236}">
                <a16:creationId xmlns:a16="http://schemas.microsoft.com/office/drawing/2014/main" id="{1AEEBE6C-BBBE-6A3B-2945-AA6E7896BECF}"/>
              </a:ext>
            </a:extLst>
          </p:cNvPr>
          <p:cNvCxnSpPr/>
          <p:nvPr/>
        </p:nvCxnSpPr>
        <p:spPr>
          <a:xfrm rot="10800000" flipH="1">
            <a:off x="-67475" y="1896400"/>
            <a:ext cx="2348700" cy="1356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27">
            <a:extLst>
              <a:ext uri="{FF2B5EF4-FFF2-40B4-BE49-F238E27FC236}">
                <a16:creationId xmlns:a16="http://schemas.microsoft.com/office/drawing/2014/main" id="{D5032323-BAA3-CFDD-1997-11AA3C534D1B}"/>
              </a:ext>
            </a:extLst>
          </p:cNvPr>
          <p:cNvCxnSpPr/>
          <p:nvPr/>
        </p:nvCxnSpPr>
        <p:spPr>
          <a:xfrm rot="10800000" flipH="1">
            <a:off x="6208400" y="2901300"/>
            <a:ext cx="2715600" cy="15678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38" name="Google Shape;238;p27" title="Untitled drawing (4).png">
            <a:extLst>
              <a:ext uri="{FF2B5EF4-FFF2-40B4-BE49-F238E27FC236}">
                <a16:creationId xmlns:a16="http://schemas.microsoft.com/office/drawing/2014/main" id="{61E010E6-CC82-9847-9931-20F2BD64F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7">
            <a:extLst>
              <a:ext uri="{FF2B5EF4-FFF2-40B4-BE49-F238E27FC236}">
                <a16:creationId xmlns:a16="http://schemas.microsoft.com/office/drawing/2014/main" id="{B7E0F376-3E74-4E8D-5DEC-B7F66D5F0E45}"/>
              </a:ext>
            </a:extLst>
          </p:cNvPr>
          <p:cNvCxnSpPr/>
          <p:nvPr/>
        </p:nvCxnSpPr>
        <p:spPr>
          <a:xfrm rot="10800000" flipH="1">
            <a:off x="3319225" y="-129875"/>
            <a:ext cx="2376600" cy="1372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27">
            <a:extLst>
              <a:ext uri="{FF2B5EF4-FFF2-40B4-BE49-F238E27FC236}">
                <a16:creationId xmlns:a16="http://schemas.microsoft.com/office/drawing/2014/main" id="{09C38F5A-36B2-ACB1-FD89-747BA904A30B}"/>
              </a:ext>
            </a:extLst>
          </p:cNvPr>
          <p:cNvCxnSpPr/>
          <p:nvPr/>
        </p:nvCxnSpPr>
        <p:spPr>
          <a:xfrm rot="10800000" flipH="1">
            <a:off x="2855200" y="917325"/>
            <a:ext cx="6008700" cy="3469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967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70970" y="670348"/>
            <a:ext cx="8298205" cy="3605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 b="1" dirty="0">
                <a:solidFill>
                  <a:schemeClr val="dk1"/>
                </a:solidFill>
              </a:rPr>
              <a:t>Ce facem azi?</a:t>
            </a:r>
            <a:br>
              <a:rPr lang="en" sz="1700" dirty="0">
                <a:solidFill>
                  <a:schemeClr val="dk1"/>
                </a:solidFill>
              </a:rPr>
            </a:br>
            <a:r>
              <a:rPr lang="en" sz="1700" dirty="0">
                <a:solidFill>
                  <a:schemeClr val="dk1"/>
                </a:solidFill>
              </a:rPr>
              <a:t>Vom învăța cum să creăm o interfață grafică (UI) modernă cu FIGMA și să o implementăm în Python folosind TKINTER. După ce avem aplicația, vom descoperi cum o putem transforma într-un fișier executabil </a:t>
            </a:r>
            <a:r>
              <a:rPr lang="en" sz="1700" dirty="0">
                <a:solidFill>
                  <a:srgbClr val="00B050"/>
                </a:solidFill>
              </a:rPr>
              <a:t>.exe</a:t>
            </a:r>
            <a:br>
              <a:rPr lang="en" sz="1700" dirty="0">
                <a:solidFill>
                  <a:srgbClr val="00B050"/>
                </a:solidFill>
              </a:rPr>
            </a:br>
            <a:endParaRPr sz="1700" dirty="0">
              <a:solidFill>
                <a:srgbClr val="00B05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 b="1" dirty="0">
                <a:solidFill>
                  <a:schemeClr val="dk1"/>
                </a:solidFill>
              </a:rPr>
              <a:t>De ce e important să avem o interfață la aplicația noastră?</a:t>
            </a:r>
            <a:br>
              <a:rPr lang="en" sz="1700" dirty="0">
                <a:solidFill>
                  <a:schemeClr val="dk1"/>
                </a:solidFill>
              </a:rPr>
            </a:br>
            <a:r>
              <a:rPr lang="en" sz="1700" dirty="0">
                <a:solidFill>
                  <a:schemeClr val="dk1"/>
                </a:solidFill>
              </a:rPr>
              <a:t>O aplicație cu un UI plăcut este mai ușor de folosit și mai atractivă dec</a:t>
            </a:r>
            <a:r>
              <a:rPr lang="ro-RO" sz="1700" dirty="0" err="1">
                <a:solidFill>
                  <a:schemeClr val="dk1"/>
                </a:solidFill>
              </a:rPr>
              <a:t>ât</a:t>
            </a:r>
            <a:r>
              <a:rPr lang="ro-RO" sz="1700" dirty="0">
                <a:solidFill>
                  <a:schemeClr val="dk1"/>
                </a:solidFill>
              </a:rPr>
              <a:t> o aplicație în CMD</a:t>
            </a:r>
            <a:r>
              <a:rPr lang="en" sz="1700" dirty="0">
                <a:solidFill>
                  <a:schemeClr val="dk1"/>
                </a:solidFill>
              </a:rPr>
              <a:t>.</a:t>
            </a:r>
            <a:br>
              <a:rPr lang="en" sz="1700" dirty="0">
                <a:solidFill>
                  <a:schemeClr val="dk1"/>
                </a:solidFill>
              </a:rPr>
            </a:b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❖"/>
            </a:pPr>
            <a:r>
              <a:rPr lang="en" sz="1700" b="1" dirty="0">
                <a:solidFill>
                  <a:schemeClr val="dk1"/>
                </a:solidFill>
              </a:rPr>
              <a:t>Ce vom obține la final?</a:t>
            </a:r>
            <a:br>
              <a:rPr lang="en" sz="1700" dirty="0">
                <a:solidFill>
                  <a:schemeClr val="dk1"/>
                </a:solidFill>
              </a:rPr>
            </a:br>
            <a:r>
              <a:rPr lang="en" sz="1700" dirty="0">
                <a:solidFill>
                  <a:schemeClr val="dk1"/>
                </a:solidFill>
              </a:rPr>
              <a:t>O aplicație Python cu design personalizat (și transformată într-un fișier executabil </a:t>
            </a:r>
            <a:r>
              <a:rPr lang="en" sz="1700" dirty="0">
                <a:solidFill>
                  <a:srgbClr val="188038"/>
                </a:solidFill>
              </a:rPr>
              <a:t>.exe</a:t>
            </a:r>
            <a:r>
              <a:rPr lang="en" sz="1700" dirty="0">
                <a:solidFill>
                  <a:schemeClr val="dk1"/>
                </a:solidFill>
              </a:rPr>
              <a:t>.)</a:t>
            </a:r>
            <a:endParaRPr sz="1700" dirty="0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Introducere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 dirty="0">
                <a:solidFill>
                  <a:schemeClr val="dk1"/>
                </a:solidFill>
              </a:rPr>
              <a:t>FIGMA este un </a:t>
            </a:r>
            <a:r>
              <a:rPr lang="en" sz="2400" b="1" dirty="0">
                <a:solidFill>
                  <a:schemeClr val="dk1"/>
                </a:solidFill>
              </a:rPr>
              <a:t>tool online pentru design UI/UX</a:t>
            </a:r>
            <a:r>
              <a:rPr lang="en" sz="2400" dirty="0">
                <a:solidFill>
                  <a:schemeClr val="dk1"/>
                </a:solidFill>
              </a:rPr>
              <a:t>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 dirty="0">
                <a:solidFill>
                  <a:schemeClr val="dk1"/>
                </a:solidFill>
              </a:rPr>
              <a:t>Este folosit de designeri pentru a crea machete vizuale ale aplicațiilor (fără cod).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 dirty="0">
                <a:solidFill>
                  <a:schemeClr val="dk1"/>
                </a:solidFill>
              </a:rPr>
              <a:t>Funcționează direct în browser și permite colaborarea în timp real.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 dirty="0">
                <a:solidFill>
                  <a:schemeClr val="dk1"/>
                </a:solidFill>
              </a:rPr>
              <a:t>Vom folosi FIGMA pentru a crea </a:t>
            </a:r>
            <a:r>
              <a:rPr lang="ro-RO" sz="2400" dirty="0">
                <a:solidFill>
                  <a:schemeClr val="dk1"/>
                </a:solidFill>
              </a:rPr>
              <a:t>interfața </a:t>
            </a:r>
            <a:r>
              <a:rPr lang="en" sz="2400" dirty="0">
                <a:solidFill>
                  <a:schemeClr val="dk1"/>
                </a:solidFill>
              </a:rPr>
              <a:t>aplicației noastre.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What is FIGMA?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08" name="Google Shape;108;p1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776DDB89-4F10-FDAD-2AC3-63497BAB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636F5EB9-D499-69C7-ADF5-1D5903DFBD53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BA914A92-6D13-9603-9BFA-8200797D4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825" y="1341225"/>
            <a:ext cx="44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Pasul 1:</a:t>
            </a:r>
            <a:br>
              <a:rPr lang="en-US" sz="2500" b="1" dirty="0">
                <a:solidFill>
                  <a:schemeClr val="dk1"/>
                </a:solidFill>
              </a:rPr>
            </a:br>
            <a:r>
              <a:rPr lang="en-US" sz="2500" b="1" dirty="0">
                <a:solidFill>
                  <a:schemeClr val="dk1"/>
                </a:solidFill>
              </a:rPr>
              <a:t>Open Figma design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Pasul 2: Duplicate to your drafts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Pasul 3: Start edit it</a:t>
            </a: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03158694-614F-A12D-D46F-B9289FF0A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implementăm UI </a:t>
            </a:r>
            <a:r>
              <a:rPr lang="ro-RO" dirty="0">
                <a:latin typeface="Recursive"/>
                <a:ea typeface="Recursive"/>
                <a:cs typeface="Recursive"/>
                <a:sym typeface="Recursive"/>
              </a:rPr>
              <a:t>în </a:t>
            </a: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FIGMA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D0748A4A-2DDC-F66D-F571-B41B2DC28CE2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7B17BB3D-046A-D3B8-C018-985278500F6A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9ECB92C9-2AE3-8D44-D489-70FF47BBD111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7044FA92-1E08-480A-EB4F-7AAEB61A66C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830FC-A287-0735-DDD9-81507A670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497" y="1230170"/>
            <a:ext cx="4025964" cy="317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31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CE6CD7CE-3836-42C0-B6E7-7A7D483E6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8DECCE7D-6C66-FFB4-28D4-22C879B21225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>
            <a:extLst>
              <a:ext uri="{FF2B5EF4-FFF2-40B4-BE49-F238E27FC236}">
                <a16:creationId xmlns:a16="http://schemas.microsoft.com/office/drawing/2014/main" id="{EB6BE026-2F50-BEE2-38F7-930B88B3F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9825" y="1341225"/>
            <a:ext cx="44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Duplicate buttons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Create the chat area rectangle</a:t>
            </a:r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-US" sz="2500" b="1" dirty="0">
                <a:solidFill>
                  <a:schemeClr val="dk1"/>
                </a:solidFill>
              </a:rPr>
              <a:t>(optional) Modify colors based on your preferences </a:t>
            </a:r>
          </a:p>
        </p:txBody>
      </p:sp>
      <p:sp>
        <p:nvSpPr>
          <p:cNvPr id="130" name="Google Shape;130;p19">
            <a:extLst>
              <a:ext uri="{FF2B5EF4-FFF2-40B4-BE49-F238E27FC236}">
                <a16:creationId xmlns:a16="http://schemas.microsoft.com/office/drawing/2014/main" id="{B3B5A587-35B3-32B4-0725-96B0492A90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implementăm UI din FIGMA în TKINTER?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3450BFA7-3422-AE21-8BB7-12B92E7BC810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079CEB6C-5CA9-FC26-36A2-6354B7A98BA9}"/>
              </a:ext>
            </a:extLst>
          </p:cNvPr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5A23D244-B550-25B7-CB59-5C8C4DEAC0AA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71A49DC6-0647-5F49-C6AF-D8837300E8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9E816-9D8B-E21E-97AF-07132A3F96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778056" y="1157215"/>
            <a:ext cx="4008774" cy="30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C026C681-6556-ED64-1A7C-628B8A805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>
            <a:extLst>
              <a:ext uri="{FF2B5EF4-FFF2-40B4-BE49-F238E27FC236}">
                <a16:creationId xmlns:a16="http://schemas.microsoft.com/office/drawing/2014/main" id="{5C2CA910-84DD-4B1B-03D6-6D18E8F90DCB}"/>
              </a:ext>
            </a:extLst>
          </p:cNvPr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19">
            <a:extLst>
              <a:ext uri="{FF2B5EF4-FFF2-40B4-BE49-F238E27FC236}">
                <a16:creationId xmlns:a16="http://schemas.microsoft.com/office/drawing/2014/main" id="{5290775E-6157-ABEF-00D3-6B05BDEBE42C}"/>
              </a:ext>
            </a:extLst>
          </p:cNvPr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>
            <a:extLst>
              <a:ext uri="{FF2B5EF4-FFF2-40B4-BE49-F238E27FC236}">
                <a16:creationId xmlns:a16="http://schemas.microsoft.com/office/drawing/2014/main" id="{4DBE7D49-0163-2903-6FA5-A6C64E43C390}"/>
              </a:ext>
            </a:extLst>
          </p:cNvPr>
          <p:cNvCxnSpPr/>
          <p:nvPr/>
        </p:nvCxnSpPr>
        <p:spPr>
          <a:xfrm>
            <a:off x="274825" y="4839167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>
            <a:extLst>
              <a:ext uri="{FF2B5EF4-FFF2-40B4-BE49-F238E27FC236}">
                <a16:creationId xmlns:a16="http://schemas.microsoft.com/office/drawing/2014/main" id="{60F02C5B-6B98-1AC8-0F8E-B051F339E3A8}"/>
              </a:ext>
            </a:extLst>
          </p:cNvPr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>
            <a:extLst>
              <a:ext uri="{FF2B5EF4-FFF2-40B4-BE49-F238E27FC236}">
                <a16:creationId xmlns:a16="http://schemas.microsoft.com/office/drawing/2014/main" id="{C8A95FB0-B1A5-5AC3-BFE1-CB962A94180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D00165-3DEE-B304-6121-E8E9D04CDC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68056" y="262269"/>
            <a:ext cx="5664264" cy="4237047"/>
          </a:xfrm>
          <a:prstGeom prst="rect">
            <a:avLst/>
          </a:prstGeom>
        </p:spPr>
      </p:pic>
      <p:sp>
        <p:nvSpPr>
          <p:cNvPr id="4" name="Google Shape;129;p19">
            <a:extLst>
              <a:ext uri="{FF2B5EF4-FFF2-40B4-BE49-F238E27FC236}">
                <a16:creationId xmlns:a16="http://schemas.microsoft.com/office/drawing/2014/main" id="{74C82ED7-3979-6C10-5109-EB8AFC64C4B2}"/>
              </a:ext>
            </a:extLst>
          </p:cNvPr>
          <p:cNvSpPr txBox="1">
            <a:spLocks/>
          </p:cNvSpPr>
          <p:nvPr/>
        </p:nvSpPr>
        <p:spPr>
          <a:xfrm>
            <a:off x="246551" y="-191215"/>
            <a:ext cx="846270" cy="499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HANDS ON</a:t>
            </a:r>
          </a:p>
        </p:txBody>
      </p:sp>
      <p:sp>
        <p:nvSpPr>
          <p:cNvPr id="6" name="Google Shape;129;p19">
            <a:extLst>
              <a:ext uri="{FF2B5EF4-FFF2-40B4-BE49-F238E27FC236}">
                <a16:creationId xmlns:a16="http://schemas.microsoft.com/office/drawing/2014/main" id="{A2A69544-E1D2-13C7-0906-F084171984F6}"/>
              </a:ext>
            </a:extLst>
          </p:cNvPr>
          <p:cNvSpPr txBox="1">
            <a:spLocks/>
          </p:cNvSpPr>
          <p:nvPr/>
        </p:nvSpPr>
        <p:spPr>
          <a:xfrm>
            <a:off x="7830087" y="444736"/>
            <a:ext cx="620245" cy="324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9850" indent="0" algn="ctr">
              <a:spcBef>
                <a:spcPts val="1200"/>
              </a:spcBef>
              <a:buClr>
                <a:schemeClr val="dk1"/>
              </a:buClr>
              <a:buSzPts val="2500"/>
              <a:buNone/>
            </a:pPr>
            <a:r>
              <a:rPr lang="en-US" sz="4000" b="1" dirty="0">
                <a:solidFill>
                  <a:schemeClr val="dk1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2809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489825" y="1341225"/>
            <a:ext cx="4431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" sz="2500" b="1" dirty="0">
                <a:solidFill>
                  <a:schemeClr val="dk1"/>
                </a:solidFill>
              </a:rPr>
              <a:t>“Nu reinventăm roata”</a:t>
            </a:r>
            <a:endParaRPr sz="2500" b="1" dirty="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❖"/>
            </a:pPr>
            <a:r>
              <a:rPr lang="en" sz="2500" dirty="0">
                <a:solidFill>
                  <a:schemeClr val="dk1"/>
                </a:solidFill>
              </a:rPr>
              <a:t>Folosim </a:t>
            </a:r>
            <a:r>
              <a:rPr lang="en" sz="2500" b="1" dirty="0">
                <a:solidFill>
                  <a:schemeClr val="dk1"/>
                </a:solidFill>
              </a:rPr>
              <a:t>Tkinter Designer</a:t>
            </a:r>
            <a:r>
              <a:rPr lang="en" sz="2500" dirty="0">
                <a:solidFill>
                  <a:schemeClr val="dk1"/>
                </a:solidFill>
              </a:rPr>
              <a:t> – un proiect open-source:</a:t>
            </a:r>
            <a:endParaRPr sz="2500" dirty="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u="sng" dirty="0">
                <a:solidFill>
                  <a:schemeClr val="hlink"/>
                </a:solidFill>
                <a:hlinkClick r:id="rId4"/>
              </a:rPr>
              <a:t>Figma to Tkinter</a:t>
            </a:r>
            <a:endParaRPr sz="2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Cum implementăm UI din FIGMA în TKINTER?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rot="10800000" flipH="1">
            <a:off x="8884250" y="363600"/>
            <a:ext cx="13200" cy="35874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9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6">
            <a:alphaModFix/>
          </a:blip>
          <a:srcRect l="6294" t="6404" r="6154" b="12321"/>
          <a:stretch/>
        </p:blipFill>
        <p:spPr>
          <a:xfrm>
            <a:off x="4797222" y="1265313"/>
            <a:ext cx="3799223" cy="23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12704" y="814950"/>
            <a:ext cx="8344205" cy="1114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  <a:buClr>
                <a:schemeClr val="dk1"/>
              </a:buClr>
              <a:buFont typeface="Arial"/>
              <a:buChar char="❖"/>
            </a:pPr>
            <a:r>
              <a:rPr lang="en-US" dirty="0">
                <a:solidFill>
                  <a:schemeClr val="dk1"/>
                </a:solidFill>
              </a:rPr>
              <a:t>Ce </a:t>
            </a:r>
            <a:r>
              <a:rPr lang="en-US" dirty="0" err="1">
                <a:solidFill>
                  <a:schemeClr val="dk1"/>
                </a:solidFill>
              </a:rPr>
              <a:t>este</a:t>
            </a:r>
            <a:r>
              <a:rPr lang="en-US" dirty="0">
                <a:solidFill>
                  <a:schemeClr val="dk1"/>
                </a:solidFill>
              </a:rPr>
              <a:t>?</a:t>
            </a: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Un </a:t>
            </a:r>
            <a:r>
              <a:rPr lang="en-US" dirty="0" err="1">
                <a:solidFill>
                  <a:schemeClr val="dk1"/>
                </a:solidFill>
              </a:rPr>
              <a:t>mediu</a:t>
            </a:r>
            <a:r>
              <a:rPr lang="en-US" dirty="0">
                <a:solidFill>
                  <a:schemeClr val="dk1"/>
                </a:solidFill>
              </a:rPr>
              <a:t> virtual (virtual environment) = un „container” </a:t>
            </a:r>
            <a:r>
              <a:rPr lang="en-US" dirty="0" err="1">
                <a:solidFill>
                  <a:schemeClr val="dk1"/>
                </a:solidFill>
              </a:rPr>
              <a:t>separat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pentru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fiecare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proiect</a:t>
            </a:r>
            <a:r>
              <a:rPr lang="en-US" dirty="0">
                <a:solidFill>
                  <a:schemeClr val="dk1"/>
                </a:solidFill>
              </a:rPr>
              <a:t> Python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Virtual Environment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19" name="Google Shape;119;p18"/>
          <p:cNvCxnSpPr/>
          <p:nvPr/>
        </p:nvCxnSpPr>
        <p:spPr>
          <a:xfrm>
            <a:off x="3641380" y="48490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lang="en" sz="750" b="1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lang="en" sz="750" b="1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lang="en" sz="750" b="1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lang="en" sz="750" b="1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18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17;p18">
            <a:extLst>
              <a:ext uri="{FF2B5EF4-FFF2-40B4-BE49-F238E27FC236}">
                <a16:creationId xmlns:a16="http://schemas.microsoft.com/office/drawing/2014/main" id="{A7F9BD03-69D0-7B1C-5AF5-B2C97C6B1313}"/>
              </a:ext>
            </a:extLst>
          </p:cNvPr>
          <p:cNvSpPr txBox="1">
            <a:spLocks/>
          </p:cNvSpPr>
          <p:nvPr/>
        </p:nvSpPr>
        <p:spPr>
          <a:xfrm>
            <a:off x="721846" y="1626274"/>
            <a:ext cx="8344205" cy="263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1200"/>
              </a:spcBef>
              <a:buClr>
                <a:schemeClr val="dk1"/>
              </a:buClr>
              <a:buFont typeface="Arial"/>
              <a:buChar char="❖"/>
            </a:pPr>
            <a:r>
              <a:rPr lang="ro-RO" dirty="0">
                <a:solidFill>
                  <a:schemeClr val="dk1"/>
                </a:solidFill>
              </a:rPr>
              <a:t>De ce e util</a:t>
            </a:r>
            <a:r>
              <a:rPr lang="en-US" dirty="0">
                <a:solidFill>
                  <a:schemeClr val="dk1"/>
                </a:solidFill>
              </a:rPr>
              <a:t>?</a:t>
            </a: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</a:rPr>
              <a:t>Izolează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pachetele</a:t>
            </a:r>
            <a:r>
              <a:rPr lang="en-US" dirty="0">
                <a:solidFill>
                  <a:schemeClr val="dk1"/>
                </a:solidFill>
              </a:rPr>
              <a:t> per </a:t>
            </a:r>
            <a:r>
              <a:rPr lang="en-US" dirty="0" err="1">
                <a:solidFill>
                  <a:schemeClr val="dk1"/>
                </a:solidFill>
              </a:rPr>
              <a:t>proiect</a:t>
            </a:r>
            <a:endParaRPr lang="ro-RO" dirty="0">
              <a:solidFill>
                <a:schemeClr val="dk1"/>
              </a:solidFill>
            </a:endParaRP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</a:rPr>
              <a:t>Poți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avea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versiuni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diferite</a:t>
            </a:r>
            <a:r>
              <a:rPr lang="en-US" dirty="0">
                <a:solidFill>
                  <a:schemeClr val="dk1"/>
                </a:solidFill>
              </a:rPr>
              <a:t> ale </a:t>
            </a:r>
            <a:r>
              <a:rPr lang="en-US" dirty="0" err="1">
                <a:solidFill>
                  <a:schemeClr val="dk1"/>
                </a:solidFill>
              </a:rPr>
              <a:t>acelorași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biblioteci</a:t>
            </a:r>
            <a:endParaRPr lang="ro-RO" dirty="0">
              <a:solidFill>
                <a:schemeClr val="dk1"/>
              </a:solidFill>
            </a:endParaRP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</a:rPr>
              <a:t>Nu </a:t>
            </a:r>
            <a:r>
              <a:rPr lang="en-US" dirty="0" err="1">
                <a:solidFill>
                  <a:schemeClr val="dk1"/>
                </a:solidFill>
              </a:rPr>
              <a:t>afectează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alte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proiecte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sau</a:t>
            </a:r>
            <a:r>
              <a:rPr lang="en-US" dirty="0">
                <a:solidFill>
                  <a:schemeClr val="dk1"/>
                </a:solidFill>
              </a:rPr>
              <a:t> Python-ul global</a:t>
            </a:r>
            <a:endParaRPr lang="ro-RO" dirty="0">
              <a:solidFill>
                <a:schemeClr val="dk1"/>
              </a:solidFill>
            </a:endParaRP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</a:rPr>
              <a:t>Ușor</a:t>
            </a:r>
            <a:r>
              <a:rPr lang="en-US" dirty="0">
                <a:solidFill>
                  <a:schemeClr val="dk1"/>
                </a:solidFill>
              </a:rPr>
              <a:t> de </a:t>
            </a:r>
            <a:r>
              <a:rPr lang="en-US" dirty="0" err="1">
                <a:solidFill>
                  <a:schemeClr val="dk1"/>
                </a:solidFill>
              </a:rPr>
              <a:t>testat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dirty="0" err="1">
                <a:solidFill>
                  <a:schemeClr val="dk1"/>
                </a:solidFill>
              </a:rPr>
              <a:t>curățat</a:t>
            </a:r>
            <a:r>
              <a:rPr lang="en-US" dirty="0">
                <a:solidFill>
                  <a:schemeClr val="dk1"/>
                </a:solidFill>
              </a:rPr>
              <a:t> / </a:t>
            </a:r>
            <a:r>
              <a:rPr lang="en-US" dirty="0" err="1">
                <a:solidFill>
                  <a:schemeClr val="dk1"/>
                </a:solidFill>
              </a:rPr>
              <a:t>replicat</a:t>
            </a:r>
            <a:endParaRPr lang="ro-RO" dirty="0">
              <a:solidFill>
                <a:schemeClr val="dk1"/>
              </a:solidFill>
            </a:endParaRPr>
          </a:p>
          <a:p>
            <a:pPr lvl="1">
              <a:spcBef>
                <a:spcPts val="1200"/>
              </a:spcBef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ro-RO" dirty="0">
                <a:solidFill>
                  <a:schemeClr val="dk1"/>
                </a:solidFill>
              </a:rPr>
              <a:t>Sistemul rămâne curat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D129A-AA4C-9059-905A-B4F29549D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854" y="1794659"/>
            <a:ext cx="3201618" cy="7770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84C9D-C08B-7A6E-D564-11509EA913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1050" y="3500265"/>
            <a:ext cx="4374375" cy="77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2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1129</Words>
  <Application>Microsoft Office PowerPoint</Application>
  <PresentationFormat>On-screen Show (16:9)</PresentationFormat>
  <Paragraphs>137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Recursive</vt:lpstr>
      <vt:lpstr>Arial</vt:lpstr>
      <vt:lpstr>Wingdings</vt:lpstr>
      <vt:lpstr>Simple Light</vt:lpstr>
      <vt:lpstr>Drumul de la un design la o aplicatie .executabila</vt:lpstr>
      <vt:lpstr>Cuprins</vt:lpstr>
      <vt:lpstr>Introducere</vt:lpstr>
      <vt:lpstr>What is FIGMA?</vt:lpstr>
      <vt:lpstr>Cum implementăm UI în FIGMA</vt:lpstr>
      <vt:lpstr>Cum implementăm UI din FIGMA în TKINTER?</vt:lpstr>
      <vt:lpstr>PowerPoint Presentation</vt:lpstr>
      <vt:lpstr>Cum implementăm UI din FIGMA în TKINTER?</vt:lpstr>
      <vt:lpstr>Virtual Environment</vt:lpstr>
      <vt:lpstr>Cum folosim un VENV</vt:lpstr>
      <vt:lpstr>Cum implementăm UI din FIGMA în TKINTER?</vt:lpstr>
      <vt:lpstr>Cum implementăm UI din FIGMA în TKINTER?</vt:lpstr>
      <vt:lpstr>What is a LAMBDA function?</vt:lpstr>
      <vt:lpstr>PowerPoint Presentation</vt:lpstr>
      <vt:lpstr>TODOs 1 – ui/main_app.py</vt:lpstr>
      <vt:lpstr>Cum leg UI-ul de Backend pentru un UX bun</vt:lpstr>
      <vt:lpstr>TODOs 2</vt:lpstr>
      <vt:lpstr>How to convert .py to .exe</vt:lpstr>
      <vt:lpstr>PowerPoint Presentation</vt:lpstr>
      <vt:lpstr>CONGRATULATIONS</vt:lpstr>
      <vt:lpstr>BONUS</vt:lpstr>
      <vt:lpstr>THANK YOU,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Rares Anghel</cp:lastModifiedBy>
  <cp:revision>13</cp:revision>
  <dcterms:modified xsi:type="dcterms:W3CDTF">2025-07-23T12:50:42Z</dcterms:modified>
</cp:coreProperties>
</file>