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0"/>
  </p:notesMasterIdLst>
  <p:sldIdLst>
    <p:sldId id="341" r:id="rId2"/>
    <p:sldId id="256" r:id="rId3"/>
    <p:sldId id="257" r:id="rId4"/>
    <p:sldId id="258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10" r:id="rId15"/>
    <p:sldId id="324" r:id="rId16"/>
    <p:sldId id="323" r:id="rId17"/>
    <p:sldId id="325" r:id="rId18"/>
    <p:sldId id="322" r:id="rId19"/>
    <p:sldId id="327" r:id="rId20"/>
    <p:sldId id="331" r:id="rId21"/>
    <p:sldId id="337" r:id="rId22"/>
    <p:sldId id="336" r:id="rId23"/>
    <p:sldId id="340" r:id="rId24"/>
    <p:sldId id="339" r:id="rId25"/>
    <p:sldId id="338" r:id="rId26"/>
    <p:sldId id="311" r:id="rId27"/>
    <p:sldId id="332" r:id="rId28"/>
    <p:sldId id="30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80" autoAdjust="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39E6-4ADD-4A19-A5A1-A2C62D4231F1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904B-81C3-4E98-93E9-11C9518EA2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2012-2-27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dangdang.com/book/search_pub.php?category=01&amp;key2=%D5%D4%CD%A2%CC%CE&amp;order=sort_xtime_desc" TargetMode="External"/><Relationship Id="rId2" Type="http://schemas.openxmlformats.org/officeDocument/2006/relationships/hyperlink" Target="http://search.dangdang.com/book/search_pub.php?category=01&amp;key2=%C1%F5%B1%F9&amp;order=sort_xtime_des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dus.org/" TargetMode="External"/><Relationship Id="rId5" Type="http://schemas.openxmlformats.org/officeDocument/2006/relationships/hyperlink" Target="http://search.dangdang.com/book/search_pub.php?category=01&amp;key2=%CB%EF%D0%CB%D2%E5&amp;order=sort_xtime_desc" TargetMode="External"/><Relationship Id="rId4" Type="http://schemas.openxmlformats.org/officeDocument/2006/relationships/hyperlink" Target="http://search.dangdang.com/book/search_pub.php?category=01&amp;key2=%C9%DB%CE%C4%BA%C0&amp;order=sort_xtime_des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92480" cy="1828800"/>
          </a:xfrm>
        </p:spPr>
        <p:txBody>
          <a:bodyPr/>
          <a:lstStyle/>
          <a:p>
            <a:r>
              <a:rPr lang="en-US" altLang="zh-CN" dirty="0" smtClean="0"/>
              <a:t>Linux C</a:t>
            </a:r>
            <a:r>
              <a:rPr lang="zh-CN" altLang="en-US" dirty="0" smtClean="0"/>
              <a:t>程序基础与实例讲解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435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hlinkClick r:id="rId2"/>
              </a:rPr>
              <a:t>刘冰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3"/>
              </a:rPr>
              <a:t>赵廷涛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4"/>
              </a:rPr>
              <a:t>邵文豪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5"/>
              </a:rPr>
              <a:t>孙兴义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制作：</a:t>
            </a:r>
            <a:r>
              <a:rPr lang="en-US" altLang="zh-CN" dirty="0" smtClean="0"/>
              <a:t>my2005lb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tingtaozhao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欢迎访问云点：</a:t>
            </a:r>
            <a:r>
              <a:rPr lang="en-US" altLang="zh-CN" dirty="0" smtClean="0">
                <a:hlinkClick r:id="rId6"/>
              </a:rPr>
              <a:t>http://www.cdus.org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请求信息格式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请求实体格式：</a:t>
            </a:r>
            <a:r>
              <a:rPr lang="en-US" dirty="0" smtClean="0"/>
              <a:t> Entity: value</a:t>
            </a:r>
          </a:p>
          <a:p>
            <a:pPr lvl="1"/>
            <a:r>
              <a:rPr lang="en-US" altLang="zh-CN" dirty="0" smtClean="0"/>
              <a:t>Cookie</a:t>
            </a:r>
            <a:endParaRPr lang="en-US" dirty="0" smtClean="0"/>
          </a:p>
          <a:p>
            <a:pPr lvl="1"/>
            <a:r>
              <a:rPr lang="en-US" altLang="zh-CN" dirty="0" smtClean="0"/>
              <a:t>Expect</a:t>
            </a:r>
          </a:p>
          <a:p>
            <a:pPr lvl="1"/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 smtClean="0"/>
              <a:t>If-Modified-Since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If-Unmodified-Since</a:t>
            </a:r>
          </a:p>
          <a:p>
            <a:pPr lvl="1"/>
            <a:r>
              <a:rPr lang="en-US" altLang="zh-CN" dirty="0" smtClean="0"/>
              <a:t>Proxy-Authorization</a:t>
            </a:r>
          </a:p>
          <a:p>
            <a:pPr lvl="1"/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 err="1" smtClean="0"/>
              <a:t>Referer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User-Agent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协议响应信息格式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 /1.1 200 OK</a:t>
            </a:r>
          </a:p>
          <a:p>
            <a:pPr lvl="1"/>
            <a:r>
              <a:rPr lang="en-US" altLang="zh-CN" dirty="0" smtClean="0"/>
              <a:t>Date: Apr 11 2006 15:32:08 GMT</a:t>
            </a:r>
          </a:p>
          <a:p>
            <a:pPr lvl="1"/>
            <a:r>
              <a:rPr lang="en-US" altLang="zh-CN" dirty="0" smtClean="0"/>
              <a:t>Server: Apache/2.0.46</a:t>
            </a:r>
          </a:p>
          <a:p>
            <a:pPr lvl="1"/>
            <a:r>
              <a:rPr lang="en-US" altLang="zh-CN" dirty="0" smtClean="0"/>
              <a:t>Content-Length: 51</a:t>
            </a:r>
          </a:p>
          <a:p>
            <a:pPr lvl="1"/>
            <a:r>
              <a:rPr lang="en-US" altLang="zh-CN" dirty="0" smtClean="0"/>
              <a:t>Content-Type: text/html</a:t>
            </a:r>
          </a:p>
          <a:p>
            <a:pPr lvl="1"/>
            <a:r>
              <a:rPr lang="en-US" altLang="zh-CN" dirty="0" smtClean="0"/>
              <a:t> </a:t>
            </a:r>
          </a:p>
          <a:p>
            <a:pPr lvl="1"/>
            <a:r>
              <a:rPr lang="en-US" altLang="zh-CN" dirty="0" smtClean="0"/>
              <a:t>&lt;HTML&gt;</a:t>
            </a:r>
          </a:p>
          <a:p>
            <a:pPr lvl="1"/>
            <a:r>
              <a:rPr lang="en-US" altLang="zh-CN" dirty="0" smtClean="0"/>
              <a:t>&lt;HEAD&gt;</a:t>
            </a:r>
          </a:p>
          <a:p>
            <a:pPr lvl="1"/>
            <a:r>
              <a:rPr lang="en-US" altLang="zh-CN" dirty="0" smtClean="0"/>
              <a:t>&lt;/HEAD&gt;</a:t>
            </a:r>
          </a:p>
          <a:p>
            <a:pPr lvl="1"/>
            <a:r>
              <a:rPr lang="en-US" altLang="zh-CN" dirty="0" smtClean="0"/>
              <a:t>&lt;BODY&gt;</a:t>
            </a:r>
          </a:p>
          <a:p>
            <a:pPr lvl="1"/>
            <a:r>
              <a:rPr lang="en-US" altLang="zh-CN" dirty="0" smtClean="0"/>
              <a:t>Hello World!</a:t>
            </a:r>
          </a:p>
          <a:p>
            <a:pPr lvl="1"/>
            <a:r>
              <a:rPr lang="en-US" altLang="zh-CN" dirty="0" smtClean="0"/>
              <a:t>&lt;/BODY&gt;</a:t>
            </a:r>
          </a:p>
          <a:p>
            <a:pPr lvl="1"/>
            <a:r>
              <a:rPr lang="en-US" altLang="zh-CN" dirty="0" smtClean="0"/>
              <a:t>&lt;/HTML&gt;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协议响应信息格式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响应信息的状态行格式：</a:t>
            </a:r>
          </a:p>
          <a:p>
            <a:pPr lvl="1">
              <a:buNone/>
            </a:pPr>
            <a:r>
              <a:rPr lang="en-US" altLang="zh-CN" dirty="0" smtClean="0"/>
              <a:t>HTTP-Version Status-Code Reason-</a:t>
            </a:r>
            <a:r>
              <a:rPr lang="en-US" altLang="zh-CN" dirty="0" err="1" smtClean="0"/>
              <a:t>PhraseCRLF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TTP-Version</a:t>
            </a:r>
            <a:r>
              <a:rPr lang="zh-CN" altLang="en-US" dirty="0" smtClean="0"/>
              <a:t>：代表向客户端表示当前服务器可处理的最高协议版本；</a:t>
            </a:r>
          </a:p>
          <a:p>
            <a:pPr lvl="1"/>
            <a:r>
              <a:rPr lang="en-US" altLang="zh-CN" dirty="0" smtClean="0"/>
              <a:t>Status-Code</a:t>
            </a:r>
            <a:r>
              <a:rPr lang="zh-CN" altLang="en-US" dirty="0" smtClean="0"/>
              <a:t>：代表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位的响应代码，指出本次请求的结果是成功或失败，如果失败则指出相应的原因；</a:t>
            </a:r>
          </a:p>
          <a:p>
            <a:pPr lvl="1"/>
            <a:r>
              <a:rPr lang="en-US" altLang="zh-CN" dirty="0" smtClean="0"/>
              <a:t>Reason-Phrase</a:t>
            </a:r>
            <a:r>
              <a:rPr lang="zh-CN" altLang="en-US" dirty="0" smtClean="0"/>
              <a:t>：为响应代码进一步解释。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协议响应信息格式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响应信息的状态行格式：</a:t>
            </a:r>
          </a:p>
          <a:p>
            <a:pPr lvl="1">
              <a:buNone/>
            </a:pPr>
            <a:r>
              <a:rPr lang="en-US" altLang="zh-CN" dirty="0" smtClean="0"/>
              <a:t>HTTP-Version Status-Code Reason-</a:t>
            </a:r>
            <a:r>
              <a:rPr lang="en-US" altLang="zh-CN" dirty="0" err="1" smtClean="0"/>
              <a:t>PhraseCRLF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响应码信息：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38" y="3929068"/>
          <a:ext cx="7215238" cy="2428890"/>
        </p:xfrm>
        <a:graphic>
          <a:graphicData uri="http://schemas.openxmlformats.org/drawingml/2006/table">
            <a:tbl>
              <a:tblPr/>
              <a:tblGrid>
                <a:gridCol w="1383349"/>
                <a:gridCol w="5831889"/>
              </a:tblGrid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编号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意义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1xx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信息响应类，表示请求收到，继续处理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2xx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成功响应类，表示执行成功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3xx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重定向类，为了完成请求，必须进一步执行的动作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4xx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客户端错误类，表示当前客户端执行出现问题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ea typeface="宋体"/>
                        </a:rPr>
                        <a:t>5xx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服务器端错误，表示当前服务器端执行出现问题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4400" dirty="0" smtClean="0"/>
              <a:t>系统规划</a:t>
            </a:r>
            <a:endParaRPr lang="en-US" altLang="zh-CN" sz="4400" dirty="0" smtClean="0"/>
          </a:p>
          <a:p>
            <a:pPr lvl="1"/>
            <a:r>
              <a:rPr lang="zh-CN" altLang="en-US" sz="3300" dirty="0" smtClean="0"/>
              <a:t>实现的</a:t>
            </a:r>
            <a:r>
              <a:rPr lang="en-US" sz="3300" dirty="0" smtClean="0"/>
              <a:t>HTTP</a:t>
            </a:r>
            <a:r>
              <a:rPr lang="zh-CN" altLang="en-US" sz="3300" dirty="0" smtClean="0"/>
              <a:t>服务器名称为</a:t>
            </a:r>
            <a:r>
              <a:rPr lang="en-US" sz="3300" dirty="0" err="1" smtClean="0"/>
              <a:t>LiuServer</a:t>
            </a:r>
            <a:r>
              <a:rPr lang="zh-CN" altLang="en-US" sz="3300" dirty="0" smtClean="0"/>
              <a:t>，版本号为</a:t>
            </a:r>
            <a:r>
              <a:rPr lang="en-US" sz="3300" dirty="0" smtClean="0"/>
              <a:t>1.0</a:t>
            </a:r>
            <a:endParaRPr lang="en-US" altLang="zh-CN" sz="3300" dirty="0" smtClean="0"/>
          </a:p>
          <a:p>
            <a:r>
              <a:rPr lang="zh-CN" altLang="en-US" sz="3800" dirty="0" smtClean="0"/>
              <a:t>功能描述</a:t>
            </a:r>
            <a:endParaRPr lang="en-US" altLang="zh-CN" sz="3800" dirty="0" smtClean="0"/>
          </a:p>
          <a:p>
            <a:pPr lvl="1"/>
            <a:r>
              <a:rPr lang="en-US" sz="2900" dirty="0" smtClean="0"/>
              <a:t>GET</a:t>
            </a:r>
            <a:r>
              <a:rPr lang="zh-CN" altLang="en-US" sz="2900" dirty="0" smtClean="0"/>
              <a:t>请求功能</a:t>
            </a:r>
          </a:p>
          <a:p>
            <a:pPr lvl="2"/>
            <a:r>
              <a:rPr lang="en-US" sz="2900" dirty="0" smtClean="0"/>
              <a:t>HTTP</a:t>
            </a:r>
            <a:r>
              <a:rPr lang="zh-CN" altLang="en-US" sz="2900" dirty="0" smtClean="0"/>
              <a:t>服务器中，经常要处理的请求是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，</a:t>
            </a:r>
            <a:r>
              <a:rPr lang="en-US" sz="2900" dirty="0" err="1" smtClean="0"/>
              <a:t>LiuServer</a:t>
            </a:r>
            <a:r>
              <a:rPr lang="zh-CN" altLang="en-US" sz="2900" dirty="0" smtClean="0"/>
              <a:t>中将要实现针对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请求的处理</a:t>
            </a:r>
            <a:endParaRPr lang="en-US" altLang="zh-CN" sz="2900" dirty="0" smtClean="0"/>
          </a:p>
          <a:p>
            <a:pPr lvl="3"/>
            <a:r>
              <a:rPr lang="zh-CN" altLang="en-US" sz="2900" dirty="0" smtClean="0"/>
              <a:t>这里要注意的是，</a:t>
            </a:r>
            <a:r>
              <a:rPr lang="en-US" sz="2900" dirty="0" err="1" smtClean="0"/>
              <a:t>LiuServer</a:t>
            </a:r>
            <a:r>
              <a:rPr lang="zh-CN" altLang="en-US" sz="2900" dirty="0" smtClean="0"/>
              <a:t>并不支持</a:t>
            </a:r>
            <a:r>
              <a:rPr lang="en-US" sz="2900" dirty="0" smtClean="0"/>
              <a:t>CGI</a:t>
            </a:r>
            <a:r>
              <a:rPr lang="zh-CN" altLang="en-US" sz="2900" dirty="0" smtClean="0"/>
              <a:t>功能，所以针对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中的</a:t>
            </a:r>
            <a:r>
              <a:rPr lang="en-US" sz="2900" dirty="0" smtClean="0"/>
              <a:t>CGI</a:t>
            </a:r>
            <a:r>
              <a:rPr lang="zh-CN" altLang="en-US" sz="2900" dirty="0" smtClean="0"/>
              <a:t>部分的请求处理，这</a:t>
            </a:r>
            <a:r>
              <a:rPr lang="en-US" sz="2900" dirty="0" smtClean="0"/>
              <a:t>1.0</a:t>
            </a:r>
            <a:r>
              <a:rPr lang="zh-CN" altLang="en-US" sz="2900" dirty="0" smtClean="0"/>
              <a:t>版本下不予以支持</a:t>
            </a:r>
          </a:p>
          <a:p>
            <a:pPr lvl="1"/>
            <a:r>
              <a:rPr lang="zh-CN" altLang="en-US" sz="2900" dirty="0" smtClean="0"/>
              <a:t>可视化界面</a:t>
            </a:r>
          </a:p>
          <a:p>
            <a:pPr lvl="2"/>
            <a:r>
              <a:rPr lang="en-US" sz="2900" dirty="0" err="1" smtClean="0"/>
              <a:t>LiuServer</a:t>
            </a:r>
            <a:r>
              <a:rPr lang="zh-CN" altLang="en-US" sz="2900" dirty="0" smtClean="0"/>
              <a:t>采用可视化的界面，在界面中有三个功能按钮，分别对应启动、关闭与暂停，同时包括一个标签用于显示服务器所处的工作状态</a:t>
            </a:r>
          </a:p>
          <a:p>
            <a:pPr lvl="1"/>
            <a:r>
              <a:rPr lang="zh-CN" altLang="en-US" sz="2900" dirty="0" smtClean="0"/>
              <a:t>文件传输功能</a:t>
            </a:r>
          </a:p>
          <a:p>
            <a:pPr lvl="2"/>
            <a:r>
              <a:rPr lang="zh-CN" altLang="en-US" sz="2900" dirty="0" smtClean="0"/>
              <a:t>文本传输功能是</a:t>
            </a:r>
            <a:r>
              <a:rPr lang="en-US" sz="2900" dirty="0" err="1" smtClean="0"/>
              <a:t>LiuServer</a:t>
            </a:r>
            <a:r>
              <a:rPr lang="zh-CN" altLang="en-US" sz="2900" dirty="0" smtClean="0"/>
              <a:t>中基本功能，它负责可靠传送用户请求的资源文件</a:t>
            </a:r>
          </a:p>
          <a:p>
            <a:pPr lvl="1"/>
            <a:r>
              <a:rPr lang="zh-CN" altLang="en-US" sz="2900" dirty="0" smtClean="0"/>
              <a:t>日志功能</a:t>
            </a:r>
          </a:p>
          <a:p>
            <a:pPr lvl="2"/>
            <a:r>
              <a:rPr lang="en-US" sz="2900" dirty="0" err="1" smtClean="0"/>
              <a:t>LiuServer</a:t>
            </a:r>
            <a:r>
              <a:rPr lang="zh-CN" altLang="en-US" sz="2900" dirty="0" smtClean="0"/>
              <a:t>会将客户的请求信息存储到本地的日志文件里，该日志以</a:t>
            </a:r>
            <a:r>
              <a:rPr lang="en-US" sz="2900" dirty="0" smtClean="0"/>
              <a:t>XML</a:t>
            </a:r>
            <a:r>
              <a:rPr lang="zh-CN" altLang="en-US" sz="2900" dirty="0" smtClean="0"/>
              <a:t>格式进行存储</a:t>
            </a:r>
            <a:endParaRPr lang="en-US" altLang="zh-CN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功能划分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业务功能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针对</a:t>
            </a:r>
            <a:r>
              <a:rPr lang="en-US" dirty="0" smtClean="0"/>
              <a:t>GET</a:t>
            </a:r>
            <a:r>
              <a:rPr lang="zh-CN" altLang="en-US" dirty="0" smtClean="0"/>
              <a:t>请求功能，在这里只支持资源文件的下载，即在分析请求的字符串时，要进行判断，如果是请求资源，则予以响应；如果涉及到</a:t>
            </a:r>
            <a:r>
              <a:rPr lang="en-US" dirty="0" smtClean="0"/>
              <a:t>CGI</a:t>
            </a:r>
            <a:r>
              <a:rPr lang="zh-CN" altLang="en-US" dirty="0" smtClean="0"/>
              <a:t>的请求，则不予以响应。</a:t>
            </a:r>
          </a:p>
          <a:p>
            <a:pPr lvl="3"/>
            <a:r>
              <a:rPr lang="zh-CN" altLang="en-US" dirty="0" smtClean="0"/>
              <a:t>系统只支持</a:t>
            </a:r>
            <a:r>
              <a:rPr lang="en-US" dirty="0" smtClean="0"/>
              <a:t>GET</a:t>
            </a:r>
            <a:r>
              <a:rPr lang="zh-CN" altLang="en-US" dirty="0" smtClean="0"/>
              <a:t>请求，对于</a:t>
            </a:r>
            <a:r>
              <a:rPr lang="en-US" dirty="0" smtClean="0"/>
              <a:t>POST</a:t>
            </a:r>
            <a:r>
              <a:rPr lang="zh-CN" altLang="en-US" dirty="0" smtClean="0"/>
              <a:t>、</a:t>
            </a:r>
            <a:r>
              <a:rPr lang="en-US" dirty="0" smtClean="0"/>
              <a:t>HEAD</a:t>
            </a:r>
            <a:r>
              <a:rPr lang="zh-CN" altLang="en-US" dirty="0" smtClean="0"/>
              <a:t>、</a:t>
            </a:r>
            <a:r>
              <a:rPr lang="en-US" dirty="0" smtClean="0"/>
              <a:t>TRACE</a:t>
            </a:r>
            <a:r>
              <a:rPr lang="zh-CN" altLang="en-US" dirty="0" smtClean="0"/>
              <a:t>等请求，则予以忽略。</a:t>
            </a:r>
          </a:p>
          <a:p>
            <a:pPr lvl="2"/>
            <a:r>
              <a:rPr lang="zh-CN" altLang="en-US" dirty="0" smtClean="0"/>
              <a:t>对于</a:t>
            </a:r>
            <a:r>
              <a:rPr lang="en-US" dirty="0" smtClean="0"/>
              <a:t>HTTP</a:t>
            </a:r>
            <a:r>
              <a:rPr lang="zh-CN" altLang="en-US" dirty="0" smtClean="0"/>
              <a:t>服务器，它的运行模式是基于请求</a:t>
            </a:r>
            <a:r>
              <a:rPr lang="en-US" dirty="0" smtClean="0"/>
              <a:t>/</a:t>
            </a:r>
            <a:r>
              <a:rPr lang="zh-CN" altLang="en-US" dirty="0" smtClean="0"/>
              <a:t>响应机制，而下面的文件传输功能，其实是请求的具体执行过程，当服务器端成功解析请求命令后，会针对请求的类型，生成相应的响应码，并传送相应的资源文件当请求工作执行完毕时，会形成一条日志记录，并插入到日志文件中。</a:t>
            </a:r>
          </a:p>
          <a:p>
            <a:pPr lvl="2"/>
            <a:r>
              <a:rPr lang="zh-CN" altLang="en-US" dirty="0" smtClean="0"/>
              <a:t>上述的所有工作构成了</a:t>
            </a:r>
            <a:r>
              <a:rPr lang="en-US" dirty="0" smtClean="0"/>
              <a:t>HTTP</a:t>
            </a:r>
            <a:r>
              <a:rPr lang="zh-CN" altLang="en-US" dirty="0" smtClean="0"/>
              <a:t>服务器业务处理的主线，考虑到服务的关联性，在</a:t>
            </a:r>
            <a:r>
              <a:rPr lang="en-US" dirty="0" err="1" smtClean="0"/>
              <a:t>LiuServer</a:t>
            </a:r>
            <a:r>
              <a:rPr lang="zh-CN" altLang="en-US" dirty="0" smtClean="0"/>
              <a:t>将为每一个请求开启一个单独的线程进行服务，该线程从客户端请求接受、请求分析、响应码生成与传输、响应文件查找与传输、客户套接字关闭、日志记录写入等功能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3059832" y="2099270"/>
          <a:ext cx="4857750" cy="4210050"/>
        </p:xfrm>
        <a:graphic>
          <a:graphicData uri="http://schemas.openxmlformats.org/presentationml/2006/ole">
            <p:oleObj spid="_x0000_s22529" name="Visio" r:id="rId3" imgW="4858131" imgH="420547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en-US" b="1" dirty="0" smtClean="0"/>
              <a:t>可视化界面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要求呈现出三个功能按钮，一个状态标签，为方便理解需求，这里给出了一个界面的效果运行草图，当然该图的作用只是概要示意界面的布局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按钮的功能是用于启动服务器，同时刷新服务器的运行状态，置为运行中；暂停的功能是暂时停止服务器的请求处理，但不关闭服务器，当前正在进行的服务，仍然会继续进行直到服务结束，点击暂停后，若想使服务器端重新运行，点击启动即可；关闭是关闭服务器，同时退出当前窗口</a:t>
            </a:r>
          </a:p>
          <a:p>
            <a:pPr lvl="1"/>
            <a:r>
              <a:rPr lang="zh-CN" altLang="en-US" dirty="0" smtClean="0"/>
              <a:t>服务状态是用于显示服务器所处于在的状态</a:t>
            </a:r>
          </a:p>
          <a:p>
            <a:pPr lvl="1"/>
            <a:r>
              <a:rPr lang="zh-CN" altLang="en-US" dirty="0" smtClean="0"/>
              <a:t>界面的设计与业务的逻辑采用松耦合，双方只是通过消息的方式，传递控制命令与状态信息</a:t>
            </a:r>
          </a:p>
          <a:p>
            <a:endParaRPr lang="zh-CN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3419872" y="3284984"/>
          <a:ext cx="1838325" cy="1828800"/>
        </p:xfrm>
        <a:graphic>
          <a:graphicData uri="http://schemas.openxmlformats.org/presentationml/2006/ole">
            <p:oleObj spid="_x0000_s23553" name="Visio" r:id="rId3" imgW="1834515" imgH="182803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主服务功能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作为一个服务器端程序，其中隐藏的一个基本需求，是提供一个主服务功能，这个主服务要求提供端口绑定（</a:t>
            </a:r>
            <a:r>
              <a:rPr lang="en-US" dirty="0" smtClean="0"/>
              <a:t>HTTP</a:t>
            </a:r>
            <a:r>
              <a:rPr lang="zh-CN" altLang="en-US" dirty="0" smtClean="0"/>
              <a:t>默认端口是</a:t>
            </a:r>
            <a:r>
              <a:rPr lang="en-US" dirty="0" smtClean="0"/>
              <a:t>80</a:t>
            </a:r>
            <a:r>
              <a:rPr lang="zh-CN" altLang="en-US" dirty="0" smtClean="0"/>
              <a:t>）、服务侦听、客户端套接字维护、业务线程创建等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LiuServer</a:t>
            </a:r>
            <a:r>
              <a:rPr lang="zh-CN" altLang="en-US" dirty="0" smtClean="0"/>
              <a:t>中，采用多线程的服务框架，为每个新到的用户，创建一个业务线程</a:t>
            </a:r>
          </a:p>
          <a:p>
            <a:endParaRPr lang="zh-CN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771800" y="2420888"/>
          <a:ext cx="1828800" cy="2162175"/>
        </p:xfrm>
        <a:graphic>
          <a:graphicData uri="http://schemas.openxmlformats.org/presentationml/2006/ole">
            <p:oleObj spid="_x0000_s37889" name="Visio" r:id="rId3" imgW="1362075" imgH="216750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模块划分之主服务模块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主服务模块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主服务模块的功能是提供</a:t>
            </a:r>
            <a:r>
              <a:rPr lang="en-US" dirty="0" smtClean="0"/>
              <a:t>HTTP</a:t>
            </a:r>
            <a:r>
              <a:rPr lang="zh-CN" altLang="en-US" dirty="0" smtClean="0"/>
              <a:t>服务的初始化，接受到来的请求连接，并为每一个连接创建一个单独的业务线程；主服务模块自身以一个线程存在，当用户点击启动时，系统会运行主服务模块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运行原理</a:t>
            </a:r>
            <a:endParaRPr lang="en-US" altLang="zh-CN" dirty="0" smtClean="0"/>
          </a:p>
          <a:p>
            <a:pPr lvl="2"/>
            <a:r>
              <a:rPr lang="zh-CN" altLang="en-US" sz="1900" dirty="0" smtClean="0"/>
              <a:t>系统初始服务套接字；</a:t>
            </a:r>
          </a:p>
          <a:p>
            <a:pPr lvl="2"/>
            <a:r>
              <a:rPr lang="zh-CN" altLang="en-US" sz="1900" dirty="0" smtClean="0"/>
              <a:t>绑定本地服务地址、端口（默认为</a:t>
            </a:r>
            <a:r>
              <a:rPr lang="en-US" sz="1900" dirty="0" smtClean="0"/>
              <a:t>80</a:t>
            </a:r>
            <a:r>
              <a:rPr lang="zh-CN" altLang="en-US" sz="1900" dirty="0" smtClean="0"/>
              <a:t>）等信息；</a:t>
            </a:r>
          </a:p>
          <a:p>
            <a:pPr lvl="2"/>
            <a:r>
              <a:rPr lang="zh-CN" altLang="en-US" sz="1900" dirty="0" smtClean="0"/>
              <a:t>调用</a:t>
            </a:r>
            <a:r>
              <a:rPr lang="en-US" sz="1900" dirty="0" smtClean="0"/>
              <a:t>listen</a:t>
            </a:r>
            <a:r>
              <a:rPr lang="zh-CN" altLang="en-US" sz="1900" dirty="0" smtClean="0"/>
              <a:t>函数，侦听服务；</a:t>
            </a:r>
          </a:p>
          <a:p>
            <a:pPr lvl="2"/>
            <a:r>
              <a:rPr lang="zh-CN" altLang="en-US" sz="1900" dirty="0" smtClean="0"/>
              <a:t>置全局变量</a:t>
            </a:r>
            <a:r>
              <a:rPr lang="en-US" sz="1900" dirty="0" err="1" smtClean="0"/>
              <a:t>gIsRun</a:t>
            </a:r>
            <a:r>
              <a:rPr lang="zh-CN" altLang="en-US" sz="1900" dirty="0" smtClean="0"/>
              <a:t>为</a:t>
            </a:r>
            <a:r>
              <a:rPr lang="en-US" sz="1900" dirty="0" smtClean="0"/>
              <a:t>1</a:t>
            </a:r>
            <a:r>
              <a:rPr lang="zh-CN" altLang="en-US" sz="1900" dirty="0" smtClean="0"/>
              <a:t>，标识主服务模块已启动；</a:t>
            </a:r>
          </a:p>
          <a:p>
            <a:pPr lvl="2"/>
            <a:r>
              <a:rPr lang="zh-CN" altLang="en-US" sz="1900" dirty="0" smtClean="0"/>
              <a:t>采用阻塞式等待用户连接到来；</a:t>
            </a:r>
          </a:p>
          <a:p>
            <a:pPr lvl="2"/>
            <a:r>
              <a:rPr lang="zh-CN" altLang="en-US" sz="1900" dirty="0" smtClean="0"/>
              <a:t>若当前有连接到来，判断变量</a:t>
            </a:r>
            <a:r>
              <a:rPr lang="en-US" sz="1900" dirty="0" err="1" smtClean="0"/>
              <a:t>gServerStatus</a:t>
            </a:r>
            <a:r>
              <a:rPr lang="zh-CN" altLang="en-US" sz="1900" dirty="0" smtClean="0"/>
              <a:t>是否为</a:t>
            </a:r>
            <a:r>
              <a:rPr lang="en-US" sz="1900" dirty="0" smtClean="0"/>
              <a:t>1</a:t>
            </a:r>
            <a:r>
              <a:rPr lang="zh-CN" altLang="en-US" sz="1900" dirty="0" smtClean="0"/>
              <a:t>，</a:t>
            </a:r>
            <a:r>
              <a:rPr lang="en-US" sz="1900" dirty="0" err="1" smtClean="0"/>
              <a:t>gServerStatus</a:t>
            </a:r>
            <a:r>
              <a:rPr lang="zh-CN" altLang="en-US" sz="1900" dirty="0" smtClean="0"/>
              <a:t>变量用于表示，系统是否允许提供服务，若为</a:t>
            </a:r>
            <a:r>
              <a:rPr lang="en-US" sz="1900" dirty="0" smtClean="0"/>
              <a:t>1</a:t>
            </a:r>
            <a:r>
              <a:rPr lang="zh-CN" altLang="en-US" sz="1900" dirty="0" smtClean="0"/>
              <a:t>，则转向</a:t>
            </a:r>
            <a:r>
              <a:rPr lang="en-US" sz="1900" dirty="0" smtClean="0"/>
              <a:t>7</a:t>
            </a:r>
            <a:r>
              <a:rPr lang="zh-CN" altLang="en-US" sz="1900" dirty="0" smtClean="0"/>
              <a:t>；否则转向</a:t>
            </a:r>
            <a:r>
              <a:rPr lang="en-US" sz="1900" dirty="0" smtClean="0"/>
              <a:t>8</a:t>
            </a:r>
            <a:r>
              <a:rPr lang="zh-CN" altLang="en-US" sz="1900" dirty="0" smtClean="0"/>
              <a:t>；</a:t>
            </a:r>
          </a:p>
          <a:p>
            <a:pPr lvl="2"/>
            <a:r>
              <a:rPr lang="zh-CN" altLang="en-US" sz="1900" dirty="0" smtClean="0"/>
              <a:t>为新到连接创建一个业务服务线程，该线程的回调函数为</a:t>
            </a:r>
            <a:r>
              <a:rPr lang="en-US" sz="1900" dirty="0" err="1" smtClean="0"/>
              <a:t>processthread</a:t>
            </a:r>
            <a:r>
              <a:rPr lang="zh-CN" altLang="en-US" sz="1900" dirty="0" smtClean="0"/>
              <a:t>，待传递的参数为套接字号，创建完毕转向</a:t>
            </a:r>
            <a:r>
              <a:rPr lang="en-US" sz="1900" dirty="0" smtClean="0"/>
              <a:t>6</a:t>
            </a:r>
            <a:r>
              <a:rPr lang="zh-CN" altLang="en-US" sz="1900" dirty="0" smtClean="0"/>
              <a:t>；</a:t>
            </a:r>
          </a:p>
          <a:p>
            <a:pPr lvl="2"/>
            <a:r>
              <a:rPr lang="zh-CN" altLang="en-US" sz="1900" dirty="0" smtClean="0"/>
              <a:t>关闭客户套接字，转向</a:t>
            </a:r>
            <a:r>
              <a:rPr lang="en-US" sz="1900" dirty="0" smtClean="0"/>
              <a:t>6</a:t>
            </a:r>
            <a:r>
              <a:rPr lang="zh-CN" altLang="en-US" sz="1900" dirty="0" smtClean="0"/>
              <a:t>；</a:t>
            </a:r>
          </a:p>
          <a:p>
            <a:pPr lvl="2"/>
            <a:r>
              <a:rPr lang="zh-CN" altLang="en-US" sz="1900" dirty="0" smtClean="0"/>
              <a:t>关闭服务套接字</a:t>
            </a:r>
            <a:endParaRPr lang="zh-CN" altLang="en-US" sz="19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67744" y="0"/>
          <a:ext cx="6264696" cy="6741368"/>
        </p:xfrm>
        <a:graphic>
          <a:graphicData uri="http://schemas.openxmlformats.org/drawingml/2006/table">
            <a:tbl>
              <a:tblPr/>
              <a:tblGrid>
                <a:gridCol w="6264696"/>
              </a:tblGrid>
              <a:tr h="67413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void*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server_process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(void *p)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sockaddr_in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sockaddr_in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addr_len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sizeof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if((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socket(AF_INET,SOCK_STREAM,0)) &lt; 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perror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 "error: create server socket!!!");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exit(1);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bzero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server_addr,sizeof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server_addr.sin_family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=AF_INET;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server_addr.sin_port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htons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(SERVER_PORT);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server_addr.sin_addr.s_addr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htonl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(INADDR_ANY);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if(bind(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sockaddr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*)&amp;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server_addr,sizeof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server_addr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)) &lt; 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perror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("error: bind address !!!!");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exit(1);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if(listen(serverSocket,5)&lt;0)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perror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("error: listen !!!!");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exit(1);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zh-CN" altLang="en-US" sz="800" kern="100" dirty="0" smtClean="0">
                          <a:latin typeface="Times New Roman"/>
                          <a:ea typeface="宋体"/>
                        </a:rPr>
                        <a:t>　　　　　　　</a:t>
                      </a:r>
                      <a:r>
                        <a:rPr lang="en-US" sz="800" kern="100" dirty="0" err="1" smtClean="0">
                          <a:latin typeface="Times New Roman"/>
                          <a:ea typeface="宋体"/>
                        </a:rPr>
                        <a:t>gIsRun</a:t>
                      </a:r>
                      <a:r>
                        <a:rPr lang="en-US" sz="800" kern="100" dirty="0" smtClean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= 1;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while(1)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	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accept(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sockaddr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*)&amp;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clientAddr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socklen_t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*)&amp;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addr_len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&lt; 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perror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("error: accept client socket !!!");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continue;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== 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close(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else 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== 1)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pthread_t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threadid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temp;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temp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pthread_create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threadid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 NULL,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processthread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 (void *)&amp;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/*if(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threadid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!=0)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{               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	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pthread_join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threadid,NULL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}*/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close(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serverSocket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</a:txBody>
                  <a:tcPr marL="37630" marR="37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6000" dirty="0" smtClean="0"/>
              <a:t>业务管理模块</a:t>
            </a:r>
            <a:endParaRPr lang="en-US" altLang="zh-CN" sz="6000" dirty="0" smtClean="0"/>
          </a:p>
          <a:p>
            <a:pPr lvl="1"/>
            <a:r>
              <a:rPr lang="zh-CN" altLang="en-US" sz="4500" dirty="0" smtClean="0"/>
              <a:t>提供用户</a:t>
            </a:r>
            <a:r>
              <a:rPr lang="en-US" sz="4500" dirty="0" smtClean="0"/>
              <a:t>HTTP</a:t>
            </a:r>
            <a:r>
              <a:rPr lang="zh-CN" altLang="en-US" sz="4500" dirty="0" smtClean="0"/>
              <a:t>的请求</a:t>
            </a:r>
            <a:r>
              <a:rPr lang="en-US" sz="4500" dirty="0" smtClean="0"/>
              <a:t>/</a:t>
            </a:r>
            <a:r>
              <a:rPr lang="zh-CN" altLang="en-US" sz="4500" dirty="0" smtClean="0"/>
              <a:t>应答服务，由于</a:t>
            </a:r>
            <a:r>
              <a:rPr lang="en-US" sz="4500" dirty="0" err="1" smtClean="0"/>
              <a:t>LiuServer</a:t>
            </a:r>
            <a:r>
              <a:rPr lang="zh-CN" altLang="en-US" sz="4500" dirty="0" smtClean="0"/>
              <a:t>采用的是多线程框架，每一个用户的请求，都要为其创建一个业务服务线程</a:t>
            </a:r>
            <a:endParaRPr lang="en-US" altLang="zh-CN" sz="4500" dirty="0" smtClean="0"/>
          </a:p>
          <a:p>
            <a:pPr lvl="2"/>
            <a:r>
              <a:rPr lang="zh-CN" altLang="en-US" sz="4000" dirty="0" smtClean="0"/>
              <a:t>业务服务的回调函数原型为：</a:t>
            </a:r>
          </a:p>
          <a:p>
            <a:pPr lvl="3"/>
            <a:r>
              <a:rPr lang="en-US" sz="4000" dirty="0" smtClean="0"/>
              <a:t>void* </a:t>
            </a:r>
            <a:r>
              <a:rPr lang="en-US" sz="4000" dirty="0" err="1" smtClean="0"/>
              <a:t>processthread</a:t>
            </a:r>
            <a:r>
              <a:rPr lang="en-US" sz="4000" dirty="0" smtClean="0"/>
              <a:t>(void *</a:t>
            </a:r>
            <a:r>
              <a:rPr lang="en-US" sz="4000" dirty="0" err="1" smtClean="0"/>
              <a:t>para</a:t>
            </a:r>
            <a:r>
              <a:rPr lang="en-US" sz="4000" dirty="0" smtClean="0"/>
              <a:t>)</a:t>
            </a:r>
            <a:endParaRPr lang="zh-CN" altLang="en-US" sz="4000" dirty="0" smtClean="0"/>
          </a:p>
          <a:p>
            <a:pPr lvl="3"/>
            <a:r>
              <a:rPr lang="zh-CN" altLang="en-US" sz="4000" dirty="0" smtClean="0"/>
              <a:t>其中参数</a:t>
            </a:r>
            <a:r>
              <a:rPr lang="en-US" sz="4000" dirty="0" err="1" smtClean="0"/>
              <a:t>para</a:t>
            </a:r>
            <a:r>
              <a:rPr lang="zh-CN" altLang="en-US" sz="4000" dirty="0" smtClean="0"/>
              <a:t>为客户端的套接字号</a:t>
            </a:r>
            <a:endParaRPr lang="en-US" altLang="zh-CN" sz="4000" dirty="0" smtClean="0"/>
          </a:p>
          <a:p>
            <a:pPr lvl="1"/>
            <a:r>
              <a:rPr lang="zh-CN" altLang="en-US" sz="5000" dirty="0" smtClean="0"/>
              <a:t>工作原理</a:t>
            </a:r>
            <a:endParaRPr lang="en-US" altLang="zh-CN" sz="5000" dirty="0" smtClean="0"/>
          </a:p>
          <a:p>
            <a:pPr lvl="2"/>
            <a:r>
              <a:rPr lang="en-US" altLang="zh-CN" sz="2900" dirty="0" smtClean="0"/>
              <a:t>1.</a:t>
            </a:r>
            <a:r>
              <a:rPr lang="zh-CN" altLang="en-US" sz="2900" dirty="0" smtClean="0"/>
              <a:t>　接收用户请求数据，由于用户可能发送的请求数据量较大，存在一次接收不完全的情况，故采用循环调用</a:t>
            </a:r>
            <a:r>
              <a:rPr lang="en-US" sz="2900" dirty="0" err="1" smtClean="0"/>
              <a:t>recv</a:t>
            </a:r>
            <a:r>
              <a:rPr lang="zh-CN" altLang="en-US" sz="2900" dirty="0" smtClean="0"/>
              <a:t>函数，通过</a:t>
            </a:r>
            <a:r>
              <a:rPr lang="en-US" sz="2900" dirty="0" err="1" smtClean="0"/>
              <a:t>recv</a:t>
            </a:r>
            <a:r>
              <a:rPr lang="zh-CN" altLang="en-US" sz="2900" dirty="0" smtClean="0"/>
              <a:t>的返回值是否大于当前实际接收值，若大于，则继续进行接收；否则认为接收完毕；</a:t>
            </a:r>
          </a:p>
          <a:p>
            <a:pPr lvl="2"/>
            <a:r>
              <a:rPr lang="en-US" sz="2900" dirty="0" smtClean="0"/>
              <a:t>2.</a:t>
            </a:r>
            <a:r>
              <a:rPr lang="zh-CN" altLang="en-US" sz="2900" dirty="0" smtClean="0"/>
              <a:t>　调用协议解析子模块，分析用户请求字符串；</a:t>
            </a:r>
          </a:p>
          <a:p>
            <a:pPr lvl="2"/>
            <a:r>
              <a:rPr lang="en-US" sz="2900" dirty="0" smtClean="0"/>
              <a:t>3.</a:t>
            </a:r>
            <a:r>
              <a:rPr lang="zh-CN" altLang="en-US" sz="2900" dirty="0" smtClean="0"/>
              <a:t>　判断当前请求类型，调用相应的响应处理子模块，</a:t>
            </a:r>
            <a:r>
              <a:rPr lang="en-US" sz="2900" dirty="0" err="1" smtClean="0"/>
              <a:t>LiuServer</a:t>
            </a:r>
            <a:r>
              <a:rPr lang="zh-CN" altLang="en-US" sz="2900" dirty="0" smtClean="0"/>
              <a:t>支持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请求，这里若分析出请求类型为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，则调用</a:t>
            </a:r>
            <a:r>
              <a:rPr lang="en-US" sz="2900" dirty="0" smtClean="0"/>
              <a:t>GET</a:t>
            </a:r>
            <a:r>
              <a:rPr lang="zh-CN" altLang="en-US" sz="2900" dirty="0" smtClean="0"/>
              <a:t>的响应处理子模块；</a:t>
            </a:r>
          </a:p>
          <a:p>
            <a:pPr lvl="2"/>
            <a:r>
              <a:rPr lang="en-US" sz="2900" dirty="0" smtClean="0"/>
              <a:t>4.</a:t>
            </a:r>
            <a:r>
              <a:rPr lang="zh-CN" altLang="en-US" sz="2900" dirty="0" smtClean="0"/>
              <a:t>　根据响应处理结果，生成相应的响应代码，调用响应码生成子模块，并将结果传送至客户端；</a:t>
            </a:r>
          </a:p>
          <a:p>
            <a:pPr lvl="2"/>
            <a:r>
              <a:rPr lang="en-US" sz="2900" dirty="0" smtClean="0"/>
              <a:t>5.</a:t>
            </a:r>
            <a:r>
              <a:rPr lang="zh-CN" altLang="en-US" sz="2900" dirty="0" smtClean="0"/>
              <a:t>　若用户请求的资源文件存在，则调用文件传输子模块，顺次读取文件中的数据并发送至客户端；</a:t>
            </a:r>
          </a:p>
          <a:p>
            <a:pPr lvl="2"/>
            <a:r>
              <a:rPr lang="en-US" sz="2900" dirty="0" smtClean="0"/>
              <a:t>6.</a:t>
            </a:r>
            <a:r>
              <a:rPr lang="zh-CN" altLang="en-US" sz="2900" dirty="0" smtClean="0"/>
              <a:t>　生成本次请求的日志信息，并格式化成</a:t>
            </a:r>
            <a:r>
              <a:rPr lang="en-US" sz="2900" dirty="0" smtClean="0"/>
              <a:t>XML</a:t>
            </a:r>
            <a:r>
              <a:rPr lang="zh-CN" altLang="en-US" sz="2900" dirty="0" smtClean="0"/>
              <a:t>形式，加入到日志文件中；</a:t>
            </a:r>
          </a:p>
          <a:p>
            <a:pPr lvl="2"/>
            <a:r>
              <a:rPr lang="en-US" sz="2900" dirty="0" smtClean="0"/>
              <a:t>7.</a:t>
            </a:r>
            <a:r>
              <a:rPr lang="zh-CN" altLang="en-US" sz="2900" dirty="0" smtClean="0"/>
              <a:t>　清空资源；</a:t>
            </a:r>
          </a:p>
          <a:p>
            <a:pPr lvl="2"/>
            <a:r>
              <a:rPr lang="en-US" sz="2900" dirty="0" smtClean="0"/>
              <a:t>8.</a:t>
            </a:r>
            <a:r>
              <a:rPr lang="zh-CN" altLang="en-US" sz="2900" dirty="0" smtClean="0"/>
              <a:t>　关闭客户套接字；</a:t>
            </a:r>
          </a:p>
          <a:p>
            <a:pPr lvl="2"/>
            <a:r>
              <a:rPr lang="en-US" sz="2900" dirty="0" smtClean="0"/>
              <a:t>9.</a:t>
            </a:r>
            <a:r>
              <a:rPr lang="zh-CN" altLang="en-US" sz="2900" dirty="0" smtClean="0"/>
              <a:t>　退出线程</a:t>
            </a:r>
            <a:r>
              <a:rPr lang="en-US" altLang="zh-CN" sz="4300" dirty="0" smtClean="0"/>
              <a:t/>
            </a:r>
            <a:br>
              <a:rPr lang="en-US" altLang="zh-CN" sz="4300" dirty="0" smtClean="0"/>
            </a:br>
            <a:r>
              <a:rPr lang="en-US" altLang="zh-CN" sz="4300" dirty="0" smtClean="0"/>
              <a:t>	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95737" y="188640"/>
          <a:ext cx="5904656" cy="6120680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6120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void*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processthread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(void *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para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char buffer[1024];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iDataNum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recvnum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=0;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*((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*)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para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("&lt;&lt;&lt;&lt;&lt;&lt;&lt;&lt;&lt;&lt;&lt;&lt;&lt;&lt;&lt;&lt;&lt;&lt;&lt;&lt;&lt;&lt;&lt;&lt;&lt;&lt;&lt;&lt;&lt;&lt;BEGIN [%d]&gt;&gt;&gt;&gt;&gt;&gt;&gt;&gt;&gt;&gt;&gt;&gt;&gt;&gt;&gt;&gt;&gt;&gt;&gt;&gt;&gt;&gt;&gt;\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n",clientsocket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httprequest.content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NULL;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httprequest.path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NULL;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httprequest.path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(char *)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malloc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(1024);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httprequest.rangeflag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httprequest.rangestart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while(1)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iDataNum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recv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clientsocket,buffer+recvnum,sizeof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(buffer)-recvnum-1,0);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iDataNum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&lt;= 0)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close(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pthread_exit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(NULL);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return 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		recvnum += iDataNum;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		buffer[recvnum]='\0';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		if(strstr(buffer,"\r\n\r\n")!=NULL || strstr(buffer,"\n\n")!=NULL)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8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break;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("request: %s\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n",buffer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//</a:t>
                      </a:r>
                      <a:r>
                        <a:rPr lang="zh-CN" sz="800" kern="100" dirty="0">
                          <a:latin typeface="Times New Roman"/>
                          <a:ea typeface="宋体"/>
                        </a:rPr>
                        <a:t>解析请求信息并处理请求信息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switch(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getrequest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buffer,&amp;httprequest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case GET_COMMON: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processgetcommon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clientsocket,&amp;httprequest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break;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default: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break;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}		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httprequest.path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!= NULL)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free(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httprequest.path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httprequest.content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!= NULL)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free(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httprequest.content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close(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("&lt;&lt;&lt;&lt;&lt;&lt;&lt;&lt;&lt;&lt;&lt;&lt;&lt;&lt;&lt;&lt;&lt;&lt;&lt;&lt;&lt;&lt;&lt;&lt;&lt;&lt;&lt;&lt;&lt;&lt;END [%d]&gt;&gt;&gt;&gt;&gt;&gt;&gt;&gt;&gt;&gt;&gt;&gt;&gt;&gt;&gt;&gt;&gt;&gt;&gt;&gt;&gt;&gt;&gt;\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n",clientsocket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pthread_exit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(NULL);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}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</a:txBody>
                  <a:tcPr marL="40640" marR="406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第十七章</a:t>
            </a:r>
            <a:r>
              <a:rPr lang="en-US" altLang="zh-CN" dirty="0" smtClean="0"/>
              <a:t>	</a:t>
            </a:r>
            <a:r>
              <a:rPr lang="en-US" dirty="0" smtClean="0"/>
              <a:t>HTTP</a:t>
            </a:r>
            <a:r>
              <a:rPr lang="zh-CN" altLang="en-US" dirty="0" smtClean="0"/>
              <a:t>服务器设计与实现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2012/1/31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业务管理模块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协议分析子模块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响应处理子模块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文件传输子模块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响应码生成子模块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日志管理子模块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协议分析子模块</a:t>
            </a:r>
            <a:endParaRPr lang="en-US" altLang="zh-CN" sz="3800" dirty="0" smtClean="0"/>
          </a:p>
          <a:p>
            <a:pPr lvl="1"/>
            <a:r>
              <a:rPr lang="zh-CN" altLang="en-US" sz="2900" dirty="0" smtClean="0"/>
              <a:t>于解析客户的请求信息的首行，即解析它的请求方法以及请求资源路径名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流程</a:t>
            </a:r>
            <a:endParaRPr lang="en-US" altLang="zh-CN" sz="2900" dirty="0" smtClean="0"/>
          </a:p>
          <a:p>
            <a:pPr lvl="2"/>
            <a:r>
              <a:rPr lang="en-US" sz="2200" dirty="0" smtClean="0"/>
              <a:t>1.</a:t>
            </a:r>
            <a:r>
              <a:rPr lang="zh-CN" altLang="en-US" sz="2200" dirty="0" smtClean="0"/>
              <a:t>　调用</a:t>
            </a:r>
            <a:r>
              <a:rPr lang="en-US" sz="2200" dirty="0" err="1" smtClean="0"/>
              <a:t>sscanf</a:t>
            </a:r>
            <a:r>
              <a:rPr lang="zh-CN" altLang="en-US" sz="2200" dirty="0" smtClean="0"/>
              <a:t>函数，判断首行是否满足</a:t>
            </a:r>
            <a:r>
              <a:rPr lang="en-US" sz="2200" dirty="0" smtClean="0"/>
              <a:t>%s %s %s</a:t>
            </a:r>
            <a:r>
              <a:rPr lang="zh-CN" altLang="en-US" sz="2200" dirty="0" smtClean="0"/>
              <a:t>的格式，若满足则分别提取出三个字符串，这三个字符串分别对应请求方法，变量为</a:t>
            </a:r>
            <a:r>
              <a:rPr lang="en-US" sz="2200" dirty="0" smtClean="0"/>
              <a:t>method</a:t>
            </a:r>
            <a:r>
              <a:rPr lang="zh-CN" altLang="en-US" sz="2200" dirty="0" smtClean="0"/>
              <a:t>、资源文件名</a:t>
            </a:r>
            <a:r>
              <a:rPr lang="en-US" sz="2200" dirty="0" smtClean="0"/>
              <a:t>, </a:t>
            </a:r>
            <a:r>
              <a:rPr lang="zh-CN" altLang="en-US" sz="2200" dirty="0" smtClean="0"/>
              <a:t>，变量为</a:t>
            </a:r>
            <a:r>
              <a:rPr lang="en-US" sz="2200" dirty="0" smtClean="0"/>
              <a:t>path</a:t>
            </a:r>
            <a:r>
              <a:rPr lang="zh-CN" altLang="en-US" sz="2200" dirty="0" smtClean="0"/>
              <a:t>、协议版本，变量为</a:t>
            </a:r>
            <a:r>
              <a:rPr lang="en-US" sz="2200" dirty="0" smtClean="0"/>
              <a:t>protocol</a:t>
            </a:r>
            <a:r>
              <a:rPr lang="zh-CN" altLang="en-US" sz="2200" dirty="0" smtClean="0"/>
              <a:t>；否则，返回</a:t>
            </a:r>
            <a:r>
              <a:rPr lang="en-US" sz="2200" dirty="0" smtClean="0"/>
              <a:t>BAD_REQUEST</a:t>
            </a:r>
            <a:r>
              <a:rPr lang="zh-CN" altLang="en-US" sz="2200" dirty="0" smtClean="0"/>
              <a:t>；</a:t>
            </a:r>
          </a:p>
          <a:p>
            <a:pPr lvl="2"/>
            <a:r>
              <a:rPr lang="en-US" sz="2200" dirty="0" smtClean="0"/>
              <a:t>2.</a:t>
            </a:r>
            <a:r>
              <a:rPr lang="zh-CN" altLang="en-US" sz="2200" dirty="0" smtClean="0"/>
              <a:t>　判断若当前的请求方法为</a:t>
            </a:r>
            <a:r>
              <a:rPr lang="en-US" sz="2200" dirty="0" smtClean="0"/>
              <a:t>GET</a:t>
            </a:r>
            <a:r>
              <a:rPr lang="zh-CN" altLang="en-US" sz="2200" dirty="0" smtClean="0"/>
              <a:t>，则按如下流程进行解析资源文件名，后缀名等信息：</a:t>
            </a:r>
          </a:p>
          <a:p>
            <a:pPr lvl="3"/>
            <a:r>
              <a:rPr lang="en-US" sz="1900" dirty="0" smtClean="0"/>
              <a:t>1</a:t>
            </a:r>
            <a:r>
              <a:rPr lang="zh-CN" altLang="en-US" sz="1900" dirty="0" smtClean="0"/>
              <a:t>）判断资源文件名即</a:t>
            </a:r>
            <a:r>
              <a:rPr lang="en-US" sz="1900" dirty="0" smtClean="0"/>
              <a:t>path</a:t>
            </a:r>
            <a:r>
              <a:rPr lang="zh-CN" altLang="en-US" sz="1900" dirty="0" smtClean="0"/>
              <a:t>中是否含有字符</a:t>
            </a:r>
            <a:r>
              <a:rPr lang="en-US" sz="1900" dirty="0" smtClean="0"/>
              <a:t>?</a:t>
            </a:r>
            <a:r>
              <a:rPr lang="zh-CN" altLang="en-US" sz="1900" dirty="0" smtClean="0"/>
              <a:t>，若存在，则转向</a:t>
            </a:r>
            <a:r>
              <a:rPr lang="en-US" sz="1900" dirty="0" smtClean="0"/>
              <a:t>6</a:t>
            </a:r>
            <a:r>
              <a:rPr lang="zh-CN" altLang="en-US" sz="1900" dirty="0" smtClean="0"/>
              <a:t>），否则转向</a:t>
            </a:r>
            <a:r>
              <a:rPr lang="en-US" sz="1900" dirty="0" smtClean="0"/>
              <a:t>2</a:t>
            </a:r>
            <a:r>
              <a:rPr lang="zh-CN" altLang="en-US" sz="1900" dirty="0" smtClean="0"/>
              <a:t>）；</a:t>
            </a:r>
          </a:p>
          <a:p>
            <a:pPr lvl="3"/>
            <a:r>
              <a:rPr lang="en-US" sz="1900" dirty="0" smtClean="0"/>
              <a:t>2</a:t>
            </a:r>
            <a:r>
              <a:rPr lang="zh-CN" altLang="en-US" sz="1900" dirty="0" smtClean="0"/>
              <a:t>）判断</a:t>
            </a:r>
            <a:r>
              <a:rPr lang="en-US" sz="1900" dirty="0" smtClean="0"/>
              <a:t>path</a:t>
            </a:r>
            <a:r>
              <a:rPr lang="zh-CN" altLang="en-US" sz="1900" dirty="0" smtClean="0"/>
              <a:t>的最后一个字符是否为</a:t>
            </a:r>
            <a:r>
              <a:rPr lang="en-US" sz="1900" dirty="0" smtClean="0"/>
              <a:t>/,</a:t>
            </a:r>
            <a:r>
              <a:rPr lang="zh-CN" altLang="en-US" sz="1900" dirty="0" smtClean="0"/>
              <a:t>若为</a:t>
            </a:r>
            <a:r>
              <a:rPr lang="en-US" sz="1900" dirty="0" smtClean="0"/>
              <a:t>/,</a:t>
            </a:r>
            <a:r>
              <a:rPr lang="zh-CN" altLang="en-US" sz="1900" dirty="0" smtClean="0"/>
              <a:t>则表示其请求的是该目录中的首页文件，要为其拼接</a:t>
            </a:r>
            <a:r>
              <a:rPr lang="en-US" sz="1900" dirty="0" smtClean="0"/>
              <a:t>index.htm</a:t>
            </a:r>
            <a:r>
              <a:rPr lang="zh-CN" altLang="en-US" sz="1900" dirty="0" smtClean="0"/>
              <a:t>字符串，即调用</a:t>
            </a:r>
            <a:r>
              <a:rPr lang="en-US" sz="1900" dirty="0" err="1" smtClean="0"/>
              <a:t>strcat</a:t>
            </a:r>
            <a:r>
              <a:rPr lang="zh-CN" altLang="en-US" sz="1900" dirty="0" smtClean="0"/>
              <a:t>函数，拼接资源文件名；</a:t>
            </a:r>
          </a:p>
          <a:p>
            <a:pPr lvl="3"/>
            <a:r>
              <a:rPr lang="en-US" sz="1900" dirty="0" smtClean="0"/>
              <a:t>3</a:t>
            </a:r>
            <a:r>
              <a:rPr lang="zh-CN" altLang="en-US" sz="1900" dirty="0" smtClean="0"/>
              <a:t>）在</a:t>
            </a:r>
            <a:r>
              <a:rPr lang="en-US" sz="1900" dirty="0" err="1" smtClean="0"/>
              <a:t>LiuServer</a:t>
            </a:r>
            <a:r>
              <a:rPr lang="zh-CN" altLang="en-US" sz="1900" dirty="0" smtClean="0"/>
              <a:t>中所有的资源文件，默认存放根目录为</a:t>
            </a:r>
            <a:r>
              <a:rPr lang="en-US" sz="1900" dirty="0" err="1" smtClean="0"/>
              <a:t>LiuServer</a:t>
            </a:r>
            <a:r>
              <a:rPr lang="zh-CN" altLang="en-US" sz="1900" dirty="0" smtClean="0"/>
              <a:t>可执行文件所在的同级目录里的</a:t>
            </a:r>
            <a:r>
              <a:rPr lang="en-US" sz="1900" dirty="0" smtClean="0"/>
              <a:t>web</a:t>
            </a:r>
            <a:r>
              <a:rPr lang="zh-CN" altLang="en-US" sz="1900" dirty="0" smtClean="0"/>
              <a:t>文件夹中，故本步骤是拼接相对目录，待添加的串为</a:t>
            </a:r>
            <a:r>
              <a:rPr lang="en-US" sz="1900" dirty="0" smtClean="0"/>
              <a:t>./web</a:t>
            </a:r>
            <a:r>
              <a:rPr lang="zh-CN" altLang="en-US" sz="1900" dirty="0" smtClean="0"/>
              <a:t>；</a:t>
            </a:r>
          </a:p>
          <a:p>
            <a:pPr lvl="3"/>
            <a:r>
              <a:rPr lang="en-US" sz="1900" dirty="0" smtClean="0"/>
              <a:t>4</a:t>
            </a:r>
            <a:r>
              <a:rPr lang="zh-CN" altLang="en-US" sz="1900" dirty="0" smtClean="0"/>
              <a:t>）调用</a:t>
            </a:r>
            <a:r>
              <a:rPr lang="en-US" sz="1900" dirty="0" err="1" smtClean="0"/>
              <a:t>sscanf</a:t>
            </a:r>
            <a:r>
              <a:rPr lang="zh-CN" altLang="en-US" sz="1900" dirty="0" smtClean="0"/>
              <a:t>函数，按</a:t>
            </a:r>
            <a:r>
              <a:rPr lang="en-US" sz="1900" dirty="0" smtClean="0"/>
              <a:t>%</a:t>
            </a:r>
            <a:r>
              <a:rPr lang="en-US" sz="1900" dirty="0" err="1" smtClean="0"/>
              <a:t>s.%s</a:t>
            </a:r>
            <a:r>
              <a:rPr lang="zh-CN" altLang="en-US" sz="1900" dirty="0" smtClean="0"/>
              <a:t>的格式，取出后缀名，并存放在</a:t>
            </a:r>
            <a:r>
              <a:rPr lang="en-US" sz="1900" dirty="0" smtClean="0"/>
              <a:t>prefix</a:t>
            </a:r>
            <a:r>
              <a:rPr lang="zh-CN" altLang="en-US" sz="1900" dirty="0" smtClean="0"/>
              <a:t>变量中，若不满足该格式，则</a:t>
            </a:r>
            <a:r>
              <a:rPr lang="en-US" sz="1900" dirty="0" smtClean="0"/>
              <a:t>prefix</a:t>
            </a:r>
            <a:r>
              <a:rPr lang="zh-CN" altLang="en-US" sz="1900" dirty="0" smtClean="0"/>
              <a:t>置为</a:t>
            </a:r>
            <a:r>
              <a:rPr lang="en-US" sz="1900" dirty="0" smtClean="0"/>
              <a:t>*</a:t>
            </a:r>
            <a:r>
              <a:rPr lang="zh-CN" altLang="en-US" sz="1900" dirty="0" smtClean="0"/>
              <a:t>；</a:t>
            </a:r>
          </a:p>
          <a:p>
            <a:pPr lvl="3"/>
            <a:r>
              <a:rPr lang="en-US" sz="1900" dirty="0" smtClean="0"/>
              <a:t>5</a:t>
            </a:r>
            <a:r>
              <a:rPr lang="zh-CN" altLang="en-US" sz="1900" dirty="0" smtClean="0"/>
              <a:t>）返回</a:t>
            </a:r>
            <a:r>
              <a:rPr lang="en-US" sz="1900" dirty="0" smtClean="0"/>
              <a:t>GET_COMMON</a:t>
            </a:r>
            <a:r>
              <a:rPr lang="zh-CN" altLang="en-US" sz="1900" dirty="0" smtClean="0"/>
              <a:t>，用于标识当前为</a:t>
            </a:r>
            <a:r>
              <a:rPr lang="en-US" sz="1900" dirty="0" smtClean="0"/>
              <a:t>GET</a:t>
            </a:r>
            <a:r>
              <a:rPr lang="zh-CN" altLang="en-US" sz="1900" dirty="0" smtClean="0"/>
              <a:t>请求；</a:t>
            </a:r>
          </a:p>
          <a:p>
            <a:pPr lvl="3"/>
            <a:r>
              <a:rPr lang="en-US" sz="1900" dirty="0" smtClean="0"/>
              <a:t>6</a:t>
            </a:r>
            <a:r>
              <a:rPr lang="zh-CN" altLang="en-US" sz="1900" dirty="0" smtClean="0"/>
              <a:t>）表示当前请求的是</a:t>
            </a:r>
            <a:r>
              <a:rPr lang="en-US" sz="1900" dirty="0" smtClean="0"/>
              <a:t>GET</a:t>
            </a:r>
            <a:r>
              <a:rPr lang="zh-CN" altLang="en-US" sz="1900" dirty="0" smtClean="0"/>
              <a:t>的</a:t>
            </a:r>
            <a:r>
              <a:rPr lang="en-US" sz="1900" dirty="0" smtClean="0"/>
              <a:t>CGI</a:t>
            </a:r>
            <a:r>
              <a:rPr lang="zh-CN" altLang="en-US" sz="1900" dirty="0" smtClean="0"/>
              <a:t>功能，由于当前版本不支持</a:t>
            </a:r>
            <a:r>
              <a:rPr lang="en-US" sz="1900" dirty="0" smtClean="0"/>
              <a:t>CGI</a:t>
            </a:r>
            <a:r>
              <a:rPr lang="zh-CN" altLang="en-US" sz="1900" dirty="0" smtClean="0"/>
              <a:t>功能，故只返回</a:t>
            </a:r>
            <a:r>
              <a:rPr lang="en-US" sz="1900" dirty="0" smtClean="0"/>
              <a:t>GET_CGI</a:t>
            </a:r>
            <a:r>
              <a:rPr lang="zh-CN" altLang="en-US" sz="1900" dirty="0" smtClean="0"/>
              <a:t>。</a:t>
            </a:r>
          </a:p>
          <a:p>
            <a:pPr lvl="1"/>
            <a:r>
              <a:rPr lang="en-US" sz="2200" dirty="0" smtClean="0"/>
              <a:t>3.</a:t>
            </a:r>
            <a:r>
              <a:rPr lang="zh-CN" altLang="en-US" sz="2200" dirty="0" smtClean="0"/>
              <a:t>　判断若当前的请求方法为</a:t>
            </a:r>
            <a:r>
              <a:rPr lang="en-US" sz="2200" dirty="0" smtClean="0"/>
              <a:t>POST</a:t>
            </a:r>
            <a:r>
              <a:rPr lang="zh-CN" altLang="en-US" sz="2200" dirty="0" smtClean="0"/>
              <a:t>，由于当前版本不支持</a:t>
            </a:r>
            <a:r>
              <a:rPr lang="en-US" sz="2200" dirty="0" smtClean="0"/>
              <a:t>POST</a:t>
            </a:r>
            <a:r>
              <a:rPr lang="zh-CN" altLang="en-US" sz="2200" dirty="0" smtClean="0"/>
              <a:t>功能，只是提供接口扩展；</a:t>
            </a:r>
          </a:p>
          <a:p>
            <a:pPr lvl="1"/>
            <a:r>
              <a:rPr lang="en-US" sz="2200" dirty="0" smtClean="0"/>
              <a:t>4.</a:t>
            </a:r>
            <a:r>
              <a:rPr lang="zh-CN" altLang="en-US" sz="2200" dirty="0" smtClean="0"/>
              <a:t>　判断若当前的请求方法为</a:t>
            </a:r>
            <a:r>
              <a:rPr lang="en-US" sz="2200" dirty="0" smtClean="0"/>
              <a:t>HEAD</a:t>
            </a:r>
            <a:r>
              <a:rPr lang="zh-CN" altLang="en-US" sz="2200" dirty="0" smtClean="0"/>
              <a:t>，由于当前版本不支持</a:t>
            </a:r>
            <a:r>
              <a:rPr lang="en-US" sz="2200" dirty="0" smtClean="0"/>
              <a:t>HEAD</a:t>
            </a:r>
            <a:r>
              <a:rPr lang="zh-CN" altLang="en-US" sz="2200" dirty="0" smtClean="0"/>
              <a:t>功能，只是提供接口扩展；</a:t>
            </a:r>
          </a:p>
          <a:p>
            <a:pPr lvl="1"/>
            <a:r>
              <a:rPr lang="en-US" sz="2200" dirty="0" smtClean="0"/>
              <a:t>5.</a:t>
            </a:r>
            <a:r>
              <a:rPr lang="zh-CN" altLang="en-US" sz="2200" dirty="0" smtClean="0"/>
              <a:t>　判断若当前的请求方法为</a:t>
            </a:r>
            <a:r>
              <a:rPr lang="en-US" sz="2200" dirty="0" smtClean="0"/>
              <a:t>TRACE</a:t>
            </a:r>
            <a:r>
              <a:rPr lang="zh-CN" altLang="en-US" sz="2200" dirty="0" smtClean="0"/>
              <a:t>，由于当前版本不支持</a:t>
            </a:r>
            <a:r>
              <a:rPr lang="en-US" sz="2200" dirty="0" smtClean="0"/>
              <a:t>TRACE</a:t>
            </a:r>
            <a:r>
              <a:rPr lang="zh-CN" altLang="en-US" sz="2200" dirty="0" smtClean="0"/>
              <a:t>功能，只是提供接口扩展</a:t>
            </a:r>
            <a:endParaRPr lang="en-US" altLang="zh-CN" sz="2200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56408" y="260648"/>
          <a:ext cx="5399968" cy="6192688"/>
        </p:xfrm>
        <a:graphic>
          <a:graphicData uri="http://schemas.openxmlformats.org/drawingml/2006/table">
            <a:tbl>
              <a:tblPr/>
              <a:tblGrid>
                <a:gridCol w="5399968"/>
              </a:tblGrid>
              <a:tr h="6192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getrequest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(char *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requestbuf,struct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*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protocol[20];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path[200];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sscanf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requestbuf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, "%s %s %s",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-&gt;method, path, protocol)!=3)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return BAD_REQUEST;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strcmp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method,"GET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") == 0)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strchr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(path, '?') == NULL)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// 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先判断是否最后一个字符为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/,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如果为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则，挂加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index.htm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if(path[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strlen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(path)-1] == '/')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strcat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path,"index.htm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//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在之前添加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./web 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这是默认目录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-&gt;path,"./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web%s",path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// 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求后缀信息，若没有，则置为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sscanf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(path, "%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s.%s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path,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-&gt;prefix)!=2)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strcpy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-&gt;prefix,"*");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("GET path:%s\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nprefix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:%s\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n",prequest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path,prequest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-&gt;prefix);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return GET_COMMON;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else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return GET_CGI;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}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　　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else 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strcmp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method,"POST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") == 0)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return POST;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else 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strcmp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method,"HEAD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") == 0)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return HEAD;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else 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strcmp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method,"TRACR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") == 0)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return TRACR;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	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return -1;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响应处理子模块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按照用户请求生成协议规定的响应信息并传送至客户端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流程</a:t>
            </a:r>
            <a:endParaRPr lang="en-US" altLang="zh-CN" sz="2000" dirty="0" smtClean="0"/>
          </a:p>
          <a:p>
            <a:pPr lvl="2"/>
            <a:endParaRPr lang="zh-CN" alt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5004048" y="2060848"/>
          <a:ext cx="3095625" cy="4505325"/>
        </p:xfrm>
        <a:graphic>
          <a:graphicData uri="http://schemas.openxmlformats.org/presentationml/2006/ole">
            <p:oleObj spid="_x0000_s46081" name="Visio" r:id="rId3" imgW="3097149" imgH="4508754" progId="Visio.Drawing.11">
              <p:embed/>
            </p:oleObj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6872" y="1920240"/>
          <a:ext cx="6309504" cy="3813016"/>
        </p:xfrm>
        <a:graphic>
          <a:graphicData uri="http://schemas.openxmlformats.org/drawingml/2006/table">
            <a:tbl>
              <a:tblPr/>
              <a:tblGrid>
                <a:gridCol w="6309504"/>
              </a:tblGrid>
              <a:tr h="3813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processgetcommon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s,struct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*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//</a:t>
                      </a:r>
                      <a:r>
                        <a:rPr lang="zh-CN" sz="1000" kern="100" dirty="0">
                          <a:latin typeface="Times New Roman"/>
                          <a:ea typeface="宋体"/>
                        </a:rPr>
                        <a:t>　先判断文件是否存在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FILE *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isexistfile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-&gt;path);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("%s\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n",prequest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-&gt;path);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struct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stat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finfo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; 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== NULL)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responsecode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(s,404,prequest);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else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{		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rangeflag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== 0)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{			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	stat(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path,&amp;finfo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rangetotal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finfo.st_size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responsecode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(s,200,prequest);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transferfile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s,fp,prequest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rangeflag,prequest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rangestart,prequest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rangetotal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fclose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subSp spid="_x0000_s4608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1">
                                            <p:subSp spid="_x0000_s4608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文件传输子模块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对指定的文件进行可靠传输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数据分块发送，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可动态调整发送块大小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5076056" y="1844824"/>
          <a:ext cx="3438525" cy="4743450"/>
        </p:xfrm>
        <a:graphic>
          <a:graphicData uri="http://schemas.openxmlformats.org/presentationml/2006/ole">
            <p:oleObj spid="_x0000_s51201" name="Visio" r:id="rId3" imgW="3438144" imgH="4741926" progId="Visio.Drawing.11">
              <p:embed/>
            </p:oleObj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55776" y="1844824"/>
          <a:ext cx="5850255" cy="4680520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4680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transferfile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s,FILE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*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fp,int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type,int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rangstart,int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totallength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if(type == 1)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//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　为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　则表示当前从指定的位置传送文件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fseek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(fp,rangstart,0);		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sendnum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segment = 1024;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while(!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feof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)&amp;&amp;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sendnum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&lt;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totallength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char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buf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[segment];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memset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(buf,0,1024);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while(!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feof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 &amp;&amp;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&lt; segment &amp;&amp;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sendnum+i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&lt;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totallength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{		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buf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++] =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fgetc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);					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sendsegment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s,buf,i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 == 0)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	return 0;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sendnum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+=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return 1;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subSp spid="_x0000_s5120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1">
                                            <p:subSp spid="_x0000_s5120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响应码生成子模块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生成指定格式的响应码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200</a:t>
            </a:r>
          </a:p>
          <a:p>
            <a:pPr lvl="2"/>
            <a:r>
              <a:rPr lang="en-US" altLang="zh-CN" dirty="0" smtClean="0"/>
              <a:t>404</a:t>
            </a:r>
          </a:p>
          <a:p>
            <a:pPr lvl="1"/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查看文件类型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2225" name="Picture 1" descr="C:\Users\admin\AppData\Roaming\Tencent\Users\286526084\QQ\WinTemp\RichOle\LL%SPO%J4}SXZ}`]OIE44Q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2924944"/>
            <a:ext cx="1876425" cy="1590675"/>
          </a:xfrm>
          <a:prstGeom prst="rect">
            <a:avLst/>
          </a:prstGeom>
          <a:noFill/>
        </p:spPr>
      </p:pic>
      <p:pic>
        <p:nvPicPr>
          <p:cNvPr id="52226" name="Picture 2" descr="C:\Users\admin\AppData\Roaming\Tencent\Users\286526084\QQ\WinTemp\RichOle\`QKUGF{XB[F9)R5%CGQBP0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2852936"/>
            <a:ext cx="2276475" cy="1476375"/>
          </a:xfrm>
          <a:prstGeom prst="rect">
            <a:avLst/>
          </a:prstGeom>
          <a:noFill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15816" y="1484784"/>
          <a:ext cx="5040560" cy="4937760"/>
        </p:xfrm>
        <a:graphic>
          <a:graphicData uri="http://schemas.openxmlformats.org/drawingml/2006/table">
            <a:tbl>
              <a:tblPr/>
              <a:tblGrid>
                <a:gridCol w="5040560"/>
              </a:tblGrid>
              <a:tr h="4064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char*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getcontenttype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(char *type)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// 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返回内容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type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[][27] ={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"jpeg", "image/jpeg",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png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"image/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png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"mpg", "video/mpeg",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asf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"video/x-ms-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asf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avi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"video/x-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msvideo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"bmp", "image/bmp",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"doc", "application/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msword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"exe", "application/octet-stream",//14, 15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rar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"application/octet-stream",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"zip", "application/zip",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"jpg", "image/jpeg",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"gif", "image/gif",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"txt", "text/plain",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"c", "text/plain",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cpp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"text/plain",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cxx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"text/plain",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"h", "text/plain",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ico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"image/x-icon",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css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"text/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css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htm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", "text/html",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"html", "text/html"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"*", "application/octet-stream"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};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sizeof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)/27;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for(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=0;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;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+=2)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strcmp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], type) == 0)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return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[i+1];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  return "application/octet-stream";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35697" y="764704"/>
          <a:ext cx="6552728" cy="5760720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5688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responsecode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s,int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code,struct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*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buffer[2048];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[200];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char content[1023];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responsecode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code;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// </a:t>
                      </a:r>
                      <a:r>
                        <a:rPr lang="zh-CN" sz="900" kern="100" dirty="0">
                          <a:latin typeface="Times New Roman"/>
                          <a:ea typeface="宋体"/>
                        </a:rPr>
                        <a:t>构建响应报文头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switch(code)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case 200: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(buffer,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"HTTP/1.1 200 OK\r\n"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"Server: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LiuServer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/1.0\r\n"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"Date: %s\r\n"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"Content-Type: %s\r\n"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"Accept-Ranges: bytes\r\n"		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"Content-Length: %d\r\n"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"Connection: close\r\n"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//"\r\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n",date,contenttype,prequest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rangetotal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"\r\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n",getcurrenttime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(),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getcontenttype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-&gt;prefix),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rangetotal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break;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case 404: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strcpy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(content,"&lt;html&gt;&lt;head&gt;&lt;title&gt;Object Not Found&lt;/title&gt;&lt;/head&gt;&lt;body&gt;&lt;h1&gt;Object Not Found&lt;/h1&gt;File Not Found.&lt;/body&gt;&lt;/html&gt;");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(buffer,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"HTTP/1.1 404 Object Not Found\r\n"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"Server: LiuServer/1.0\r\n"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			"Date: %s\r\n"			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			"Content-Type: %s\r\n"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"Content-Length: %d\r\n"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"Connection: close\r\n"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"\r\n"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"%s",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getcurrenttime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(),”text/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plain”,strlen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(content), content);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break;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case 505: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break;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default: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break;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sendsegment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s,buffer,strlen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(buffer));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模块划分之业务管理模块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日志管理子模块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LiuServer</a:t>
            </a:r>
            <a:r>
              <a:rPr lang="zh-CN" altLang="en-US" dirty="0" smtClean="0"/>
              <a:t>可执行程序的当前目录下，有一个</a:t>
            </a:r>
            <a:r>
              <a:rPr lang="en-US" dirty="0" smtClean="0"/>
              <a:t>log</a:t>
            </a:r>
            <a:r>
              <a:rPr lang="zh-CN" altLang="en-US" dirty="0" smtClean="0"/>
              <a:t>文件夹，这里面存储所有</a:t>
            </a:r>
            <a:r>
              <a:rPr lang="en-US" dirty="0" err="1" smtClean="0"/>
              <a:t>LiuServer</a:t>
            </a:r>
            <a:r>
              <a:rPr lang="zh-CN" altLang="en-US" dirty="0" smtClean="0"/>
              <a:t>的运行日志，其中日志文件的格式采用</a:t>
            </a:r>
            <a:r>
              <a:rPr lang="en-US" dirty="0" smtClean="0"/>
              <a:t>XML</a:t>
            </a:r>
            <a:r>
              <a:rPr lang="zh-CN" altLang="en-US" dirty="0" smtClean="0"/>
              <a:t>的形式表示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打开日志文件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添加日志记录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关闭日志文件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48064" y="3717032"/>
          <a:ext cx="3429184" cy="1416164"/>
        </p:xfrm>
        <a:graphic>
          <a:graphicData uri="http://schemas.openxmlformats.org/drawingml/2006/table">
            <a:tbl>
              <a:tblPr/>
              <a:tblGrid>
                <a:gridCol w="3429184"/>
              </a:tblGrid>
              <a:tr h="14161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&lt;Log&gt;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&lt;record&gt;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&lt;method&gt;GET&lt;/method&gt;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&lt;path&gt;./web/index.htm&lt;/path&gt;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&gt;200&lt;/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&lt;/record&gt;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&lt;/Log&gt;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79912" y="2780928"/>
          <a:ext cx="4797336" cy="2900908"/>
        </p:xfrm>
        <a:graphic>
          <a:graphicData uri="http://schemas.openxmlformats.org/drawingml/2006/table">
            <a:tbl>
              <a:tblPr/>
              <a:tblGrid>
                <a:gridCol w="4797336"/>
              </a:tblGrid>
              <a:tr h="2900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FILE*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openlogfile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(FILE *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char filename[200];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sprintf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(filename,"./log/%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s.xml",getcurrenttime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());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fopen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filename,"ab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+");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== NULL)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("can't open this file[%s]\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n",filename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return NULL;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("&lt;?xml version=\"1.0\" encoding=\"GB2312\"?&gt;",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("&lt;Log&gt;",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fflush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return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71800" y="2708920"/>
          <a:ext cx="5850255" cy="2966060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2966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insertlognode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(FILE *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fp,struct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HttpRequest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*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 == NULL)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	return;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("&lt;record&gt;",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("&lt;method&gt;",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method,fp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("&lt;/method&gt;",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("&lt;path&gt;",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path,fp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("&lt;/path&gt;",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char 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[100];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sprintf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,"&lt;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&gt;%d&lt;/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prequest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-&gt;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responsecode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reponsecode,fp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("&lt;/record&gt;",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fflush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0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26201" y="2708920"/>
          <a:ext cx="5850255" cy="1272148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127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closelogfile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(FILE *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 == NULL)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	return;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fputs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("&lt;/Log&gt;",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fclose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050" kern="100" dirty="0" err="1">
                          <a:latin typeface="Times New Roman"/>
                          <a:ea typeface="宋体"/>
                        </a:rPr>
                        <a:t>fp</a:t>
                      </a: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模块划分之界面模块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界面框架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启动事件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若系统服务没有启动，则启动系统服务；</a:t>
            </a:r>
          </a:p>
          <a:p>
            <a:pPr lvl="2"/>
            <a:r>
              <a:rPr lang="zh-CN" altLang="en-US" dirty="0" smtClean="0"/>
              <a:t>若当前系统服务处于运行状态，则不予以响应；</a:t>
            </a:r>
          </a:p>
          <a:p>
            <a:pPr lvl="2"/>
            <a:r>
              <a:rPr lang="zh-CN" altLang="en-US" dirty="0" smtClean="0"/>
              <a:t>若当前系统处于暂停状态，则重新置其运行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暂停事件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关闭事件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03009" y="188640"/>
          <a:ext cx="4277303" cy="7193280"/>
        </p:xfrm>
        <a:graphic>
          <a:graphicData uri="http://schemas.openxmlformats.org/drawingml/2006/table">
            <a:tbl>
              <a:tblPr/>
              <a:tblGrid>
                <a:gridCol w="4277303"/>
              </a:tblGrid>
              <a:tr h="64087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main(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argc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 char *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argv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[] )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*window = NULL;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*box1;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*box2;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*button;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*label;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*separator;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gtk_init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argc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, &amp;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argv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);      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window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gtk_window_new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(GTK_WINDOW_TOPLEVEL);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g_signal_connect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(G_OBJECT (window), "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delete_event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",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      G_CALLBACK 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close_application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                  NULL);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gtk_window_set_title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(GTK_WINDOW (window), "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LiuServer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1.0");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gtk_container_set_border_width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(GTK_CONTAINER (window), 20);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box1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gtk_vbox_new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(FALSE,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gtk_container_add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(GTK_CONTAINER (window), box1);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(box1);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box2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gtk_vbox_new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(FALSE, 10);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gtk_container_set_border_width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(GTK_CONTAINER (box2), 10);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(box1), box2, TRUE,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(box2);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label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gtk_label_new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("Server Status: stop");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button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gtk_button_new_with_label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("Run");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g_signal_connect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(G_OBJECT (button), "clicked",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      G_CALLBACK 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run_button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), G_OBJECT(label));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(box2), button, TRUE,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(button);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button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gtk_button_new_with_label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("Pause");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g_signal_connect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(G_OBJECT (button), "clicked",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	      G_CALLBACK 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pause_button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), G_OBJECT(label));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(box2), button, TRUE,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(button);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button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gtk_button_new_with_label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("Stop");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(box2), button, TRUE,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g_signal_connect_swapped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(G_OBJECT (button), "clicked",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                          G_CALLBACK (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close_application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),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                          window);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(button);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separator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gtk_hseparator_new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(box1), separator, FALSE,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(separator);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box2 =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gtk_vbox_new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(FALSE, 10);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gtk_container_set_border_width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(GTK_CONTAINER (box2), 10);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(box1), box2, FALSE,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(box2);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gtk_box_pack_start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(GTK_BOX (box2), label, TRUE, TRUE, 0);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GTK_WIDGET_SET_FLAGS (button, GTK_CAN_DEFAULT);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gtk_widget_grab_default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(button);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(label);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gtk_widget_show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(window);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 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800" kern="100" dirty="0" err="1">
                          <a:latin typeface="Times New Roman"/>
                          <a:ea typeface="宋体"/>
                        </a:rPr>
                        <a:t>gtk_main</a:t>
                      </a: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();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    return 0;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800" kern="100" dirty="0">
                        <a:latin typeface="Times New Roman"/>
                        <a:ea typeface="宋体"/>
                      </a:endParaRPr>
                    </a:p>
                  </a:txBody>
                  <a:tcPr marL="34441" marR="344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6872" y="1988820"/>
          <a:ext cx="5949464" cy="3384396"/>
        </p:xfrm>
        <a:graphic>
          <a:graphicData uri="http://schemas.openxmlformats.org/drawingml/2006/table">
            <a:tbl>
              <a:tblPr/>
              <a:tblGrid>
                <a:gridCol w="5949464"/>
              </a:tblGrid>
              <a:tr h="33843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run_button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*widget,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gpointer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 data 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 //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g_print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("run was pressed\n");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gIsRun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== 0)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pthread_t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threadid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temp;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temp =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pthread_create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(&amp;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threadid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, NULL,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server_process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, NULL); 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1;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else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== 0)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1;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else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("is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runnning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.....\n ");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gtk_label_set_text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 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GtkLabel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*)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data,"Server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Status: run...."); 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6872" y="2057400"/>
          <a:ext cx="5850255" cy="2743200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pause_button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*widget, 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gpointer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 data 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gIsRun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== 1)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if(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== 1)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gServerStatus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= 0;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else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("is pause\n");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gtk_label_set_text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 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GtkLabel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*)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data,"Server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Status: pause");	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else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printf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("need run....\n");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6872" y="2780928"/>
          <a:ext cx="5850255" cy="1059552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1059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gint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close_application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GtkWidget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*widget,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GdkEvent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*event, 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gpointer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  data )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{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closelogfile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pfilelog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en-US" sz="900" kern="100" dirty="0" err="1">
                          <a:latin typeface="Times New Roman"/>
                          <a:ea typeface="宋体"/>
                        </a:rPr>
                        <a:t>gtk_main_quit</a:t>
                      </a: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 ();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	return FALSE;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GCC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endParaRPr lang="zh-CN" altLang="en-US" sz="18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运行服务器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打开客户端</a:t>
            </a:r>
            <a:r>
              <a:rPr lang="en-US" altLang="zh-CN" dirty="0" smtClean="0"/>
              <a:t>(IE)</a:t>
            </a:r>
            <a:r>
              <a:rPr lang="zh-CN" altLang="en-US" dirty="0" smtClean="0"/>
              <a:t>输入网址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2924944"/>
          <a:ext cx="5850255" cy="731520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gcc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-Wall -g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webserver.c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-o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webserver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lpthread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`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pkg-config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cflags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gtk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+-2.0` \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`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pkg-config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libs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gtk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+-2.0`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4941168"/>
          <a:ext cx="5850255" cy="288032"/>
        </p:xfrm>
        <a:graphic>
          <a:graphicData uri="http://schemas.openxmlformats.org/drawingml/2006/table">
            <a:tbl>
              <a:tblPr/>
              <a:tblGrid>
                <a:gridCol w="5850255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root@localhost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Project]./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webserver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16632"/>
            <a:ext cx="561657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3573016"/>
            <a:ext cx="5313362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9600" smtClean="0"/>
              <a:t>      谢    </a:t>
            </a:r>
            <a:r>
              <a:rPr lang="zh-CN" altLang="en-US" sz="9600" dirty="0" smtClean="0"/>
              <a:t>谢！</a:t>
            </a:r>
            <a:endParaRPr lang="en-US" altLang="zh-CN" sz="9600" dirty="0" smtClean="0"/>
          </a:p>
          <a:p>
            <a:pPr lvl="1">
              <a:spcBef>
                <a:spcPct val="50000"/>
              </a:spcBef>
              <a:buNone/>
            </a:pPr>
            <a:r>
              <a:rPr lang="en-US" sz="1800" dirty="0" smtClean="0"/>
              <a:t> 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超文本传输协议</a:t>
            </a:r>
          </a:p>
          <a:p>
            <a:pPr lvl="0"/>
            <a:r>
              <a:rPr lang="zh-CN" altLang="en-US" dirty="0" smtClean="0"/>
              <a:t>协议解析</a:t>
            </a:r>
          </a:p>
          <a:p>
            <a:pPr lvl="0"/>
            <a:r>
              <a:rPr lang="zh-CN" altLang="en-US" dirty="0" smtClean="0"/>
              <a:t>文件传输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</a:p>
          <a:p>
            <a:pPr lvl="1"/>
            <a:r>
              <a:rPr lang="zh-CN" altLang="en-US" dirty="0" smtClean="0"/>
              <a:t>超文本传输协议（</a:t>
            </a:r>
            <a:r>
              <a:rPr lang="en-US" dirty="0" smtClean="0"/>
              <a:t>HTTP)</a:t>
            </a:r>
            <a:r>
              <a:rPr lang="zh-CN" altLang="en-US" dirty="0" smtClean="0"/>
              <a:t>是一种应用于分布式、合作式、多媒体信息系统的应用层协议。用于从</a:t>
            </a:r>
            <a:r>
              <a:rPr lang="en-US" dirty="0" smtClean="0"/>
              <a:t>WWW</a:t>
            </a:r>
            <a:r>
              <a:rPr lang="zh-CN" altLang="en-US" dirty="0" smtClean="0"/>
              <a:t>服务器传输数据到本地客户端，得到广泛应用。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基于请求</a:t>
            </a:r>
            <a:r>
              <a:rPr lang="en-US" dirty="0" smtClean="0"/>
              <a:t>/</a:t>
            </a:r>
            <a:r>
              <a:rPr lang="zh-CN" altLang="en-US" dirty="0" smtClean="0"/>
              <a:t>响应式的</a:t>
            </a:r>
            <a:r>
              <a:rPr lang="en-US" dirty="0" smtClean="0"/>
              <a:t>(</a:t>
            </a:r>
            <a:r>
              <a:rPr lang="zh-CN" altLang="en-US" dirty="0" smtClean="0"/>
              <a:t>相当于客户机</a:t>
            </a:r>
            <a:r>
              <a:rPr lang="en-US" dirty="0" smtClean="0"/>
              <a:t>/</a:t>
            </a:r>
            <a:r>
              <a:rPr lang="zh-CN" altLang="en-US" dirty="0" smtClean="0"/>
              <a:t>服务器模式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214414" y="4286256"/>
          <a:ext cx="7243505" cy="1928826"/>
        </p:xfrm>
        <a:graphic>
          <a:graphicData uri="http://schemas.openxmlformats.org/presentationml/2006/ole">
            <p:oleObj spid="_x0000_s5121" name="Visio" r:id="rId3" imgW="4975479" imgH="13220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</a:p>
          <a:p>
            <a:pPr lvl="1"/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129407" y="1142984"/>
          <a:ext cx="7586129" cy="5429288"/>
        </p:xfrm>
        <a:graphic>
          <a:graphicData uri="http://schemas.openxmlformats.org/presentationml/2006/ole">
            <p:oleObj spid="_x0000_s21507" name="Visio" r:id="rId3" imgW="4857369" imgH="347510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客户端：客户机与服务器建立连接后，发送一个请求给服务器，请求方式的格式为：统一资源标识符</a:t>
            </a:r>
            <a:r>
              <a:rPr lang="en-US" dirty="0" smtClean="0"/>
              <a:t>(URL)</a:t>
            </a:r>
            <a:r>
              <a:rPr lang="zh-CN" altLang="en-US" dirty="0" smtClean="0"/>
              <a:t>、协议版本号，后边是</a:t>
            </a:r>
            <a:r>
              <a:rPr lang="en-US" dirty="0" smtClean="0"/>
              <a:t>MIME</a:t>
            </a:r>
            <a:r>
              <a:rPr lang="zh-CN" altLang="en-US" dirty="0" smtClean="0"/>
              <a:t>信息包括请求修饰符、客户机信息和可能的内容。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服务器端：服务器接到请求后，首先解的请求信息，根据不同的请求模式给予相应的响应信息，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中规定了六种请求格式，但最常用到的是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请求。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服务器端的响应信息格式为：一个状态行，包括信息的协议版本号、一个成功或错误的代码；然后是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信息包括服务器信息、实体信息；最后是可能的文件内容，如果存在。</a:t>
            </a:r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请求信息格式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/index.htm HTTP/1.1</a:t>
            </a:r>
          </a:p>
          <a:p>
            <a:pPr lvl="1"/>
            <a:r>
              <a:rPr lang="en-US" altLang="zh-CN" dirty="0" smtClean="0"/>
              <a:t>Accept: image/gif, image/x-</a:t>
            </a:r>
            <a:r>
              <a:rPr lang="en-US" altLang="zh-CN" dirty="0" err="1" smtClean="0"/>
              <a:t>xbitmap</a:t>
            </a:r>
            <a:r>
              <a:rPr lang="en-US" altLang="zh-CN" dirty="0" smtClean="0"/>
              <a:t>, image/jpeg, image/</a:t>
            </a:r>
            <a:r>
              <a:rPr lang="en-US" altLang="zh-CN" dirty="0" err="1" smtClean="0"/>
              <a:t>pjpeg</a:t>
            </a:r>
            <a:r>
              <a:rPr lang="en-US" altLang="zh-CN" dirty="0" smtClean="0"/>
              <a:t>, application/x-shockwave-flash, application/vnd.ms-excel, application/vnd.ms-</a:t>
            </a:r>
            <a:r>
              <a:rPr lang="en-US" altLang="zh-CN" dirty="0" err="1" smtClean="0"/>
              <a:t>powerpoint</a:t>
            </a:r>
            <a:r>
              <a:rPr lang="en-US" altLang="zh-CN" dirty="0" smtClean="0"/>
              <a:t>, application/</a:t>
            </a:r>
            <a:r>
              <a:rPr lang="en-US" altLang="zh-CN" dirty="0" err="1" smtClean="0"/>
              <a:t>msword</a:t>
            </a:r>
            <a:r>
              <a:rPr lang="en-US" altLang="zh-CN" dirty="0" smtClean="0"/>
              <a:t>, application/x-</a:t>
            </a:r>
            <a:r>
              <a:rPr lang="en-US" altLang="zh-CN" dirty="0" err="1" smtClean="0"/>
              <a:t>silverlight</a:t>
            </a:r>
            <a:r>
              <a:rPr lang="en-US" altLang="zh-CN" dirty="0" smtClean="0"/>
              <a:t>, */*</a:t>
            </a:r>
          </a:p>
          <a:p>
            <a:pPr lvl="1"/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</a:t>
            </a:r>
          </a:p>
          <a:p>
            <a:pPr lvl="1"/>
            <a:r>
              <a:rPr lang="en-US" altLang="zh-CN" dirty="0" smtClean="0"/>
              <a:t>User-Agent: Mozilla/4.0 (compatible; MSIE 6.0; Windows NT 5.1; SV1; Mozilla/4.0 (compatible; MSIE 6.0; Windows NT 5.1; SV1) ; </a:t>
            </a:r>
            <a:r>
              <a:rPr lang="en-US" altLang="zh-CN" dirty="0" err="1" smtClean="0"/>
              <a:t>Maxthon</a:t>
            </a:r>
            <a:r>
              <a:rPr lang="en-US" altLang="zh-CN" dirty="0" smtClean="0"/>
              <a:t>; .NET CLR 1.1.4322; .NET CLR 2.0.50727; CIBA)</a:t>
            </a:r>
          </a:p>
          <a:p>
            <a:pPr lvl="1"/>
            <a:r>
              <a:rPr lang="en-US" altLang="zh-CN" dirty="0" smtClean="0"/>
              <a:t>Host: 10.21.0.193</a:t>
            </a:r>
          </a:p>
          <a:p>
            <a:pPr lvl="1"/>
            <a:r>
              <a:rPr lang="en-US" altLang="zh-CN" dirty="0" smtClean="0"/>
              <a:t>Connection: Keep-Alive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请求信息格式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请求行格式：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Method Request-URI HTTP-</a:t>
            </a:r>
            <a:r>
              <a:rPr lang="en-US" dirty="0" err="1" smtClean="0"/>
              <a:t>VersionCRLF</a:t>
            </a:r>
            <a:endParaRPr lang="zh-CN" altLang="en-US" dirty="0" smtClean="0"/>
          </a:p>
          <a:p>
            <a:pPr lvl="1">
              <a:buNone/>
            </a:pPr>
            <a:r>
              <a:rPr lang="en-US" dirty="0" smtClean="0"/>
              <a:t>Method</a:t>
            </a:r>
            <a:r>
              <a:rPr lang="zh-CN" altLang="en-US" dirty="0" smtClean="0"/>
              <a:t>表示对于</a:t>
            </a:r>
            <a:r>
              <a:rPr lang="en-US" dirty="0" smtClean="0"/>
              <a:t>Request-URI</a:t>
            </a:r>
            <a:r>
              <a:rPr lang="zh-CN" altLang="en-US" dirty="0" smtClean="0"/>
              <a:t>完成的方法，这个字段是大小写敏感的，可能的取值：</a:t>
            </a:r>
            <a:r>
              <a:rPr lang="en-US" b="1" dirty="0" smtClean="0"/>
              <a:t>OPTIONS</a:t>
            </a:r>
            <a:r>
              <a:rPr lang="zh-CN" altLang="en-US" b="1" dirty="0" smtClean="0"/>
              <a:t>、</a:t>
            </a:r>
            <a:r>
              <a:rPr lang="en-US" b="1" dirty="0" smtClean="0"/>
              <a:t>GET</a:t>
            </a:r>
            <a:r>
              <a:rPr lang="zh-CN" altLang="en-US" b="1" dirty="0" smtClean="0"/>
              <a:t>、</a:t>
            </a:r>
            <a:r>
              <a:rPr lang="en-US" b="1" dirty="0" smtClean="0"/>
              <a:t>HEAD</a:t>
            </a:r>
            <a:r>
              <a:rPr lang="zh-CN" altLang="en-US" b="1" dirty="0" smtClean="0"/>
              <a:t>、</a:t>
            </a:r>
            <a:r>
              <a:rPr lang="en-US" b="1" dirty="0" smtClean="0"/>
              <a:t>POST</a:t>
            </a:r>
            <a:r>
              <a:rPr lang="zh-CN" altLang="en-US" b="1" dirty="0" smtClean="0"/>
              <a:t>、</a:t>
            </a:r>
            <a:r>
              <a:rPr lang="en-US" b="1" dirty="0" smtClean="0"/>
              <a:t>PUT</a:t>
            </a:r>
            <a:r>
              <a:rPr lang="zh-CN" altLang="en-US" b="1" dirty="0" smtClean="0"/>
              <a:t>、</a:t>
            </a:r>
            <a:r>
              <a:rPr lang="en-US" b="1" dirty="0" smtClean="0"/>
              <a:t>DELETE</a:t>
            </a:r>
            <a:r>
              <a:rPr lang="zh-CN" altLang="en-US" b="1" dirty="0" smtClean="0"/>
              <a:t>、</a:t>
            </a:r>
            <a:r>
              <a:rPr lang="en-US" b="1" dirty="0" smtClean="0"/>
              <a:t>TRACE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Request-URI</a:t>
            </a:r>
            <a:r>
              <a:rPr lang="zh-CN" altLang="en-US" dirty="0" smtClean="0"/>
              <a:t>是请求的资源文件路径，它遵循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格式，在此字段为星号</a:t>
            </a:r>
            <a:r>
              <a:rPr lang="en-US" altLang="zh-CN" dirty="0" smtClean="0"/>
              <a:t>(*)</a:t>
            </a:r>
            <a:r>
              <a:rPr lang="zh-CN" altLang="en-US" dirty="0" smtClean="0"/>
              <a:t>时，说明请求并不用于某个特定的资源地址，而是用于服务器本身；</a:t>
            </a:r>
          </a:p>
          <a:p>
            <a:pPr lvl="1">
              <a:buNone/>
            </a:pPr>
            <a:r>
              <a:rPr lang="en-US" altLang="zh-CN" dirty="0" smtClean="0"/>
              <a:t>HTTP-Version</a:t>
            </a:r>
            <a:r>
              <a:rPr lang="zh-CN" altLang="en-US" dirty="0" smtClean="0"/>
              <a:t>表示支持的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版本，例如为</a:t>
            </a:r>
            <a:r>
              <a:rPr lang="en-US" altLang="zh-CN" dirty="0" smtClean="0"/>
              <a:t>HTTP/1.1</a:t>
            </a:r>
            <a:r>
              <a:rPr lang="zh-CN" altLang="en-US" dirty="0" smtClean="0"/>
              <a:t>；</a:t>
            </a:r>
          </a:p>
          <a:p>
            <a:pPr lvl="1">
              <a:buNone/>
            </a:pPr>
            <a:r>
              <a:rPr lang="en-US" altLang="zh-CN" dirty="0" smtClean="0"/>
              <a:t>CRLF</a:t>
            </a:r>
            <a:r>
              <a:rPr lang="zh-CN" altLang="en-US" dirty="0" smtClean="0"/>
              <a:t>表示换行回车符。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请求信息格式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请求实体格式：</a:t>
            </a:r>
            <a:r>
              <a:rPr lang="en-US" dirty="0" smtClean="0"/>
              <a:t> Entity: value</a:t>
            </a:r>
          </a:p>
          <a:p>
            <a:pPr lvl="1">
              <a:buNone/>
            </a:pPr>
            <a:r>
              <a:rPr lang="zh-CN" altLang="en-US" dirty="0" smtClean="0"/>
              <a:t>在实体名与实体值之间有：和空格或制表符隔开，在一次</a:t>
            </a:r>
            <a:r>
              <a:rPr lang="en-US" dirty="0" smtClean="0"/>
              <a:t>HTTP</a:t>
            </a:r>
            <a:r>
              <a:rPr lang="zh-CN" altLang="en-US" dirty="0" smtClean="0"/>
              <a:t>请求中要包含部分实体信息。</a:t>
            </a:r>
            <a:endParaRPr lang="en-US" dirty="0" smtClean="0"/>
          </a:p>
          <a:p>
            <a:pPr lvl="1"/>
            <a:r>
              <a:rPr lang="en-US" altLang="zh-CN" dirty="0" smtClean="0"/>
              <a:t>Accept</a:t>
            </a:r>
          </a:p>
          <a:p>
            <a:pPr lvl="1"/>
            <a:r>
              <a:rPr lang="en-US" altLang="zh-CN" dirty="0" smtClean="0"/>
              <a:t>Accept-</a:t>
            </a:r>
            <a:r>
              <a:rPr lang="en-US" altLang="zh-CN" dirty="0" err="1" smtClean="0"/>
              <a:t>Charset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Accept-Language</a:t>
            </a:r>
          </a:p>
          <a:p>
            <a:pPr lvl="1"/>
            <a:r>
              <a:rPr lang="en-US" altLang="zh-CN" dirty="0" smtClean="0"/>
              <a:t>Accept-Encoding</a:t>
            </a:r>
          </a:p>
          <a:p>
            <a:pPr lvl="1"/>
            <a:r>
              <a:rPr lang="en-US" altLang="zh-CN" dirty="0" smtClean="0"/>
              <a:t>Authorization</a:t>
            </a:r>
          </a:p>
          <a:p>
            <a:pPr lvl="1"/>
            <a:r>
              <a:rPr lang="en-US" altLang="zh-CN" dirty="0" smtClean="0"/>
              <a:t>Connection</a:t>
            </a:r>
          </a:p>
          <a:p>
            <a:pPr lvl="1"/>
            <a:r>
              <a:rPr lang="en-US" altLang="zh-CN" dirty="0" smtClean="0"/>
              <a:t>Content-Type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1974</Words>
  <Application>Microsoft Office PowerPoint</Application>
  <PresentationFormat>全屏显示(4:3)</PresentationFormat>
  <Paragraphs>651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流畅</vt:lpstr>
      <vt:lpstr>Visio</vt:lpstr>
      <vt:lpstr>Linux C程序基础与实例讲解</vt:lpstr>
      <vt:lpstr>第十七章 HTTP服务器设计与实现</vt:lpstr>
      <vt:lpstr>内容导读</vt:lpstr>
      <vt:lpstr>HTTP协议</vt:lpstr>
      <vt:lpstr>HTTP协议</vt:lpstr>
      <vt:lpstr>HTTP协议</vt:lpstr>
      <vt:lpstr>HTTP协议</vt:lpstr>
      <vt:lpstr>HTTP协议</vt:lpstr>
      <vt:lpstr>HTTP协议</vt:lpstr>
      <vt:lpstr>HTTP协议</vt:lpstr>
      <vt:lpstr>HTTP协议</vt:lpstr>
      <vt:lpstr>HTTP协议</vt:lpstr>
      <vt:lpstr>HTTP协议</vt:lpstr>
      <vt:lpstr>HTTP服务器设计</vt:lpstr>
      <vt:lpstr>HTTP服务器设计</vt:lpstr>
      <vt:lpstr>HTTP服务器设计</vt:lpstr>
      <vt:lpstr>HTTP服务器设计</vt:lpstr>
      <vt:lpstr>模块划分之主服务模块</vt:lpstr>
      <vt:lpstr>模块划分之业务管理模块</vt:lpstr>
      <vt:lpstr>模块划分之业务管理模块</vt:lpstr>
      <vt:lpstr>模块划分之业务管理模块</vt:lpstr>
      <vt:lpstr>模块划分之业务管理模块</vt:lpstr>
      <vt:lpstr>模块划分之业务管理模块</vt:lpstr>
      <vt:lpstr>模块划分之业务管理模块</vt:lpstr>
      <vt:lpstr>模块划分之业务管理模块</vt:lpstr>
      <vt:lpstr>模块划分之界面模块</vt:lpstr>
      <vt:lpstr>编译与测试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Linux基础</dc:title>
  <dc:creator>admin</dc:creator>
  <cp:lastModifiedBy>zhao</cp:lastModifiedBy>
  <cp:revision>255</cp:revision>
  <dcterms:created xsi:type="dcterms:W3CDTF">2011-12-08T07:23:51Z</dcterms:created>
  <dcterms:modified xsi:type="dcterms:W3CDTF">2012-02-27T09:51:20Z</dcterms:modified>
</cp:coreProperties>
</file>