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9"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7" d="100"/>
          <a:sy n="77" d="100"/>
        </p:scale>
        <p:origin x="91" y="16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fr-FR"/>
              <a:t>Modifiez le style du titre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04E87648-4DCA-4113-81F8-61EC9F705BCF}" type="datetimeFigureOut">
              <a:rPr lang="fr-FR" smtClean="0"/>
              <a:t>10/01/2021</a:t>
            </a:fld>
            <a:endParaRPr lang="fr-FR"/>
          </a:p>
        </p:txBody>
      </p:sp>
      <p:sp>
        <p:nvSpPr>
          <p:cNvPr id="5" name="Footer Placeholder 4"/>
          <p:cNvSpPr>
            <a:spLocks noGrp="1"/>
          </p:cNvSpPr>
          <p:nvPr>
            <p:ph type="ftr" sz="quarter" idx="11"/>
          </p:nvPr>
        </p:nvSpPr>
        <p:spPr>
          <a:xfrm>
            <a:off x="3962399" y="5870575"/>
            <a:ext cx="4893958" cy="377825"/>
          </a:xfrm>
        </p:spPr>
        <p:txBody>
          <a:bodyPr/>
          <a:lstStyle/>
          <a:p>
            <a:endParaRPr lang="fr-FR"/>
          </a:p>
        </p:txBody>
      </p:sp>
      <p:sp>
        <p:nvSpPr>
          <p:cNvPr id="6" name="Slide Number Placeholder 5"/>
          <p:cNvSpPr>
            <a:spLocks noGrp="1"/>
          </p:cNvSpPr>
          <p:nvPr>
            <p:ph type="sldNum" sz="quarter" idx="12"/>
          </p:nvPr>
        </p:nvSpPr>
        <p:spPr>
          <a:xfrm>
            <a:off x="10608958" y="5870575"/>
            <a:ext cx="551167" cy="377825"/>
          </a:xfrm>
        </p:spPr>
        <p:txBody>
          <a:bodyPr/>
          <a:lstStyle/>
          <a:p>
            <a:fld id="{C63D5B20-57DA-42F4-BBBF-9915E641EA36}" type="slidenum">
              <a:rPr lang="fr-FR" smtClean="0"/>
              <a:t>‹N°›</a:t>
            </a:fld>
            <a:endParaRPr lang="fr-FR"/>
          </a:p>
        </p:txBody>
      </p:sp>
    </p:spTree>
    <p:extLst>
      <p:ext uri="{BB962C8B-B14F-4D97-AF65-F5344CB8AC3E}">
        <p14:creationId xmlns:p14="http://schemas.microsoft.com/office/powerpoint/2010/main" val="201481783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4E87648-4DCA-4113-81F8-61EC9F705BCF}" type="datetimeFigureOut">
              <a:rPr lang="fr-FR" smtClean="0"/>
              <a:t>10/01/2021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63D5B20-57DA-42F4-BBBF-9915E641EA36}" type="slidenum">
              <a:rPr lang="fr-FR" smtClean="0"/>
              <a:t>‹N°›</a:t>
            </a:fld>
            <a:endParaRPr lang="fr-FR"/>
          </a:p>
        </p:txBody>
      </p:sp>
    </p:spTree>
    <p:extLst>
      <p:ext uri="{BB962C8B-B14F-4D97-AF65-F5344CB8AC3E}">
        <p14:creationId xmlns:p14="http://schemas.microsoft.com/office/powerpoint/2010/main" val="50010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fr-FR"/>
              <a:t>Modifiez le style du titre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04E87648-4DCA-4113-81F8-61EC9F705BCF}" type="datetimeFigureOut">
              <a:rPr lang="fr-FR" smtClean="0"/>
              <a:t>10/01/2021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63D5B20-57DA-42F4-BBBF-9915E641EA36}" type="slidenum">
              <a:rPr lang="fr-FR" smtClean="0"/>
              <a:t>‹N°›</a:t>
            </a:fld>
            <a:endParaRPr lang="fr-FR"/>
          </a:p>
        </p:txBody>
      </p:sp>
    </p:spTree>
    <p:extLst>
      <p:ext uri="{BB962C8B-B14F-4D97-AF65-F5344CB8AC3E}">
        <p14:creationId xmlns:p14="http://schemas.microsoft.com/office/powerpoint/2010/main" val="2579316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04E87648-4DCA-4113-81F8-61EC9F705BCF}" type="datetimeFigureOut">
              <a:rPr lang="fr-FR" smtClean="0"/>
              <a:t>10/01/2021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63D5B20-57DA-42F4-BBBF-9915E641EA36}" type="slidenum">
              <a:rPr lang="fr-FR" smtClean="0"/>
              <a:t>‹N°›</a:t>
            </a:fld>
            <a:endParaRPr lang="fr-FR"/>
          </a:p>
        </p:txBody>
      </p:sp>
    </p:spTree>
    <p:extLst>
      <p:ext uri="{BB962C8B-B14F-4D97-AF65-F5344CB8AC3E}">
        <p14:creationId xmlns:p14="http://schemas.microsoft.com/office/powerpoint/2010/main" val="19449217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fr-FR"/>
              <a:t>Modifiez le style du titre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04E87648-4DCA-4113-81F8-61EC9F705BCF}" type="datetimeFigureOut">
              <a:rPr lang="fr-FR" smtClean="0"/>
              <a:t>10/01/2021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63D5B20-57DA-42F4-BBBF-9915E641EA36}" type="slidenum">
              <a:rPr lang="fr-FR" smtClean="0"/>
              <a:t>‹N°›</a:t>
            </a:fld>
            <a:endParaRPr lang="fr-FR"/>
          </a:p>
        </p:txBody>
      </p:sp>
    </p:spTree>
    <p:extLst>
      <p:ext uri="{BB962C8B-B14F-4D97-AF65-F5344CB8AC3E}">
        <p14:creationId xmlns:p14="http://schemas.microsoft.com/office/powerpoint/2010/main" val="34483786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04E87648-4DCA-4113-81F8-61EC9F705BCF}" type="datetimeFigureOut">
              <a:rPr lang="fr-FR" smtClean="0"/>
              <a:t>10/01/2021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63D5B20-57DA-42F4-BBBF-9915E641EA36}" type="slidenum">
              <a:rPr lang="fr-FR" smtClean="0"/>
              <a:t>‹N°›</a:t>
            </a:fld>
            <a:endParaRPr lang="fr-FR"/>
          </a:p>
        </p:txBody>
      </p:sp>
    </p:spTree>
    <p:extLst>
      <p:ext uri="{BB962C8B-B14F-4D97-AF65-F5344CB8AC3E}">
        <p14:creationId xmlns:p14="http://schemas.microsoft.com/office/powerpoint/2010/main" val="39905491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04E87648-4DCA-4113-81F8-61EC9F705BCF}" type="datetimeFigureOut">
              <a:rPr lang="fr-FR" smtClean="0"/>
              <a:t>10/01/2021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63D5B20-57DA-42F4-BBBF-9915E641EA36}" type="slidenum">
              <a:rPr lang="fr-FR" smtClean="0"/>
              <a:t>‹N°›</a:t>
            </a:fld>
            <a:endParaRPr lang="fr-FR"/>
          </a:p>
        </p:txBody>
      </p:sp>
    </p:spTree>
    <p:extLst>
      <p:ext uri="{BB962C8B-B14F-4D97-AF65-F5344CB8AC3E}">
        <p14:creationId xmlns:p14="http://schemas.microsoft.com/office/powerpoint/2010/main" val="11295508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4E87648-4DCA-4113-81F8-61EC9F705BCF}" type="datetimeFigureOut">
              <a:rPr lang="fr-FR" smtClean="0"/>
              <a:t>10/01/2021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63D5B20-57DA-42F4-BBBF-9915E641EA36}" type="slidenum">
              <a:rPr lang="fr-FR" smtClean="0"/>
              <a:t>‹N°›</a:t>
            </a:fld>
            <a:endParaRPr lang="fr-FR"/>
          </a:p>
        </p:txBody>
      </p:sp>
      <p:sp>
        <p:nvSpPr>
          <p:cNvPr id="8" name="Title 1"/>
          <p:cNvSpPr>
            <a:spLocks noGrp="1"/>
          </p:cNvSpPr>
          <p:nvPr>
            <p:ph type="title"/>
          </p:nvPr>
        </p:nvSpPr>
        <p:spPr>
          <a:xfrm>
            <a:off x="685801" y="609600"/>
            <a:ext cx="10131425" cy="1456267"/>
          </a:xfrm>
        </p:spPr>
        <p:txBody>
          <a:bodyPr/>
          <a:lstStyle/>
          <a:p>
            <a:r>
              <a:rPr lang="fr-FR"/>
              <a:t>Modifiez le style du titre</a:t>
            </a:r>
            <a:endParaRPr lang="en-US" dirty="0"/>
          </a:p>
        </p:txBody>
      </p:sp>
    </p:spTree>
    <p:extLst>
      <p:ext uri="{BB962C8B-B14F-4D97-AF65-F5344CB8AC3E}">
        <p14:creationId xmlns:p14="http://schemas.microsoft.com/office/powerpoint/2010/main" val="28120104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4E87648-4DCA-4113-81F8-61EC9F705BCF}" type="datetimeFigureOut">
              <a:rPr lang="fr-FR" smtClean="0"/>
              <a:t>10/01/2021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63D5B20-57DA-42F4-BBBF-9915E641EA36}" type="slidenum">
              <a:rPr lang="fr-FR" smtClean="0"/>
              <a:t>‹N°›</a:t>
            </a:fld>
            <a:endParaRPr lang="fr-FR"/>
          </a:p>
        </p:txBody>
      </p:sp>
    </p:spTree>
    <p:extLst>
      <p:ext uri="{BB962C8B-B14F-4D97-AF65-F5344CB8AC3E}">
        <p14:creationId xmlns:p14="http://schemas.microsoft.com/office/powerpoint/2010/main" val="47954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4E87648-4DCA-4113-81F8-61EC9F705BCF}" type="datetimeFigureOut">
              <a:rPr lang="fr-FR" smtClean="0"/>
              <a:t>10/01/2021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63D5B20-57DA-42F4-BBBF-9915E641EA36}" type="slidenum">
              <a:rPr lang="fr-FR" smtClean="0"/>
              <a:t>‹N°›</a:t>
            </a:fld>
            <a:endParaRPr lang="fr-FR"/>
          </a:p>
        </p:txBody>
      </p:sp>
    </p:spTree>
    <p:extLst>
      <p:ext uri="{BB962C8B-B14F-4D97-AF65-F5344CB8AC3E}">
        <p14:creationId xmlns:p14="http://schemas.microsoft.com/office/powerpoint/2010/main" val="3977413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fr-FR"/>
              <a:t>Modifiez le style du titre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04E87648-4DCA-4113-81F8-61EC9F705BCF}" type="datetimeFigureOut">
              <a:rPr lang="fr-FR" smtClean="0"/>
              <a:t>10/01/2021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63D5B20-57DA-42F4-BBBF-9915E641EA36}" type="slidenum">
              <a:rPr lang="fr-FR" smtClean="0"/>
              <a:t>‹N°›</a:t>
            </a:fld>
            <a:endParaRPr lang="fr-FR"/>
          </a:p>
        </p:txBody>
      </p:sp>
    </p:spTree>
    <p:extLst>
      <p:ext uri="{BB962C8B-B14F-4D97-AF65-F5344CB8AC3E}">
        <p14:creationId xmlns:p14="http://schemas.microsoft.com/office/powerpoint/2010/main" val="3692725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04E87648-4DCA-4113-81F8-61EC9F705BCF}" type="datetimeFigureOut">
              <a:rPr lang="fr-FR" smtClean="0"/>
              <a:t>10/01/2021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63D5B20-57DA-42F4-BBBF-9915E641EA36}" type="slidenum">
              <a:rPr lang="fr-FR" smtClean="0"/>
              <a:t>‹N°›</a:t>
            </a:fld>
            <a:endParaRPr lang="fr-FR"/>
          </a:p>
        </p:txBody>
      </p:sp>
    </p:spTree>
    <p:extLst>
      <p:ext uri="{BB962C8B-B14F-4D97-AF65-F5344CB8AC3E}">
        <p14:creationId xmlns:p14="http://schemas.microsoft.com/office/powerpoint/2010/main" val="1613457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04E87648-4DCA-4113-81F8-61EC9F705BCF}" type="datetimeFigureOut">
              <a:rPr lang="fr-FR" smtClean="0"/>
              <a:t>10/01/2021</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C63D5B20-57DA-42F4-BBBF-9915E641EA36}" type="slidenum">
              <a:rPr lang="fr-FR" smtClean="0"/>
              <a:t>‹N°›</a:t>
            </a:fld>
            <a:endParaRPr lang="fr-FR"/>
          </a:p>
        </p:txBody>
      </p:sp>
    </p:spTree>
    <p:extLst>
      <p:ext uri="{BB962C8B-B14F-4D97-AF65-F5344CB8AC3E}">
        <p14:creationId xmlns:p14="http://schemas.microsoft.com/office/powerpoint/2010/main" val="1964429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04E87648-4DCA-4113-81F8-61EC9F705BCF}" type="datetimeFigureOut">
              <a:rPr lang="fr-FR" smtClean="0"/>
              <a:t>10/01/2021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C63D5B20-57DA-42F4-BBBF-9915E641EA36}" type="slidenum">
              <a:rPr lang="fr-FR" smtClean="0"/>
              <a:t>‹N°›</a:t>
            </a:fld>
            <a:endParaRPr lang="fr-FR"/>
          </a:p>
        </p:txBody>
      </p:sp>
    </p:spTree>
    <p:extLst>
      <p:ext uri="{BB962C8B-B14F-4D97-AF65-F5344CB8AC3E}">
        <p14:creationId xmlns:p14="http://schemas.microsoft.com/office/powerpoint/2010/main" val="3884616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04E87648-4DCA-4113-81F8-61EC9F705BCF}" type="datetimeFigureOut">
              <a:rPr lang="fr-FR" smtClean="0"/>
              <a:t>10/01/2021</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C63D5B20-57DA-42F4-BBBF-9915E641EA36}" type="slidenum">
              <a:rPr lang="fr-FR" smtClean="0"/>
              <a:t>‹N°›</a:t>
            </a:fld>
            <a:endParaRPr lang="fr-FR"/>
          </a:p>
        </p:txBody>
      </p:sp>
    </p:spTree>
    <p:extLst>
      <p:ext uri="{BB962C8B-B14F-4D97-AF65-F5344CB8AC3E}">
        <p14:creationId xmlns:p14="http://schemas.microsoft.com/office/powerpoint/2010/main" val="530550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4E87648-4DCA-4113-81F8-61EC9F705BCF}" type="datetimeFigureOut">
              <a:rPr lang="fr-FR" smtClean="0"/>
              <a:t>10/01/2021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63D5B20-57DA-42F4-BBBF-9915E641EA36}" type="slidenum">
              <a:rPr lang="fr-FR" smtClean="0"/>
              <a:t>‹N°›</a:t>
            </a:fld>
            <a:endParaRPr lang="fr-FR"/>
          </a:p>
        </p:txBody>
      </p:sp>
    </p:spTree>
    <p:extLst>
      <p:ext uri="{BB962C8B-B14F-4D97-AF65-F5344CB8AC3E}">
        <p14:creationId xmlns:p14="http://schemas.microsoft.com/office/powerpoint/2010/main" val="3885802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fr-FR"/>
              <a:t>Modifiez le style du titre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4E87648-4DCA-4113-81F8-61EC9F705BCF}" type="datetimeFigureOut">
              <a:rPr lang="fr-FR" smtClean="0"/>
              <a:t>10/01/2021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63D5B20-57DA-42F4-BBBF-9915E641EA36}" type="slidenum">
              <a:rPr lang="fr-FR" smtClean="0"/>
              <a:t>‹N°›</a:t>
            </a:fld>
            <a:endParaRPr lang="fr-FR"/>
          </a:p>
        </p:txBody>
      </p:sp>
    </p:spTree>
    <p:extLst>
      <p:ext uri="{BB962C8B-B14F-4D97-AF65-F5344CB8AC3E}">
        <p14:creationId xmlns:p14="http://schemas.microsoft.com/office/powerpoint/2010/main" val="3650681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4E87648-4DCA-4113-81F8-61EC9F705BCF}" type="datetimeFigureOut">
              <a:rPr lang="fr-FR" smtClean="0"/>
              <a:t>10/01/2021</a:t>
            </a:fld>
            <a:endParaRPr lang="fr-FR"/>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fr-FR"/>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63D5B20-57DA-42F4-BBBF-9915E641EA36}" type="slidenum">
              <a:rPr lang="fr-FR" smtClean="0"/>
              <a:t>‹N°›</a:t>
            </a:fld>
            <a:endParaRPr lang="fr-FR"/>
          </a:p>
        </p:txBody>
      </p:sp>
    </p:spTree>
    <p:extLst>
      <p:ext uri="{BB962C8B-B14F-4D97-AF65-F5344CB8AC3E}">
        <p14:creationId xmlns:p14="http://schemas.microsoft.com/office/powerpoint/2010/main" val="328894553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archive.ics.uci.edu/ml/datasets/Seoul+Bike+Sharing+Demand" TargetMode="External"/><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5B137EE-06EB-45DC-BF16-B5C8ADC3B15C}"/>
              </a:ext>
            </a:extLst>
          </p:cNvPr>
          <p:cNvSpPr txBox="1"/>
          <p:nvPr/>
        </p:nvSpPr>
        <p:spPr>
          <a:xfrm>
            <a:off x="645110" y="1536174"/>
            <a:ext cx="10901779" cy="3785652"/>
          </a:xfrm>
          <a:prstGeom prst="rect">
            <a:avLst/>
          </a:prstGeom>
          <a:noFill/>
        </p:spPr>
        <p:txBody>
          <a:bodyPr wrap="square" rtlCol="0">
            <a:spAutoFit/>
          </a:bodyPr>
          <a:lstStyle/>
          <a:p>
            <a:pPr algn="ctr"/>
            <a:r>
              <a:rPr lang="fr-FR" sz="8000" dirty="0">
                <a:latin typeface="Futura XBlk BT" panose="020B0903020204020204" pitchFamily="34" charset="0"/>
              </a:rPr>
              <a:t>SEOUL</a:t>
            </a:r>
          </a:p>
          <a:p>
            <a:pPr algn="ctr"/>
            <a:r>
              <a:rPr lang="fr-FR" sz="8000" dirty="0">
                <a:latin typeface="Futura XBlk BT" panose="020B0903020204020204" pitchFamily="34" charset="0"/>
              </a:rPr>
              <a:t>BIKE</a:t>
            </a:r>
          </a:p>
          <a:p>
            <a:pPr algn="ctr"/>
            <a:r>
              <a:rPr lang="fr-FR" sz="8000" dirty="0">
                <a:latin typeface="Futura XBlk BT" panose="020B0903020204020204" pitchFamily="34" charset="0"/>
              </a:rPr>
              <a:t>RENTING</a:t>
            </a:r>
          </a:p>
        </p:txBody>
      </p:sp>
      <p:sp>
        <p:nvSpPr>
          <p:cNvPr id="5" name="Rectangle 4">
            <a:extLst>
              <a:ext uri="{FF2B5EF4-FFF2-40B4-BE49-F238E27FC236}">
                <a16:creationId xmlns:a16="http://schemas.microsoft.com/office/drawing/2014/main" id="{2B637AC4-5638-4453-BA22-04ACCABDB4CD}"/>
              </a:ext>
            </a:extLst>
          </p:cNvPr>
          <p:cNvSpPr/>
          <p:nvPr/>
        </p:nvSpPr>
        <p:spPr>
          <a:xfrm>
            <a:off x="445362" y="250794"/>
            <a:ext cx="11301274" cy="6356412"/>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26" name="Picture 2" descr="Presse - Ecole d'Ingénieurs Paris-La Défense ESILV">
            <a:extLst>
              <a:ext uri="{FF2B5EF4-FFF2-40B4-BE49-F238E27FC236}">
                <a16:creationId xmlns:a16="http://schemas.microsoft.com/office/drawing/2014/main" id="{3963DEB9-A97C-4BA1-8FEE-85C7DA1C56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9420" y="0"/>
            <a:ext cx="573157" cy="573157"/>
          </a:xfrm>
          <a:prstGeom prst="rect">
            <a:avLst/>
          </a:prstGeom>
          <a:noFill/>
          <a:extLst>
            <a:ext uri="{909E8E84-426E-40DD-AFC4-6F175D3DCCD1}">
              <a14:hiddenFill xmlns:a14="http://schemas.microsoft.com/office/drawing/2010/main">
                <a:solidFill>
                  <a:srgbClr val="FFFFFF"/>
                </a:solidFill>
              </a14:hiddenFill>
            </a:ext>
          </a:extLst>
        </p:spPr>
      </p:pic>
      <p:sp>
        <p:nvSpPr>
          <p:cNvPr id="6" name="ZoneTexte 5">
            <a:extLst>
              <a:ext uri="{FF2B5EF4-FFF2-40B4-BE49-F238E27FC236}">
                <a16:creationId xmlns:a16="http://schemas.microsoft.com/office/drawing/2014/main" id="{15C37FBE-0DC4-4242-919B-7A94179268F5}"/>
              </a:ext>
            </a:extLst>
          </p:cNvPr>
          <p:cNvSpPr txBox="1"/>
          <p:nvPr/>
        </p:nvSpPr>
        <p:spPr>
          <a:xfrm>
            <a:off x="3760302" y="5761623"/>
            <a:ext cx="4671392" cy="523220"/>
          </a:xfrm>
          <a:prstGeom prst="rect">
            <a:avLst/>
          </a:prstGeom>
          <a:noFill/>
        </p:spPr>
        <p:txBody>
          <a:bodyPr wrap="square" rtlCol="0">
            <a:spAutoFit/>
          </a:bodyPr>
          <a:lstStyle/>
          <a:p>
            <a:pPr algn="ctr"/>
            <a:r>
              <a:rPr lang="fr-FR" sz="2800" dirty="0">
                <a:latin typeface="+mj-lt"/>
              </a:rPr>
              <a:t>by Victor WEILL</a:t>
            </a:r>
          </a:p>
        </p:txBody>
      </p:sp>
    </p:spTree>
    <p:extLst>
      <p:ext uri="{BB962C8B-B14F-4D97-AF65-F5344CB8AC3E}">
        <p14:creationId xmlns:p14="http://schemas.microsoft.com/office/powerpoint/2010/main" val="8376947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B637AC4-5638-4453-BA22-04ACCABDB4CD}"/>
              </a:ext>
            </a:extLst>
          </p:cNvPr>
          <p:cNvSpPr/>
          <p:nvPr/>
        </p:nvSpPr>
        <p:spPr>
          <a:xfrm>
            <a:off x="445362" y="250794"/>
            <a:ext cx="11301274" cy="6356412"/>
          </a:xfrm>
          <a:prstGeom prst="rect">
            <a:avLst/>
          </a:prstGeom>
          <a:solidFill>
            <a:srgbClr val="000000">
              <a:alpha val="40000"/>
            </a:srgb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Picture 2" descr="Presse - Ecole d'Ingénieurs Paris-La Défense ESILV">
            <a:extLst>
              <a:ext uri="{FF2B5EF4-FFF2-40B4-BE49-F238E27FC236}">
                <a16:creationId xmlns:a16="http://schemas.microsoft.com/office/drawing/2014/main" id="{9F0E5799-2C18-4F53-8768-655B0C32BC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9420" y="0"/>
            <a:ext cx="573157" cy="573157"/>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a:extLst>
              <a:ext uri="{FF2B5EF4-FFF2-40B4-BE49-F238E27FC236}">
                <a16:creationId xmlns:a16="http://schemas.microsoft.com/office/drawing/2014/main" id="{DB0B3EA2-45AE-4736-BDC9-ED8BBD21DE65}"/>
              </a:ext>
            </a:extLst>
          </p:cNvPr>
          <p:cNvSpPr txBox="1"/>
          <p:nvPr/>
        </p:nvSpPr>
        <p:spPr>
          <a:xfrm>
            <a:off x="1473835" y="823951"/>
            <a:ext cx="9244325" cy="523220"/>
          </a:xfrm>
          <a:prstGeom prst="rect">
            <a:avLst/>
          </a:prstGeom>
          <a:noFill/>
        </p:spPr>
        <p:txBody>
          <a:bodyPr wrap="square" rtlCol="0">
            <a:spAutoFit/>
          </a:bodyPr>
          <a:lstStyle/>
          <a:p>
            <a:r>
              <a:rPr lang="fr-FR" sz="2800" dirty="0">
                <a:latin typeface="Futura XBlk BT" panose="020B0903020204020204" pitchFamily="34" charset="0"/>
              </a:rPr>
              <a:t>IMPROVING THE MODEL</a:t>
            </a:r>
          </a:p>
        </p:txBody>
      </p:sp>
      <p:sp>
        <p:nvSpPr>
          <p:cNvPr id="2" name="ZoneTexte 1">
            <a:extLst>
              <a:ext uri="{FF2B5EF4-FFF2-40B4-BE49-F238E27FC236}">
                <a16:creationId xmlns:a16="http://schemas.microsoft.com/office/drawing/2014/main" id="{DC4BC5F3-58FB-4308-951A-1E143C2CE3BA}"/>
              </a:ext>
            </a:extLst>
          </p:cNvPr>
          <p:cNvSpPr txBox="1"/>
          <p:nvPr/>
        </p:nvSpPr>
        <p:spPr>
          <a:xfrm>
            <a:off x="1056858" y="1530365"/>
            <a:ext cx="10078278" cy="1569660"/>
          </a:xfrm>
          <a:prstGeom prst="rect">
            <a:avLst/>
          </a:prstGeom>
          <a:noFill/>
        </p:spPr>
        <p:txBody>
          <a:bodyPr wrap="square" rtlCol="0">
            <a:spAutoFit/>
          </a:bodyPr>
          <a:lstStyle/>
          <a:p>
            <a:r>
              <a:rPr lang="fr-FR" sz="2400" dirty="0">
                <a:latin typeface="+mj-lt"/>
              </a:rPr>
              <a:t>I </a:t>
            </a:r>
            <a:r>
              <a:rPr lang="fr-FR" sz="2400" dirty="0" err="1">
                <a:latin typeface="+mj-lt"/>
              </a:rPr>
              <a:t>choosed</a:t>
            </a:r>
            <a:r>
              <a:rPr lang="fr-FR" sz="2400" dirty="0">
                <a:latin typeface="+mj-lt"/>
              </a:rPr>
              <a:t> the </a:t>
            </a:r>
            <a:r>
              <a:rPr lang="fr-FR" sz="2400" dirty="0" err="1">
                <a:latin typeface="+mj-lt"/>
              </a:rPr>
              <a:t>random</a:t>
            </a:r>
            <a:r>
              <a:rPr lang="fr-FR" sz="2400" dirty="0">
                <a:latin typeface="+mj-lt"/>
              </a:rPr>
              <a:t> </a:t>
            </a:r>
            <a:r>
              <a:rPr lang="fr-FR" sz="2400" dirty="0" err="1">
                <a:latin typeface="+mj-lt"/>
              </a:rPr>
              <a:t>forest</a:t>
            </a:r>
            <a:r>
              <a:rPr lang="fr-FR" sz="2400" dirty="0">
                <a:latin typeface="+mj-lt"/>
              </a:rPr>
              <a:t> model </a:t>
            </a:r>
            <a:r>
              <a:rPr lang="fr-FR" sz="2400" dirty="0" err="1">
                <a:latin typeface="+mj-lt"/>
              </a:rPr>
              <a:t>because</a:t>
            </a:r>
            <a:r>
              <a:rPr lang="fr-FR" sz="2400" dirty="0">
                <a:latin typeface="+mj-lt"/>
              </a:rPr>
              <a:t> on the </a:t>
            </a:r>
            <a:r>
              <a:rPr lang="fr-FR" sz="2400" dirty="0" err="1">
                <a:latin typeface="+mj-lt"/>
              </a:rPr>
              <a:t>average</a:t>
            </a:r>
            <a:r>
              <a:rPr lang="fr-FR" sz="2400" dirty="0">
                <a:latin typeface="+mj-lt"/>
              </a:rPr>
              <a:t> </a:t>
            </a:r>
            <a:r>
              <a:rPr lang="fr-FR" sz="2400" dirty="0" err="1">
                <a:latin typeface="+mj-lt"/>
              </a:rPr>
              <a:t>it’s</a:t>
            </a:r>
            <a:r>
              <a:rPr lang="fr-FR" sz="2400" dirty="0">
                <a:latin typeface="+mj-lt"/>
              </a:rPr>
              <a:t> the one </a:t>
            </a:r>
            <a:r>
              <a:rPr lang="fr-FR" sz="2400" dirty="0" err="1">
                <a:latin typeface="+mj-lt"/>
              </a:rPr>
              <a:t>that</a:t>
            </a:r>
            <a:r>
              <a:rPr lang="fr-FR" sz="2400" dirty="0">
                <a:latin typeface="+mj-lt"/>
              </a:rPr>
              <a:t> ends at the </a:t>
            </a:r>
            <a:r>
              <a:rPr lang="fr-FR" sz="2400" dirty="0" err="1">
                <a:latin typeface="+mj-lt"/>
              </a:rPr>
              <a:t>highest</a:t>
            </a:r>
            <a:r>
              <a:rPr lang="fr-FR" sz="2400" dirty="0">
                <a:latin typeface="+mj-lt"/>
              </a:rPr>
              <a:t> scores. To go </a:t>
            </a:r>
            <a:r>
              <a:rPr lang="fr-FR" sz="2400" dirty="0" err="1">
                <a:latin typeface="+mj-lt"/>
              </a:rPr>
              <a:t>even</a:t>
            </a:r>
            <a:r>
              <a:rPr lang="fr-FR" sz="2400" dirty="0">
                <a:latin typeface="+mj-lt"/>
              </a:rPr>
              <a:t> </a:t>
            </a:r>
            <a:r>
              <a:rPr lang="fr-FR" sz="2400" dirty="0" err="1">
                <a:latin typeface="+mj-lt"/>
              </a:rPr>
              <a:t>further</a:t>
            </a:r>
            <a:r>
              <a:rPr lang="fr-FR" sz="2400" dirty="0">
                <a:latin typeface="+mj-lt"/>
              </a:rPr>
              <a:t> </a:t>
            </a:r>
            <a:r>
              <a:rPr lang="fr-FR" sz="2400" dirty="0" err="1">
                <a:latin typeface="+mj-lt"/>
              </a:rPr>
              <a:t>we</a:t>
            </a:r>
            <a:r>
              <a:rPr lang="fr-FR" sz="2400" dirty="0">
                <a:latin typeface="+mj-lt"/>
              </a:rPr>
              <a:t> </a:t>
            </a:r>
            <a:r>
              <a:rPr lang="fr-FR" sz="2400" dirty="0" err="1">
                <a:latin typeface="+mj-lt"/>
              </a:rPr>
              <a:t>could</a:t>
            </a:r>
            <a:r>
              <a:rPr lang="fr-FR" sz="2400" dirty="0">
                <a:latin typeface="+mj-lt"/>
              </a:rPr>
              <a:t> </a:t>
            </a:r>
            <a:r>
              <a:rPr lang="fr-FR" sz="2400" dirty="0" err="1">
                <a:latin typeface="+mj-lt"/>
              </a:rPr>
              <a:t>try</a:t>
            </a:r>
            <a:r>
              <a:rPr lang="fr-FR" sz="2400" dirty="0">
                <a:latin typeface="+mj-lt"/>
              </a:rPr>
              <a:t> to </a:t>
            </a:r>
            <a:r>
              <a:rPr lang="fr-FR" sz="2400" dirty="0" err="1">
                <a:latin typeface="+mj-lt"/>
              </a:rPr>
              <a:t>implement</a:t>
            </a:r>
            <a:r>
              <a:rPr lang="fr-FR" sz="2400" dirty="0">
                <a:latin typeface="+mj-lt"/>
              </a:rPr>
              <a:t> a lot of </a:t>
            </a:r>
            <a:r>
              <a:rPr lang="fr-FR" sz="2400" dirty="0" err="1">
                <a:latin typeface="+mj-lt"/>
              </a:rPr>
              <a:t>parameters</a:t>
            </a:r>
            <a:r>
              <a:rPr lang="fr-FR" sz="2400" dirty="0">
                <a:latin typeface="+mj-lt"/>
              </a:rPr>
              <a:t> and </a:t>
            </a:r>
            <a:r>
              <a:rPr lang="fr-FR" sz="2400" dirty="0" err="1">
                <a:latin typeface="+mj-lt"/>
              </a:rPr>
              <a:t>pick</a:t>
            </a:r>
            <a:r>
              <a:rPr lang="fr-FR" sz="2400" dirty="0">
                <a:latin typeface="+mj-lt"/>
              </a:rPr>
              <a:t> the best </a:t>
            </a:r>
            <a:r>
              <a:rPr lang="fr-FR" sz="2400" dirty="0" err="1">
                <a:latin typeface="+mj-lt"/>
              </a:rPr>
              <a:t>ones</a:t>
            </a:r>
            <a:r>
              <a:rPr lang="fr-FR" sz="2400" dirty="0">
                <a:latin typeface="+mj-lt"/>
              </a:rPr>
              <a:t> to </a:t>
            </a:r>
            <a:r>
              <a:rPr lang="fr-FR" sz="2400" dirty="0" err="1">
                <a:latin typeface="+mj-lt"/>
              </a:rPr>
              <a:t>optimize</a:t>
            </a:r>
            <a:r>
              <a:rPr lang="fr-FR" sz="2400" dirty="0">
                <a:latin typeface="+mj-lt"/>
              </a:rPr>
              <a:t> the model. I </a:t>
            </a:r>
            <a:r>
              <a:rPr lang="fr-FR" sz="2400" dirty="0" err="1">
                <a:latin typeface="+mj-lt"/>
              </a:rPr>
              <a:t>did</a:t>
            </a:r>
            <a:r>
              <a:rPr lang="fr-FR" sz="2400" dirty="0">
                <a:latin typeface="+mj-lt"/>
              </a:rPr>
              <a:t> a </a:t>
            </a:r>
            <a:r>
              <a:rPr lang="fr-FR" sz="2400" dirty="0" err="1">
                <a:latin typeface="+mj-lt"/>
              </a:rPr>
              <a:t>grid</a:t>
            </a:r>
            <a:r>
              <a:rPr lang="fr-FR" sz="2400" dirty="0">
                <a:latin typeface="+mj-lt"/>
              </a:rPr>
              <a:t> </a:t>
            </a:r>
            <a:r>
              <a:rPr lang="fr-FR" sz="2400" dirty="0" err="1">
                <a:latin typeface="+mj-lt"/>
              </a:rPr>
              <a:t>search</a:t>
            </a:r>
            <a:r>
              <a:rPr lang="fr-FR" sz="2400" dirty="0">
                <a:latin typeface="+mj-lt"/>
              </a:rPr>
              <a:t> for </a:t>
            </a:r>
            <a:r>
              <a:rPr lang="fr-FR" sz="2400" dirty="0" err="1">
                <a:latin typeface="+mj-lt"/>
              </a:rPr>
              <a:t>that</a:t>
            </a:r>
            <a:r>
              <a:rPr lang="fr-FR" sz="2400" dirty="0">
                <a:latin typeface="+mj-lt"/>
              </a:rPr>
              <a:t>, and </a:t>
            </a:r>
            <a:r>
              <a:rPr lang="fr-FR" sz="2400" dirty="0" err="1">
                <a:latin typeface="+mj-lt"/>
              </a:rPr>
              <a:t>we</a:t>
            </a:r>
            <a:r>
              <a:rPr lang="fr-FR" sz="2400" dirty="0">
                <a:latin typeface="+mj-lt"/>
              </a:rPr>
              <a:t> end </a:t>
            </a:r>
            <a:r>
              <a:rPr lang="fr-FR" sz="2400" dirty="0" err="1">
                <a:latin typeface="+mj-lt"/>
              </a:rPr>
              <a:t>with</a:t>
            </a:r>
            <a:r>
              <a:rPr lang="fr-FR" sz="2400" dirty="0">
                <a:latin typeface="+mj-lt"/>
              </a:rPr>
              <a:t> </a:t>
            </a:r>
            <a:r>
              <a:rPr lang="fr-FR" sz="2400" dirty="0" err="1">
                <a:latin typeface="+mj-lt"/>
              </a:rPr>
              <a:t>these</a:t>
            </a:r>
            <a:r>
              <a:rPr lang="fr-FR" sz="2400" dirty="0">
                <a:latin typeface="+mj-lt"/>
              </a:rPr>
              <a:t> </a:t>
            </a:r>
            <a:r>
              <a:rPr lang="fr-FR" sz="2400" dirty="0" err="1">
                <a:latin typeface="+mj-lt"/>
              </a:rPr>
              <a:t>results</a:t>
            </a:r>
            <a:r>
              <a:rPr lang="fr-FR" sz="2400" dirty="0">
                <a:latin typeface="+mj-lt"/>
              </a:rPr>
              <a:t> :</a:t>
            </a:r>
          </a:p>
        </p:txBody>
      </p:sp>
      <p:pic>
        <p:nvPicPr>
          <p:cNvPr id="3" name="Image 2">
            <a:extLst>
              <a:ext uri="{FF2B5EF4-FFF2-40B4-BE49-F238E27FC236}">
                <a16:creationId xmlns:a16="http://schemas.microsoft.com/office/drawing/2014/main" id="{DCBB2298-3F1F-4A2C-A979-A1AA8BE109C2}"/>
              </a:ext>
            </a:extLst>
          </p:cNvPr>
          <p:cNvPicPr>
            <a:picLocks noChangeAspect="1"/>
          </p:cNvPicPr>
          <p:nvPr/>
        </p:nvPicPr>
        <p:blipFill>
          <a:blip r:embed="rId3"/>
          <a:stretch>
            <a:fillRect/>
          </a:stretch>
        </p:blipFill>
        <p:spPr>
          <a:xfrm>
            <a:off x="445362" y="4430621"/>
            <a:ext cx="4610100" cy="676275"/>
          </a:xfrm>
          <a:prstGeom prst="rect">
            <a:avLst/>
          </a:prstGeom>
        </p:spPr>
      </p:pic>
      <p:pic>
        <p:nvPicPr>
          <p:cNvPr id="4" name="Image 3">
            <a:extLst>
              <a:ext uri="{FF2B5EF4-FFF2-40B4-BE49-F238E27FC236}">
                <a16:creationId xmlns:a16="http://schemas.microsoft.com/office/drawing/2014/main" id="{58B54EE3-D7F8-41AD-A4D7-11F18FE9C58C}"/>
              </a:ext>
            </a:extLst>
          </p:cNvPr>
          <p:cNvPicPr>
            <a:picLocks noChangeAspect="1"/>
          </p:cNvPicPr>
          <p:nvPr/>
        </p:nvPicPr>
        <p:blipFill>
          <a:blip r:embed="rId4"/>
          <a:stretch>
            <a:fillRect/>
          </a:stretch>
        </p:blipFill>
        <p:spPr>
          <a:xfrm>
            <a:off x="4969218" y="3283219"/>
            <a:ext cx="6748670" cy="2971080"/>
          </a:xfrm>
          <a:prstGeom prst="rect">
            <a:avLst/>
          </a:prstGeom>
        </p:spPr>
      </p:pic>
    </p:spTree>
    <p:extLst>
      <p:ext uri="{BB962C8B-B14F-4D97-AF65-F5344CB8AC3E}">
        <p14:creationId xmlns:p14="http://schemas.microsoft.com/office/powerpoint/2010/main" val="2729969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B637AC4-5638-4453-BA22-04ACCABDB4CD}"/>
              </a:ext>
            </a:extLst>
          </p:cNvPr>
          <p:cNvSpPr/>
          <p:nvPr/>
        </p:nvSpPr>
        <p:spPr>
          <a:xfrm>
            <a:off x="445362" y="250794"/>
            <a:ext cx="11301274" cy="6356412"/>
          </a:xfrm>
          <a:prstGeom prst="rect">
            <a:avLst/>
          </a:prstGeom>
          <a:solidFill>
            <a:srgbClr val="000000">
              <a:alpha val="40000"/>
            </a:srgb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Picture 2" descr="Presse - Ecole d'Ingénieurs Paris-La Défense ESILV">
            <a:extLst>
              <a:ext uri="{FF2B5EF4-FFF2-40B4-BE49-F238E27FC236}">
                <a16:creationId xmlns:a16="http://schemas.microsoft.com/office/drawing/2014/main" id="{9F0E5799-2C18-4F53-8768-655B0C32BC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9420" y="0"/>
            <a:ext cx="573157" cy="573157"/>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a:extLst>
              <a:ext uri="{FF2B5EF4-FFF2-40B4-BE49-F238E27FC236}">
                <a16:creationId xmlns:a16="http://schemas.microsoft.com/office/drawing/2014/main" id="{DB0B3EA2-45AE-4736-BDC9-ED8BBD21DE65}"/>
              </a:ext>
            </a:extLst>
          </p:cNvPr>
          <p:cNvSpPr txBox="1"/>
          <p:nvPr/>
        </p:nvSpPr>
        <p:spPr>
          <a:xfrm>
            <a:off x="1473835" y="823951"/>
            <a:ext cx="9244325" cy="523220"/>
          </a:xfrm>
          <a:prstGeom prst="rect">
            <a:avLst/>
          </a:prstGeom>
          <a:noFill/>
        </p:spPr>
        <p:txBody>
          <a:bodyPr wrap="square" rtlCol="0">
            <a:spAutoFit/>
          </a:bodyPr>
          <a:lstStyle/>
          <a:p>
            <a:r>
              <a:rPr lang="fr-FR" sz="2800" dirty="0">
                <a:latin typeface="Futura XBlk BT" panose="020B0903020204020204" pitchFamily="34" charset="0"/>
              </a:rPr>
              <a:t>IMPLEMENT IT ON FLASK</a:t>
            </a:r>
          </a:p>
        </p:txBody>
      </p:sp>
      <p:sp>
        <p:nvSpPr>
          <p:cNvPr id="2" name="ZoneTexte 1">
            <a:extLst>
              <a:ext uri="{FF2B5EF4-FFF2-40B4-BE49-F238E27FC236}">
                <a16:creationId xmlns:a16="http://schemas.microsoft.com/office/drawing/2014/main" id="{DC4BC5F3-58FB-4308-951A-1E143C2CE3BA}"/>
              </a:ext>
            </a:extLst>
          </p:cNvPr>
          <p:cNvSpPr txBox="1"/>
          <p:nvPr/>
        </p:nvSpPr>
        <p:spPr>
          <a:xfrm>
            <a:off x="1056858" y="1530365"/>
            <a:ext cx="10078278" cy="1569660"/>
          </a:xfrm>
          <a:prstGeom prst="rect">
            <a:avLst/>
          </a:prstGeom>
          <a:noFill/>
        </p:spPr>
        <p:txBody>
          <a:bodyPr wrap="square" rtlCol="0">
            <a:spAutoFit/>
          </a:bodyPr>
          <a:lstStyle/>
          <a:p>
            <a:r>
              <a:rPr lang="fr-FR" sz="2400" dirty="0">
                <a:latin typeface="+mj-lt"/>
              </a:rPr>
              <a:t>To </a:t>
            </a:r>
            <a:r>
              <a:rPr lang="fr-FR" sz="2400" dirty="0" err="1">
                <a:latin typeface="+mj-lt"/>
              </a:rPr>
              <a:t>make</a:t>
            </a:r>
            <a:r>
              <a:rPr lang="fr-FR" sz="2400" dirty="0">
                <a:latin typeface="+mj-lt"/>
              </a:rPr>
              <a:t> a more user-</a:t>
            </a:r>
            <a:r>
              <a:rPr lang="fr-FR" sz="2400" dirty="0" err="1">
                <a:latin typeface="+mj-lt"/>
              </a:rPr>
              <a:t>friendly</a:t>
            </a:r>
            <a:r>
              <a:rPr lang="fr-FR" sz="2400" dirty="0">
                <a:latin typeface="+mj-lt"/>
              </a:rPr>
              <a:t> application, I </a:t>
            </a:r>
            <a:r>
              <a:rPr lang="fr-FR" sz="2400" dirty="0" err="1">
                <a:latin typeface="+mj-lt"/>
              </a:rPr>
              <a:t>used</a:t>
            </a:r>
            <a:r>
              <a:rPr lang="fr-FR" sz="2400" dirty="0">
                <a:latin typeface="+mj-lt"/>
              </a:rPr>
              <a:t> </a:t>
            </a:r>
            <a:r>
              <a:rPr lang="fr-FR" sz="2400" dirty="0" err="1">
                <a:latin typeface="+mj-lt"/>
              </a:rPr>
              <a:t>flask</a:t>
            </a:r>
            <a:r>
              <a:rPr lang="fr-FR" sz="2400" dirty="0">
                <a:latin typeface="+mj-lt"/>
              </a:rPr>
              <a:t>, a simple module to </a:t>
            </a:r>
            <a:r>
              <a:rPr lang="fr-FR" sz="2400" dirty="0" err="1">
                <a:latin typeface="+mj-lt"/>
              </a:rPr>
              <a:t>create</a:t>
            </a:r>
            <a:r>
              <a:rPr lang="fr-FR" sz="2400" dirty="0">
                <a:latin typeface="+mj-lt"/>
              </a:rPr>
              <a:t> an API </a:t>
            </a:r>
            <a:r>
              <a:rPr lang="fr-FR" sz="2400" dirty="0" err="1">
                <a:latin typeface="+mj-lt"/>
              </a:rPr>
              <a:t>with</a:t>
            </a:r>
            <a:r>
              <a:rPr lang="fr-FR" sz="2400" dirty="0">
                <a:latin typeface="+mj-lt"/>
              </a:rPr>
              <a:t> html pages. The user </a:t>
            </a:r>
            <a:r>
              <a:rPr lang="fr-FR" sz="2400" dirty="0" err="1">
                <a:latin typeface="+mj-lt"/>
              </a:rPr>
              <a:t>could</a:t>
            </a:r>
            <a:r>
              <a:rPr lang="fr-FR" sz="2400" dirty="0">
                <a:latin typeface="+mj-lt"/>
              </a:rPr>
              <a:t> input </a:t>
            </a:r>
            <a:r>
              <a:rPr lang="fr-FR" sz="2400" dirty="0" err="1">
                <a:latin typeface="+mj-lt"/>
              </a:rPr>
              <a:t>parameters</a:t>
            </a:r>
            <a:r>
              <a:rPr lang="fr-FR" sz="2400" dirty="0">
                <a:latin typeface="+mj-lt"/>
              </a:rPr>
              <a:t> on 2 pages : a </a:t>
            </a:r>
            <a:r>
              <a:rPr lang="fr-FR" sz="2400" dirty="0" err="1">
                <a:latin typeface="+mj-lt"/>
              </a:rPr>
              <a:t>complete</a:t>
            </a:r>
            <a:r>
              <a:rPr lang="fr-FR" sz="2400" dirty="0">
                <a:latin typeface="+mj-lt"/>
              </a:rPr>
              <a:t> input </a:t>
            </a:r>
            <a:r>
              <a:rPr lang="fr-FR" sz="2400" dirty="0" err="1">
                <a:latin typeface="+mj-lt"/>
              </a:rPr>
              <a:t>with</a:t>
            </a:r>
            <a:r>
              <a:rPr lang="fr-FR" sz="2400" dirty="0">
                <a:latin typeface="+mj-lt"/>
              </a:rPr>
              <a:t> all the variables of a shorter </a:t>
            </a:r>
            <a:r>
              <a:rPr lang="fr-FR" sz="2400" dirty="0" err="1">
                <a:latin typeface="+mj-lt"/>
              </a:rPr>
              <a:t>review</a:t>
            </a:r>
            <a:r>
              <a:rPr lang="fr-FR" sz="2400" dirty="0">
                <a:latin typeface="+mj-lt"/>
              </a:rPr>
              <a:t> </a:t>
            </a:r>
            <a:r>
              <a:rPr lang="fr-FR" sz="2400" dirty="0" err="1">
                <a:latin typeface="+mj-lt"/>
              </a:rPr>
              <a:t>that</a:t>
            </a:r>
            <a:r>
              <a:rPr lang="fr-FR" sz="2400" dirty="0">
                <a:latin typeface="+mj-lt"/>
              </a:rPr>
              <a:t> uses the </a:t>
            </a:r>
            <a:r>
              <a:rPr lang="fr-FR" sz="2400" dirty="0" err="1">
                <a:latin typeface="+mj-lt"/>
              </a:rPr>
              <a:t>mean</a:t>
            </a:r>
            <a:r>
              <a:rPr lang="fr-FR" sz="2400" dirty="0">
                <a:latin typeface="+mj-lt"/>
              </a:rPr>
              <a:t> of all ‘</a:t>
            </a:r>
            <a:r>
              <a:rPr lang="fr-FR" sz="2400" dirty="0" err="1">
                <a:latin typeface="+mj-lt"/>
              </a:rPr>
              <a:t>missing</a:t>
            </a:r>
            <a:r>
              <a:rPr lang="fr-FR" sz="2400" dirty="0">
                <a:latin typeface="+mj-lt"/>
              </a:rPr>
              <a:t>’ variables. </a:t>
            </a:r>
            <a:r>
              <a:rPr lang="fr-FR" sz="2400" dirty="0" err="1">
                <a:latin typeface="+mj-lt"/>
              </a:rPr>
              <a:t>Then</a:t>
            </a:r>
            <a:r>
              <a:rPr lang="fr-FR" sz="2400" dirty="0">
                <a:latin typeface="+mj-lt"/>
              </a:rPr>
              <a:t>, the user </a:t>
            </a:r>
            <a:r>
              <a:rPr lang="fr-FR" sz="2400" dirty="0" err="1">
                <a:latin typeface="+mj-lt"/>
              </a:rPr>
              <a:t>get</a:t>
            </a:r>
            <a:r>
              <a:rPr lang="fr-FR" sz="2400" dirty="0">
                <a:latin typeface="+mj-lt"/>
              </a:rPr>
              <a:t> the </a:t>
            </a:r>
            <a:r>
              <a:rPr lang="fr-FR" sz="2400" dirty="0" err="1">
                <a:latin typeface="+mj-lt"/>
              </a:rPr>
              <a:t>result</a:t>
            </a:r>
            <a:r>
              <a:rPr lang="fr-FR" sz="2400" dirty="0">
                <a:latin typeface="+mj-lt"/>
              </a:rPr>
              <a:t> of bikes </a:t>
            </a:r>
            <a:r>
              <a:rPr lang="fr-FR" sz="2400" dirty="0" err="1">
                <a:latin typeface="+mj-lt"/>
              </a:rPr>
              <a:t>needed</a:t>
            </a:r>
            <a:r>
              <a:rPr lang="fr-FR" sz="2400" dirty="0">
                <a:latin typeface="+mj-lt"/>
              </a:rPr>
              <a:t> to </a:t>
            </a:r>
            <a:r>
              <a:rPr lang="fr-FR" sz="2400" dirty="0" err="1">
                <a:latin typeface="+mj-lt"/>
              </a:rPr>
              <a:t>supply</a:t>
            </a:r>
            <a:r>
              <a:rPr lang="fr-FR" sz="2400" dirty="0">
                <a:latin typeface="+mj-lt"/>
              </a:rPr>
              <a:t> the city.</a:t>
            </a:r>
          </a:p>
        </p:txBody>
      </p:sp>
      <p:pic>
        <p:nvPicPr>
          <p:cNvPr id="3" name="Image 2">
            <a:extLst>
              <a:ext uri="{FF2B5EF4-FFF2-40B4-BE49-F238E27FC236}">
                <a16:creationId xmlns:a16="http://schemas.microsoft.com/office/drawing/2014/main" id="{E65C3E5B-0121-43E3-8D7C-E8C03CC91A6D}"/>
              </a:ext>
            </a:extLst>
          </p:cNvPr>
          <p:cNvPicPr>
            <a:picLocks noChangeAspect="1"/>
          </p:cNvPicPr>
          <p:nvPr/>
        </p:nvPicPr>
        <p:blipFill>
          <a:blip r:embed="rId3"/>
          <a:stretch>
            <a:fillRect/>
          </a:stretch>
        </p:blipFill>
        <p:spPr>
          <a:xfrm>
            <a:off x="3075331" y="3174313"/>
            <a:ext cx="5468177" cy="2859736"/>
          </a:xfrm>
          <a:prstGeom prst="rect">
            <a:avLst/>
          </a:prstGeom>
        </p:spPr>
      </p:pic>
      <p:sp>
        <p:nvSpPr>
          <p:cNvPr id="4" name="ZoneTexte 3">
            <a:extLst>
              <a:ext uri="{FF2B5EF4-FFF2-40B4-BE49-F238E27FC236}">
                <a16:creationId xmlns:a16="http://schemas.microsoft.com/office/drawing/2014/main" id="{27F4D19B-C8F8-4ED4-9E8F-E49C2677CAAD}"/>
              </a:ext>
            </a:extLst>
          </p:cNvPr>
          <p:cNvSpPr txBox="1"/>
          <p:nvPr/>
        </p:nvSpPr>
        <p:spPr>
          <a:xfrm>
            <a:off x="1318590" y="6144805"/>
            <a:ext cx="9554814" cy="338554"/>
          </a:xfrm>
          <a:prstGeom prst="rect">
            <a:avLst/>
          </a:prstGeom>
          <a:noFill/>
        </p:spPr>
        <p:txBody>
          <a:bodyPr wrap="square" rtlCol="0">
            <a:spAutoFit/>
          </a:bodyPr>
          <a:lstStyle/>
          <a:p>
            <a:pPr algn="ctr"/>
            <a:r>
              <a:rPr lang="fr-FR" sz="1600" i="1" dirty="0">
                <a:latin typeface="+mj-lt"/>
              </a:rPr>
              <a:t>I </a:t>
            </a:r>
            <a:r>
              <a:rPr lang="fr-FR" sz="1600" i="1" dirty="0" err="1">
                <a:latin typeface="+mj-lt"/>
              </a:rPr>
              <a:t>don’t</a:t>
            </a:r>
            <a:r>
              <a:rPr lang="fr-FR" sz="1600" i="1" dirty="0">
                <a:latin typeface="+mj-lt"/>
              </a:rPr>
              <a:t> know </a:t>
            </a:r>
            <a:r>
              <a:rPr lang="fr-FR" sz="1600" i="1" dirty="0" err="1">
                <a:latin typeface="+mj-lt"/>
              </a:rPr>
              <a:t>why</a:t>
            </a:r>
            <a:r>
              <a:rPr lang="fr-FR" sz="1600" i="1" dirty="0">
                <a:latin typeface="+mj-lt"/>
              </a:rPr>
              <a:t> the </a:t>
            </a:r>
            <a:r>
              <a:rPr lang="fr-FR" sz="1600" i="1" dirty="0" err="1">
                <a:latin typeface="+mj-lt"/>
              </a:rPr>
              <a:t>css</a:t>
            </a:r>
            <a:r>
              <a:rPr lang="fr-FR" sz="1600" i="1" dirty="0">
                <a:latin typeface="+mj-lt"/>
              </a:rPr>
              <a:t> style </a:t>
            </a:r>
            <a:r>
              <a:rPr lang="fr-FR" sz="1600" i="1" dirty="0" err="1">
                <a:latin typeface="+mj-lt"/>
              </a:rPr>
              <a:t>doesn’t</a:t>
            </a:r>
            <a:r>
              <a:rPr lang="fr-FR" sz="1600" i="1" dirty="0">
                <a:latin typeface="+mj-lt"/>
              </a:rPr>
              <a:t> </a:t>
            </a:r>
            <a:r>
              <a:rPr lang="fr-FR" sz="1600" i="1" dirty="0" err="1">
                <a:latin typeface="+mj-lt"/>
              </a:rPr>
              <a:t>want</a:t>
            </a:r>
            <a:r>
              <a:rPr lang="fr-FR" sz="1600" i="1" dirty="0">
                <a:latin typeface="+mj-lt"/>
              </a:rPr>
              <a:t> to </a:t>
            </a:r>
            <a:r>
              <a:rPr lang="fr-FR" sz="1600" i="1" dirty="0" err="1">
                <a:latin typeface="+mj-lt"/>
              </a:rPr>
              <a:t>work</a:t>
            </a:r>
            <a:r>
              <a:rPr lang="fr-FR" sz="1600" i="1" dirty="0">
                <a:latin typeface="+mj-lt"/>
              </a:rPr>
              <a:t>, </a:t>
            </a:r>
            <a:r>
              <a:rPr lang="fr-FR" sz="1600" i="1" dirty="0" err="1">
                <a:latin typeface="+mj-lt"/>
              </a:rPr>
              <a:t>it</a:t>
            </a:r>
            <a:r>
              <a:rPr lang="fr-FR" sz="1600" i="1" dirty="0">
                <a:latin typeface="+mj-lt"/>
              </a:rPr>
              <a:t> </a:t>
            </a:r>
            <a:r>
              <a:rPr lang="fr-FR" sz="1600" i="1" dirty="0" err="1">
                <a:latin typeface="+mj-lt"/>
              </a:rPr>
              <a:t>worked</a:t>
            </a:r>
            <a:r>
              <a:rPr lang="fr-FR" sz="1600" i="1" dirty="0">
                <a:latin typeface="+mj-lt"/>
              </a:rPr>
              <a:t> </a:t>
            </a:r>
            <a:r>
              <a:rPr lang="fr-FR" sz="1600" i="1" dirty="0" err="1">
                <a:latin typeface="+mj-lt"/>
              </a:rPr>
              <a:t>perfectly</a:t>
            </a:r>
            <a:r>
              <a:rPr lang="fr-FR" sz="1600" i="1" dirty="0">
                <a:latin typeface="+mj-lt"/>
              </a:rPr>
              <a:t> </a:t>
            </a:r>
            <a:r>
              <a:rPr lang="fr-FR" sz="1600" i="1" dirty="0" err="1">
                <a:latin typeface="+mj-lt"/>
              </a:rPr>
              <a:t>before</a:t>
            </a:r>
            <a:r>
              <a:rPr lang="fr-FR" sz="1600" i="1" dirty="0">
                <a:latin typeface="+mj-lt"/>
              </a:rPr>
              <a:t>…</a:t>
            </a:r>
          </a:p>
        </p:txBody>
      </p:sp>
    </p:spTree>
    <p:extLst>
      <p:ext uri="{BB962C8B-B14F-4D97-AF65-F5344CB8AC3E}">
        <p14:creationId xmlns:p14="http://schemas.microsoft.com/office/powerpoint/2010/main" val="1467348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B637AC4-5638-4453-BA22-04ACCABDB4CD}"/>
              </a:ext>
            </a:extLst>
          </p:cNvPr>
          <p:cNvSpPr/>
          <p:nvPr/>
        </p:nvSpPr>
        <p:spPr>
          <a:xfrm>
            <a:off x="445362" y="250794"/>
            <a:ext cx="11301274" cy="6356412"/>
          </a:xfrm>
          <a:prstGeom prst="rect">
            <a:avLst/>
          </a:prstGeom>
          <a:solidFill>
            <a:srgbClr val="000000">
              <a:alpha val="40000"/>
            </a:srgb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Picture 2" descr="Presse - Ecole d'Ingénieurs Paris-La Défense ESILV">
            <a:extLst>
              <a:ext uri="{FF2B5EF4-FFF2-40B4-BE49-F238E27FC236}">
                <a16:creationId xmlns:a16="http://schemas.microsoft.com/office/drawing/2014/main" id="{9F0E5799-2C18-4F53-8768-655B0C32BC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9420" y="0"/>
            <a:ext cx="573157" cy="573157"/>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a:extLst>
              <a:ext uri="{FF2B5EF4-FFF2-40B4-BE49-F238E27FC236}">
                <a16:creationId xmlns:a16="http://schemas.microsoft.com/office/drawing/2014/main" id="{DB0B3EA2-45AE-4736-BDC9-ED8BBD21DE65}"/>
              </a:ext>
            </a:extLst>
          </p:cNvPr>
          <p:cNvSpPr txBox="1"/>
          <p:nvPr/>
        </p:nvSpPr>
        <p:spPr>
          <a:xfrm>
            <a:off x="1473835" y="823951"/>
            <a:ext cx="9244325" cy="523220"/>
          </a:xfrm>
          <a:prstGeom prst="rect">
            <a:avLst/>
          </a:prstGeom>
          <a:noFill/>
        </p:spPr>
        <p:txBody>
          <a:bodyPr wrap="square" rtlCol="0">
            <a:spAutoFit/>
          </a:bodyPr>
          <a:lstStyle/>
          <a:p>
            <a:r>
              <a:rPr lang="fr-FR" sz="2800" dirty="0">
                <a:latin typeface="Futura XBlk BT" panose="020B0903020204020204" pitchFamily="34" charset="0"/>
              </a:rPr>
              <a:t>IMPLEMENT IT ON FLASK</a:t>
            </a:r>
          </a:p>
        </p:txBody>
      </p:sp>
      <p:pic>
        <p:nvPicPr>
          <p:cNvPr id="8" name="Image 7">
            <a:extLst>
              <a:ext uri="{FF2B5EF4-FFF2-40B4-BE49-F238E27FC236}">
                <a16:creationId xmlns:a16="http://schemas.microsoft.com/office/drawing/2014/main" id="{5D381287-7375-4507-9380-0D5C9D758A1D}"/>
              </a:ext>
            </a:extLst>
          </p:cNvPr>
          <p:cNvPicPr>
            <a:picLocks noChangeAspect="1"/>
          </p:cNvPicPr>
          <p:nvPr/>
        </p:nvPicPr>
        <p:blipFill>
          <a:blip r:embed="rId3"/>
          <a:stretch>
            <a:fillRect/>
          </a:stretch>
        </p:blipFill>
        <p:spPr>
          <a:xfrm>
            <a:off x="751020" y="2141005"/>
            <a:ext cx="5705246" cy="4317225"/>
          </a:xfrm>
          <a:prstGeom prst="rect">
            <a:avLst/>
          </a:prstGeom>
        </p:spPr>
      </p:pic>
      <p:pic>
        <p:nvPicPr>
          <p:cNvPr id="9" name="Image 8">
            <a:extLst>
              <a:ext uri="{FF2B5EF4-FFF2-40B4-BE49-F238E27FC236}">
                <a16:creationId xmlns:a16="http://schemas.microsoft.com/office/drawing/2014/main" id="{114EE02E-413B-4634-A2CF-AC790E4033B0}"/>
              </a:ext>
            </a:extLst>
          </p:cNvPr>
          <p:cNvPicPr>
            <a:picLocks noChangeAspect="1"/>
          </p:cNvPicPr>
          <p:nvPr/>
        </p:nvPicPr>
        <p:blipFill>
          <a:blip r:embed="rId4"/>
          <a:stretch>
            <a:fillRect/>
          </a:stretch>
        </p:blipFill>
        <p:spPr>
          <a:xfrm>
            <a:off x="6612837" y="2141005"/>
            <a:ext cx="4766507" cy="4317226"/>
          </a:xfrm>
          <a:prstGeom prst="rect">
            <a:avLst/>
          </a:prstGeom>
        </p:spPr>
      </p:pic>
      <p:sp>
        <p:nvSpPr>
          <p:cNvPr id="10" name="ZoneTexte 9">
            <a:extLst>
              <a:ext uri="{FF2B5EF4-FFF2-40B4-BE49-F238E27FC236}">
                <a16:creationId xmlns:a16="http://schemas.microsoft.com/office/drawing/2014/main" id="{6B3DAF11-4DFB-4914-BA76-DAE74485793C}"/>
              </a:ext>
            </a:extLst>
          </p:cNvPr>
          <p:cNvSpPr txBox="1"/>
          <p:nvPr/>
        </p:nvSpPr>
        <p:spPr>
          <a:xfrm>
            <a:off x="1056858" y="1530365"/>
            <a:ext cx="10078278" cy="461665"/>
          </a:xfrm>
          <a:prstGeom prst="rect">
            <a:avLst/>
          </a:prstGeom>
          <a:noFill/>
        </p:spPr>
        <p:txBody>
          <a:bodyPr wrap="square" rtlCol="0">
            <a:spAutoFit/>
          </a:bodyPr>
          <a:lstStyle/>
          <a:p>
            <a:r>
              <a:rPr lang="fr-FR" sz="2400" dirty="0" err="1">
                <a:latin typeface="+mj-lt"/>
              </a:rPr>
              <a:t>Before</a:t>
            </a:r>
            <a:r>
              <a:rPr lang="fr-FR" sz="2400" dirty="0">
                <a:latin typeface="+mj-lt"/>
              </a:rPr>
              <a:t> and </a:t>
            </a:r>
            <a:r>
              <a:rPr lang="fr-FR" sz="2400" dirty="0" err="1">
                <a:latin typeface="+mj-lt"/>
              </a:rPr>
              <a:t>after</a:t>
            </a:r>
            <a:r>
              <a:rPr lang="fr-FR" sz="2400" dirty="0">
                <a:latin typeface="+mj-lt"/>
              </a:rPr>
              <a:t> the inputs</a:t>
            </a:r>
          </a:p>
        </p:txBody>
      </p:sp>
    </p:spTree>
    <p:extLst>
      <p:ext uri="{BB962C8B-B14F-4D97-AF65-F5344CB8AC3E}">
        <p14:creationId xmlns:p14="http://schemas.microsoft.com/office/powerpoint/2010/main" val="817759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B637AC4-5638-4453-BA22-04ACCABDB4CD}"/>
              </a:ext>
            </a:extLst>
          </p:cNvPr>
          <p:cNvSpPr/>
          <p:nvPr/>
        </p:nvSpPr>
        <p:spPr>
          <a:xfrm>
            <a:off x="445362" y="250794"/>
            <a:ext cx="11301274" cy="6356412"/>
          </a:xfrm>
          <a:prstGeom prst="rect">
            <a:avLst/>
          </a:prstGeom>
          <a:solidFill>
            <a:srgbClr val="000000">
              <a:alpha val="40000"/>
            </a:srgb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Picture 2" descr="Presse - Ecole d'Ingénieurs Paris-La Défense ESILV">
            <a:extLst>
              <a:ext uri="{FF2B5EF4-FFF2-40B4-BE49-F238E27FC236}">
                <a16:creationId xmlns:a16="http://schemas.microsoft.com/office/drawing/2014/main" id="{9F0E5799-2C18-4F53-8768-655B0C32BC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9420" y="0"/>
            <a:ext cx="573157" cy="573157"/>
          </a:xfrm>
          <a:prstGeom prst="rect">
            <a:avLst/>
          </a:prstGeom>
          <a:noFill/>
          <a:extLst>
            <a:ext uri="{909E8E84-426E-40DD-AFC4-6F175D3DCCD1}">
              <a14:hiddenFill xmlns:a14="http://schemas.microsoft.com/office/drawing/2010/main">
                <a:solidFill>
                  <a:srgbClr val="FFFFFF"/>
                </a:solidFill>
              </a14:hiddenFill>
            </a:ext>
          </a:extLst>
        </p:spPr>
      </p:pic>
      <p:sp>
        <p:nvSpPr>
          <p:cNvPr id="8" name="ZoneTexte 7">
            <a:extLst>
              <a:ext uri="{FF2B5EF4-FFF2-40B4-BE49-F238E27FC236}">
                <a16:creationId xmlns:a16="http://schemas.microsoft.com/office/drawing/2014/main" id="{7F5AFEE8-AD52-4836-9059-F458D535DF1B}"/>
              </a:ext>
            </a:extLst>
          </p:cNvPr>
          <p:cNvSpPr txBox="1"/>
          <p:nvPr/>
        </p:nvSpPr>
        <p:spPr>
          <a:xfrm>
            <a:off x="645108" y="2767280"/>
            <a:ext cx="10901779" cy="1323439"/>
          </a:xfrm>
          <a:prstGeom prst="rect">
            <a:avLst/>
          </a:prstGeom>
          <a:noFill/>
        </p:spPr>
        <p:txBody>
          <a:bodyPr wrap="square" rtlCol="0">
            <a:spAutoFit/>
          </a:bodyPr>
          <a:lstStyle/>
          <a:p>
            <a:pPr algn="ctr"/>
            <a:r>
              <a:rPr lang="fr-FR" sz="8000" dirty="0">
                <a:latin typeface="Futura XBlk BT" panose="020B0903020204020204" pitchFamily="34" charset="0"/>
              </a:rPr>
              <a:t>THANK YOU</a:t>
            </a:r>
          </a:p>
        </p:txBody>
      </p:sp>
      <p:sp>
        <p:nvSpPr>
          <p:cNvPr id="9" name="ZoneTexte 8">
            <a:extLst>
              <a:ext uri="{FF2B5EF4-FFF2-40B4-BE49-F238E27FC236}">
                <a16:creationId xmlns:a16="http://schemas.microsoft.com/office/drawing/2014/main" id="{E6EF3437-E3F2-45CB-9811-2D9494F7DC1D}"/>
              </a:ext>
            </a:extLst>
          </p:cNvPr>
          <p:cNvSpPr txBox="1"/>
          <p:nvPr/>
        </p:nvSpPr>
        <p:spPr>
          <a:xfrm>
            <a:off x="3760302" y="5761623"/>
            <a:ext cx="4671392" cy="523220"/>
          </a:xfrm>
          <a:prstGeom prst="rect">
            <a:avLst/>
          </a:prstGeom>
          <a:noFill/>
        </p:spPr>
        <p:txBody>
          <a:bodyPr wrap="square" rtlCol="0">
            <a:spAutoFit/>
          </a:bodyPr>
          <a:lstStyle/>
          <a:p>
            <a:pPr algn="ctr"/>
            <a:r>
              <a:rPr lang="fr-FR" sz="2800" dirty="0">
                <a:latin typeface="+mj-lt"/>
              </a:rPr>
              <a:t>by Victor WEILL</a:t>
            </a:r>
          </a:p>
        </p:txBody>
      </p:sp>
    </p:spTree>
    <p:extLst>
      <p:ext uri="{BB962C8B-B14F-4D97-AF65-F5344CB8AC3E}">
        <p14:creationId xmlns:p14="http://schemas.microsoft.com/office/powerpoint/2010/main" val="1181478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B637AC4-5638-4453-BA22-04ACCABDB4CD}"/>
              </a:ext>
            </a:extLst>
          </p:cNvPr>
          <p:cNvSpPr/>
          <p:nvPr/>
        </p:nvSpPr>
        <p:spPr>
          <a:xfrm>
            <a:off x="445362" y="250794"/>
            <a:ext cx="11301274" cy="6356412"/>
          </a:xfrm>
          <a:prstGeom prst="rect">
            <a:avLst/>
          </a:prstGeom>
          <a:solidFill>
            <a:srgbClr val="000000">
              <a:alpha val="40000"/>
            </a:srgb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Picture 2" descr="Presse - Ecole d'Ingénieurs Paris-La Défense ESILV">
            <a:extLst>
              <a:ext uri="{FF2B5EF4-FFF2-40B4-BE49-F238E27FC236}">
                <a16:creationId xmlns:a16="http://schemas.microsoft.com/office/drawing/2014/main" id="{9F0E5799-2C18-4F53-8768-655B0C32BC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9420" y="0"/>
            <a:ext cx="573157" cy="573157"/>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a:extLst>
              <a:ext uri="{FF2B5EF4-FFF2-40B4-BE49-F238E27FC236}">
                <a16:creationId xmlns:a16="http://schemas.microsoft.com/office/drawing/2014/main" id="{DB0B3EA2-45AE-4736-BDC9-ED8BBD21DE65}"/>
              </a:ext>
            </a:extLst>
          </p:cNvPr>
          <p:cNvSpPr txBox="1"/>
          <p:nvPr/>
        </p:nvSpPr>
        <p:spPr>
          <a:xfrm>
            <a:off x="1473835" y="823951"/>
            <a:ext cx="9244325" cy="523220"/>
          </a:xfrm>
          <a:prstGeom prst="rect">
            <a:avLst/>
          </a:prstGeom>
          <a:noFill/>
        </p:spPr>
        <p:txBody>
          <a:bodyPr wrap="square" rtlCol="0">
            <a:spAutoFit/>
          </a:bodyPr>
          <a:lstStyle/>
          <a:p>
            <a:r>
              <a:rPr lang="fr-FR" sz="2800" dirty="0">
                <a:latin typeface="Futura XBlk BT" panose="020B0903020204020204" pitchFamily="34" charset="0"/>
              </a:rPr>
              <a:t>THE DATASET</a:t>
            </a:r>
          </a:p>
        </p:txBody>
      </p:sp>
      <p:sp>
        <p:nvSpPr>
          <p:cNvPr id="2" name="ZoneTexte 1">
            <a:extLst>
              <a:ext uri="{FF2B5EF4-FFF2-40B4-BE49-F238E27FC236}">
                <a16:creationId xmlns:a16="http://schemas.microsoft.com/office/drawing/2014/main" id="{DC4BC5F3-58FB-4308-951A-1E143C2CE3BA}"/>
              </a:ext>
            </a:extLst>
          </p:cNvPr>
          <p:cNvSpPr txBox="1"/>
          <p:nvPr/>
        </p:nvSpPr>
        <p:spPr>
          <a:xfrm>
            <a:off x="1056858" y="1530365"/>
            <a:ext cx="10078278" cy="4893647"/>
          </a:xfrm>
          <a:prstGeom prst="rect">
            <a:avLst/>
          </a:prstGeom>
          <a:noFill/>
        </p:spPr>
        <p:txBody>
          <a:bodyPr wrap="square" rtlCol="0">
            <a:spAutoFit/>
          </a:bodyPr>
          <a:lstStyle/>
          <a:p>
            <a:r>
              <a:rPr lang="fr-FR" sz="2400" dirty="0">
                <a:latin typeface="+mj-lt"/>
              </a:rPr>
              <a:t>Link : </a:t>
            </a:r>
            <a:r>
              <a:rPr lang="fr-FR" sz="2400" dirty="0">
                <a:latin typeface="+mj-lt"/>
                <a:hlinkClick r:id="rId3"/>
              </a:rPr>
              <a:t>https://archive.ics.uci.edu/ml/datasets/Seoul+Bike+Sharing+Demand</a:t>
            </a:r>
            <a:endParaRPr lang="fr-FR" sz="2400" dirty="0">
              <a:latin typeface="+mj-lt"/>
            </a:endParaRPr>
          </a:p>
          <a:p>
            <a:endParaRPr lang="fr-FR" sz="2400" dirty="0">
              <a:latin typeface="+mj-lt"/>
            </a:endParaRPr>
          </a:p>
          <a:p>
            <a:r>
              <a:rPr lang="fr-FR" sz="2400" dirty="0" err="1">
                <a:latin typeface="+mj-lt"/>
              </a:rPr>
              <a:t>Here</a:t>
            </a:r>
            <a:r>
              <a:rPr lang="fr-FR" sz="2400" dirty="0">
                <a:latin typeface="+mj-lt"/>
              </a:rPr>
              <a:t> are the informations </a:t>
            </a:r>
            <a:r>
              <a:rPr lang="fr-FR" sz="2400" dirty="0" err="1">
                <a:latin typeface="+mj-lt"/>
              </a:rPr>
              <a:t>given</a:t>
            </a:r>
            <a:r>
              <a:rPr lang="fr-FR" sz="2400" dirty="0">
                <a:latin typeface="+mj-lt"/>
              </a:rPr>
              <a:t> by the </a:t>
            </a:r>
            <a:r>
              <a:rPr lang="fr-FR" sz="2400" dirty="0" err="1">
                <a:latin typeface="+mj-lt"/>
              </a:rPr>
              <a:t>hosting</a:t>
            </a:r>
            <a:r>
              <a:rPr lang="fr-FR" sz="2400" dirty="0">
                <a:latin typeface="+mj-lt"/>
              </a:rPr>
              <a:t> </a:t>
            </a:r>
            <a:r>
              <a:rPr lang="fr-FR" sz="2400" dirty="0" err="1">
                <a:latin typeface="+mj-lt"/>
              </a:rPr>
              <a:t>website</a:t>
            </a:r>
            <a:r>
              <a:rPr lang="fr-FR" sz="2400" dirty="0">
                <a:latin typeface="+mj-lt"/>
              </a:rPr>
              <a:t> </a:t>
            </a:r>
          </a:p>
          <a:p>
            <a:endParaRPr lang="fr-FR" sz="2400" dirty="0">
              <a:latin typeface="+mj-lt"/>
            </a:endParaRPr>
          </a:p>
          <a:p>
            <a:r>
              <a:rPr lang="fr-FR" sz="2400" u="sng" dirty="0">
                <a:latin typeface="+mj-lt"/>
              </a:rPr>
              <a:t>Description</a:t>
            </a:r>
            <a:r>
              <a:rPr lang="fr-FR" sz="2400" dirty="0">
                <a:latin typeface="+mj-lt"/>
              </a:rPr>
              <a:t> : </a:t>
            </a:r>
            <a:r>
              <a:rPr lang="fr-FR" sz="2400" i="1" dirty="0">
                <a:latin typeface="+mj-lt"/>
              </a:rPr>
              <a:t>« </a:t>
            </a:r>
            <a:r>
              <a:rPr lang="en-US" sz="2400" i="1" dirty="0"/>
              <a:t> </a:t>
            </a:r>
            <a:r>
              <a:rPr lang="en-US" sz="2400" i="1" dirty="0">
                <a:latin typeface="+mj-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br>
              <a:rPr lang="en-US" sz="2400" i="1" dirty="0">
                <a:latin typeface="+mj-lt"/>
              </a:rPr>
            </a:br>
            <a:r>
              <a:rPr lang="en-US" sz="2400" i="1" dirty="0">
                <a:latin typeface="+mj-lt"/>
              </a:rPr>
              <a:t>The dataset contains weather information (Temperature, Humidity, Windspeed, Visibility, Dewpoint, Solar radiation, Snowfall, Rainfall), the number of bikes rented per hour and date information. </a:t>
            </a:r>
            <a:r>
              <a:rPr lang="fr-FR" sz="2400" i="1" dirty="0">
                <a:latin typeface="+mj-lt"/>
              </a:rPr>
              <a:t>  »</a:t>
            </a:r>
          </a:p>
        </p:txBody>
      </p:sp>
    </p:spTree>
    <p:extLst>
      <p:ext uri="{BB962C8B-B14F-4D97-AF65-F5344CB8AC3E}">
        <p14:creationId xmlns:p14="http://schemas.microsoft.com/office/powerpoint/2010/main" val="2093941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B637AC4-5638-4453-BA22-04ACCABDB4CD}"/>
              </a:ext>
            </a:extLst>
          </p:cNvPr>
          <p:cNvSpPr/>
          <p:nvPr/>
        </p:nvSpPr>
        <p:spPr>
          <a:xfrm>
            <a:off x="445362" y="250794"/>
            <a:ext cx="11301274" cy="6356412"/>
          </a:xfrm>
          <a:prstGeom prst="rect">
            <a:avLst/>
          </a:prstGeom>
          <a:solidFill>
            <a:srgbClr val="000000">
              <a:alpha val="40000"/>
            </a:srgb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Picture 2" descr="Presse - Ecole d'Ingénieurs Paris-La Défense ESILV">
            <a:extLst>
              <a:ext uri="{FF2B5EF4-FFF2-40B4-BE49-F238E27FC236}">
                <a16:creationId xmlns:a16="http://schemas.microsoft.com/office/drawing/2014/main" id="{9F0E5799-2C18-4F53-8768-655B0C32BC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9420" y="0"/>
            <a:ext cx="573157" cy="573157"/>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a:extLst>
              <a:ext uri="{FF2B5EF4-FFF2-40B4-BE49-F238E27FC236}">
                <a16:creationId xmlns:a16="http://schemas.microsoft.com/office/drawing/2014/main" id="{DB0B3EA2-45AE-4736-BDC9-ED8BBD21DE65}"/>
              </a:ext>
            </a:extLst>
          </p:cNvPr>
          <p:cNvSpPr txBox="1"/>
          <p:nvPr/>
        </p:nvSpPr>
        <p:spPr>
          <a:xfrm>
            <a:off x="1473835" y="823951"/>
            <a:ext cx="9244325" cy="523220"/>
          </a:xfrm>
          <a:prstGeom prst="rect">
            <a:avLst/>
          </a:prstGeom>
          <a:noFill/>
        </p:spPr>
        <p:txBody>
          <a:bodyPr wrap="square" rtlCol="0">
            <a:spAutoFit/>
          </a:bodyPr>
          <a:lstStyle/>
          <a:p>
            <a:r>
              <a:rPr lang="fr-FR" sz="2800" dirty="0">
                <a:latin typeface="Futura XBlk BT" panose="020B0903020204020204" pitchFamily="34" charset="0"/>
              </a:rPr>
              <a:t>THE DATASET</a:t>
            </a:r>
          </a:p>
        </p:txBody>
      </p:sp>
      <p:sp>
        <p:nvSpPr>
          <p:cNvPr id="2" name="ZoneTexte 1">
            <a:extLst>
              <a:ext uri="{FF2B5EF4-FFF2-40B4-BE49-F238E27FC236}">
                <a16:creationId xmlns:a16="http://schemas.microsoft.com/office/drawing/2014/main" id="{DC4BC5F3-58FB-4308-951A-1E143C2CE3BA}"/>
              </a:ext>
            </a:extLst>
          </p:cNvPr>
          <p:cNvSpPr txBox="1"/>
          <p:nvPr/>
        </p:nvSpPr>
        <p:spPr>
          <a:xfrm>
            <a:off x="1056858" y="1530365"/>
            <a:ext cx="10078278" cy="461665"/>
          </a:xfrm>
          <a:prstGeom prst="rect">
            <a:avLst/>
          </a:prstGeom>
          <a:noFill/>
        </p:spPr>
        <p:txBody>
          <a:bodyPr wrap="square" rtlCol="0">
            <a:spAutoFit/>
          </a:bodyPr>
          <a:lstStyle/>
          <a:p>
            <a:r>
              <a:rPr lang="fr-FR" sz="2400" u="sng" dirty="0" err="1">
                <a:latin typeface="+mj-lt"/>
              </a:rPr>
              <a:t>Attributes</a:t>
            </a:r>
            <a:r>
              <a:rPr lang="fr-FR" sz="2400" dirty="0">
                <a:latin typeface="+mj-lt"/>
              </a:rPr>
              <a:t> :</a:t>
            </a:r>
            <a:endParaRPr lang="fr-FR" sz="2400" i="1" dirty="0">
              <a:latin typeface="+mj-lt"/>
            </a:endParaRPr>
          </a:p>
        </p:txBody>
      </p:sp>
      <p:sp>
        <p:nvSpPr>
          <p:cNvPr id="3" name="ZoneTexte 2">
            <a:extLst>
              <a:ext uri="{FF2B5EF4-FFF2-40B4-BE49-F238E27FC236}">
                <a16:creationId xmlns:a16="http://schemas.microsoft.com/office/drawing/2014/main" id="{7E035984-A8F4-4E2B-8783-7402D3EFEC86}"/>
              </a:ext>
            </a:extLst>
          </p:cNvPr>
          <p:cNvSpPr txBox="1"/>
          <p:nvPr/>
        </p:nvSpPr>
        <p:spPr>
          <a:xfrm>
            <a:off x="2584173" y="1597965"/>
            <a:ext cx="8378687" cy="4401205"/>
          </a:xfrm>
          <a:prstGeom prst="rect">
            <a:avLst/>
          </a:prstGeom>
          <a:noFill/>
        </p:spPr>
        <p:txBody>
          <a:bodyPr wrap="square" rtlCol="0">
            <a:spAutoFit/>
          </a:bodyPr>
          <a:lstStyle/>
          <a:p>
            <a:r>
              <a:rPr lang="en-US" sz="2000" dirty="0">
                <a:latin typeface="+mj-lt"/>
              </a:rPr>
              <a:t>Date : year-month-day</a:t>
            </a:r>
            <a:br>
              <a:rPr lang="en-US" sz="2000" dirty="0">
                <a:latin typeface="+mj-lt"/>
              </a:rPr>
            </a:br>
            <a:r>
              <a:rPr lang="en-US" sz="2000" dirty="0">
                <a:latin typeface="+mj-lt"/>
              </a:rPr>
              <a:t>Rented Bike count - Count of bikes rented at each hour</a:t>
            </a:r>
            <a:br>
              <a:rPr lang="en-US" sz="2000" dirty="0">
                <a:latin typeface="+mj-lt"/>
              </a:rPr>
            </a:br>
            <a:r>
              <a:rPr lang="en-US" sz="2000" dirty="0" err="1">
                <a:latin typeface="+mj-lt"/>
              </a:rPr>
              <a:t>Hour</a:t>
            </a:r>
            <a:r>
              <a:rPr lang="en-US" sz="2000" dirty="0">
                <a:latin typeface="+mj-lt"/>
              </a:rPr>
              <a:t> - Hour of he day</a:t>
            </a:r>
            <a:br>
              <a:rPr lang="en-US" sz="2000" dirty="0">
                <a:latin typeface="+mj-lt"/>
              </a:rPr>
            </a:br>
            <a:r>
              <a:rPr lang="en-US" sz="2000" dirty="0">
                <a:latin typeface="+mj-lt"/>
              </a:rPr>
              <a:t>Temperature-Temperature in Celsius</a:t>
            </a:r>
            <a:br>
              <a:rPr lang="en-US" sz="2000" dirty="0">
                <a:latin typeface="+mj-lt"/>
              </a:rPr>
            </a:br>
            <a:r>
              <a:rPr lang="en-US" sz="2000" dirty="0">
                <a:latin typeface="+mj-lt"/>
              </a:rPr>
              <a:t>Humidity - %</a:t>
            </a:r>
            <a:br>
              <a:rPr lang="en-US" sz="2000" dirty="0">
                <a:latin typeface="+mj-lt"/>
              </a:rPr>
            </a:br>
            <a:r>
              <a:rPr lang="en-US" sz="2000" dirty="0">
                <a:latin typeface="+mj-lt"/>
              </a:rPr>
              <a:t>Windspeed - m/s</a:t>
            </a:r>
            <a:br>
              <a:rPr lang="en-US" sz="2000" dirty="0">
                <a:latin typeface="+mj-lt"/>
              </a:rPr>
            </a:br>
            <a:r>
              <a:rPr lang="en-US" sz="2000" dirty="0">
                <a:latin typeface="+mj-lt"/>
              </a:rPr>
              <a:t>Visibility - 10m</a:t>
            </a:r>
            <a:br>
              <a:rPr lang="en-US" sz="2000" dirty="0">
                <a:latin typeface="+mj-lt"/>
              </a:rPr>
            </a:br>
            <a:r>
              <a:rPr lang="en-US" sz="2000" dirty="0">
                <a:latin typeface="+mj-lt"/>
              </a:rPr>
              <a:t>Dew point temperature - Celsius</a:t>
            </a:r>
            <a:br>
              <a:rPr lang="en-US" sz="2000" dirty="0">
                <a:latin typeface="+mj-lt"/>
              </a:rPr>
            </a:br>
            <a:r>
              <a:rPr lang="en-US" sz="2000" dirty="0">
                <a:latin typeface="+mj-lt"/>
              </a:rPr>
              <a:t>Solar radiation - MJ/m2</a:t>
            </a:r>
            <a:br>
              <a:rPr lang="en-US" sz="2000" dirty="0">
                <a:latin typeface="+mj-lt"/>
              </a:rPr>
            </a:br>
            <a:r>
              <a:rPr lang="en-US" sz="2000" dirty="0">
                <a:latin typeface="+mj-lt"/>
              </a:rPr>
              <a:t>Rainfall - mm</a:t>
            </a:r>
            <a:br>
              <a:rPr lang="en-US" sz="2000" dirty="0">
                <a:latin typeface="+mj-lt"/>
              </a:rPr>
            </a:br>
            <a:r>
              <a:rPr lang="en-US" sz="2000" dirty="0">
                <a:latin typeface="+mj-lt"/>
              </a:rPr>
              <a:t>Snowfall - cm</a:t>
            </a:r>
            <a:br>
              <a:rPr lang="en-US" sz="2000" dirty="0">
                <a:latin typeface="+mj-lt"/>
              </a:rPr>
            </a:br>
            <a:r>
              <a:rPr lang="en-US" sz="2000" dirty="0">
                <a:latin typeface="+mj-lt"/>
              </a:rPr>
              <a:t>Seasons - Winter, Spring, Summer, Autumn</a:t>
            </a:r>
            <a:br>
              <a:rPr lang="en-US" sz="2000" dirty="0">
                <a:latin typeface="+mj-lt"/>
              </a:rPr>
            </a:br>
            <a:r>
              <a:rPr lang="en-US" sz="2000" dirty="0">
                <a:latin typeface="+mj-lt"/>
              </a:rPr>
              <a:t>Holiday - Holiday/No holiday</a:t>
            </a:r>
            <a:br>
              <a:rPr lang="en-US" sz="2000" dirty="0">
                <a:latin typeface="+mj-lt"/>
              </a:rPr>
            </a:br>
            <a:r>
              <a:rPr lang="en-US" sz="2000" dirty="0">
                <a:latin typeface="+mj-lt"/>
              </a:rPr>
              <a:t>Functional Day - </a:t>
            </a:r>
            <a:r>
              <a:rPr lang="en-US" sz="2000" dirty="0" err="1">
                <a:latin typeface="+mj-lt"/>
              </a:rPr>
              <a:t>NoFunc</a:t>
            </a:r>
            <a:r>
              <a:rPr lang="en-US" sz="2000" dirty="0">
                <a:latin typeface="+mj-lt"/>
              </a:rPr>
              <a:t>(Non Functional Hours), Fun(Functional hours)</a:t>
            </a:r>
            <a:endParaRPr lang="fr-FR" sz="2000" dirty="0">
              <a:latin typeface="+mj-lt"/>
            </a:endParaRPr>
          </a:p>
        </p:txBody>
      </p:sp>
    </p:spTree>
    <p:extLst>
      <p:ext uri="{BB962C8B-B14F-4D97-AF65-F5344CB8AC3E}">
        <p14:creationId xmlns:p14="http://schemas.microsoft.com/office/powerpoint/2010/main" val="205298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B637AC4-5638-4453-BA22-04ACCABDB4CD}"/>
              </a:ext>
            </a:extLst>
          </p:cNvPr>
          <p:cNvSpPr/>
          <p:nvPr/>
        </p:nvSpPr>
        <p:spPr>
          <a:xfrm>
            <a:off x="445362" y="250794"/>
            <a:ext cx="11301274" cy="6356412"/>
          </a:xfrm>
          <a:prstGeom prst="rect">
            <a:avLst/>
          </a:prstGeom>
          <a:solidFill>
            <a:srgbClr val="000000">
              <a:alpha val="40000"/>
            </a:srgb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Picture 2" descr="Presse - Ecole d'Ingénieurs Paris-La Défense ESILV">
            <a:extLst>
              <a:ext uri="{FF2B5EF4-FFF2-40B4-BE49-F238E27FC236}">
                <a16:creationId xmlns:a16="http://schemas.microsoft.com/office/drawing/2014/main" id="{9F0E5799-2C18-4F53-8768-655B0C32BC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9420" y="0"/>
            <a:ext cx="573157" cy="573157"/>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a:extLst>
              <a:ext uri="{FF2B5EF4-FFF2-40B4-BE49-F238E27FC236}">
                <a16:creationId xmlns:a16="http://schemas.microsoft.com/office/drawing/2014/main" id="{DB0B3EA2-45AE-4736-BDC9-ED8BBD21DE65}"/>
              </a:ext>
            </a:extLst>
          </p:cNvPr>
          <p:cNvSpPr txBox="1"/>
          <p:nvPr/>
        </p:nvSpPr>
        <p:spPr>
          <a:xfrm>
            <a:off x="1473835" y="823951"/>
            <a:ext cx="9244325" cy="523220"/>
          </a:xfrm>
          <a:prstGeom prst="rect">
            <a:avLst/>
          </a:prstGeom>
          <a:noFill/>
        </p:spPr>
        <p:txBody>
          <a:bodyPr wrap="square" rtlCol="0">
            <a:spAutoFit/>
          </a:bodyPr>
          <a:lstStyle/>
          <a:p>
            <a:r>
              <a:rPr lang="fr-FR" sz="2800" dirty="0">
                <a:latin typeface="Futura XBlk BT" panose="020B0903020204020204" pitchFamily="34" charset="0"/>
              </a:rPr>
              <a:t>DATASET EXPLORATION</a:t>
            </a:r>
          </a:p>
        </p:txBody>
      </p:sp>
      <p:sp>
        <p:nvSpPr>
          <p:cNvPr id="2" name="ZoneTexte 1">
            <a:extLst>
              <a:ext uri="{FF2B5EF4-FFF2-40B4-BE49-F238E27FC236}">
                <a16:creationId xmlns:a16="http://schemas.microsoft.com/office/drawing/2014/main" id="{DC4BC5F3-58FB-4308-951A-1E143C2CE3BA}"/>
              </a:ext>
            </a:extLst>
          </p:cNvPr>
          <p:cNvSpPr txBox="1"/>
          <p:nvPr/>
        </p:nvSpPr>
        <p:spPr>
          <a:xfrm>
            <a:off x="1056858" y="1530365"/>
            <a:ext cx="10078278" cy="4524315"/>
          </a:xfrm>
          <a:prstGeom prst="rect">
            <a:avLst/>
          </a:prstGeom>
          <a:noFill/>
        </p:spPr>
        <p:txBody>
          <a:bodyPr wrap="square" rtlCol="0">
            <a:spAutoFit/>
          </a:bodyPr>
          <a:lstStyle/>
          <a:p>
            <a:r>
              <a:rPr lang="fr-FR" sz="2400" u="sng" dirty="0" err="1">
                <a:latin typeface="+mj-lt"/>
              </a:rPr>
              <a:t>Attributes</a:t>
            </a:r>
            <a:r>
              <a:rPr lang="fr-FR" sz="2400" dirty="0">
                <a:latin typeface="+mj-lt"/>
              </a:rPr>
              <a:t> : </a:t>
            </a:r>
            <a:r>
              <a:rPr lang="fr-FR" sz="2400" dirty="0" err="1">
                <a:latin typeface="+mj-lt"/>
              </a:rPr>
              <a:t>here</a:t>
            </a:r>
            <a:r>
              <a:rPr lang="fr-FR" sz="2400" dirty="0">
                <a:latin typeface="+mj-lt"/>
              </a:rPr>
              <a:t> </a:t>
            </a:r>
            <a:r>
              <a:rPr lang="fr-FR" sz="2400" dirty="0" err="1">
                <a:latin typeface="+mj-lt"/>
              </a:rPr>
              <a:t>is</a:t>
            </a:r>
            <a:r>
              <a:rPr lang="fr-FR" sz="2400" dirty="0">
                <a:latin typeface="+mj-lt"/>
              </a:rPr>
              <a:t> the output of the </a:t>
            </a:r>
            <a:r>
              <a:rPr lang="fr-FR" sz="2400" dirty="0" err="1">
                <a:latin typeface="+mj-lt"/>
              </a:rPr>
              <a:t>df.describe</a:t>
            </a:r>
            <a:r>
              <a:rPr lang="fr-FR" sz="2400" dirty="0">
                <a:latin typeface="+mj-lt"/>
              </a:rPr>
              <a:t>() on Python</a:t>
            </a:r>
          </a:p>
          <a:p>
            <a:endParaRPr lang="fr-FR" sz="2400" i="1" dirty="0">
              <a:latin typeface="+mj-lt"/>
            </a:endParaRPr>
          </a:p>
          <a:p>
            <a:endParaRPr lang="fr-FR" sz="2400" i="1" dirty="0">
              <a:latin typeface="+mj-lt"/>
            </a:endParaRPr>
          </a:p>
          <a:p>
            <a:endParaRPr lang="fr-FR" sz="2400" i="1" dirty="0">
              <a:latin typeface="+mj-lt"/>
            </a:endParaRPr>
          </a:p>
          <a:p>
            <a:endParaRPr lang="fr-FR" sz="2400" i="1" dirty="0">
              <a:latin typeface="+mj-lt"/>
            </a:endParaRPr>
          </a:p>
          <a:p>
            <a:endParaRPr lang="fr-FR" sz="2400" i="1" dirty="0">
              <a:latin typeface="+mj-lt"/>
            </a:endParaRPr>
          </a:p>
          <a:p>
            <a:endParaRPr lang="fr-FR" sz="2400" i="1" dirty="0">
              <a:latin typeface="+mj-lt"/>
            </a:endParaRPr>
          </a:p>
          <a:p>
            <a:endParaRPr lang="fr-FR" sz="2400" i="1" dirty="0">
              <a:latin typeface="+mj-lt"/>
            </a:endParaRPr>
          </a:p>
          <a:p>
            <a:endParaRPr lang="fr-FR" sz="2400" i="1" dirty="0">
              <a:latin typeface="+mj-lt"/>
            </a:endParaRPr>
          </a:p>
          <a:p>
            <a:endParaRPr lang="fr-FR" sz="2400" i="1" dirty="0">
              <a:latin typeface="+mj-lt"/>
            </a:endParaRPr>
          </a:p>
          <a:p>
            <a:r>
              <a:rPr lang="fr-FR" sz="2400" dirty="0">
                <a:latin typeface="+mj-lt"/>
              </a:rPr>
              <a:t>The data </a:t>
            </a:r>
            <a:r>
              <a:rPr lang="fr-FR" sz="2400" dirty="0" err="1">
                <a:latin typeface="+mj-lt"/>
              </a:rPr>
              <a:t>is</a:t>
            </a:r>
            <a:r>
              <a:rPr lang="fr-FR" sz="2400" dirty="0">
                <a:latin typeface="+mj-lt"/>
              </a:rPr>
              <a:t> clean, </a:t>
            </a:r>
            <a:r>
              <a:rPr lang="fr-FR" sz="2400" dirty="0" err="1">
                <a:latin typeface="+mj-lt"/>
              </a:rPr>
              <a:t>there</a:t>
            </a:r>
            <a:r>
              <a:rPr lang="fr-FR" sz="2400" dirty="0">
                <a:latin typeface="+mj-lt"/>
              </a:rPr>
              <a:t> </a:t>
            </a:r>
            <a:r>
              <a:rPr lang="fr-FR" sz="2400" dirty="0" err="1">
                <a:latin typeface="+mj-lt"/>
              </a:rPr>
              <a:t>is</a:t>
            </a:r>
            <a:r>
              <a:rPr lang="fr-FR" sz="2400" dirty="0">
                <a:latin typeface="+mj-lt"/>
              </a:rPr>
              <a:t> no </a:t>
            </a:r>
            <a:r>
              <a:rPr lang="fr-FR" sz="2400" dirty="0" err="1">
                <a:latin typeface="+mj-lt"/>
              </a:rPr>
              <a:t>missing</a:t>
            </a:r>
            <a:r>
              <a:rPr lang="fr-FR" sz="2400" dirty="0">
                <a:latin typeface="+mj-lt"/>
              </a:rPr>
              <a:t> value and </a:t>
            </a:r>
            <a:r>
              <a:rPr lang="fr-FR" sz="2400" dirty="0" err="1">
                <a:latin typeface="+mj-lt"/>
              </a:rPr>
              <a:t>we</a:t>
            </a:r>
            <a:r>
              <a:rPr lang="fr-FR" sz="2400" dirty="0">
                <a:latin typeface="+mj-lt"/>
              </a:rPr>
              <a:t> can </a:t>
            </a:r>
            <a:r>
              <a:rPr lang="fr-FR" sz="2400" dirty="0" err="1">
                <a:latin typeface="+mj-lt"/>
              </a:rPr>
              <a:t>think</a:t>
            </a:r>
            <a:r>
              <a:rPr lang="fr-FR" sz="2400" dirty="0">
                <a:latin typeface="+mj-lt"/>
              </a:rPr>
              <a:t> </a:t>
            </a:r>
            <a:r>
              <a:rPr lang="fr-FR" sz="2400" dirty="0" err="1">
                <a:latin typeface="+mj-lt"/>
              </a:rPr>
              <a:t>that</a:t>
            </a:r>
            <a:r>
              <a:rPr lang="fr-FR" sz="2400" dirty="0">
                <a:latin typeface="+mj-lt"/>
              </a:rPr>
              <a:t> </a:t>
            </a:r>
            <a:r>
              <a:rPr lang="fr-FR" sz="2400" dirty="0" err="1">
                <a:latin typeface="+mj-lt"/>
              </a:rPr>
              <a:t>there</a:t>
            </a:r>
            <a:r>
              <a:rPr lang="fr-FR" sz="2400" dirty="0">
                <a:latin typeface="+mj-lt"/>
              </a:rPr>
              <a:t> are not </a:t>
            </a:r>
            <a:r>
              <a:rPr lang="fr-FR" sz="2400" dirty="0" err="1">
                <a:latin typeface="+mj-lt"/>
              </a:rPr>
              <a:t>much</a:t>
            </a:r>
            <a:r>
              <a:rPr lang="fr-FR" sz="2400" dirty="0">
                <a:latin typeface="+mj-lt"/>
              </a:rPr>
              <a:t> </a:t>
            </a:r>
            <a:r>
              <a:rPr lang="fr-FR" sz="2400" dirty="0" err="1">
                <a:latin typeface="+mj-lt"/>
              </a:rPr>
              <a:t>outliers</a:t>
            </a:r>
            <a:r>
              <a:rPr lang="fr-FR" sz="2400" dirty="0">
                <a:latin typeface="+mj-lt"/>
              </a:rPr>
              <a:t> </a:t>
            </a:r>
            <a:r>
              <a:rPr lang="fr-FR" sz="2400" dirty="0" err="1">
                <a:latin typeface="+mj-lt"/>
              </a:rPr>
              <a:t>from</a:t>
            </a:r>
            <a:r>
              <a:rPr lang="fr-FR" sz="2400" dirty="0">
                <a:latin typeface="+mj-lt"/>
              </a:rPr>
              <a:t> </a:t>
            </a:r>
            <a:r>
              <a:rPr lang="fr-FR" sz="2400" dirty="0" err="1">
                <a:latin typeface="+mj-lt"/>
              </a:rPr>
              <a:t>this</a:t>
            </a:r>
            <a:r>
              <a:rPr lang="fr-FR" sz="2400" dirty="0">
                <a:latin typeface="+mj-lt"/>
              </a:rPr>
              <a:t> description.</a:t>
            </a:r>
          </a:p>
        </p:txBody>
      </p:sp>
      <p:pic>
        <p:nvPicPr>
          <p:cNvPr id="4" name="Image 3">
            <a:extLst>
              <a:ext uri="{FF2B5EF4-FFF2-40B4-BE49-F238E27FC236}">
                <a16:creationId xmlns:a16="http://schemas.microsoft.com/office/drawing/2014/main" id="{0D87F2D2-FEB2-45FB-BB25-9A8B08D93C5B}"/>
              </a:ext>
            </a:extLst>
          </p:cNvPr>
          <p:cNvPicPr>
            <a:picLocks noChangeAspect="1"/>
          </p:cNvPicPr>
          <p:nvPr/>
        </p:nvPicPr>
        <p:blipFill>
          <a:blip r:embed="rId3"/>
          <a:stretch>
            <a:fillRect/>
          </a:stretch>
        </p:blipFill>
        <p:spPr>
          <a:xfrm>
            <a:off x="445360" y="2175224"/>
            <a:ext cx="11301274" cy="2738596"/>
          </a:xfrm>
          <a:prstGeom prst="rect">
            <a:avLst/>
          </a:prstGeom>
        </p:spPr>
      </p:pic>
    </p:spTree>
    <p:extLst>
      <p:ext uri="{BB962C8B-B14F-4D97-AF65-F5344CB8AC3E}">
        <p14:creationId xmlns:p14="http://schemas.microsoft.com/office/powerpoint/2010/main" val="2435834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B637AC4-5638-4453-BA22-04ACCABDB4CD}"/>
              </a:ext>
            </a:extLst>
          </p:cNvPr>
          <p:cNvSpPr/>
          <p:nvPr/>
        </p:nvSpPr>
        <p:spPr>
          <a:xfrm>
            <a:off x="445362" y="250794"/>
            <a:ext cx="11301274" cy="6356412"/>
          </a:xfrm>
          <a:prstGeom prst="rect">
            <a:avLst/>
          </a:prstGeom>
          <a:solidFill>
            <a:srgbClr val="000000">
              <a:alpha val="40000"/>
            </a:srgb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Picture 2" descr="Presse - Ecole d'Ingénieurs Paris-La Défense ESILV">
            <a:extLst>
              <a:ext uri="{FF2B5EF4-FFF2-40B4-BE49-F238E27FC236}">
                <a16:creationId xmlns:a16="http://schemas.microsoft.com/office/drawing/2014/main" id="{9F0E5799-2C18-4F53-8768-655B0C32BC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9420" y="0"/>
            <a:ext cx="573157" cy="573157"/>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a:extLst>
              <a:ext uri="{FF2B5EF4-FFF2-40B4-BE49-F238E27FC236}">
                <a16:creationId xmlns:a16="http://schemas.microsoft.com/office/drawing/2014/main" id="{DB0B3EA2-45AE-4736-BDC9-ED8BBD21DE65}"/>
              </a:ext>
            </a:extLst>
          </p:cNvPr>
          <p:cNvSpPr txBox="1"/>
          <p:nvPr/>
        </p:nvSpPr>
        <p:spPr>
          <a:xfrm>
            <a:off x="1473835" y="823951"/>
            <a:ext cx="9244325" cy="523220"/>
          </a:xfrm>
          <a:prstGeom prst="rect">
            <a:avLst/>
          </a:prstGeom>
          <a:noFill/>
        </p:spPr>
        <p:txBody>
          <a:bodyPr wrap="square" rtlCol="0">
            <a:spAutoFit/>
          </a:bodyPr>
          <a:lstStyle/>
          <a:p>
            <a:r>
              <a:rPr lang="fr-FR" sz="2800" dirty="0">
                <a:latin typeface="Futura XBlk BT" panose="020B0903020204020204" pitchFamily="34" charset="0"/>
              </a:rPr>
              <a:t>DATASET EXPLORATION</a:t>
            </a:r>
          </a:p>
        </p:txBody>
      </p:sp>
      <p:sp>
        <p:nvSpPr>
          <p:cNvPr id="2" name="ZoneTexte 1">
            <a:extLst>
              <a:ext uri="{FF2B5EF4-FFF2-40B4-BE49-F238E27FC236}">
                <a16:creationId xmlns:a16="http://schemas.microsoft.com/office/drawing/2014/main" id="{DC4BC5F3-58FB-4308-951A-1E143C2CE3BA}"/>
              </a:ext>
            </a:extLst>
          </p:cNvPr>
          <p:cNvSpPr txBox="1"/>
          <p:nvPr/>
        </p:nvSpPr>
        <p:spPr>
          <a:xfrm>
            <a:off x="1056858" y="1530365"/>
            <a:ext cx="10078278" cy="461665"/>
          </a:xfrm>
          <a:prstGeom prst="rect">
            <a:avLst/>
          </a:prstGeom>
          <a:noFill/>
        </p:spPr>
        <p:txBody>
          <a:bodyPr wrap="square" rtlCol="0">
            <a:spAutoFit/>
          </a:bodyPr>
          <a:lstStyle/>
          <a:p>
            <a:r>
              <a:rPr lang="fr-FR" sz="2400" dirty="0" err="1">
                <a:latin typeface="+mj-lt"/>
              </a:rPr>
              <a:t>Here</a:t>
            </a:r>
            <a:r>
              <a:rPr lang="fr-FR" sz="2400" dirty="0">
                <a:latin typeface="+mj-lt"/>
              </a:rPr>
              <a:t> </a:t>
            </a:r>
            <a:r>
              <a:rPr lang="fr-FR" sz="2400" dirty="0" err="1">
                <a:latin typeface="+mj-lt"/>
              </a:rPr>
              <a:t>we</a:t>
            </a:r>
            <a:r>
              <a:rPr lang="fr-FR" sz="2400" dirty="0">
                <a:latin typeface="+mj-lt"/>
              </a:rPr>
              <a:t> can look at </a:t>
            </a:r>
            <a:r>
              <a:rPr lang="fr-FR" sz="2400" dirty="0" err="1">
                <a:latin typeface="+mj-lt"/>
              </a:rPr>
              <a:t>histograms</a:t>
            </a:r>
            <a:r>
              <a:rPr lang="fr-FR" sz="2400" dirty="0">
                <a:latin typeface="+mj-lt"/>
              </a:rPr>
              <a:t> of </a:t>
            </a:r>
            <a:r>
              <a:rPr lang="fr-FR" sz="2400" dirty="0" err="1">
                <a:latin typeface="+mj-lt"/>
              </a:rPr>
              <a:t>each</a:t>
            </a:r>
            <a:r>
              <a:rPr lang="fr-FR" sz="2400" dirty="0">
                <a:latin typeface="+mj-lt"/>
              </a:rPr>
              <a:t> </a:t>
            </a:r>
            <a:r>
              <a:rPr lang="fr-FR" sz="2400" dirty="0" err="1">
                <a:latin typeface="+mj-lt"/>
              </a:rPr>
              <a:t>attribute</a:t>
            </a:r>
            <a:r>
              <a:rPr lang="fr-FR" sz="2400" dirty="0">
                <a:latin typeface="+mj-lt"/>
              </a:rPr>
              <a:t> of </a:t>
            </a:r>
            <a:r>
              <a:rPr lang="fr-FR" sz="2400" dirty="0" err="1">
                <a:latin typeface="+mj-lt"/>
              </a:rPr>
              <a:t>this</a:t>
            </a:r>
            <a:r>
              <a:rPr lang="fr-FR" sz="2400" dirty="0">
                <a:latin typeface="+mj-lt"/>
              </a:rPr>
              <a:t> </a:t>
            </a:r>
            <a:r>
              <a:rPr lang="fr-FR" sz="2400" dirty="0" err="1">
                <a:latin typeface="+mj-lt"/>
              </a:rPr>
              <a:t>dataset</a:t>
            </a:r>
            <a:r>
              <a:rPr lang="fr-FR" sz="2400" dirty="0">
                <a:latin typeface="+mj-lt"/>
              </a:rPr>
              <a:t> :</a:t>
            </a:r>
          </a:p>
        </p:txBody>
      </p:sp>
      <p:pic>
        <p:nvPicPr>
          <p:cNvPr id="3" name="Image 2">
            <a:extLst>
              <a:ext uri="{FF2B5EF4-FFF2-40B4-BE49-F238E27FC236}">
                <a16:creationId xmlns:a16="http://schemas.microsoft.com/office/drawing/2014/main" id="{36BDAFBB-25C0-404D-B796-46318C7B849D}"/>
              </a:ext>
            </a:extLst>
          </p:cNvPr>
          <p:cNvPicPr>
            <a:picLocks noChangeAspect="1"/>
          </p:cNvPicPr>
          <p:nvPr/>
        </p:nvPicPr>
        <p:blipFill>
          <a:blip r:embed="rId3"/>
          <a:stretch>
            <a:fillRect/>
          </a:stretch>
        </p:blipFill>
        <p:spPr>
          <a:xfrm>
            <a:off x="1712840" y="2175224"/>
            <a:ext cx="8193160" cy="3964904"/>
          </a:xfrm>
          <a:prstGeom prst="rect">
            <a:avLst/>
          </a:prstGeom>
        </p:spPr>
      </p:pic>
    </p:spTree>
    <p:extLst>
      <p:ext uri="{BB962C8B-B14F-4D97-AF65-F5344CB8AC3E}">
        <p14:creationId xmlns:p14="http://schemas.microsoft.com/office/powerpoint/2010/main" val="535240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B637AC4-5638-4453-BA22-04ACCABDB4CD}"/>
              </a:ext>
            </a:extLst>
          </p:cNvPr>
          <p:cNvSpPr/>
          <p:nvPr/>
        </p:nvSpPr>
        <p:spPr>
          <a:xfrm>
            <a:off x="445362" y="250794"/>
            <a:ext cx="11301274" cy="6356412"/>
          </a:xfrm>
          <a:prstGeom prst="rect">
            <a:avLst/>
          </a:prstGeom>
          <a:solidFill>
            <a:srgbClr val="000000">
              <a:alpha val="40000"/>
            </a:srgb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Picture 2" descr="Presse - Ecole d'Ingénieurs Paris-La Défense ESILV">
            <a:extLst>
              <a:ext uri="{FF2B5EF4-FFF2-40B4-BE49-F238E27FC236}">
                <a16:creationId xmlns:a16="http://schemas.microsoft.com/office/drawing/2014/main" id="{9F0E5799-2C18-4F53-8768-655B0C32BC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9420" y="0"/>
            <a:ext cx="573157" cy="573157"/>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a:extLst>
              <a:ext uri="{FF2B5EF4-FFF2-40B4-BE49-F238E27FC236}">
                <a16:creationId xmlns:a16="http://schemas.microsoft.com/office/drawing/2014/main" id="{DB0B3EA2-45AE-4736-BDC9-ED8BBD21DE65}"/>
              </a:ext>
            </a:extLst>
          </p:cNvPr>
          <p:cNvSpPr txBox="1"/>
          <p:nvPr/>
        </p:nvSpPr>
        <p:spPr>
          <a:xfrm>
            <a:off x="1473835" y="823951"/>
            <a:ext cx="9244325" cy="523220"/>
          </a:xfrm>
          <a:prstGeom prst="rect">
            <a:avLst/>
          </a:prstGeom>
          <a:noFill/>
        </p:spPr>
        <p:txBody>
          <a:bodyPr wrap="square" rtlCol="0">
            <a:spAutoFit/>
          </a:bodyPr>
          <a:lstStyle/>
          <a:p>
            <a:r>
              <a:rPr lang="fr-FR" sz="2800" dirty="0">
                <a:latin typeface="Futura XBlk BT" panose="020B0903020204020204" pitchFamily="34" charset="0"/>
              </a:rPr>
              <a:t>DATASET EXPLORATION</a:t>
            </a:r>
          </a:p>
        </p:txBody>
      </p:sp>
      <p:sp>
        <p:nvSpPr>
          <p:cNvPr id="2" name="ZoneTexte 1">
            <a:extLst>
              <a:ext uri="{FF2B5EF4-FFF2-40B4-BE49-F238E27FC236}">
                <a16:creationId xmlns:a16="http://schemas.microsoft.com/office/drawing/2014/main" id="{DC4BC5F3-58FB-4308-951A-1E143C2CE3BA}"/>
              </a:ext>
            </a:extLst>
          </p:cNvPr>
          <p:cNvSpPr txBox="1"/>
          <p:nvPr/>
        </p:nvSpPr>
        <p:spPr>
          <a:xfrm>
            <a:off x="1056858" y="1530365"/>
            <a:ext cx="10078278" cy="461665"/>
          </a:xfrm>
          <a:prstGeom prst="rect">
            <a:avLst/>
          </a:prstGeom>
          <a:noFill/>
        </p:spPr>
        <p:txBody>
          <a:bodyPr wrap="square" rtlCol="0">
            <a:spAutoFit/>
          </a:bodyPr>
          <a:lstStyle/>
          <a:p>
            <a:r>
              <a:rPr lang="fr-FR" sz="2400" dirty="0" err="1">
                <a:latin typeface="+mj-lt"/>
              </a:rPr>
              <a:t>Here</a:t>
            </a:r>
            <a:r>
              <a:rPr lang="fr-FR" sz="2400" dirty="0">
                <a:latin typeface="+mj-lt"/>
              </a:rPr>
              <a:t> </a:t>
            </a:r>
            <a:r>
              <a:rPr lang="fr-FR" sz="2400" dirty="0" err="1">
                <a:latin typeface="+mj-lt"/>
              </a:rPr>
              <a:t>we</a:t>
            </a:r>
            <a:r>
              <a:rPr lang="fr-FR" sz="2400" dirty="0">
                <a:latin typeface="+mj-lt"/>
              </a:rPr>
              <a:t> can look at </a:t>
            </a:r>
            <a:r>
              <a:rPr lang="fr-FR" sz="2400" dirty="0" err="1">
                <a:latin typeface="+mj-lt"/>
              </a:rPr>
              <a:t>histograms</a:t>
            </a:r>
            <a:r>
              <a:rPr lang="fr-FR" sz="2400" dirty="0">
                <a:latin typeface="+mj-lt"/>
              </a:rPr>
              <a:t> of </a:t>
            </a:r>
            <a:r>
              <a:rPr lang="fr-FR" sz="2400" dirty="0" err="1">
                <a:latin typeface="+mj-lt"/>
              </a:rPr>
              <a:t>each</a:t>
            </a:r>
            <a:r>
              <a:rPr lang="fr-FR" sz="2400" dirty="0">
                <a:latin typeface="+mj-lt"/>
              </a:rPr>
              <a:t> </a:t>
            </a:r>
            <a:r>
              <a:rPr lang="fr-FR" sz="2400" dirty="0" err="1">
                <a:latin typeface="+mj-lt"/>
              </a:rPr>
              <a:t>attribute</a:t>
            </a:r>
            <a:r>
              <a:rPr lang="fr-FR" sz="2400" dirty="0">
                <a:latin typeface="+mj-lt"/>
              </a:rPr>
              <a:t> of </a:t>
            </a:r>
            <a:r>
              <a:rPr lang="fr-FR" sz="2400" dirty="0" err="1">
                <a:latin typeface="+mj-lt"/>
              </a:rPr>
              <a:t>this</a:t>
            </a:r>
            <a:r>
              <a:rPr lang="fr-FR" sz="2400" dirty="0">
                <a:latin typeface="+mj-lt"/>
              </a:rPr>
              <a:t> </a:t>
            </a:r>
            <a:r>
              <a:rPr lang="fr-FR" sz="2400" dirty="0" err="1">
                <a:latin typeface="+mj-lt"/>
              </a:rPr>
              <a:t>dataset</a:t>
            </a:r>
            <a:r>
              <a:rPr lang="fr-FR" sz="2400" dirty="0">
                <a:latin typeface="+mj-lt"/>
              </a:rPr>
              <a:t> :</a:t>
            </a:r>
          </a:p>
        </p:txBody>
      </p:sp>
      <p:pic>
        <p:nvPicPr>
          <p:cNvPr id="8" name="Image 7">
            <a:extLst>
              <a:ext uri="{FF2B5EF4-FFF2-40B4-BE49-F238E27FC236}">
                <a16:creationId xmlns:a16="http://schemas.microsoft.com/office/drawing/2014/main" id="{83B702E1-A626-48E6-A6AC-C94BDA5E3425}"/>
              </a:ext>
            </a:extLst>
          </p:cNvPr>
          <p:cNvPicPr>
            <a:picLocks noChangeAspect="1"/>
          </p:cNvPicPr>
          <p:nvPr/>
        </p:nvPicPr>
        <p:blipFill>
          <a:blip r:embed="rId3"/>
          <a:stretch>
            <a:fillRect/>
          </a:stretch>
        </p:blipFill>
        <p:spPr>
          <a:xfrm>
            <a:off x="1712839" y="2175224"/>
            <a:ext cx="8193161" cy="3900828"/>
          </a:xfrm>
          <a:prstGeom prst="rect">
            <a:avLst/>
          </a:prstGeom>
        </p:spPr>
      </p:pic>
    </p:spTree>
    <p:extLst>
      <p:ext uri="{BB962C8B-B14F-4D97-AF65-F5344CB8AC3E}">
        <p14:creationId xmlns:p14="http://schemas.microsoft.com/office/powerpoint/2010/main" val="3300145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B637AC4-5638-4453-BA22-04ACCABDB4CD}"/>
              </a:ext>
            </a:extLst>
          </p:cNvPr>
          <p:cNvSpPr/>
          <p:nvPr/>
        </p:nvSpPr>
        <p:spPr>
          <a:xfrm>
            <a:off x="445362" y="250794"/>
            <a:ext cx="11301274" cy="6356412"/>
          </a:xfrm>
          <a:prstGeom prst="rect">
            <a:avLst/>
          </a:prstGeom>
          <a:solidFill>
            <a:srgbClr val="000000">
              <a:alpha val="40000"/>
            </a:srgb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Picture 2" descr="Presse - Ecole d'Ingénieurs Paris-La Défense ESILV">
            <a:extLst>
              <a:ext uri="{FF2B5EF4-FFF2-40B4-BE49-F238E27FC236}">
                <a16:creationId xmlns:a16="http://schemas.microsoft.com/office/drawing/2014/main" id="{9F0E5799-2C18-4F53-8768-655B0C32BC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9420" y="0"/>
            <a:ext cx="573157" cy="573157"/>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a:extLst>
              <a:ext uri="{FF2B5EF4-FFF2-40B4-BE49-F238E27FC236}">
                <a16:creationId xmlns:a16="http://schemas.microsoft.com/office/drawing/2014/main" id="{DB0B3EA2-45AE-4736-BDC9-ED8BBD21DE65}"/>
              </a:ext>
            </a:extLst>
          </p:cNvPr>
          <p:cNvSpPr txBox="1"/>
          <p:nvPr/>
        </p:nvSpPr>
        <p:spPr>
          <a:xfrm>
            <a:off x="1473835" y="823951"/>
            <a:ext cx="9244325" cy="523220"/>
          </a:xfrm>
          <a:prstGeom prst="rect">
            <a:avLst/>
          </a:prstGeom>
          <a:noFill/>
        </p:spPr>
        <p:txBody>
          <a:bodyPr wrap="square" rtlCol="0">
            <a:spAutoFit/>
          </a:bodyPr>
          <a:lstStyle/>
          <a:p>
            <a:r>
              <a:rPr lang="fr-FR" sz="2800" dirty="0">
                <a:latin typeface="Futura XBlk BT" panose="020B0903020204020204" pitchFamily="34" charset="0"/>
              </a:rPr>
              <a:t>CLEAN THE DATASET</a:t>
            </a:r>
          </a:p>
        </p:txBody>
      </p:sp>
      <p:sp>
        <p:nvSpPr>
          <p:cNvPr id="2" name="ZoneTexte 1">
            <a:extLst>
              <a:ext uri="{FF2B5EF4-FFF2-40B4-BE49-F238E27FC236}">
                <a16:creationId xmlns:a16="http://schemas.microsoft.com/office/drawing/2014/main" id="{DC4BC5F3-58FB-4308-951A-1E143C2CE3BA}"/>
              </a:ext>
            </a:extLst>
          </p:cNvPr>
          <p:cNvSpPr txBox="1"/>
          <p:nvPr/>
        </p:nvSpPr>
        <p:spPr>
          <a:xfrm>
            <a:off x="1056858" y="1530365"/>
            <a:ext cx="10078278" cy="1569660"/>
          </a:xfrm>
          <a:prstGeom prst="rect">
            <a:avLst/>
          </a:prstGeom>
          <a:noFill/>
        </p:spPr>
        <p:txBody>
          <a:bodyPr wrap="square" rtlCol="0">
            <a:spAutoFit/>
          </a:bodyPr>
          <a:lstStyle/>
          <a:p>
            <a:r>
              <a:rPr lang="fr-FR" sz="2400" dirty="0">
                <a:latin typeface="+mj-lt"/>
              </a:rPr>
              <a:t>To </a:t>
            </a:r>
            <a:r>
              <a:rPr lang="fr-FR" sz="2400" dirty="0" err="1">
                <a:latin typeface="+mj-lt"/>
              </a:rPr>
              <a:t>get</a:t>
            </a:r>
            <a:r>
              <a:rPr lang="fr-FR" sz="2400" dirty="0">
                <a:latin typeface="+mj-lt"/>
              </a:rPr>
              <a:t> </a:t>
            </a:r>
            <a:r>
              <a:rPr lang="fr-FR" sz="2400" dirty="0" err="1">
                <a:latin typeface="+mj-lt"/>
              </a:rPr>
              <a:t>significant</a:t>
            </a:r>
            <a:r>
              <a:rPr lang="fr-FR" sz="2400" dirty="0">
                <a:latin typeface="+mj-lt"/>
              </a:rPr>
              <a:t> and </a:t>
            </a:r>
            <a:r>
              <a:rPr lang="fr-FR" sz="2400" dirty="0" err="1">
                <a:latin typeface="+mj-lt"/>
              </a:rPr>
              <a:t>accurate</a:t>
            </a:r>
            <a:r>
              <a:rPr lang="fr-FR" sz="2400" dirty="0">
                <a:latin typeface="+mj-lt"/>
              </a:rPr>
              <a:t> </a:t>
            </a:r>
            <a:r>
              <a:rPr lang="fr-FR" sz="2400" dirty="0" err="1">
                <a:latin typeface="+mj-lt"/>
              </a:rPr>
              <a:t>results</a:t>
            </a:r>
            <a:r>
              <a:rPr lang="fr-FR" sz="2400" dirty="0">
                <a:latin typeface="+mj-lt"/>
              </a:rPr>
              <a:t>, </a:t>
            </a:r>
            <a:r>
              <a:rPr lang="fr-FR" sz="2400" dirty="0" err="1">
                <a:latin typeface="+mj-lt"/>
              </a:rPr>
              <a:t>we</a:t>
            </a:r>
            <a:r>
              <a:rPr lang="fr-FR" sz="2400" dirty="0">
                <a:latin typeface="+mj-lt"/>
              </a:rPr>
              <a:t> must clean the data, </a:t>
            </a:r>
            <a:r>
              <a:rPr lang="fr-FR" sz="2400" dirty="0" err="1">
                <a:latin typeface="+mj-lt"/>
              </a:rPr>
              <a:t>even</a:t>
            </a:r>
            <a:r>
              <a:rPr lang="fr-FR" sz="2400" dirty="0">
                <a:latin typeface="+mj-lt"/>
              </a:rPr>
              <a:t> if </a:t>
            </a:r>
            <a:r>
              <a:rPr lang="fr-FR" sz="2400" dirty="0" err="1">
                <a:latin typeface="+mj-lt"/>
              </a:rPr>
              <a:t>it</a:t>
            </a:r>
            <a:r>
              <a:rPr lang="fr-FR" sz="2400" dirty="0">
                <a:latin typeface="+mj-lt"/>
              </a:rPr>
              <a:t> </a:t>
            </a:r>
            <a:r>
              <a:rPr lang="fr-FR" sz="2400" dirty="0" err="1">
                <a:latin typeface="+mj-lt"/>
              </a:rPr>
              <a:t>seemed</a:t>
            </a:r>
            <a:r>
              <a:rPr lang="fr-FR" sz="2400" dirty="0">
                <a:latin typeface="+mj-lt"/>
              </a:rPr>
              <a:t> good at the </a:t>
            </a:r>
            <a:r>
              <a:rPr lang="fr-FR" sz="2400" dirty="0" err="1">
                <a:latin typeface="+mj-lt"/>
              </a:rPr>
              <a:t>beginning</a:t>
            </a:r>
            <a:r>
              <a:rPr lang="fr-FR" sz="2400" dirty="0">
                <a:latin typeface="+mj-lt"/>
              </a:rPr>
              <a:t>. </a:t>
            </a:r>
            <a:r>
              <a:rPr lang="fr-FR" sz="2400" dirty="0" err="1">
                <a:latin typeface="+mj-lt"/>
              </a:rPr>
              <a:t>We</a:t>
            </a:r>
            <a:r>
              <a:rPr lang="fr-FR" sz="2400" dirty="0">
                <a:latin typeface="+mj-lt"/>
              </a:rPr>
              <a:t> have 8760 </a:t>
            </a:r>
            <a:r>
              <a:rPr lang="fr-FR" sz="2400" dirty="0" err="1">
                <a:latin typeface="+mj-lt"/>
              </a:rPr>
              <a:t>lines</a:t>
            </a:r>
            <a:r>
              <a:rPr lang="fr-FR" sz="2400" dirty="0">
                <a:latin typeface="+mj-lt"/>
              </a:rPr>
              <a:t>, </a:t>
            </a:r>
            <a:r>
              <a:rPr lang="fr-FR" sz="2400" dirty="0" err="1">
                <a:latin typeface="+mj-lt"/>
              </a:rPr>
              <a:t>it</a:t>
            </a:r>
            <a:r>
              <a:rPr lang="fr-FR" sz="2400" dirty="0">
                <a:latin typeface="+mj-lt"/>
              </a:rPr>
              <a:t> </a:t>
            </a:r>
            <a:r>
              <a:rPr lang="fr-FR" sz="2400" dirty="0" err="1">
                <a:latin typeface="+mj-lt"/>
              </a:rPr>
              <a:t>should</a:t>
            </a:r>
            <a:r>
              <a:rPr lang="fr-FR" sz="2400" dirty="0">
                <a:latin typeface="+mj-lt"/>
              </a:rPr>
              <a:t> not </a:t>
            </a:r>
            <a:r>
              <a:rPr lang="fr-FR" sz="2400" dirty="0" err="1">
                <a:latin typeface="+mj-lt"/>
              </a:rPr>
              <a:t>be</a:t>
            </a:r>
            <a:r>
              <a:rPr lang="fr-FR" sz="2400" dirty="0">
                <a:latin typeface="+mj-lt"/>
              </a:rPr>
              <a:t> a </a:t>
            </a:r>
            <a:r>
              <a:rPr lang="fr-FR" sz="2400" dirty="0" err="1">
                <a:latin typeface="+mj-lt"/>
              </a:rPr>
              <a:t>problem</a:t>
            </a:r>
            <a:r>
              <a:rPr lang="fr-FR" sz="2400" dirty="0">
                <a:latin typeface="+mj-lt"/>
              </a:rPr>
              <a:t> to </a:t>
            </a:r>
            <a:r>
              <a:rPr lang="fr-FR" sz="2400" dirty="0" err="1">
                <a:latin typeface="+mj-lt"/>
              </a:rPr>
              <a:t>remove</a:t>
            </a:r>
            <a:r>
              <a:rPr lang="fr-FR" sz="2400" dirty="0">
                <a:latin typeface="+mj-lt"/>
              </a:rPr>
              <a:t> </a:t>
            </a:r>
            <a:r>
              <a:rPr lang="fr-FR" sz="2400" dirty="0" err="1">
                <a:latin typeface="+mj-lt"/>
              </a:rPr>
              <a:t>some</a:t>
            </a:r>
            <a:r>
              <a:rPr lang="fr-FR" sz="2400" dirty="0">
                <a:latin typeface="+mj-lt"/>
              </a:rPr>
              <a:t> </a:t>
            </a:r>
            <a:r>
              <a:rPr lang="fr-FR" sz="2400" dirty="0" err="1">
                <a:latin typeface="+mj-lt"/>
              </a:rPr>
              <a:t>outliers</a:t>
            </a:r>
            <a:r>
              <a:rPr lang="fr-FR" sz="2400" dirty="0">
                <a:latin typeface="+mj-lt"/>
              </a:rPr>
              <a:t>. </a:t>
            </a:r>
            <a:r>
              <a:rPr lang="fr-FR" sz="2400" dirty="0" err="1">
                <a:latin typeface="+mj-lt"/>
              </a:rPr>
              <a:t>We</a:t>
            </a:r>
            <a:r>
              <a:rPr lang="fr-FR" sz="2400" dirty="0">
                <a:latin typeface="+mj-lt"/>
              </a:rPr>
              <a:t> can </a:t>
            </a:r>
            <a:r>
              <a:rPr lang="fr-FR" sz="2400" dirty="0" err="1">
                <a:latin typeface="+mj-lt"/>
              </a:rPr>
              <a:t>visualize</a:t>
            </a:r>
            <a:r>
              <a:rPr lang="fr-FR" sz="2400" dirty="0">
                <a:latin typeface="+mj-lt"/>
              </a:rPr>
              <a:t> the </a:t>
            </a:r>
            <a:r>
              <a:rPr lang="fr-FR" sz="2400" dirty="0" err="1">
                <a:latin typeface="+mj-lt"/>
              </a:rPr>
              <a:t>outliers</a:t>
            </a:r>
            <a:r>
              <a:rPr lang="fr-FR" sz="2400" dirty="0">
                <a:latin typeface="+mj-lt"/>
              </a:rPr>
              <a:t> </a:t>
            </a:r>
            <a:r>
              <a:rPr lang="fr-FR" sz="2400" dirty="0" err="1">
                <a:latin typeface="+mj-lt"/>
              </a:rPr>
              <a:t>with</a:t>
            </a:r>
            <a:r>
              <a:rPr lang="fr-FR" sz="2400" dirty="0">
                <a:latin typeface="+mj-lt"/>
              </a:rPr>
              <a:t> </a:t>
            </a:r>
            <a:r>
              <a:rPr lang="fr-FR" sz="2400" dirty="0" err="1">
                <a:latin typeface="+mj-lt"/>
              </a:rPr>
              <a:t>boxplots</a:t>
            </a:r>
            <a:r>
              <a:rPr lang="fr-FR" sz="2400" dirty="0">
                <a:latin typeface="+mj-lt"/>
              </a:rPr>
              <a:t>, </a:t>
            </a:r>
            <a:r>
              <a:rPr lang="fr-FR" sz="2400" dirty="0" err="1">
                <a:latin typeface="+mj-lt"/>
              </a:rPr>
              <a:t>they</a:t>
            </a:r>
            <a:r>
              <a:rPr lang="fr-FR" sz="2400" dirty="0">
                <a:latin typeface="+mj-lt"/>
              </a:rPr>
              <a:t> are </a:t>
            </a:r>
            <a:r>
              <a:rPr lang="fr-FR" sz="2400" dirty="0" err="1">
                <a:latin typeface="+mj-lt"/>
              </a:rPr>
              <a:t>shown</a:t>
            </a:r>
            <a:r>
              <a:rPr lang="fr-FR" sz="2400" dirty="0">
                <a:latin typeface="+mj-lt"/>
              </a:rPr>
              <a:t> by the points </a:t>
            </a:r>
            <a:r>
              <a:rPr lang="fr-FR" sz="2400" dirty="0" err="1">
                <a:latin typeface="+mj-lt"/>
              </a:rPr>
              <a:t>outside</a:t>
            </a:r>
            <a:r>
              <a:rPr lang="fr-FR" sz="2400" dirty="0">
                <a:latin typeface="+mj-lt"/>
              </a:rPr>
              <a:t> the </a:t>
            </a:r>
            <a:r>
              <a:rPr lang="fr-FR" sz="2400" dirty="0" err="1">
                <a:latin typeface="+mj-lt"/>
              </a:rPr>
              <a:t>limits</a:t>
            </a:r>
            <a:r>
              <a:rPr lang="fr-FR" sz="2400" dirty="0">
                <a:latin typeface="+mj-lt"/>
              </a:rPr>
              <a:t> of the </a:t>
            </a:r>
            <a:r>
              <a:rPr lang="fr-FR" sz="2400" dirty="0" err="1">
                <a:latin typeface="+mj-lt"/>
              </a:rPr>
              <a:t>boxplot</a:t>
            </a:r>
            <a:r>
              <a:rPr lang="fr-FR" sz="2400" dirty="0">
                <a:latin typeface="+mj-lt"/>
              </a:rPr>
              <a:t> :</a:t>
            </a:r>
          </a:p>
        </p:txBody>
      </p:sp>
      <p:pic>
        <p:nvPicPr>
          <p:cNvPr id="3" name="Image 2">
            <a:extLst>
              <a:ext uri="{FF2B5EF4-FFF2-40B4-BE49-F238E27FC236}">
                <a16:creationId xmlns:a16="http://schemas.microsoft.com/office/drawing/2014/main" id="{738D3681-ACAD-413F-8891-38FF4FC6A8D8}"/>
              </a:ext>
            </a:extLst>
          </p:cNvPr>
          <p:cNvPicPr>
            <a:picLocks noChangeAspect="1"/>
          </p:cNvPicPr>
          <p:nvPr/>
        </p:nvPicPr>
        <p:blipFill>
          <a:blip r:embed="rId3"/>
          <a:stretch>
            <a:fillRect/>
          </a:stretch>
        </p:blipFill>
        <p:spPr>
          <a:xfrm>
            <a:off x="2490784" y="3172453"/>
            <a:ext cx="7210425" cy="3362325"/>
          </a:xfrm>
          <a:prstGeom prst="rect">
            <a:avLst/>
          </a:prstGeom>
        </p:spPr>
      </p:pic>
    </p:spTree>
    <p:extLst>
      <p:ext uri="{BB962C8B-B14F-4D97-AF65-F5344CB8AC3E}">
        <p14:creationId xmlns:p14="http://schemas.microsoft.com/office/powerpoint/2010/main" val="2512753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B637AC4-5638-4453-BA22-04ACCABDB4CD}"/>
              </a:ext>
            </a:extLst>
          </p:cNvPr>
          <p:cNvSpPr/>
          <p:nvPr/>
        </p:nvSpPr>
        <p:spPr>
          <a:xfrm>
            <a:off x="445362" y="250794"/>
            <a:ext cx="11301274" cy="6356412"/>
          </a:xfrm>
          <a:prstGeom prst="rect">
            <a:avLst/>
          </a:prstGeom>
          <a:solidFill>
            <a:srgbClr val="000000">
              <a:alpha val="40000"/>
            </a:srgb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Picture 2" descr="Presse - Ecole d'Ingénieurs Paris-La Défense ESILV">
            <a:extLst>
              <a:ext uri="{FF2B5EF4-FFF2-40B4-BE49-F238E27FC236}">
                <a16:creationId xmlns:a16="http://schemas.microsoft.com/office/drawing/2014/main" id="{9F0E5799-2C18-4F53-8768-655B0C32BC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9420" y="0"/>
            <a:ext cx="573157" cy="573157"/>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a:extLst>
              <a:ext uri="{FF2B5EF4-FFF2-40B4-BE49-F238E27FC236}">
                <a16:creationId xmlns:a16="http://schemas.microsoft.com/office/drawing/2014/main" id="{DB0B3EA2-45AE-4736-BDC9-ED8BBD21DE65}"/>
              </a:ext>
            </a:extLst>
          </p:cNvPr>
          <p:cNvSpPr txBox="1"/>
          <p:nvPr/>
        </p:nvSpPr>
        <p:spPr>
          <a:xfrm>
            <a:off x="1473835" y="823951"/>
            <a:ext cx="9244325" cy="523220"/>
          </a:xfrm>
          <a:prstGeom prst="rect">
            <a:avLst/>
          </a:prstGeom>
          <a:noFill/>
        </p:spPr>
        <p:txBody>
          <a:bodyPr wrap="square" rtlCol="0">
            <a:spAutoFit/>
          </a:bodyPr>
          <a:lstStyle/>
          <a:p>
            <a:r>
              <a:rPr lang="fr-FR" sz="2800" dirty="0">
                <a:latin typeface="Futura XBlk BT" panose="020B0903020204020204" pitchFamily="34" charset="0"/>
              </a:rPr>
              <a:t>CLEAN THE DATASET</a:t>
            </a:r>
          </a:p>
        </p:txBody>
      </p:sp>
      <p:sp>
        <p:nvSpPr>
          <p:cNvPr id="2" name="ZoneTexte 1">
            <a:extLst>
              <a:ext uri="{FF2B5EF4-FFF2-40B4-BE49-F238E27FC236}">
                <a16:creationId xmlns:a16="http://schemas.microsoft.com/office/drawing/2014/main" id="{DC4BC5F3-58FB-4308-951A-1E143C2CE3BA}"/>
              </a:ext>
            </a:extLst>
          </p:cNvPr>
          <p:cNvSpPr txBox="1"/>
          <p:nvPr/>
        </p:nvSpPr>
        <p:spPr>
          <a:xfrm>
            <a:off x="1056858" y="1530365"/>
            <a:ext cx="10078278" cy="830997"/>
          </a:xfrm>
          <a:prstGeom prst="rect">
            <a:avLst/>
          </a:prstGeom>
          <a:noFill/>
        </p:spPr>
        <p:txBody>
          <a:bodyPr wrap="square" rtlCol="0">
            <a:spAutoFit/>
          </a:bodyPr>
          <a:lstStyle/>
          <a:p>
            <a:r>
              <a:rPr lang="fr-FR" sz="2400" dirty="0" err="1">
                <a:latin typeface="+mj-lt"/>
              </a:rPr>
              <a:t>We</a:t>
            </a:r>
            <a:r>
              <a:rPr lang="fr-FR" sz="2400" dirty="0">
                <a:latin typeface="+mj-lt"/>
              </a:rPr>
              <a:t> </a:t>
            </a:r>
            <a:r>
              <a:rPr lang="fr-FR" sz="2400" dirty="0" err="1">
                <a:latin typeface="+mj-lt"/>
              </a:rPr>
              <a:t>used</a:t>
            </a:r>
            <a:r>
              <a:rPr lang="fr-FR" sz="2400" dirty="0">
                <a:latin typeface="+mj-lt"/>
              </a:rPr>
              <a:t> the IQR </a:t>
            </a:r>
            <a:r>
              <a:rPr lang="fr-FR" sz="2400" dirty="0" err="1">
                <a:latin typeface="+mj-lt"/>
              </a:rPr>
              <a:t>function</a:t>
            </a:r>
            <a:r>
              <a:rPr lang="fr-FR" sz="2400" dirty="0">
                <a:latin typeface="+mj-lt"/>
              </a:rPr>
              <a:t> to </a:t>
            </a:r>
            <a:r>
              <a:rPr lang="fr-FR" sz="2400" dirty="0" err="1">
                <a:latin typeface="+mj-lt"/>
              </a:rPr>
              <a:t>delete</a:t>
            </a:r>
            <a:r>
              <a:rPr lang="fr-FR" sz="2400" dirty="0">
                <a:latin typeface="+mj-lt"/>
              </a:rPr>
              <a:t> values </a:t>
            </a:r>
            <a:r>
              <a:rPr lang="fr-FR" sz="2400" dirty="0" err="1">
                <a:latin typeface="+mj-lt"/>
              </a:rPr>
              <a:t>that</a:t>
            </a:r>
            <a:r>
              <a:rPr lang="fr-FR" sz="2400" dirty="0">
                <a:latin typeface="+mj-lt"/>
              </a:rPr>
              <a:t> are </a:t>
            </a:r>
            <a:r>
              <a:rPr lang="fr-FR" sz="2400" dirty="0" err="1">
                <a:latin typeface="+mj-lt"/>
              </a:rPr>
              <a:t>above</a:t>
            </a:r>
            <a:r>
              <a:rPr lang="fr-FR" sz="2400" dirty="0">
                <a:latin typeface="+mj-lt"/>
              </a:rPr>
              <a:t> 0.75 or </a:t>
            </a:r>
            <a:r>
              <a:rPr lang="fr-FR" sz="2400" dirty="0" err="1">
                <a:latin typeface="+mj-lt"/>
              </a:rPr>
              <a:t>under</a:t>
            </a:r>
            <a:r>
              <a:rPr lang="fr-FR" sz="2400" dirty="0">
                <a:latin typeface="+mj-lt"/>
              </a:rPr>
              <a:t> 0,25 (interquartile). </a:t>
            </a:r>
            <a:r>
              <a:rPr lang="fr-FR" sz="2400" dirty="0" err="1">
                <a:latin typeface="+mj-lt"/>
              </a:rPr>
              <a:t>After</a:t>
            </a:r>
            <a:r>
              <a:rPr lang="fr-FR" sz="2400" dirty="0">
                <a:latin typeface="+mj-lt"/>
              </a:rPr>
              <a:t> </a:t>
            </a:r>
            <a:r>
              <a:rPr lang="fr-FR" sz="2400" dirty="0" err="1">
                <a:latin typeface="+mj-lt"/>
              </a:rPr>
              <a:t>deleting</a:t>
            </a:r>
            <a:r>
              <a:rPr lang="fr-FR" sz="2400" dirty="0">
                <a:latin typeface="+mj-lt"/>
              </a:rPr>
              <a:t> the </a:t>
            </a:r>
            <a:r>
              <a:rPr lang="fr-FR" sz="2400" dirty="0" err="1">
                <a:latin typeface="+mj-lt"/>
              </a:rPr>
              <a:t>outliers</a:t>
            </a:r>
            <a:r>
              <a:rPr lang="fr-FR" sz="2400" dirty="0">
                <a:latin typeface="+mj-lt"/>
              </a:rPr>
              <a:t> </a:t>
            </a:r>
            <a:r>
              <a:rPr lang="fr-FR" sz="2400" dirty="0" err="1">
                <a:latin typeface="+mj-lt"/>
              </a:rPr>
              <a:t>we</a:t>
            </a:r>
            <a:r>
              <a:rPr lang="fr-FR" sz="2400" dirty="0">
                <a:latin typeface="+mj-lt"/>
              </a:rPr>
              <a:t> </a:t>
            </a:r>
            <a:r>
              <a:rPr lang="fr-FR" sz="2400" dirty="0" err="1">
                <a:latin typeface="+mj-lt"/>
              </a:rPr>
              <a:t>still</a:t>
            </a:r>
            <a:r>
              <a:rPr lang="fr-FR" sz="2400" dirty="0">
                <a:latin typeface="+mj-lt"/>
              </a:rPr>
              <a:t> have 6339 </a:t>
            </a:r>
            <a:r>
              <a:rPr lang="fr-FR" sz="2400" dirty="0" err="1">
                <a:latin typeface="+mj-lt"/>
              </a:rPr>
              <a:t>rows</a:t>
            </a:r>
            <a:r>
              <a:rPr lang="fr-FR" sz="2400" dirty="0">
                <a:latin typeface="+mj-lt"/>
              </a:rPr>
              <a:t> of clean data.</a:t>
            </a:r>
          </a:p>
        </p:txBody>
      </p:sp>
      <p:pic>
        <p:nvPicPr>
          <p:cNvPr id="4" name="Image 3">
            <a:extLst>
              <a:ext uri="{FF2B5EF4-FFF2-40B4-BE49-F238E27FC236}">
                <a16:creationId xmlns:a16="http://schemas.microsoft.com/office/drawing/2014/main" id="{5AADAF73-08D5-4CF3-9325-72BFDA53DB08}"/>
              </a:ext>
            </a:extLst>
          </p:cNvPr>
          <p:cNvPicPr>
            <a:picLocks noChangeAspect="1"/>
          </p:cNvPicPr>
          <p:nvPr/>
        </p:nvPicPr>
        <p:blipFill>
          <a:blip r:embed="rId3"/>
          <a:stretch>
            <a:fillRect/>
          </a:stretch>
        </p:blipFill>
        <p:spPr>
          <a:xfrm>
            <a:off x="880025" y="3037141"/>
            <a:ext cx="9858789" cy="3389956"/>
          </a:xfrm>
          <a:prstGeom prst="rect">
            <a:avLst/>
          </a:prstGeom>
        </p:spPr>
      </p:pic>
    </p:spTree>
    <p:extLst>
      <p:ext uri="{BB962C8B-B14F-4D97-AF65-F5344CB8AC3E}">
        <p14:creationId xmlns:p14="http://schemas.microsoft.com/office/powerpoint/2010/main" val="4082428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B637AC4-5638-4453-BA22-04ACCABDB4CD}"/>
              </a:ext>
            </a:extLst>
          </p:cNvPr>
          <p:cNvSpPr/>
          <p:nvPr/>
        </p:nvSpPr>
        <p:spPr>
          <a:xfrm>
            <a:off x="445362" y="250794"/>
            <a:ext cx="11301274" cy="6356412"/>
          </a:xfrm>
          <a:prstGeom prst="rect">
            <a:avLst/>
          </a:prstGeom>
          <a:solidFill>
            <a:srgbClr val="000000">
              <a:alpha val="40000"/>
            </a:srgb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Picture 2" descr="Presse - Ecole d'Ingénieurs Paris-La Défense ESILV">
            <a:extLst>
              <a:ext uri="{FF2B5EF4-FFF2-40B4-BE49-F238E27FC236}">
                <a16:creationId xmlns:a16="http://schemas.microsoft.com/office/drawing/2014/main" id="{9F0E5799-2C18-4F53-8768-655B0C32BC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9420" y="0"/>
            <a:ext cx="573157" cy="573157"/>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a:extLst>
              <a:ext uri="{FF2B5EF4-FFF2-40B4-BE49-F238E27FC236}">
                <a16:creationId xmlns:a16="http://schemas.microsoft.com/office/drawing/2014/main" id="{DB0B3EA2-45AE-4736-BDC9-ED8BBD21DE65}"/>
              </a:ext>
            </a:extLst>
          </p:cNvPr>
          <p:cNvSpPr txBox="1"/>
          <p:nvPr/>
        </p:nvSpPr>
        <p:spPr>
          <a:xfrm>
            <a:off x="1473835" y="823951"/>
            <a:ext cx="9244325" cy="523220"/>
          </a:xfrm>
          <a:prstGeom prst="rect">
            <a:avLst/>
          </a:prstGeom>
          <a:noFill/>
        </p:spPr>
        <p:txBody>
          <a:bodyPr wrap="square" rtlCol="0">
            <a:spAutoFit/>
          </a:bodyPr>
          <a:lstStyle/>
          <a:p>
            <a:r>
              <a:rPr lang="fr-FR" sz="2800" dirty="0">
                <a:latin typeface="Futura XBlk BT" panose="020B0903020204020204" pitchFamily="34" charset="0"/>
              </a:rPr>
              <a:t>TESTING MODELS</a:t>
            </a:r>
          </a:p>
        </p:txBody>
      </p:sp>
      <p:sp>
        <p:nvSpPr>
          <p:cNvPr id="2" name="ZoneTexte 1">
            <a:extLst>
              <a:ext uri="{FF2B5EF4-FFF2-40B4-BE49-F238E27FC236}">
                <a16:creationId xmlns:a16="http://schemas.microsoft.com/office/drawing/2014/main" id="{DC4BC5F3-58FB-4308-951A-1E143C2CE3BA}"/>
              </a:ext>
            </a:extLst>
          </p:cNvPr>
          <p:cNvSpPr txBox="1"/>
          <p:nvPr/>
        </p:nvSpPr>
        <p:spPr>
          <a:xfrm>
            <a:off x="1056858" y="1530365"/>
            <a:ext cx="10078278" cy="1569660"/>
          </a:xfrm>
          <a:prstGeom prst="rect">
            <a:avLst/>
          </a:prstGeom>
          <a:noFill/>
        </p:spPr>
        <p:txBody>
          <a:bodyPr wrap="square" rtlCol="0">
            <a:spAutoFit/>
          </a:bodyPr>
          <a:lstStyle/>
          <a:p>
            <a:r>
              <a:rPr lang="fr-FR" sz="2400" dirty="0">
                <a:latin typeface="+mj-lt"/>
              </a:rPr>
              <a:t>To </a:t>
            </a:r>
            <a:r>
              <a:rPr lang="fr-FR" sz="2400" dirty="0" err="1">
                <a:latin typeface="+mj-lt"/>
              </a:rPr>
              <a:t>make</a:t>
            </a:r>
            <a:r>
              <a:rPr lang="fr-FR" sz="2400" dirty="0">
                <a:latin typeface="+mj-lt"/>
              </a:rPr>
              <a:t> a </a:t>
            </a:r>
            <a:r>
              <a:rPr lang="fr-FR" sz="2400" dirty="0" err="1">
                <a:latin typeface="+mj-lt"/>
              </a:rPr>
              <a:t>prediction</a:t>
            </a:r>
            <a:r>
              <a:rPr lang="fr-FR" sz="2400" dirty="0">
                <a:latin typeface="+mj-lt"/>
              </a:rPr>
              <a:t>, </a:t>
            </a:r>
            <a:r>
              <a:rPr lang="fr-FR" sz="2400" dirty="0" err="1">
                <a:latin typeface="+mj-lt"/>
              </a:rPr>
              <a:t>we</a:t>
            </a:r>
            <a:r>
              <a:rPr lang="fr-FR" sz="2400" dirty="0">
                <a:latin typeface="+mj-lt"/>
              </a:rPr>
              <a:t> </a:t>
            </a:r>
            <a:r>
              <a:rPr lang="fr-FR" sz="2400" dirty="0" err="1">
                <a:latin typeface="+mj-lt"/>
              </a:rPr>
              <a:t>need</a:t>
            </a:r>
            <a:r>
              <a:rPr lang="fr-FR" sz="2400" dirty="0">
                <a:latin typeface="+mj-lt"/>
              </a:rPr>
              <a:t> to use a model </a:t>
            </a:r>
            <a:r>
              <a:rPr lang="fr-FR" sz="2400" dirty="0" err="1">
                <a:latin typeface="+mj-lt"/>
              </a:rPr>
              <a:t>already</a:t>
            </a:r>
            <a:r>
              <a:rPr lang="fr-FR" sz="2400" dirty="0">
                <a:latin typeface="+mj-lt"/>
              </a:rPr>
              <a:t> made in Python. So I </a:t>
            </a:r>
            <a:r>
              <a:rPr lang="fr-FR" sz="2400" dirty="0" err="1">
                <a:latin typeface="+mj-lt"/>
              </a:rPr>
              <a:t>imported</a:t>
            </a:r>
            <a:r>
              <a:rPr lang="fr-FR" sz="2400" dirty="0">
                <a:latin typeface="+mj-lt"/>
              </a:rPr>
              <a:t> </a:t>
            </a:r>
            <a:r>
              <a:rPr lang="fr-FR" sz="2400" dirty="0" err="1">
                <a:latin typeface="+mj-lt"/>
              </a:rPr>
              <a:t>several</a:t>
            </a:r>
            <a:r>
              <a:rPr lang="fr-FR" sz="2400" dirty="0">
                <a:latin typeface="+mj-lt"/>
              </a:rPr>
              <a:t> </a:t>
            </a:r>
            <a:r>
              <a:rPr lang="fr-FR" sz="2400" dirty="0" err="1">
                <a:latin typeface="+mj-lt"/>
              </a:rPr>
              <a:t>models</a:t>
            </a:r>
            <a:r>
              <a:rPr lang="fr-FR" sz="2400" dirty="0">
                <a:latin typeface="+mj-lt"/>
              </a:rPr>
              <a:t> and </a:t>
            </a:r>
            <a:r>
              <a:rPr lang="fr-FR" sz="2400" dirty="0" err="1">
                <a:latin typeface="+mj-lt"/>
              </a:rPr>
              <a:t>tested</a:t>
            </a:r>
            <a:r>
              <a:rPr lang="fr-FR" sz="2400" dirty="0">
                <a:latin typeface="+mj-lt"/>
              </a:rPr>
              <a:t> </a:t>
            </a:r>
            <a:r>
              <a:rPr lang="fr-FR" sz="2400" dirty="0" err="1">
                <a:latin typeface="+mj-lt"/>
              </a:rPr>
              <a:t>it</a:t>
            </a:r>
            <a:r>
              <a:rPr lang="fr-FR" sz="2400" dirty="0">
                <a:latin typeface="+mj-lt"/>
              </a:rPr>
              <a:t> on a </a:t>
            </a:r>
            <a:r>
              <a:rPr lang="fr-FR" sz="2400" dirty="0" err="1">
                <a:latin typeface="+mj-lt"/>
              </a:rPr>
              <a:t>splitted</a:t>
            </a:r>
            <a:r>
              <a:rPr lang="fr-FR" sz="2400" dirty="0">
                <a:latin typeface="+mj-lt"/>
              </a:rPr>
              <a:t> </a:t>
            </a:r>
            <a:r>
              <a:rPr lang="fr-FR" sz="2400" dirty="0" err="1">
                <a:latin typeface="+mj-lt"/>
              </a:rPr>
              <a:t>dataset</a:t>
            </a:r>
            <a:r>
              <a:rPr lang="fr-FR" sz="2400" dirty="0">
                <a:latin typeface="+mj-lt"/>
              </a:rPr>
              <a:t>. I </a:t>
            </a:r>
            <a:r>
              <a:rPr lang="fr-FR" sz="2400" dirty="0" err="1">
                <a:latin typeface="+mj-lt"/>
              </a:rPr>
              <a:t>used</a:t>
            </a:r>
            <a:r>
              <a:rPr lang="fr-FR" sz="2400" dirty="0">
                <a:latin typeface="+mj-lt"/>
              </a:rPr>
              <a:t> 80% of the </a:t>
            </a:r>
            <a:r>
              <a:rPr lang="fr-FR" sz="2400" dirty="0" err="1">
                <a:latin typeface="+mj-lt"/>
              </a:rPr>
              <a:t>dataset</a:t>
            </a:r>
            <a:r>
              <a:rPr lang="fr-FR" sz="2400" dirty="0">
                <a:latin typeface="+mj-lt"/>
              </a:rPr>
              <a:t> for the training and 20% for the </a:t>
            </a:r>
            <a:r>
              <a:rPr lang="fr-FR" sz="2400" dirty="0" err="1">
                <a:latin typeface="+mj-lt"/>
              </a:rPr>
              <a:t>testing</a:t>
            </a:r>
            <a:r>
              <a:rPr lang="fr-FR" sz="2400" dirty="0">
                <a:latin typeface="+mj-lt"/>
              </a:rPr>
              <a:t>. </a:t>
            </a:r>
            <a:r>
              <a:rPr lang="fr-FR" sz="2400" dirty="0" err="1">
                <a:latin typeface="+mj-lt"/>
              </a:rPr>
              <a:t>Then</a:t>
            </a:r>
            <a:r>
              <a:rPr lang="fr-FR" sz="2400" dirty="0">
                <a:latin typeface="+mj-lt"/>
              </a:rPr>
              <a:t>, I </a:t>
            </a:r>
            <a:r>
              <a:rPr lang="fr-FR" sz="2400" dirty="0" err="1">
                <a:latin typeface="+mj-lt"/>
              </a:rPr>
              <a:t>computed</a:t>
            </a:r>
            <a:r>
              <a:rPr lang="fr-FR" sz="2400" dirty="0">
                <a:latin typeface="+mj-lt"/>
              </a:rPr>
              <a:t> </a:t>
            </a:r>
            <a:r>
              <a:rPr lang="fr-FR" sz="2400" dirty="0" err="1">
                <a:latin typeface="+mj-lt"/>
              </a:rPr>
              <a:t>each</a:t>
            </a:r>
            <a:r>
              <a:rPr lang="fr-FR" sz="2400" dirty="0">
                <a:latin typeface="+mj-lt"/>
              </a:rPr>
              <a:t> model and </a:t>
            </a:r>
            <a:r>
              <a:rPr lang="fr-FR" sz="2400" dirty="0" err="1">
                <a:latin typeface="+mj-lt"/>
              </a:rPr>
              <a:t>compared</a:t>
            </a:r>
            <a:r>
              <a:rPr lang="fr-FR" sz="2400" dirty="0">
                <a:latin typeface="+mj-lt"/>
              </a:rPr>
              <a:t> </a:t>
            </a:r>
            <a:r>
              <a:rPr lang="fr-FR" sz="2400" dirty="0" err="1">
                <a:latin typeface="+mj-lt"/>
              </a:rPr>
              <a:t>them</a:t>
            </a:r>
            <a:r>
              <a:rPr lang="fr-FR" sz="2400" dirty="0">
                <a:latin typeface="+mj-lt"/>
              </a:rPr>
              <a:t> all </a:t>
            </a:r>
            <a:r>
              <a:rPr lang="fr-FR" sz="2400" dirty="0" err="1">
                <a:latin typeface="+mj-lt"/>
              </a:rPr>
              <a:t>with</a:t>
            </a:r>
            <a:r>
              <a:rPr lang="fr-FR" sz="2400" dirty="0">
                <a:latin typeface="+mj-lt"/>
              </a:rPr>
              <a:t> the R² and the RMSE, </a:t>
            </a:r>
            <a:r>
              <a:rPr lang="fr-FR" sz="2400" dirty="0" err="1">
                <a:latin typeface="+mj-lt"/>
              </a:rPr>
              <a:t>here</a:t>
            </a:r>
            <a:r>
              <a:rPr lang="fr-FR" sz="2400" dirty="0">
                <a:latin typeface="+mj-lt"/>
              </a:rPr>
              <a:t> are the </a:t>
            </a:r>
            <a:r>
              <a:rPr lang="fr-FR" sz="2400" dirty="0" err="1">
                <a:latin typeface="+mj-lt"/>
              </a:rPr>
              <a:t>results</a:t>
            </a:r>
            <a:r>
              <a:rPr lang="fr-FR" sz="2400" dirty="0">
                <a:latin typeface="+mj-lt"/>
              </a:rPr>
              <a:t> :</a:t>
            </a:r>
          </a:p>
        </p:txBody>
      </p:sp>
      <p:pic>
        <p:nvPicPr>
          <p:cNvPr id="3" name="Image 2">
            <a:extLst>
              <a:ext uri="{FF2B5EF4-FFF2-40B4-BE49-F238E27FC236}">
                <a16:creationId xmlns:a16="http://schemas.microsoft.com/office/drawing/2014/main" id="{CF4D902A-A4CD-4ED1-A6B6-5B8622DB6A4A}"/>
              </a:ext>
            </a:extLst>
          </p:cNvPr>
          <p:cNvPicPr>
            <a:picLocks noChangeAspect="1"/>
          </p:cNvPicPr>
          <p:nvPr/>
        </p:nvPicPr>
        <p:blipFill>
          <a:blip r:embed="rId3"/>
          <a:stretch>
            <a:fillRect/>
          </a:stretch>
        </p:blipFill>
        <p:spPr>
          <a:xfrm>
            <a:off x="1348583" y="3283219"/>
            <a:ext cx="3248025" cy="3028950"/>
          </a:xfrm>
          <a:prstGeom prst="rect">
            <a:avLst/>
          </a:prstGeom>
        </p:spPr>
      </p:pic>
      <p:pic>
        <p:nvPicPr>
          <p:cNvPr id="8" name="Image 7">
            <a:extLst>
              <a:ext uri="{FF2B5EF4-FFF2-40B4-BE49-F238E27FC236}">
                <a16:creationId xmlns:a16="http://schemas.microsoft.com/office/drawing/2014/main" id="{D5CAF885-FF68-4CDB-A25A-2F03F935A407}"/>
              </a:ext>
            </a:extLst>
          </p:cNvPr>
          <p:cNvPicPr>
            <a:picLocks noChangeAspect="1"/>
          </p:cNvPicPr>
          <p:nvPr/>
        </p:nvPicPr>
        <p:blipFill>
          <a:blip r:embed="rId4"/>
          <a:stretch>
            <a:fillRect/>
          </a:stretch>
        </p:blipFill>
        <p:spPr>
          <a:xfrm>
            <a:off x="5002690" y="3439089"/>
            <a:ext cx="6096000" cy="2717210"/>
          </a:xfrm>
          <a:prstGeom prst="rect">
            <a:avLst/>
          </a:prstGeom>
        </p:spPr>
      </p:pic>
    </p:spTree>
    <p:extLst>
      <p:ext uri="{BB962C8B-B14F-4D97-AF65-F5344CB8AC3E}">
        <p14:creationId xmlns:p14="http://schemas.microsoft.com/office/powerpoint/2010/main" val="36474772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éleste">
  <a:themeElements>
    <a:clrScheme name="Céleste">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élest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éleste">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TM03457452[[fn=Céleste]]</Template>
  <TotalTime>55</TotalTime>
  <Words>655</Words>
  <Application>Microsoft Office PowerPoint</Application>
  <PresentationFormat>Grand écran</PresentationFormat>
  <Paragraphs>44</Paragraphs>
  <Slides>13</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13</vt:i4>
      </vt:variant>
    </vt:vector>
  </HeadingPairs>
  <TitlesOfParts>
    <vt:vector size="18" baseType="lpstr">
      <vt:lpstr>Arial</vt:lpstr>
      <vt:lpstr>Calibri</vt:lpstr>
      <vt:lpstr>Calibri Light</vt:lpstr>
      <vt:lpstr>Futura XBlk BT</vt:lpstr>
      <vt:lpstr>Céleste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Victor Weill</dc:creator>
  <cp:lastModifiedBy>Victor Weill</cp:lastModifiedBy>
  <cp:revision>7</cp:revision>
  <dcterms:created xsi:type="dcterms:W3CDTF">2021-01-10T20:32:27Z</dcterms:created>
  <dcterms:modified xsi:type="dcterms:W3CDTF">2021-01-10T21:28:06Z</dcterms:modified>
</cp:coreProperties>
</file>