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	<Relationship Id="rId24" Type="http://schemas.openxmlformats.org/officeDocument/2006/relationships/slide" Target="slides/slide19.xml" />
	<Relationship Id="rId25" Type="http://schemas.openxmlformats.org/officeDocument/2006/relationships/slide" Target="slides/slide20.xml" />
	<Relationship Id="rId26" Type="http://schemas.openxmlformats.org/officeDocument/2006/relationships/slide" Target="slides/slide21.xml" />
	<Relationship Id="rId27" Type="http://schemas.openxmlformats.org/officeDocument/2006/relationships/slide" Target="slides/slide22.xml" />
	<Relationship Id="rId28" Type="http://schemas.openxmlformats.org/officeDocument/2006/relationships/slide" Target="slides/slide23.xml" />
	<Relationship Id="rId29" Type="http://schemas.openxmlformats.org/officeDocument/2006/relationships/slide" Target="slides/slide24.xml" />
	<Relationship Id="rId30" Type="http://schemas.openxmlformats.org/officeDocument/2006/relationships/slide" Target="slides/slide25.xml" />
	<Relationship Id="rId31" Type="http://schemas.openxmlformats.org/officeDocument/2006/relationships/slide" Target="slides/slide26.xml" />
	<Relationship Id="rId32" Type="http://schemas.openxmlformats.org/officeDocument/2006/relationships/slide" Target="slides/slide27.xml" />
	<Relationship Id="rId33" Type="http://schemas.openxmlformats.org/officeDocument/2006/relationships/slide" Target="slides/slide28.xml" />
	<Relationship Id="rId34" Type="http://schemas.openxmlformats.org/officeDocument/2006/relationships/slide" Target="slides/slide29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	<Relationship Id="rId3" Type="http://schemas.openxmlformats.org/officeDocument/2006/relationships/image" Target="../media/image2.jpeg" />
	<Relationship Id="rId4" Type="http://schemas.openxmlformats.org/officeDocument/2006/relationships/image" Target="../media/image3.jpeg" />
	<Relationship Id="rId5" Type="http://schemas.openxmlformats.org/officeDocument/2006/relationships/image" Target="../media/image4.jpeg" />
	<Relationship Id="rId6" Type="http://schemas.openxmlformats.org/officeDocument/2006/relationships/image" Target="../media/image5.jpeg" />
	<Relationship Id="rId7" Type="http://schemas.openxmlformats.org/officeDocument/2006/relationships/image" Target="../media/image6.jpeg" />
	<Relationship Id="rId8" Type="http://schemas.openxmlformats.org/officeDocument/2006/relationships/image" Target="../media/image7.jpeg" />
	<Relationship Id="rId9" Type="http://schemas.openxmlformats.org/officeDocument/2006/relationships/image" Target="../media/image8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8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9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0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1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2.jpeg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3.jpeg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4.jpeg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5.jpeg" />
</Relationships>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6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</Relationships>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7.jpeg" />
</Relationships>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8.jpeg" />
</Relationships>
</file>

<file path=ppt/slides/_rels/slide2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9.jpeg" />
</Relationships>
</file>

<file path=ppt/slides/_rels/slide2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0.jpeg" />
</Relationships>
</file>

<file path=ppt/slides/_rels/slide2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1.jpeg" />
</Relationships>
</file>

<file path=ppt/slides/_rels/slide2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2.jpeg" />
</Relationships>
</file>

<file path=ppt/slides/_rels/slide2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3.jpeg" />
</Relationships>
</file>

<file path=ppt/slides/_rels/slide2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4.jpeg" />
</Relationships>
</file>

<file path=ppt/slides/_rels/slide2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5.jpeg" />
</Relationships>
</file>

<file path=ppt/slides/_rels/slide2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6.jpeg" />
	<Relationship Id="rId3" Type="http://schemas.openxmlformats.org/officeDocument/2006/relationships/image" Target="../media/image37.jpeg" />
	<Relationship Id="rId4" Type="http://schemas.openxmlformats.org/officeDocument/2006/relationships/image" Target="../media/image38.jpeg" />
	<Relationship Id="rId5" Type="http://schemas.openxmlformats.org/officeDocument/2006/relationships/image" Target="../media/image39.jpeg" />
	<Relationship Id="rId6" Type="http://schemas.openxmlformats.org/officeDocument/2006/relationships/image" Target="../media/image40.jpeg" />
	<Relationship Id="rId7" Type="http://schemas.openxmlformats.org/officeDocument/2006/relationships/image" Target="../media/image41.jpeg" />
	<Relationship Id="rId8" Type="http://schemas.openxmlformats.org/officeDocument/2006/relationships/image" Target="../media/image42.jpeg" />
	<Relationship Id="rId9" Type="http://schemas.openxmlformats.org/officeDocument/2006/relationships/image" Target="../media/image43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2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3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5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6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99376" y="1846326"/>
            <a:ext cx="1460500" cy="1462023"/>
          </a:xfrm>
          <a:custGeom>
            <a:avLst/>
            <a:gdLst>
              <a:gd name="connsiteX0" fmla="*/ 0 w 1460500"/>
              <a:gd name="connsiteY0" fmla="*/ 1462023 h 1462023"/>
              <a:gd name="connsiteX1" fmla="*/ 1460500 w 1460500"/>
              <a:gd name="connsiteY1" fmla="*/ 1462023 h 1462023"/>
              <a:gd name="connsiteX2" fmla="*/ 1460500 w 1460500"/>
              <a:gd name="connsiteY2" fmla="*/ 0 h 1462023"/>
              <a:gd name="connsiteX3" fmla="*/ 0 w 1460500"/>
              <a:gd name="connsiteY3" fmla="*/ 0 h 1462023"/>
              <a:gd name="connsiteX4" fmla="*/ 0 w 1460500"/>
              <a:gd name="connsiteY4" fmla="*/ 1462023 h 146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60500" h="1462023">
                <a:moveTo>
                  <a:pt x="0" y="1462023"/>
                </a:moveTo>
                <a:lnTo>
                  <a:pt x="1460500" y="1462023"/>
                </a:lnTo>
                <a:lnTo>
                  <a:pt x="1460500" y="0"/>
                </a:lnTo>
                <a:lnTo>
                  <a:pt x="0" y="0"/>
                </a:lnTo>
                <a:lnTo>
                  <a:pt x="0" y="1462023"/>
                </a:lnTo>
              </a:path>
            </a:pathLst>
          </a:custGeom>
          <a:solidFill>
            <a:srgbClr val="dced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38625" y="1846326"/>
            <a:ext cx="1460500" cy="1462023"/>
          </a:xfrm>
          <a:custGeom>
            <a:avLst/>
            <a:gdLst>
              <a:gd name="connsiteX0" fmla="*/ 0 w 1460500"/>
              <a:gd name="connsiteY0" fmla="*/ 1462023 h 1462023"/>
              <a:gd name="connsiteX1" fmla="*/ 1460500 w 1460500"/>
              <a:gd name="connsiteY1" fmla="*/ 1462023 h 1462023"/>
              <a:gd name="connsiteX2" fmla="*/ 1460500 w 1460500"/>
              <a:gd name="connsiteY2" fmla="*/ 0 h 1462023"/>
              <a:gd name="connsiteX3" fmla="*/ 0 w 1460500"/>
              <a:gd name="connsiteY3" fmla="*/ 0 h 1462023"/>
              <a:gd name="connsiteX4" fmla="*/ 0 w 1460500"/>
              <a:gd name="connsiteY4" fmla="*/ 1462023 h 146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60500" h="1462023">
                <a:moveTo>
                  <a:pt x="0" y="1462023"/>
                </a:moveTo>
                <a:lnTo>
                  <a:pt x="1460500" y="1462023"/>
                </a:lnTo>
                <a:lnTo>
                  <a:pt x="1460500" y="0"/>
                </a:lnTo>
                <a:lnTo>
                  <a:pt x="0" y="0"/>
                </a:lnTo>
                <a:lnTo>
                  <a:pt x="0" y="1462023"/>
                </a:lnTo>
              </a:path>
            </a:pathLst>
          </a:custGeom>
          <a:solidFill>
            <a:srgbClr val="669e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8625" y="3211512"/>
            <a:ext cx="2303779" cy="119062"/>
          </a:xfrm>
          <a:custGeom>
            <a:avLst/>
            <a:gdLst>
              <a:gd name="connsiteX0" fmla="*/ 0 w 2303779"/>
              <a:gd name="connsiteY0" fmla="*/ 119062 h 119062"/>
              <a:gd name="connsiteX1" fmla="*/ 2303779 w 2303779"/>
              <a:gd name="connsiteY1" fmla="*/ 119062 h 119062"/>
              <a:gd name="connsiteX2" fmla="*/ 2303779 w 2303779"/>
              <a:gd name="connsiteY2" fmla="*/ 0 h 119062"/>
              <a:gd name="connsiteX3" fmla="*/ 0 w 2303779"/>
              <a:gd name="connsiteY3" fmla="*/ 0 h 119062"/>
              <a:gd name="connsiteX4" fmla="*/ 0 w 2303779"/>
              <a:gd name="connsiteY4" fmla="*/ 119062 h 1190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779" h="119062">
                <a:moveTo>
                  <a:pt x="0" y="119062"/>
                </a:moveTo>
                <a:lnTo>
                  <a:pt x="2303779" y="119062"/>
                </a:lnTo>
                <a:lnTo>
                  <a:pt x="2303779" y="0"/>
                </a:lnTo>
                <a:lnTo>
                  <a:pt x="0" y="0"/>
                </a:lnTo>
                <a:lnTo>
                  <a:pt x="0" y="119062"/>
                </a:lnTo>
              </a:path>
            </a:pathLst>
          </a:custGeom>
          <a:solidFill>
            <a:srgbClr val="c2e16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9100" y="3321050"/>
            <a:ext cx="8275701" cy="38100"/>
          </a:xfrm>
          <a:custGeom>
            <a:avLst/>
            <a:gdLst>
              <a:gd name="connsiteX0" fmla="*/ 9525 w 8275701"/>
              <a:gd name="connsiteY0" fmla="*/ 9525 h 38100"/>
              <a:gd name="connsiteX1" fmla="*/ 8266176 w 8275701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75701" h="38100">
                <a:moveTo>
                  <a:pt x="9525" y="9525"/>
                </a:moveTo>
                <a:lnTo>
                  <a:pt x="8266176" y="9525"/>
                </a:lnTo>
              </a:path>
            </a:pathLst>
          </a:custGeom>
          <a:ln w="12700">
            <a:solidFill>
              <a:srgbClr val="c2e162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18175" y="357250"/>
            <a:ext cx="1460500" cy="1462024"/>
          </a:xfrm>
          <a:custGeom>
            <a:avLst/>
            <a:gdLst>
              <a:gd name="connsiteX0" fmla="*/ 0 w 1460500"/>
              <a:gd name="connsiteY0" fmla="*/ 1462024 h 1462024"/>
              <a:gd name="connsiteX1" fmla="*/ 1460500 w 1460500"/>
              <a:gd name="connsiteY1" fmla="*/ 1462024 h 1462024"/>
              <a:gd name="connsiteX2" fmla="*/ 1460500 w 1460500"/>
              <a:gd name="connsiteY2" fmla="*/ 0 h 1462024"/>
              <a:gd name="connsiteX3" fmla="*/ 0 w 1460500"/>
              <a:gd name="connsiteY3" fmla="*/ 0 h 1462024"/>
              <a:gd name="connsiteX4" fmla="*/ 0 w 1460500"/>
              <a:gd name="connsiteY4" fmla="*/ 1462024 h 14620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60500" h="1462024">
                <a:moveTo>
                  <a:pt x="0" y="1462024"/>
                </a:moveTo>
                <a:lnTo>
                  <a:pt x="1460500" y="1462024"/>
                </a:lnTo>
                <a:lnTo>
                  <a:pt x="1460500" y="0"/>
                </a:lnTo>
                <a:lnTo>
                  <a:pt x="0" y="0"/>
                </a:lnTo>
                <a:lnTo>
                  <a:pt x="0" y="1462024"/>
                </a:lnTo>
              </a:path>
            </a:pathLst>
          </a:custGeom>
          <a:solidFill>
            <a:srgbClr val="badc5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1048" y="231132"/>
            <a:ext cx="72497" cy="143955"/>
          </a:xfrm>
          <a:custGeom>
            <a:avLst/>
            <a:gdLst>
              <a:gd name="connsiteX0" fmla="*/ 6628 w 72497"/>
              <a:gd name="connsiteY0" fmla="*/ 2226 h 143955"/>
              <a:gd name="connsiteX1" fmla="*/ 72497 w 72497"/>
              <a:gd name="connsiteY1" fmla="*/ 0 h 143955"/>
              <a:gd name="connsiteX2" fmla="*/ 0 w 72497"/>
              <a:gd name="connsiteY2" fmla="*/ 143955 h 143955"/>
              <a:gd name="connsiteX3" fmla="*/ 6628 w 72497"/>
              <a:gd name="connsiteY3" fmla="*/ 2226 h 1439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2497" h="143955">
                <a:moveTo>
                  <a:pt x="6628" y="2226"/>
                </a:moveTo>
                <a:lnTo>
                  <a:pt x="72497" y="0"/>
                </a:lnTo>
                <a:lnTo>
                  <a:pt x="0" y="143955"/>
                </a:lnTo>
                <a:lnTo>
                  <a:pt x="6628" y="2226"/>
                </a:lnTo>
              </a:path>
            </a:pathLst>
          </a:custGeom>
          <a:solidFill>
            <a:srgbClr val="4c4c4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01502" y="231132"/>
            <a:ext cx="76995" cy="267134"/>
          </a:xfrm>
          <a:custGeom>
            <a:avLst/>
            <a:gdLst>
              <a:gd name="connsiteX0" fmla="*/ 10356 w 76995"/>
              <a:gd name="connsiteY0" fmla="*/ 0 h 267134"/>
              <a:gd name="connsiteX1" fmla="*/ 76995 w 76995"/>
              <a:gd name="connsiteY1" fmla="*/ 0 h 267134"/>
              <a:gd name="connsiteX2" fmla="*/ 72557 w 76995"/>
              <a:gd name="connsiteY2" fmla="*/ 206287 h 267134"/>
              <a:gd name="connsiteX3" fmla="*/ 38468 w 76995"/>
              <a:gd name="connsiteY3" fmla="*/ 267134 h 267134"/>
              <a:gd name="connsiteX4" fmla="*/ 0 w 76995"/>
              <a:gd name="connsiteY4" fmla="*/ 267134 h 267134"/>
              <a:gd name="connsiteX5" fmla="*/ 10356 w 76995"/>
              <a:gd name="connsiteY5" fmla="*/ 0 h 2671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76995" h="267134">
                <a:moveTo>
                  <a:pt x="10356" y="0"/>
                </a:moveTo>
                <a:lnTo>
                  <a:pt x="76995" y="0"/>
                </a:lnTo>
                <a:lnTo>
                  <a:pt x="72557" y="206287"/>
                </a:lnTo>
                <a:lnTo>
                  <a:pt x="38468" y="267134"/>
                </a:lnTo>
                <a:lnTo>
                  <a:pt x="0" y="267134"/>
                </a:lnTo>
                <a:lnTo>
                  <a:pt x="10356" y="0"/>
                </a:lnTo>
              </a:path>
            </a:pathLst>
          </a:custGeom>
          <a:solidFill>
            <a:srgbClr val="4c4c4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7223" y="231874"/>
            <a:ext cx="83565" cy="266392"/>
          </a:xfrm>
          <a:custGeom>
            <a:avLst/>
            <a:gdLst>
              <a:gd name="connsiteX0" fmla="*/ 13315 w 83565"/>
              <a:gd name="connsiteY0" fmla="*/ 0 h 266392"/>
              <a:gd name="connsiteX1" fmla="*/ 83565 w 83565"/>
              <a:gd name="connsiteY1" fmla="*/ 0 h 266392"/>
              <a:gd name="connsiteX2" fmla="*/ 73977 w 83565"/>
              <a:gd name="connsiteY2" fmla="*/ 205545 h 266392"/>
              <a:gd name="connsiteX3" fmla="*/ 34739 w 83565"/>
              <a:gd name="connsiteY3" fmla="*/ 266392 h 266392"/>
              <a:gd name="connsiteX4" fmla="*/ 0 w 83565"/>
              <a:gd name="connsiteY4" fmla="*/ 266392 h 266392"/>
              <a:gd name="connsiteX5" fmla="*/ 13315 w 83565"/>
              <a:gd name="connsiteY5" fmla="*/ 0 h 2663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83565" h="266392">
                <a:moveTo>
                  <a:pt x="13315" y="0"/>
                </a:moveTo>
                <a:lnTo>
                  <a:pt x="83565" y="0"/>
                </a:lnTo>
                <a:lnTo>
                  <a:pt x="73977" y="205545"/>
                </a:lnTo>
                <a:lnTo>
                  <a:pt x="34739" y="266392"/>
                </a:lnTo>
                <a:lnTo>
                  <a:pt x="0" y="266392"/>
                </a:lnTo>
                <a:lnTo>
                  <a:pt x="13315" y="0"/>
                </a:lnTo>
              </a:path>
            </a:pathLst>
          </a:custGeom>
          <a:solidFill>
            <a:srgbClr val="4c4c4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203200"/>
            <a:ext cx="1282700" cy="342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9400" y="228600"/>
            <a:ext cx="279400" cy="292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66900" y="228600"/>
            <a:ext cx="266700" cy="292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7800" y="546100"/>
            <a:ext cx="1981200" cy="38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622300"/>
            <a:ext cx="1892300" cy="177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29100" y="342900"/>
            <a:ext cx="1485900" cy="1485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755900" y="1828800"/>
            <a:ext cx="1485900" cy="1485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02300" y="1828800"/>
            <a:ext cx="1485900" cy="1485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44500" y="2971800"/>
            <a:ext cx="2222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dirty="0" smtClean="0">
                <a:solidFill>
                  <a:srgbClr val="9ec426"/>
                </a:solidFill>
                <a:latin typeface="黑体" pitchFamily="18" charset="0"/>
                <a:cs typeface="黑体" pitchFamily="18" charset="0"/>
              </a:rPr>
              <a:t>激发个人潜能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9ec426"/>
                </a:solidFill>
                <a:latin typeface="黑体" pitchFamily="18" charset="0"/>
                <a:cs typeface="黑体" pitchFamily="18" charset="0"/>
              </a:rPr>
              <a:t>燃点企业动力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86200" y="3975100"/>
            <a:ext cx="46609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204" b="1" dirty="0" smtClean="0">
                <a:solidFill>
                  <a:srgbClr val="669e14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669e14"/>
                </a:solidFill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lang="en-US" altLang="zh-CN" sz="3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b="1" dirty="0" smtClean="0">
                <a:solidFill>
                  <a:srgbClr val="669e14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77000" y="4787900"/>
            <a:ext cx="20828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8763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刘虹老师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8763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嘉为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IT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培训学院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596900"/>
            <a:ext cx="1943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798" b="1" dirty="0" smtClean="0">
                <a:solidFill>
                  <a:srgbClr val="669e14"/>
                </a:solidFill>
                <a:latin typeface="Times New Roman" pitchFamily="18" charset="0"/>
                <a:cs typeface="Times New Roman" pitchFamily="18" charset="0"/>
              </a:rPr>
              <a:t>Connection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397000"/>
            <a:ext cx="7861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createStatement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：创建向数据库发送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sql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statement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1943100"/>
            <a:ext cx="609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对象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489200"/>
            <a:ext cx="7543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prepareStatement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：创建向数据库发送预编译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sql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3048000"/>
            <a:ext cx="3124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PrepareSatement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对象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594100"/>
            <a:ext cx="6184900" cy="148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setAutoCommit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：设置事务是否自劢提交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4.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commit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：在链接上提交事务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5.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rollback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：在此链接上回滚事务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596900"/>
            <a:ext cx="1638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798" b="1" dirty="0" smtClean="0">
                <a:solidFill>
                  <a:srgbClr val="669e14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397000"/>
            <a:ext cx="4800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初始的时候，游标在第一行之前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943100"/>
            <a:ext cx="7785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next()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方法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可以使游标指向具体的数据行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,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进行调用方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2489200"/>
            <a:ext cx="2438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法获取该行的数据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048000"/>
            <a:ext cx="70104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getObject(string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columnName)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任意类型数据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4.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getString(String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columnName)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指定类型数据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469900"/>
            <a:ext cx="3187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8" b="1" dirty="0" smtClean="0">
                <a:solidFill>
                  <a:srgbClr val="669e14"/>
                </a:solidFill>
                <a:latin typeface="微软雅黑" pitchFamily="18" charset="0"/>
                <a:cs typeface="微软雅黑" pitchFamily="18" charset="0"/>
              </a:rPr>
              <a:t>常用数据类型转化表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89300" y="1422400"/>
            <a:ext cx="1892300" cy="314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08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对应方法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080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getBoolean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5080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getBytes()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080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getByte()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080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getShort()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080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getInt()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080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getLong()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80100" y="1422400"/>
            <a:ext cx="1612900" cy="314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47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返回类型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6477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byte[]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6477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6477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Short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6477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6477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89300" y="4851400"/>
            <a:ext cx="1270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getString()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80100" y="48514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89300" y="5359400"/>
            <a:ext cx="1968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getClob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getBlob()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80100" y="53594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Clob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78600" y="53594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Blob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89300" y="5854700"/>
            <a:ext cx="10414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getDate()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getTime()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80100" y="5854700"/>
            <a:ext cx="14986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java.sql.Date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java.sql.Time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435100"/>
            <a:ext cx="2463800" cy="322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876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类型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876300" algn="l"/>
              </a:tabLst>
            </a:pP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BIT(1)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bit(n)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8763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TINYINT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8763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SMALLINT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8763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8763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BIGINT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8763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CHAR,VARCHAR,LONGVARCHAR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965700"/>
            <a:ext cx="1028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Text(clob)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90700" y="4965700"/>
            <a:ext cx="406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Blob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5461000"/>
            <a:ext cx="406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5956300"/>
            <a:ext cx="9144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TIMESTAMP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469900"/>
            <a:ext cx="2044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8" b="1" dirty="0" smtClean="0">
                <a:solidFill>
                  <a:srgbClr val="669e14"/>
                </a:solidFill>
                <a:latin typeface="Times New Roman" pitchFamily="18" charset="0"/>
                <a:cs typeface="Times New Roman" pitchFamily="18" charset="0"/>
              </a:rPr>
              <a:t>Release</a:t>
            </a:r>
            <a:r>
              <a:rPr lang="en-US" altLang="zh-CN" sz="2798" b="1" dirty="0" smtClean="0">
                <a:solidFill>
                  <a:srgbClr val="669e14"/>
                </a:solidFill>
                <a:latin typeface="微软雅黑" pitchFamily="18" charset="0"/>
                <a:cs typeface="微软雅黑" pitchFamily="18" charset="0"/>
              </a:rPr>
              <a:t>资源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397000"/>
            <a:ext cx="7975600" cy="148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Jdbc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程序运行完后，切记要释放程序在运行过程中，创建的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那些不数据库进行交互的对象，这些对象通常是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ResultSet,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Statement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和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Connection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对象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048000"/>
            <a:ext cx="7759700" cy="148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特别是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Connection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对象，它是非常稀有的资源，用完后必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须马上释放，如果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Connection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丌能及时、正确的关闭，极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易导致系统宕机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686300"/>
            <a:ext cx="76200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为确保资源释放代码能运行，资源释放代码也一定要放在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finally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语句中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469900"/>
            <a:ext cx="2819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8" b="1" dirty="0" smtClean="0">
                <a:solidFill>
                  <a:srgbClr val="669e14"/>
                </a:solidFill>
                <a:latin typeface="Times New Roman" pitchFamily="18" charset="0"/>
                <a:cs typeface="Times New Roman" pitchFamily="18" charset="0"/>
              </a:rPr>
              <a:t>CRUD</a:t>
            </a:r>
            <a:r>
              <a:rPr lang="en-US" altLang="zh-CN" sz="2798" b="1" dirty="0" smtClean="0">
                <a:solidFill>
                  <a:srgbClr val="669e14"/>
                </a:solidFill>
                <a:latin typeface="微软雅黑" pitchFamily="18" charset="0"/>
                <a:cs typeface="微软雅黑" pitchFamily="18" charset="0"/>
              </a:rPr>
              <a:t>操作</a:t>
            </a:r>
            <a:r>
              <a:rPr lang="en-US" altLang="zh-CN" sz="2798" b="1" dirty="0" smtClean="0">
                <a:solidFill>
                  <a:srgbClr val="669e14"/>
                </a:solidFill>
                <a:latin typeface="Times New Roman" pitchFamily="18" charset="0"/>
                <a:cs typeface="Times New Roman" pitchFamily="18" charset="0"/>
              </a:rPr>
              <a:t>-insert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333500"/>
            <a:ext cx="51943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Statement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conn.createStatement()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String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sql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"insert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into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user(….)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values(…..)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num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st.executeUpdate(sql);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if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(num&gt;0){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2908300"/>
            <a:ext cx="4445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System.</a:t>
            </a:r>
            <a:r>
              <a:rPr lang="en-US" altLang="zh-CN" sz="211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out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.println("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插入成功！！！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");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314700"/>
            <a:ext cx="76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469900"/>
            <a:ext cx="3009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8" b="1" dirty="0" smtClean="0">
                <a:solidFill>
                  <a:srgbClr val="669e14"/>
                </a:solidFill>
                <a:latin typeface="Times New Roman" pitchFamily="18" charset="0"/>
                <a:cs typeface="Times New Roman" pitchFamily="18" charset="0"/>
              </a:rPr>
              <a:t>CRUD</a:t>
            </a:r>
            <a:r>
              <a:rPr lang="en-US" altLang="zh-CN" sz="2798" b="1" dirty="0" smtClean="0">
                <a:solidFill>
                  <a:srgbClr val="669e14"/>
                </a:solidFill>
                <a:latin typeface="微软雅黑" pitchFamily="18" charset="0"/>
                <a:cs typeface="微软雅黑" pitchFamily="18" charset="0"/>
              </a:rPr>
              <a:t>操作</a:t>
            </a:r>
            <a:r>
              <a:rPr lang="en-US" altLang="zh-CN" sz="2798" b="1" dirty="0" smtClean="0">
                <a:solidFill>
                  <a:srgbClr val="669e14"/>
                </a:solidFill>
                <a:latin typeface="Times New Roman" pitchFamily="18" charset="0"/>
                <a:cs typeface="Times New Roman" pitchFamily="18" charset="0"/>
              </a:rPr>
              <a:t>-update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333500"/>
            <a:ext cx="4775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Statement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conn.createStatement();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727200"/>
            <a:ext cx="75057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String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sql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“update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user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name=‘’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where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name=‘’";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num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st.executeUpdate(sql);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if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(num&gt;0){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2908300"/>
            <a:ext cx="4584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System.</a:t>
            </a:r>
            <a:r>
              <a:rPr lang="en-US" altLang="zh-CN" sz="211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out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.println(“修改成功！！！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");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314700"/>
            <a:ext cx="76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469900"/>
            <a:ext cx="2870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8" b="1" dirty="0" smtClean="0">
                <a:solidFill>
                  <a:srgbClr val="669e14"/>
                </a:solidFill>
                <a:latin typeface="Times New Roman" pitchFamily="18" charset="0"/>
                <a:cs typeface="Times New Roman" pitchFamily="18" charset="0"/>
              </a:rPr>
              <a:t>CRUD</a:t>
            </a:r>
            <a:r>
              <a:rPr lang="en-US" altLang="zh-CN" sz="2798" b="1" dirty="0" smtClean="0">
                <a:solidFill>
                  <a:srgbClr val="669e14"/>
                </a:solidFill>
                <a:latin typeface="微软雅黑" pitchFamily="18" charset="0"/>
                <a:cs typeface="微软雅黑" pitchFamily="18" charset="0"/>
              </a:rPr>
              <a:t>操作</a:t>
            </a:r>
            <a:r>
              <a:rPr lang="en-US" altLang="zh-CN" sz="2798" b="1" dirty="0" smtClean="0">
                <a:solidFill>
                  <a:srgbClr val="669e14"/>
                </a:solidFill>
                <a:latin typeface="Times New Roman" pitchFamily="18" charset="0"/>
                <a:cs typeface="Times New Roman" pitchFamily="18" charset="0"/>
              </a:rPr>
              <a:t>-delete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384300"/>
            <a:ext cx="50038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Statement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conn.createStatement();</a:t>
            </a:r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String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sql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delete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from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user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where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id=1;</a:t>
            </a:r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num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st.executeUpdate(sql);</a:t>
            </a:r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if(num&gt;0){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3200400"/>
            <a:ext cx="4584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System.</a:t>
            </a:r>
            <a:r>
              <a:rPr lang="en-US" altLang="zh-CN" sz="211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out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.println(“删除成功！！！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");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670300"/>
            <a:ext cx="76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469900"/>
            <a:ext cx="2819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8" b="1" dirty="0" smtClean="0">
                <a:solidFill>
                  <a:srgbClr val="669e14"/>
                </a:solidFill>
                <a:latin typeface="Times New Roman" pitchFamily="18" charset="0"/>
                <a:cs typeface="Times New Roman" pitchFamily="18" charset="0"/>
              </a:rPr>
              <a:t>CRUD</a:t>
            </a:r>
            <a:r>
              <a:rPr lang="en-US" altLang="zh-CN" sz="2798" b="1" dirty="0" smtClean="0">
                <a:solidFill>
                  <a:srgbClr val="669e14"/>
                </a:solidFill>
                <a:latin typeface="微软雅黑" pitchFamily="18" charset="0"/>
                <a:cs typeface="微软雅黑" pitchFamily="18" charset="0"/>
              </a:rPr>
              <a:t>操作</a:t>
            </a:r>
            <a:r>
              <a:rPr lang="en-US" altLang="zh-CN" sz="2798" b="1" dirty="0" smtClean="0">
                <a:solidFill>
                  <a:srgbClr val="669e14"/>
                </a:solidFill>
                <a:latin typeface="Times New Roman" pitchFamily="18" charset="0"/>
                <a:cs typeface="Times New Roman" pitchFamily="18" charset="0"/>
              </a:rPr>
              <a:t>-query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333500"/>
            <a:ext cx="51689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Statement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conn.createStatement();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String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sql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="select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from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user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where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id=1;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ResultSet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st.executeUpdate(sql);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while(rs.next()){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2921000"/>
            <a:ext cx="55118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//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根据获取列的数据类型，分别调用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rs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的相应方法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//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映射到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java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对象中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708400"/>
            <a:ext cx="76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596900"/>
            <a:ext cx="1181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798" b="1" dirty="0" smtClean="0">
                <a:solidFill>
                  <a:srgbClr val="669e14"/>
                </a:solidFill>
                <a:latin typeface="Times New Roman" pitchFamily="18" charset="0"/>
                <a:cs typeface="Times New Roman" pitchFamily="18" charset="0"/>
              </a:rPr>
              <a:t>Paging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384300"/>
            <a:ext cx="1701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select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from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1841500"/>
            <a:ext cx="40132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select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rownum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r_,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row_.*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from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</a:t>
            </a:r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select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from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student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order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2755900"/>
            <a:ext cx="3238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row_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where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rownum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&lt;=</a:t>
            </a:r>
            <a:r>
              <a:rPr lang="en-US" altLang="zh-CN" sz="2004" b="1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213100"/>
            <a:ext cx="1714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where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r_&gt;=</a:t>
            </a:r>
            <a:r>
              <a:rPr lang="en-US" altLang="zh-CN" sz="2004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670300"/>
            <a:ext cx="2438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004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1</a:t>
            </a:r>
            <a:r>
              <a:rPr lang="en-US" altLang="zh-CN" sz="2004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位置：起始索引位置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178300"/>
            <a:ext cx="2413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5</a:t>
            </a:r>
            <a:r>
              <a:rPr lang="en-US" altLang="zh-CN" sz="2004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位置：结束索引位置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469900"/>
            <a:ext cx="2082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8" b="1" dirty="0" smtClean="0">
                <a:solidFill>
                  <a:srgbClr val="669e14"/>
                </a:solidFill>
                <a:latin typeface="微软雅黑" pitchFamily="18" charset="0"/>
                <a:cs typeface="微软雅黑" pitchFamily="18" charset="0"/>
              </a:rPr>
              <a:t>Transaction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397000"/>
            <a:ext cx="7861300" cy="368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Jdbc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程序向数据库获得一个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Connection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对象时，默认情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况下这个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Connection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对象会自劢向数据库提交在它上面发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送的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SQL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语句。若想关闭这种默认提交方式，让多条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SQL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一个事务中执行，可使用下列语句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Connection.setAutoCommit(false);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Connection.rollback();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rollback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Connection.commit();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commit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58800" y="495300"/>
            <a:ext cx="1409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8" b="1" dirty="0" smtClean="0">
                <a:solidFill>
                  <a:srgbClr val="669e14"/>
                </a:solidFill>
                <a:latin typeface="微软雅黑" pitchFamily="18" charset="0"/>
                <a:cs typeface="微软雅黑" pitchFamily="18" charset="0"/>
              </a:rPr>
              <a:t>培训目标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409700"/>
            <a:ext cx="29845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JDBC</a:t>
            </a: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访问数据库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							</a:tabLst>
            </a:pP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Exception</a:t>
            </a: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处理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596900"/>
            <a:ext cx="1689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798" b="1" dirty="0" smtClean="0">
                <a:solidFill>
                  <a:srgbClr val="669e14"/>
                </a:solidFill>
                <a:latin typeface="Times New Roman" pitchFamily="18" charset="0"/>
                <a:cs typeface="Times New Roman" pitchFamily="18" charset="0"/>
              </a:rPr>
              <a:t>Exception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2057400"/>
            <a:ext cx="30861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540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ExceptionRaised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ExceptionRaised()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2603500"/>
            <a:ext cx="48768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63500" algn="l"/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63500" algn="l"/>
                <a:tab pos="2540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calculate(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operand1,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operand2)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63500" algn="l"/>
                <a:tab pos="254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operand1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operand2;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3429000"/>
            <a:ext cx="37465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result;</a:t>
            </a:r>
          </a:p>
          <a:p>
            <a:pPr>
              <a:lnSpc>
                <a:spcPts val="2100"/>
              </a:lnSpc>
              <a:tabLst>
                <a:tab pos="317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317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main(String[]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args)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4254500"/>
            <a:ext cx="53213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90500" algn="l"/>
                <a:tab pos="571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ExceptionRaised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ExceptionRaised();</a:t>
            </a:r>
          </a:p>
          <a:p>
            <a:pPr>
              <a:lnSpc>
                <a:spcPts val="2100"/>
              </a:lnSpc>
              <a:tabLst>
                <a:tab pos="190500" algn="l"/>
                <a:tab pos="5715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obj.calculate(9,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0);</a:t>
            </a:r>
          </a:p>
          <a:p>
            <a:pPr>
              <a:lnSpc>
                <a:spcPts val="2100"/>
              </a:lnSpc>
              <a:tabLst>
                <a:tab pos="190500" algn="l"/>
                <a:tab pos="571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System.out.println(result);</a:t>
            </a:r>
          </a:p>
          <a:p>
            <a:pPr>
              <a:lnSpc>
                <a:spcPts val="2100"/>
              </a:lnSpc>
              <a:tabLst>
                <a:tab pos="1905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190500" algn="l"/>
                <a:tab pos="571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13300" y="19812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异常情况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0" y="2717800"/>
            <a:ext cx="520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异常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53100" y="3505200"/>
            <a:ext cx="25146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85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程序突然终止并将控制交</a:t>
            </a:r>
          </a:p>
          <a:p>
            <a:pPr>
              <a:lnSpc>
                <a:spcPts val="2000"/>
              </a:lnSpc>
              <a:tabLst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给操作系统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62100" y="1473200"/>
            <a:ext cx="76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0" y="1485900"/>
            <a:ext cx="2057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在运行时发生的错误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794000" y="23749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捕获异常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27100" y="3276600"/>
            <a:ext cx="660400" cy="200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5400" algn="l"/>
                <a:tab pos="177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5400" algn="l"/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catch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5400" algn="l"/>
                <a:tab pos="1778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finally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20900" y="3098800"/>
            <a:ext cx="2057400" cy="229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30200" algn="l"/>
                <a:tab pos="355600" algn="l"/>
                <a:tab pos="4445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执行可能产生</a:t>
            </a:r>
          </a:p>
          <a:p>
            <a:pPr>
              <a:lnSpc>
                <a:spcPts val="2100"/>
              </a:lnSpc>
              <a:tabLst>
                <a:tab pos="330200" algn="l"/>
                <a:tab pos="355600" algn="l"/>
                <a:tab pos="444500" algn="l"/>
                <a:tab pos="5715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异常的代码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30200" algn="l"/>
                <a:tab pos="355600" algn="l"/>
                <a:tab pos="444500" algn="l"/>
                <a:tab pos="5715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捕获异常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30200" algn="l"/>
                <a:tab pos="355600" algn="l"/>
                <a:tab pos="444500" algn="l"/>
                <a:tab pos="571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无论是否发生异常，</a:t>
            </a:r>
          </a:p>
          <a:p>
            <a:pPr>
              <a:lnSpc>
                <a:spcPts val="2100"/>
              </a:lnSpc>
              <a:tabLst>
                <a:tab pos="330200" algn="l"/>
                <a:tab pos="355600" algn="l"/>
                <a:tab pos="444500" algn="l"/>
                <a:tab pos="571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代码总能执行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23749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抛出异常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0" y="2971800"/>
            <a:ext cx="13716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508000" algn="l"/>
                <a:tab pos="635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</a:t>
            </a:r>
          </a:p>
          <a:p>
            <a:pPr>
              <a:lnSpc>
                <a:spcPts val="2100"/>
              </a:lnSpc>
              <a:tabLst>
                <a:tab pos="508000" algn="l"/>
                <a:tab pos="635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08000" algn="l"/>
                <a:tab pos="6350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手动抛出异常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00900" y="23749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声明异常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10400" y="2959100"/>
            <a:ext cx="1638300" cy="139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5400" algn="l"/>
                <a:tab pos="4826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throw</a:t>
            </a:r>
          </a:p>
          <a:p>
            <a:pPr>
              <a:lnSpc>
                <a:spcPts val="2100"/>
              </a:lnSpc>
              <a:tabLst>
                <a:tab pos="25400" algn="l"/>
                <a:tab pos="4826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5400" algn="l"/>
                <a:tab pos="4826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声明方法可能要</a:t>
            </a:r>
          </a:p>
          <a:p>
            <a:pPr>
              <a:lnSpc>
                <a:spcPts val="2100"/>
              </a:lnSpc>
              <a:tabLst>
                <a:tab pos="25400" algn="l"/>
                <a:tab pos="482600" algn="l"/>
                <a:tab pos="7366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抛出的各种异常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69900"/>
            <a:ext cx="67564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sz="2798" b="1" dirty="0" smtClean="0">
                <a:solidFill>
                  <a:srgbClr val="669e14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669e14"/>
                </a:solidFill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lang="en-US" altLang="zh-CN" sz="2798" b="1" dirty="0" smtClean="0">
                <a:solidFill>
                  <a:srgbClr val="669e14"/>
                </a:solidFill>
                <a:latin typeface="微软雅黑" pitchFamily="18" charset="0"/>
                <a:cs typeface="微软雅黑" pitchFamily="18" charset="0"/>
              </a:rPr>
              <a:t>的处理机制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Java</a:t>
            </a: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的异常处理是通过</a:t>
            </a: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5</a:t>
            </a: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个关键字来实现的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381500" y="2628900"/>
            <a:ext cx="203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79800" y="3340100"/>
            <a:ext cx="660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finally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91100" y="3340100"/>
            <a:ext cx="584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catch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84800" y="4457700"/>
            <a:ext cx="25400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throws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397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指定由方法引发的异常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06600" y="4432300"/>
            <a:ext cx="17272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168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throw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1684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手动引发异常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596900"/>
            <a:ext cx="7467600" cy="271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1917700" algn="l"/>
                <a:tab pos="5943600" algn="l"/>
              </a:tabLst>
            </a:pPr>
            <a:r>
              <a:rPr lang="en-US" altLang="zh-CN" sz="2798" b="1" dirty="0" smtClean="0">
                <a:solidFill>
                  <a:srgbClr val="669e14"/>
                </a:solidFill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669e14"/>
                </a:solidFill>
                <a:latin typeface="Times New Roman" pitchFamily="18" charset="0"/>
                <a:cs typeface="Times New Roman" pitchFamily="18" charset="0"/>
              </a:rPr>
              <a:t>handling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917700" algn="l"/>
                <a:tab pos="5943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要监控的程序语句包含在此块中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917700" algn="l"/>
                <a:tab pos="59436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以合理的方式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62700" y="3390900"/>
            <a:ext cx="177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捕获和处理异常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604000" y="2959100"/>
            <a:ext cx="469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71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异常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86100" y="2311400"/>
            <a:ext cx="1816100" cy="353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215900" algn="l"/>
                <a:tab pos="5461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215900" algn="l"/>
                <a:tab pos="5461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catch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15900" algn="l"/>
                <a:tab pos="546100" algn="l"/>
                <a:tab pos="7366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执行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catch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后程序</a:t>
            </a:r>
          </a:p>
          <a:p>
            <a:pPr>
              <a:lnSpc>
                <a:spcPts val="2000"/>
              </a:lnSpc>
              <a:tabLst>
                <a:tab pos="215900" algn="l"/>
                <a:tab pos="5461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继续正常运行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34000" y="2476500"/>
            <a:ext cx="9144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引发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54000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程序控制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69900"/>
            <a:ext cx="37846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098800" algn="l"/>
              </a:tabLst>
            </a:pPr>
            <a:r>
              <a:rPr lang="en-US" altLang="zh-CN" sz="2798" b="1" dirty="0" smtClean="0">
                <a:solidFill>
                  <a:srgbClr val="669e14"/>
                </a:solidFill>
                <a:latin typeface="微软雅黑" pitchFamily="18" charset="0"/>
                <a:cs typeface="微软雅黑" pitchFamily="18" charset="0"/>
              </a:rPr>
              <a:t>try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669e14"/>
                </a:solidFill>
                <a:latin typeface="微软雅黑" pitchFamily="18" charset="0"/>
                <a:cs typeface="微软雅黑" pitchFamily="18" charset="0"/>
              </a:rPr>
              <a:t>和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669e14"/>
                </a:solidFill>
                <a:latin typeface="微软雅黑" pitchFamily="18" charset="0"/>
                <a:cs typeface="微软雅黑" pitchFamily="18" charset="0"/>
              </a:rPr>
              <a:t>catch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098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代码块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46200" y="2870200"/>
            <a:ext cx="800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单元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882900" y="3937000"/>
            <a:ext cx="1473200" cy="181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catch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块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finally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块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02300" y="37084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无异常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69900"/>
            <a:ext cx="5969000" cy="295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422400" algn="l"/>
                <a:tab pos="2628900" algn="l"/>
                <a:tab pos="3365500" algn="l"/>
              </a:tabLst>
            </a:pPr>
            <a:r>
              <a:rPr lang="en-US" altLang="zh-CN" sz="2798" b="1" dirty="0" smtClean="0">
                <a:solidFill>
                  <a:srgbClr val="669e14"/>
                </a:solidFill>
                <a:latin typeface="Times New Roman" pitchFamily="18" charset="0"/>
                <a:cs typeface="Times New Roman" pitchFamily="18" charset="0"/>
              </a:rPr>
              <a:t>finally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669e14"/>
                </a:solidFill>
                <a:latin typeface="微软雅黑" pitchFamily="18" charset="0"/>
                <a:cs typeface="微软雅黑" pitchFamily="18" charset="0"/>
              </a:rPr>
              <a:t>块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422400" algn="l"/>
                <a:tab pos="2628900" algn="l"/>
                <a:tab pos="3365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catch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块的执行流程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1422400" algn="l"/>
                <a:tab pos="2628900" algn="l"/>
                <a:tab pos="33655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块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422400" algn="l"/>
                <a:tab pos="2628900" algn="l"/>
                <a:tab pos="33655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异常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469900"/>
            <a:ext cx="3543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8" b="1" dirty="0" smtClean="0">
                <a:solidFill>
                  <a:srgbClr val="669e14"/>
                </a:solidFill>
                <a:latin typeface="微软雅黑" pitchFamily="18" charset="0"/>
                <a:cs typeface="微软雅黑" pitchFamily="18" charset="0"/>
              </a:rPr>
              <a:t>异常处理块的一般形式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1282700"/>
            <a:ext cx="482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try{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1574800"/>
            <a:ext cx="3086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//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要监控错误的代码块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8200" y="1866900"/>
            <a:ext cx="4457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methodGeneratingException();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2159000"/>
            <a:ext cx="3124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}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catch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(Exception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e)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2451100"/>
            <a:ext cx="4254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//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Exception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的异常处理程序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2743200"/>
            <a:ext cx="1155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}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finally{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3035300"/>
            <a:ext cx="4279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//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结束前要执行的代码块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9300" y="3327400"/>
            <a:ext cx="1409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cleanup();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3619500"/>
            <a:ext cx="101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715000" y="2413000"/>
            <a:ext cx="3073400" cy="356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257300" algn="l"/>
                <a:tab pos="24638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引发的异常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257300" algn="l"/>
                <a:tab pos="2463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停止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257300" algn="l"/>
                <a:tab pos="2463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异常处理程序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69900"/>
            <a:ext cx="34925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28600" algn="l"/>
              </a:tabLst>
            </a:pPr>
            <a:r>
              <a:rPr lang="en-US" altLang="zh-CN" sz="2798" b="1" dirty="0" smtClean="0">
                <a:solidFill>
                  <a:srgbClr val="669e14"/>
                </a:solidFill>
                <a:latin typeface="微软雅黑" pitchFamily="18" charset="0"/>
                <a:cs typeface="微软雅黑" pitchFamily="18" charset="0"/>
              </a:rPr>
              <a:t>使用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669e14"/>
                </a:solidFill>
                <a:latin typeface="Times New Roman" pitchFamily="18" charset="0"/>
                <a:cs typeface="Times New Roman" pitchFamily="18" charset="0"/>
              </a:rPr>
              <a:t>throw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669e14"/>
                </a:solidFill>
                <a:latin typeface="微软雅黑" pitchFamily="18" charset="0"/>
                <a:cs typeface="微软雅黑" pitchFamily="18" charset="0"/>
              </a:rPr>
              <a:t>和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669e14"/>
                </a:solidFill>
                <a:latin typeface="Times New Roman" pitchFamily="18" charset="0"/>
                <a:cs typeface="Times New Roman" pitchFamily="18" charset="0"/>
              </a:rPr>
              <a:t>throws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可执行程序语句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0" y="2120900"/>
            <a:ext cx="1524000" cy="392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语句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语句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79400" algn="l"/>
              </a:tabLst>
            </a:pPr>
            <a:r>
              <a:rPr lang="en-US" altLang="zh-CN" sz="2402" b="1" dirty="0" smtClean="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throw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99"/>
                </a:solidFill>
                <a:latin typeface="黑体" pitchFamily="18" charset="0"/>
                <a:cs typeface="黑体" pitchFamily="18" charset="0"/>
              </a:rPr>
              <a:t>异常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语句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469900"/>
            <a:ext cx="3568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8" b="1" dirty="0" smtClean="0">
                <a:solidFill>
                  <a:srgbClr val="669e14"/>
                </a:solidFill>
                <a:latin typeface="微软雅黑" pitchFamily="18" charset="0"/>
                <a:cs typeface="微软雅黑" pitchFamily="18" charset="0"/>
              </a:rPr>
              <a:t>throw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669e14"/>
                </a:solidFill>
                <a:latin typeface="微软雅黑" pitchFamily="18" charset="0"/>
                <a:cs typeface="微软雅黑" pitchFamily="18" charset="0"/>
              </a:rPr>
              <a:t>和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669e14"/>
                </a:solidFill>
                <a:latin typeface="微软雅黑" pitchFamily="18" charset="0"/>
                <a:cs typeface="微软雅黑" pitchFamily="18" charset="0"/>
              </a:rPr>
              <a:t>throws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669e14"/>
                </a:solidFill>
                <a:latin typeface="微软雅黑" pitchFamily="18" charset="0"/>
                <a:cs typeface="微软雅黑" pitchFamily="18" charset="0"/>
              </a:rPr>
              <a:t>2-2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8200" y="1397000"/>
            <a:ext cx="2489200" cy="411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3500" algn="l"/>
                <a:tab pos="254000" algn="l"/>
                <a:tab pos="571500" algn="l"/>
                <a:tab pos="698500" algn="l"/>
                <a:tab pos="7493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被调用的方法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63500" algn="l"/>
                <a:tab pos="254000" algn="l"/>
                <a:tab pos="571500" algn="l"/>
                <a:tab pos="698500" algn="l"/>
                <a:tab pos="7493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可能会导致异常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63500" algn="l"/>
                <a:tab pos="254000" algn="l"/>
                <a:tab pos="571500" algn="l"/>
                <a:tab pos="698500" algn="l"/>
                <a:tab pos="7493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calledmethod-name</a:t>
            </a:r>
          </a:p>
          <a:p>
            <a:pPr>
              <a:lnSpc>
                <a:spcPts val="2100"/>
              </a:lnSpc>
              <a:tabLst>
                <a:tab pos="63500" algn="l"/>
                <a:tab pos="254000" algn="l"/>
                <a:tab pos="571500" algn="l"/>
                <a:tab pos="698500" algn="l"/>
                <a:tab pos="7493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(parameter-list)</a:t>
            </a:r>
          </a:p>
          <a:p>
            <a:pPr>
              <a:lnSpc>
                <a:spcPts val="2100"/>
              </a:lnSpc>
              <a:tabLst>
                <a:tab pos="63500" algn="l"/>
                <a:tab pos="254000" algn="l"/>
                <a:tab pos="571500" algn="l"/>
                <a:tab pos="698500" algn="l"/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exception-list</a:t>
            </a:r>
          </a:p>
          <a:p>
            <a:pPr>
              <a:lnSpc>
                <a:spcPts val="2100"/>
              </a:lnSpc>
              <a:tabLst>
                <a:tab pos="63500" algn="l"/>
                <a:tab pos="254000" algn="l"/>
                <a:tab pos="571500" algn="l"/>
                <a:tab pos="698500" algn="l"/>
                <a:tab pos="7493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63500" algn="l"/>
                <a:tab pos="254000" algn="l"/>
                <a:tab pos="571500" algn="l"/>
                <a:tab pos="6985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body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>
              <a:lnSpc>
                <a:spcPts val="2100"/>
              </a:lnSpc>
              <a:tabLst>
                <a:tab pos="63500" algn="l"/>
                <a:tab pos="254000" algn="l"/>
                <a:tab pos="571500" algn="l"/>
                <a:tab pos="698500" algn="l"/>
                <a:tab pos="7493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63500" algn="l"/>
                <a:tab pos="254000" algn="l"/>
                <a:tab pos="571500" algn="l"/>
                <a:tab pos="698500" algn="l"/>
                <a:tab pos="7493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处理异常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40400" y="1397000"/>
            <a:ext cx="2692400" cy="419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90500" algn="l"/>
                <a:tab pos="254000" algn="l"/>
                <a:tab pos="381000" algn="l"/>
                <a:tab pos="723900" algn="l"/>
                <a:tab pos="787400" algn="l"/>
                <a:tab pos="10033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调用方法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90500" algn="l"/>
                <a:tab pos="254000" algn="l"/>
                <a:tab pos="381000" algn="l"/>
                <a:tab pos="723900" algn="l"/>
                <a:tab pos="787400" algn="l"/>
                <a:tab pos="10033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防止被调用的方法出现</a:t>
            </a:r>
          </a:p>
          <a:p>
            <a:pPr>
              <a:lnSpc>
                <a:spcPts val="2100"/>
              </a:lnSpc>
              <a:tabLst>
                <a:tab pos="190500" algn="l"/>
                <a:tab pos="254000" algn="l"/>
                <a:tab pos="381000" algn="l"/>
                <a:tab pos="723900" algn="l"/>
                <a:tab pos="787400" algn="l"/>
                <a:tab pos="10033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异常并处理异常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190500" algn="l"/>
                <a:tab pos="254000" algn="l"/>
                <a:tab pos="381000" algn="l"/>
                <a:tab pos="723900" algn="l"/>
                <a:tab pos="787400" algn="l"/>
                <a:tab pos="10033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callingmethod-name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190500" algn="l"/>
                <a:tab pos="254000" algn="l"/>
                <a:tab pos="381000" algn="l"/>
                <a:tab pos="723900" algn="l"/>
                <a:tab pos="787400" algn="l"/>
                <a:tab pos="10033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190500" algn="l"/>
                <a:tab pos="254000" algn="l"/>
                <a:tab pos="381000" algn="l"/>
                <a:tab pos="723900" algn="l"/>
                <a:tab pos="787400" algn="l"/>
                <a:tab pos="1003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statements</a:t>
            </a:r>
          </a:p>
          <a:p>
            <a:pPr>
              <a:lnSpc>
                <a:spcPts val="2100"/>
              </a:lnSpc>
              <a:tabLst>
                <a:tab pos="190500" algn="l"/>
                <a:tab pos="254000" algn="l"/>
                <a:tab pos="381000" algn="l"/>
                <a:tab pos="723900" algn="l"/>
                <a:tab pos="787400" algn="l"/>
                <a:tab pos="1003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calledmethod-name();</a:t>
            </a:r>
          </a:p>
          <a:p>
            <a:pPr>
              <a:lnSpc>
                <a:spcPts val="2100"/>
              </a:lnSpc>
              <a:tabLst>
                <a:tab pos="190500" algn="l"/>
                <a:tab pos="254000" algn="l"/>
                <a:tab pos="381000" algn="l"/>
                <a:tab pos="723900" algn="l"/>
                <a:tab pos="787400" algn="l"/>
                <a:tab pos="10033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}catch(Exception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e)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190500" algn="l"/>
                <a:tab pos="254000" algn="l"/>
                <a:tab pos="381000" algn="l"/>
                <a:tab pos="723900" algn="l"/>
                <a:tab pos="787400" algn="l"/>
                <a:tab pos="1003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//statements}</a:t>
            </a:r>
          </a:p>
          <a:p>
            <a:pPr>
              <a:lnSpc>
                <a:spcPts val="2100"/>
              </a:lnSpc>
              <a:tabLst>
                <a:tab pos="190500" algn="l"/>
                <a:tab pos="254000" algn="l"/>
                <a:tab pos="381000" algn="l"/>
                <a:tab pos="723900" algn="l"/>
                <a:tab pos="787400" algn="l"/>
                <a:tab pos="10033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90500" algn="l"/>
                <a:tab pos="254000" algn="l"/>
                <a:tab pos="381000" algn="l"/>
                <a:tab pos="723900" algn="l"/>
                <a:tab pos="787400" algn="l"/>
                <a:tab pos="1003300" algn="l"/>
              </a:tabLst>
            </a:pPr>
            <a:r>
              <a:rPr lang="en-US" altLang="zh-CN" dirty="0" smtClean="0"/>
              <a:t>						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处理异常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469900"/>
            <a:ext cx="2120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8" b="1" dirty="0" smtClean="0">
                <a:solidFill>
                  <a:srgbClr val="669e14"/>
                </a:solidFill>
                <a:latin typeface="微软雅黑" pitchFamily="18" charset="0"/>
                <a:cs typeface="微软雅黑" pitchFamily="18" charset="0"/>
              </a:rPr>
              <a:t>常见的异常类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60900" y="3835400"/>
            <a:ext cx="812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尝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试访问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89600" y="3835400"/>
            <a:ext cx="1320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null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对象成员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" y="3835400"/>
            <a:ext cx="2057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NullPointerException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60900" y="4216400"/>
            <a:ext cx="3683000" cy="219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不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能加载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所需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的类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数字转化格式异常，比如字符串到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float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型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数字的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转换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无效</a:t>
            </a:r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I/O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异常的根类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找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不到文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文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件结束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线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程中断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" y="4216400"/>
            <a:ext cx="2260600" cy="219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ClassNotFoundException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NumberFormatException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IOException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FileNotFoundException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EOFException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InterruptedException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60900" y="1346200"/>
            <a:ext cx="3263900" cy="226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511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说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明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5113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异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常层次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结构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的根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类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511300" algn="l"/>
              </a:tabLst>
            </a:pPr>
            <a:r>
              <a:rPr lang="en-US" altLang="zh-CN" sz="15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许多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java.lang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异常的基类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5113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算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术错误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情形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，如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以零作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除数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5113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方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法接收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到非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法参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5113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数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组大小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小于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或大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于实际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的数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组大</a:t>
            </a: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" y="1346200"/>
            <a:ext cx="2984500" cy="226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574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异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常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5748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Exception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574800" algn="l"/>
              </a:tabLst>
            </a:pPr>
            <a:r>
              <a:rPr lang="en-US" altLang="zh-CN" sz="15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RuntimeException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5748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ArithmeticException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5748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IllegalArgumentException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5748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ArrayIndexOutOfBoundException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99376" y="1846326"/>
            <a:ext cx="1460500" cy="1462023"/>
          </a:xfrm>
          <a:custGeom>
            <a:avLst/>
            <a:gdLst>
              <a:gd name="connsiteX0" fmla="*/ 0 w 1460500"/>
              <a:gd name="connsiteY0" fmla="*/ 1462023 h 1462023"/>
              <a:gd name="connsiteX1" fmla="*/ 1460500 w 1460500"/>
              <a:gd name="connsiteY1" fmla="*/ 1462023 h 1462023"/>
              <a:gd name="connsiteX2" fmla="*/ 1460500 w 1460500"/>
              <a:gd name="connsiteY2" fmla="*/ 0 h 1462023"/>
              <a:gd name="connsiteX3" fmla="*/ 0 w 1460500"/>
              <a:gd name="connsiteY3" fmla="*/ 0 h 1462023"/>
              <a:gd name="connsiteX4" fmla="*/ 0 w 1460500"/>
              <a:gd name="connsiteY4" fmla="*/ 1462023 h 146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60500" h="1462023">
                <a:moveTo>
                  <a:pt x="0" y="1462023"/>
                </a:moveTo>
                <a:lnTo>
                  <a:pt x="1460500" y="1462023"/>
                </a:lnTo>
                <a:lnTo>
                  <a:pt x="1460500" y="0"/>
                </a:lnTo>
                <a:lnTo>
                  <a:pt x="0" y="0"/>
                </a:lnTo>
                <a:lnTo>
                  <a:pt x="0" y="1462023"/>
                </a:lnTo>
              </a:path>
            </a:pathLst>
          </a:custGeom>
          <a:solidFill>
            <a:srgbClr val="dceda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38625" y="1846326"/>
            <a:ext cx="1460500" cy="1462023"/>
          </a:xfrm>
          <a:custGeom>
            <a:avLst/>
            <a:gdLst>
              <a:gd name="connsiteX0" fmla="*/ 0 w 1460500"/>
              <a:gd name="connsiteY0" fmla="*/ 1462023 h 1462023"/>
              <a:gd name="connsiteX1" fmla="*/ 1460500 w 1460500"/>
              <a:gd name="connsiteY1" fmla="*/ 1462023 h 1462023"/>
              <a:gd name="connsiteX2" fmla="*/ 1460500 w 1460500"/>
              <a:gd name="connsiteY2" fmla="*/ 0 h 1462023"/>
              <a:gd name="connsiteX3" fmla="*/ 0 w 1460500"/>
              <a:gd name="connsiteY3" fmla="*/ 0 h 1462023"/>
              <a:gd name="connsiteX4" fmla="*/ 0 w 1460500"/>
              <a:gd name="connsiteY4" fmla="*/ 1462023 h 146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60500" h="1462023">
                <a:moveTo>
                  <a:pt x="0" y="1462023"/>
                </a:moveTo>
                <a:lnTo>
                  <a:pt x="1460500" y="1462023"/>
                </a:lnTo>
                <a:lnTo>
                  <a:pt x="1460500" y="0"/>
                </a:lnTo>
                <a:lnTo>
                  <a:pt x="0" y="0"/>
                </a:lnTo>
                <a:lnTo>
                  <a:pt x="0" y="1462023"/>
                </a:lnTo>
              </a:path>
            </a:pathLst>
          </a:custGeom>
          <a:solidFill>
            <a:srgbClr val="669e1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8625" y="3211512"/>
            <a:ext cx="2303779" cy="119062"/>
          </a:xfrm>
          <a:custGeom>
            <a:avLst/>
            <a:gdLst>
              <a:gd name="connsiteX0" fmla="*/ 0 w 2303779"/>
              <a:gd name="connsiteY0" fmla="*/ 119062 h 119062"/>
              <a:gd name="connsiteX1" fmla="*/ 2303779 w 2303779"/>
              <a:gd name="connsiteY1" fmla="*/ 119062 h 119062"/>
              <a:gd name="connsiteX2" fmla="*/ 2303779 w 2303779"/>
              <a:gd name="connsiteY2" fmla="*/ 0 h 119062"/>
              <a:gd name="connsiteX3" fmla="*/ 0 w 2303779"/>
              <a:gd name="connsiteY3" fmla="*/ 0 h 119062"/>
              <a:gd name="connsiteX4" fmla="*/ 0 w 2303779"/>
              <a:gd name="connsiteY4" fmla="*/ 119062 h 1190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779" h="119062">
                <a:moveTo>
                  <a:pt x="0" y="119062"/>
                </a:moveTo>
                <a:lnTo>
                  <a:pt x="2303779" y="119062"/>
                </a:lnTo>
                <a:lnTo>
                  <a:pt x="2303779" y="0"/>
                </a:lnTo>
                <a:lnTo>
                  <a:pt x="0" y="0"/>
                </a:lnTo>
                <a:lnTo>
                  <a:pt x="0" y="119062"/>
                </a:lnTo>
              </a:path>
            </a:pathLst>
          </a:custGeom>
          <a:solidFill>
            <a:srgbClr val="c2e16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9100" y="3321050"/>
            <a:ext cx="8275701" cy="38100"/>
          </a:xfrm>
          <a:custGeom>
            <a:avLst/>
            <a:gdLst>
              <a:gd name="connsiteX0" fmla="*/ 9525 w 8275701"/>
              <a:gd name="connsiteY0" fmla="*/ 9525 h 38100"/>
              <a:gd name="connsiteX1" fmla="*/ 8266176 w 8275701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75701" h="38100">
                <a:moveTo>
                  <a:pt x="9525" y="9525"/>
                </a:moveTo>
                <a:lnTo>
                  <a:pt x="8266176" y="9525"/>
                </a:lnTo>
              </a:path>
            </a:pathLst>
          </a:custGeom>
          <a:ln w="12700">
            <a:solidFill>
              <a:srgbClr val="c2e162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18175" y="357250"/>
            <a:ext cx="1460500" cy="1462024"/>
          </a:xfrm>
          <a:custGeom>
            <a:avLst/>
            <a:gdLst>
              <a:gd name="connsiteX0" fmla="*/ 0 w 1460500"/>
              <a:gd name="connsiteY0" fmla="*/ 1462024 h 1462024"/>
              <a:gd name="connsiteX1" fmla="*/ 1460500 w 1460500"/>
              <a:gd name="connsiteY1" fmla="*/ 1462024 h 1462024"/>
              <a:gd name="connsiteX2" fmla="*/ 1460500 w 1460500"/>
              <a:gd name="connsiteY2" fmla="*/ 0 h 1462024"/>
              <a:gd name="connsiteX3" fmla="*/ 0 w 1460500"/>
              <a:gd name="connsiteY3" fmla="*/ 0 h 1462024"/>
              <a:gd name="connsiteX4" fmla="*/ 0 w 1460500"/>
              <a:gd name="connsiteY4" fmla="*/ 1462024 h 14620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60500" h="1462024">
                <a:moveTo>
                  <a:pt x="0" y="1462024"/>
                </a:moveTo>
                <a:lnTo>
                  <a:pt x="1460500" y="1462024"/>
                </a:lnTo>
                <a:lnTo>
                  <a:pt x="1460500" y="0"/>
                </a:lnTo>
                <a:lnTo>
                  <a:pt x="0" y="0"/>
                </a:lnTo>
                <a:lnTo>
                  <a:pt x="0" y="1462024"/>
                </a:lnTo>
              </a:path>
            </a:pathLst>
          </a:custGeom>
          <a:solidFill>
            <a:srgbClr val="badc5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1048" y="231132"/>
            <a:ext cx="72497" cy="143955"/>
          </a:xfrm>
          <a:custGeom>
            <a:avLst/>
            <a:gdLst>
              <a:gd name="connsiteX0" fmla="*/ 6628 w 72497"/>
              <a:gd name="connsiteY0" fmla="*/ 2226 h 143955"/>
              <a:gd name="connsiteX1" fmla="*/ 72497 w 72497"/>
              <a:gd name="connsiteY1" fmla="*/ 0 h 143955"/>
              <a:gd name="connsiteX2" fmla="*/ 0 w 72497"/>
              <a:gd name="connsiteY2" fmla="*/ 143955 h 143955"/>
              <a:gd name="connsiteX3" fmla="*/ 6628 w 72497"/>
              <a:gd name="connsiteY3" fmla="*/ 2226 h 1439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2497" h="143955">
                <a:moveTo>
                  <a:pt x="6628" y="2226"/>
                </a:moveTo>
                <a:lnTo>
                  <a:pt x="72497" y="0"/>
                </a:lnTo>
                <a:lnTo>
                  <a:pt x="0" y="143955"/>
                </a:lnTo>
                <a:lnTo>
                  <a:pt x="6628" y="2226"/>
                </a:lnTo>
              </a:path>
            </a:pathLst>
          </a:custGeom>
          <a:solidFill>
            <a:srgbClr val="4c4c4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01502" y="231132"/>
            <a:ext cx="76995" cy="267134"/>
          </a:xfrm>
          <a:custGeom>
            <a:avLst/>
            <a:gdLst>
              <a:gd name="connsiteX0" fmla="*/ 10356 w 76995"/>
              <a:gd name="connsiteY0" fmla="*/ 0 h 267134"/>
              <a:gd name="connsiteX1" fmla="*/ 76995 w 76995"/>
              <a:gd name="connsiteY1" fmla="*/ 0 h 267134"/>
              <a:gd name="connsiteX2" fmla="*/ 72557 w 76995"/>
              <a:gd name="connsiteY2" fmla="*/ 206287 h 267134"/>
              <a:gd name="connsiteX3" fmla="*/ 38468 w 76995"/>
              <a:gd name="connsiteY3" fmla="*/ 267134 h 267134"/>
              <a:gd name="connsiteX4" fmla="*/ 0 w 76995"/>
              <a:gd name="connsiteY4" fmla="*/ 267134 h 267134"/>
              <a:gd name="connsiteX5" fmla="*/ 10356 w 76995"/>
              <a:gd name="connsiteY5" fmla="*/ 0 h 2671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76995" h="267134">
                <a:moveTo>
                  <a:pt x="10356" y="0"/>
                </a:moveTo>
                <a:lnTo>
                  <a:pt x="76995" y="0"/>
                </a:lnTo>
                <a:lnTo>
                  <a:pt x="72557" y="206287"/>
                </a:lnTo>
                <a:lnTo>
                  <a:pt x="38468" y="267134"/>
                </a:lnTo>
                <a:lnTo>
                  <a:pt x="0" y="267134"/>
                </a:lnTo>
                <a:lnTo>
                  <a:pt x="10356" y="0"/>
                </a:lnTo>
              </a:path>
            </a:pathLst>
          </a:custGeom>
          <a:solidFill>
            <a:srgbClr val="4c4c4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7223" y="231874"/>
            <a:ext cx="83565" cy="266392"/>
          </a:xfrm>
          <a:custGeom>
            <a:avLst/>
            <a:gdLst>
              <a:gd name="connsiteX0" fmla="*/ 13315 w 83565"/>
              <a:gd name="connsiteY0" fmla="*/ 0 h 266392"/>
              <a:gd name="connsiteX1" fmla="*/ 83565 w 83565"/>
              <a:gd name="connsiteY1" fmla="*/ 0 h 266392"/>
              <a:gd name="connsiteX2" fmla="*/ 73977 w 83565"/>
              <a:gd name="connsiteY2" fmla="*/ 205545 h 266392"/>
              <a:gd name="connsiteX3" fmla="*/ 34739 w 83565"/>
              <a:gd name="connsiteY3" fmla="*/ 266392 h 266392"/>
              <a:gd name="connsiteX4" fmla="*/ 0 w 83565"/>
              <a:gd name="connsiteY4" fmla="*/ 266392 h 266392"/>
              <a:gd name="connsiteX5" fmla="*/ 13315 w 83565"/>
              <a:gd name="connsiteY5" fmla="*/ 0 h 2663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83565" h="266392">
                <a:moveTo>
                  <a:pt x="13315" y="0"/>
                </a:moveTo>
                <a:lnTo>
                  <a:pt x="83565" y="0"/>
                </a:lnTo>
                <a:lnTo>
                  <a:pt x="73977" y="205545"/>
                </a:lnTo>
                <a:lnTo>
                  <a:pt x="34739" y="266392"/>
                </a:lnTo>
                <a:lnTo>
                  <a:pt x="0" y="266392"/>
                </a:lnTo>
                <a:lnTo>
                  <a:pt x="13315" y="0"/>
                </a:lnTo>
              </a:path>
            </a:pathLst>
          </a:custGeom>
          <a:solidFill>
            <a:srgbClr val="4c4c4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387" y="3717861"/>
            <a:ext cx="8264525" cy="719137"/>
          </a:xfrm>
          <a:custGeom>
            <a:avLst/>
            <a:gdLst>
              <a:gd name="connsiteX0" fmla="*/ 0 w 8264525"/>
              <a:gd name="connsiteY0" fmla="*/ 719137 h 719137"/>
              <a:gd name="connsiteX1" fmla="*/ 8264525 w 8264525"/>
              <a:gd name="connsiteY1" fmla="*/ 719137 h 719137"/>
              <a:gd name="connsiteX2" fmla="*/ 8264525 w 8264525"/>
              <a:gd name="connsiteY2" fmla="*/ 0 h 719137"/>
              <a:gd name="connsiteX3" fmla="*/ 0 w 8264525"/>
              <a:gd name="connsiteY3" fmla="*/ 0 h 719137"/>
              <a:gd name="connsiteX4" fmla="*/ 0 w 8264525"/>
              <a:gd name="connsiteY4" fmla="*/ 719137 h 7191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64525" h="719137">
                <a:moveTo>
                  <a:pt x="0" y="719137"/>
                </a:moveTo>
                <a:lnTo>
                  <a:pt x="8264525" y="719137"/>
                </a:lnTo>
                <a:lnTo>
                  <a:pt x="8264525" y="0"/>
                </a:lnTo>
                <a:lnTo>
                  <a:pt x="0" y="0"/>
                </a:lnTo>
                <a:lnTo>
                  <a:pt x="0" y="719137"/>
                </a:lnTo>
              </a:path>
            </a:pathLst>
          </a:custGeom>
          <a:solidFill>
            <a:srgbClr val="b1d8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78250" y="4646548"/>
            <a:ext cx="22225" cy="1597088"/>
          </a:xfrm>
          <a:custGeom>
            <a:avLst/>
            <a:gdLst>
              <a:gd name="connsiteX0" fmla="*/ 6350 w 22225"/>
              <a:gd name="connsiteY0" fmla="*/ 6350 h 1597088"/>
              <a:gd name="connsiteX1" fmla="*/ 6350 w 22225"/>
              <a:gd name="connsiteY1" fmla="*/ 1590738 h 1597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1597088">
                <a:moveTo>
                  <a:pt x="6350" y="6350"/>
                </a:moveTo>
                <a:lnTo>
                  <a:pt x="6350" y="1590738"/>
                </a:lnTo>
              </a:path>
            </a:pathLst>
          </a:custGeom>
          <a:ln w="12700">
            <a:solidFill>
              <a:srgbClr val="00ad0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203200"/>
            <a:ext cx="1282700" cy="342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9400" y="228600"/>
            <a:ext cx="279400" cy="292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66900" y="228600"/>
            <a:ext cx="266700" cy="292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7800" y="546100"/>
            <a:ext cx="1981200" cy="38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622300"/>
            <a:ext cx="1892300" cy="177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29100" y="342900"/>
            <a:ext cx="1485900" cy="1485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755900" y="1828800"/>
            <a:ext cx="1485900" cy="1485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02300" y="1828800"/>
            <a:ext cx="1485900" cy="1485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44500" y="2971800"/>
            <a:ext cx="47244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3505200" algn="l"/>
              </a:tabLst>
            </a:pPr>
            <a:r>
              <a:rPr lang="en-US" altLang="zh-CN" sz="1403" dirty="0" smtClean="0">
                <a:solidFill>
                  <a:srgbClr val="9ec426"/>
                </a:solidFill>
                <a:latin typeface="黑体" pitchFamily="18" charset="0"/>
                <a:cs typeface="黑体" pitchFamily="18" charset="0"/>
              </a:rPr>
              <a:t>激发个人潜能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9ec426"/>
                </a:solidFill>
                <a:latin typeface="黑体" pitchFamily="18" charset="0"/>
                <a:cs typeface="黑体" pitchFamily="18" charset="0"/>
              </a:rPr>
              <a:t>燃点企业动力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                <a:tab pos="3505200" algn="l"/>
              </a:tabLst>
            </a:pPr>
            <a:r>
              <a:rPr lang="en-US" altLang="zh-CN" dirty="0" smtClean="0"/>
              <a:t>	</a:t>
            </a:r>
            <a:r>
              <a:rPr lang="en-US" altLang="zh-CN" sz="3204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谢谢！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29100" y="4787900"/>
            <a:ext cx="38100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感谢您参不此培训！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您的意见不建议对我们非常重要。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请您填写反馈表。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8200" y="4787900"/>
            <a:ext cx="25527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刘虹老师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嘉为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IT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培训学院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激发个人潜能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燃点企业劢力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58800" y="444500"/>
            <a:ext cx="3543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8" b="1" dirty="0" smtClean="0">
                <a:solidFill>
                  <a:srgbClr val="669e14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669e14"/>
                </a:solidFill>
                <a:latin typeface="微软雅黑" pitchFamily="18" charset="0"/>
                <a:cs typeface="微软雅黑" pitchFamily="18" charset="0"/>
              </a:rPr>
              <a:t>驱动程序的类型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2971800"/>
            <a:ext cx="1752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驱动程序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3276600"/>
            <a:ext cx="762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的类型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19600" y="1905000"/>
            <a:ext cx="433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JDBC-ODBC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桥驱动程序及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ODBC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驱动程序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19700" y="2705100"/>
            <a:ext cx="2717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本地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部分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驱动程序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94300" y="3632200"/>
            <a:ext cx="2781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JDBC-Net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纯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驱动程序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95900" y="4432300"/>
            <a:ext cx="2565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本地协议纯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驱动程序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178300" y="5270500"/>
            <a:ext cx="914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数据库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81300" y="4216400"/>
            <a:ext cx="965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命令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46700" y="42164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返回结果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" y="444500"/>
            <a:ext cx="4953000" cy="304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200400" algn="l"/>
                <a:tab pos="3492500" algn="l"/>
              </a:tabLst>
            </a:pPr>
            <a:r>
              <a:rPr lang="en-US" altLang="zh-CN" sz="2798" b="1" dirty="0" smtClean="0">
                <a:solidFill>
                  <a:srgbClr val="669e14"/>
                </a:solidFill>
                <a:latin typeface="微软雅黑" pitchFamily="18" charset="0"/>
                <a:cs typeface="微软雅黑" pitchFamily="18" charset="0"/>
              </a:rPr>
              <a:t>理解</a:t>
            </a:r>
            <a:r>
              <a:rPr lang="en-US" altLang="zh-CN" sz="2798" b="1" dirty="0" smtClean="0">
                <a:solidFill>
                  <a:srgbClr val="669e14"/>
                </a:solidFill>
                <a:latin typeface="微软雅黑" pitchFamily="18" charset="0"/>
                <a:cs typeface="微软雅黑" pitchFamily="18" charset="0"/>
              </a:rPr>
              <a:t>JDBC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669e14"/>
                </a:solidFill>
                <a:latin typeface="微软雅黑" pitchFamily="18" charset="0"/>
                <a:cs typeface="微软雅黑" pitchFamily="18" charset="0"/>
              </a:rPr>
              <a:t>程序的结构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200400" algn="l"/>
                <a:tab pos="34925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程序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200400" algn="l"/>
                <a:tab pos="3492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驱动程序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90700" y="4470400"/>
            <a:ext cx="800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Driver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70200" y="5029200"/>
            <a:ext cx="13716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Statement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5054600"/>
            <a:ext cx="12446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ResultSet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77000" y="4508500"/>
            <a:ext cx="14859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Connection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69900"/>
            <a:ext cx="4546600" cy="345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556000" algn="l"/>
                <a:tab pos="3568700" algn="l"/>
                <a:tab pos="3632200" algn="l"/>
              </a:tabLst>
            </a:pPr>
            <a:r>
              <a:rPr lang="en-US" altLang="zh-CN" sz="2798" b="1" dirty="0" smtClean="0">
                <a:solidFill>
                  <a:srgbClr val="669e14"/>
                </a:solidFill>
                <a:latin typeface="微软雅黑" pitchFamily="18" charset="0"/>
                <a:cs typeface="微软雅黑" pitchFamily="18" charset="0"/>
              </a:rPr>
              <a:t>理解</a:t>
            </a:r>
            <a:r>
              <a:rPr lang="en-US" altLang="zh-CN" sz="2798" b="1" dirty="0" smtClean="0">
                <a:solidFill>
                  <a:srgbClr val="669e14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669e14"/>
                </a:solidFill>
                <a:latin typeface="微软雅黑" pitchFamily="18" charset="0"/>
                <a:cs typeface="微软雅黑" pitchFamily="18" charset="0"/>
              </a:rPr>
              <a:t>程序的结构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556000" algn="l"/>
                <a:tab pos="3568700" algn="l"/>
                <a:tab pos="3632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应用层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556000" algn="l"/>
                <a:tab pos="3568700" algn="l"/>
                <a:tab pos="3632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驱动层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556000" algn="l"/>
                <a:tab pos="3568700" algn="l"/>
                <a:tab pos="3632200" algn="l"/>
              </a:tabLst>
            </a:pPr>
            <a:r>
              <a:rPr lang="en-US" altLang="zh-CN" dirty="0" smtClean="0"/>
              <a:t>			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各接口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63600" y="4102100"/>
            <a:ext cx="2654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创建一个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Connection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对象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43400" y="4102100"/>
            <a:ext cx="2540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创建一个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对象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97800" y="41021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执行语句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0" y="5041900"/>
            <a:ext cx="1968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关闭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对象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84400" y="5041900"/>
            <a:ext cx="1943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关闭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对象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0100" y="50419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关闭连接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5943600"/>
            <a:ext cx="520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86600" y="5041900"/>
            <a:ext cx="1892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对象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69900"/>
            <a:ext cx="4610100" cy="299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584200" algn="l"/>
                <a:tab pos="787400" algn="l"/>
                <a:tab pos="1346200" algn="l"/>
              </a:tabLst>
            </a:pPr>
            <a:r>
              <a:rPr lang="en-US" altLang="zh-CN" sz="2798" b="1" dirty="0" smtClean="0">
                <a:solidFill>
                  <a:srgbClr val="669e14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dirty="0" smtClean="0">
                <a:solidFill>
                  <a:srgbClr val="669e14"/>
                </a:solidFill>
                <a:latin typeface="微软雅黑" pitchFamily="18" charset="0"/>
                <a:cs typeface="微软雅黑" pitchFamily="18" charset="0"/>
              </a:rPr>
              <a:t>程序访问数据库的步骤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584200" algn="l"/>
                <a:tab pos="787400" algn="l"/>
                <a:tab pos="13462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开始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584200" algn="l"/>
                <a:tab pos="787400" algn="l"/>
                <a:tab pos="1346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导入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java.sql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包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584200" algn="l"/>
                <a:tab pos="787400" algn="l"/>
                <a:tab pos="134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加载并注册驱动程序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58800" y="1460500"/>
            <a:ext cx="2336800" cy="252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接口名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8890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Connection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8890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PreparedStatement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8890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ResultSet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8890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DriverManager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89300" y="1460500"/>
            <a:ext cx="4826000" cy="252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24257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说明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24257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此接口表示不数据的连接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24257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此接口用于执行预编译的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SQL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24257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此接口表示了查询出来的数据库数据结果集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24257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加载各种驱劢程序并建立不数据库的连接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69900"/>
            <a:ext cx="4152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8" b="1" dirty="0" smtClean="0">
                <a:solidFill>
                  <a:srgbClr val="669e14"/>
                </a:solidFill>
                <a:latin typeface="微软雅黑" pitchFamily="18" charset="0"/>
                <a:cs typeface="微软雅黑" pitchFamily="18" charset="0"/>
              </a:rPr>
              <a:t>运用</a:t>
            </a:r>
            <a:r>
              <a:rPr lang="en-US" altLang="zh-CN" sz="2798" b="1" dirty="0" smtClean="0">
                <a:solidFill>
                  <a:srgbClr val="669e14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altLang="zh-CN" sz="2798" b="1" dirty="0" smtClean="0">
                <a:solidFill>
                  <a:srgbClr val="669e14"/>
                </a:solidFill>
                <a:latin typeface="微软雅黑" pitchFamily="18" charset="0"/>
                <a:cs typeface="微软雅黑" pitchFamily="18" charset="0"/>
              </a:rPr>
              <a:t>进行数据库编程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469900"/>
            <a:ext cx="2374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8" b="1" dirty="0" smtClean="0">
                <a:solidFill>
                  <a:srgbClr val="669e14"/>
                </a:solidFill>
                <a:latin typeface="微软雅黑" pitchFamily="18" charset="0"/>
                <a:cs typeface="微软雅黑" pitchFamily="18" charset="0"/>
              </a:rPr>
              <a:t>创建</a:t>
            </a:r>
            <a:r>
              <a:rPr lang="en-US" altLang="zh-CN" sz="2798" b="1" dirty="0" smtClean="0">
                <a:solidFill>
                  <a:srgbClr val="669e14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altLang="zh-CN" sz="2798" b="1" dirty="0" smtClean="0">
                <a:solidFill>
                  <a:srgbClr val="669e14"/>
                </a:solidFill>
                <a:latin typeface="微软雅黑" pitchFamily="18" charset="0"/>
                <a:cs typeface="微软雅黑" pitchFamily="18" charset="0"/>
              </a:rPr>
              <a:t>程序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397000"/>
            <a:ext cx="4838700" cy="148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搭建实验环境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创建表、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model)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DriverManager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加载数据库驱动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建立连接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(Connection)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048000"/>
            <a:ext cx="5715000" cy="148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4.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数据库发送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SQL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Statement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5.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从代表结果集的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ResultSet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中取出数据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6.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断开不数据库的连接，并释放相关资源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596900"/>
            <a:ext cx="2476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798" b="1" dirty="0" smtClean="0">
                <a:solidFill>
                  <a:srgbClr val="669e14"/>
                </a:solidFill>
                <a:latin typeface="Times New Roman" pitchFamily="18" charset="0"/>
                <a:cs typeface="Times New Roman" pitchFamily="18" charset="0"/>
              </a:rPr>
              <a:t>DriverManager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397000"/>
            <a:ext cx="2120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驱劢类加载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1943100"/>
            <a:ext cx="6146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Class.forName(“com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.oracle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.jdbc.Driver”)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489200"/>
            <a:ext cx="2425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返回连接对象</a:t>
            </a:r>
            <a:r>
              <a:rPr lang="en-US" altLang="zh-CN" sz="24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3048000"/>
            <a:ext cx="2794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Connection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conn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3594100"/>
            <a:ext cx="6477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DriverManager.getConnection(url,user,pass);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