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2"/>
  </p:notesMasterIdLst>
  <p:sldIdLst>
    <p:sldId id="256" r:id="rId2"/>
    <p:sldId id="296" r:id="rId3"/>
    <p:sldId id="258" r:id="rId4"/>
    <p:sldId id="261" r:id="rId5"/>
    <p:sldId id="388" r:id="rId6"/>
    <p:sldId id="389" r:id="rId7"/>
    <p:sldId id="395" r:id="rId8"/>
    <p:sldId id="300" r:id="rId9"/>
    <p:sldId id="297" r:id="rId10"/>
    <p:sldId id="375" r:id="rId11"/>
    <p:sldId id="306" r:id="rId12"/>
    <p:sldId id="378" r:id="rId13"/>
    <p:sldId id="270" r:id="rId14"/>
    <p:sldId id="360" r:id="rId15"/>
    <p:sldId id="335" r:id="rId16"/>
    <p:sldId id="332" r:id="rId17"/>
    <p:sldId id="359" r:id="rId18"/>
    <p:sldId id="361" r:id="rId19"/>
    <p:sldId id="379" r:id="rId20"/>
    <p:sldId id="362" r:id="rId21"/>
    <p:sldId id="309" r:id="rId22"/>
    <p:sldId id="380" r:id="rId23"/>
    <p:sldId id="381" r:id="rId24"/>
    <p:sldId id="391" r:id="rId25"/>
    <p:sldId id="390" r:id="rId26"/>
    <p:sldId id="382" r:id="rId27"/>
    <p:sldId id="302" r:id="rId28"/>
    <p:sldId id="394" r:id="rId29"/>
    <p:sldId id="383" r:id="rId30"/>
    <p:sldId id="312" r:id="rId31"/>
    <p:sldId id="396" r:id="rId32"/>
    <p:sldId id="385" r:id="rId33"/>
    <p:sldId id="357" r:id="rId34"/>
    <p:sldId id="331" r:id="rId35"/>
    <p:sldId id="351" r:id="rId36"/>
    <p:sldId id="386" r:id="rId37"/>
    <p:sldId id="387" r:id="rId38"/>
    <p:sldId id="369" r:id="rId39"/>
    <p:sldId id="397" r:id="rId40"/>
    <p:sldId id="278" r:id="rId41"/>
  </p:sldIdLst>
  <p:sldSz cx="9144000" cy="5143500" type="screen16x9"/>
  <p:notesSz cx="6858000" cy="9144000"/>
  <p:embeddedFontLst>
    <p:embeddedFont>
      <p:font typeface="Consolas" panose="020B0609020204030204" pitchFamily="49" charset="0"/>
      <p:regular r:id="rId43"/>
      <p:bold r:id="rId44"/>
      <p:italic r:id="rId45"/>
      <p:boldItalic r:id="rId46"/>
    </p:embeddedFont>
    <p:embeddedFont>
      <p:font typeface="Barlow Light" panose="020B0604020202020204" charset="0"/>
      <p:regular r:id="rId47"/>
      <p:bold r:id="rId48"/>
      <p:italic r:id="rId49"/>
      <p:boldItalic r:id="rId50"/>
    </p:embeddedFont>
    <p:embeddedFont>
      <p:font typeface="Montserrat ExtraBold" panose="020B0604020202020204" charset="0"/>
      <p:bold r:id="rId51"/>
      <p:boldItalic r:id="rId52"/>
    </p:embeddedFont>
    <p:embeddedFont>
      <p:font typeface="Barlow SemiBold" panose="020B060402020202020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8800"/>
    <a:srgbClr val="000003"/>
    <a:srgbClr val="FFFF00"/>
    <a:srgbClr val="0404FB"/>
    <a:srgbClr val="1DA1F2"/>
    <a:srgbClr val="FFFFFF"/>
    <a:srgbClr val="39B54A"/>
    <a:srgbClr val="008000"/>
    <a:srgbClr val="FFBB75"/>
    <a:srgbClr val="BC7E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3DFB21-A2B3-456C-831E-7C59E0089168}" v="14" dt="2021-12-30T20:28:55.671"/>
    <p1510:client id="{C4FC89F0-5363-4554-91A3-F30655B3122A}" v="1" dt="2021-12-30T20:58:12.808"/>
  </p1510:revLst>
</p1510:revInfo>
</file>

<file path=ppt/tableStyles.xml><?xml version="1.0" encoding="utf-8"?>
<a:tblStyleLst xmlns:a="http://schemas.openxmlformats.org/drawingml/2006/main" def="{E960CA2F-AD4F-43A7-B7A6-27E5CA5AA7E8}">
  <a:tblStyle styleId="{E960CA2F-AD4F-43A7-B7A6-27E5CA5AA7E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31679FC-7606-471D-BB11-6C18445E7FC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5" autoAdjust="0"/>
    <p:restoredTop sz="94647" autoAdjust="0"/>
  </p:normalViewPr>
  <p:slideViewPr>
    <p:cSldViewPr snapToGrid="0">
      <p:cViewPr varScale="1">
        <p:scale>
          <a:sx n="150" d="100"/>
          <a:sy n="150" d="100"/>
        </p:scale>
        <p:origin x="374" y="10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viewProps" Target="viewProps.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0653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3384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4323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2132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0365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0042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8195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103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4787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1802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1112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4182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9523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2145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125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1095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0331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9614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8801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72092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5364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19824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57711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19094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4328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3110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33357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39373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0950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5128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5121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2619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0173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16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8000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5"/>
        <p:cNvGrpSpPr/>
        <p:nvPr/>
      </p:nvGrpSpPr>
      <p:grpSpPr>
        <a:xfrm>
          <a:off x="0" y="0"/>
          <a:ext cx="0" cy="0"/>
          <a:chOff x="0" y="0"/>
          <a:chExt cx="0" cy="0"/>
        </a:xfrm>
      </p:grpSpPr>
      <p:sp>
        <p:nvSpPr>
          <p:cNvPr id="106" name="Google Shape;106;p3"/>
          <p:cNvSpPr/>
          <p:nvPr/>
        </p:nvSpPr>
        <p:spPr>
          <a:xfrm>
            <a:off x="6100358" y="13"/>
            <a:ext cx="3050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75" y="1541675"/>
            <a:ext cx="6870000" cy="20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3"/>
          <p:cNvGrpSpPr/>
          <p:nvPr/>
        </p:nvGrpSpPr>
        <p:grpSpPr>
          <a:xfrm>
            <a:off x="8477595" y="4477088"/>
            <a:ext cx="666403" cy="666424"/>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3"/>
          <p:cNvGrpSpPr/>
          <p:nvPr/>
        </p:nvGrpSpPr>
        <p:grpSpPr>
          <a:xfrm>
            <a:off x="7042555" y="1541664"/>
            <a:ext cx="508369" cy="2060087"/>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3"/>
          <p:cNvGrpSpPr/>
          <p:nvPr/>
        </p:nvGrpSpPr>
        <p:grpSpPr>
          <a:xfrm>
            <a:off x="-225" y="2135380"/>
            <a:ext cx="301822" cy="872770"/>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3"/>
          <p:cNvGrpSpPr/>
          <p:nvPr/>
        </p:nvGrpSpPr>
        <p:grpSpPr>
          <a:xfrm>
            <a:off x="8842175" y="668859"/>
            <a:ext cx="301822" cy="872807"/>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3"/>
          <p:cNvGrpSpPr/>
          <p:nvPr/>
        </p:nvGrpSpPr>
        <p:grpSpPr>
          <a:xfrm>
            <a:off x="6100350" y="4270684"/>
            <a:ext cx="301822" cy="872807"/>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3"/>
          <p:cNvGrpSpPr/>
          <p:nvPr/>
        </p:nvGrpSpPr>
        <p:grpSpPr>
          <a:xfrm>
            <a:off x="685795" y="0"/>
            <a:ext cx="666403" cy="666424"/>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endParaRPr/>
          </a:p>
        </p:txBody>
      </p:sp>
      <p:sp>
        <p:nvSpPr>
          <p:cNvPr id="189" name="Google Shape;189;p3"/>
          <p:cNvSpPr txBox="1">
            <a:spLocks noGrp="1"/>
          </p:cNvSpPr>
          <p:nvPr>
            <p:ph type="subTitle" idx="1"/>
          </p:nvPr>
        </p:nvSpPr>
        <p:spPr>
          <a:xfrm>
            <a:off x="603425" y="2604674"/>
            <a:ext cx="5497200" cy="3798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5"/>
        <p:cNvGrpSpPr/>
        <p:nvPr/>
      </p:nvGrpSpPr>
      <p:grpSpPr>
        <a:xfrm>
          <a:off x="0" y="0"/>
          <a:ext cx="0" cy="0"/>
          <a:chOff x="0" y="0"/>
          <a:chExt cx="0" cy="0"/>
        </a:xfrm>
      </p:grpSpPr>
      <p:grpSp>
        <p:nvGrpSpPr>
          <p:cNvPr id="356" name="Google Shape;356;p8"/>
          <p:cNvGrpSpPr/>
          <p:nvPr/>
        </p:nvGrpSpPr>
        <p:grpSpPr>
          <a:xfrm>
            <a:off x="-207" y="0"/>
            <a:ext cx="9158157" cy="5149835"/>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5" name="Google Shape;385;p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86" name="Google Shape;386;p8"/>
          <p:cNvSpPr txBox="1">
            <a:spLocks noGrp="1"/>
          </p:cNvSpPr>
          <p:nvPr>
            <p:ph type="body" idx="1"/>
          </p:nvPr>
        </p:nvSpPr>
        <p:spPr>
          <a:xfrm>
            <a:off x="1165875"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7" name="Google Shape;387;p8"/>
          <p:cNvSpPr txBox="1">
            <a:spLocks noGrp="1"/>
          </p:cNvSpPr>
          <p:nvPr>
            <p:ph type="body" idx="2"/>
          </p:nvPr>
        </p:nvSpPr>
        <p:spPr>
          <a:xfrm>
            <a:off x="3706438"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8" name="Google Shape;388;p8"/>
          <p:cNvSpPr txBox="1">
            <a:spLocks noGrp="1"/>
          </p:cNvSpPr>
          <p:nvPr>
            <p:ph type="body" idx="3"/>
          </p:nvPr>
        </p:nvSpPr>
        <p:spPr>
          <a:xfrm>
            <a:off x="6247001"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9" name="Google Shape;389;p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variant 1" type="blank">
  <p:cSld name="BLANK">
    <p:spTree>
      <p:nvGrpSpPr>
        <p:cNvPr id="1" name="Shape 453"/>
        <p:cNvGrpSpPr/>
        <p:nvPr/>
      </p:nvGrpSpPr>
      <p:grpSpPr>
        <a:xfrm>
          <a:off x="0" y="0"/>
          <a:ext cx="0" cy="0"/>
          <a:chOff x="0" y="0"/>
          <a:chExt cx="0" cy="0"/>
        </a:xfrm>
      </p:grpSpPr>
      <p:grpSp>
        <p:nvGrpSpPr>
          <p:cNvPr id="454" name="Google Shape;454;p11"/>
          <p:cNvGrpSpPr/>
          <p:nvPr/>
        </p:nvGrpSpPr>
        <p:grpSpPr>
          <a:xfrm>
            <a:off x="-207" y="0"/>
            <a:ext cx="9158157" cy="5149835"/>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2" name="Google Shape;482;p1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variant 2">
  <p:cSld name="BLANK_1">
    <p:spTree>
      <p:nvGrpSpPr>
        <p:cNvPr id="1" name="Shape 483"/>
        <p:cNvGrpSpPr/>
        <p:nvPr/>
      </p:nvGrpSpPr>
      <p:grpSpPr>
        <a:xfrm>
          <a:off x="0" y="0"/>
          <a:ext cx="0" cy="0"/>
          <a:chOff x="0" y="0"/>
          <a:chExt cx="0" cy="0"/>
        </a:xfrm>
      </p:grpSpPr>
      <p:sp>
        <p:nvSpPr>
          <p:cNvPr id="484" name="Google Shape;484;p12"/>
          <p:cNvSpPr/>
          <p:nvPr/>
        </p:nvSpPr>
        <p:spPr>
          <a:xfrm>
            <a:off x="8490504" y="4489800"/>
            <a:ext cx="653700" cy="6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2"/>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12"/>
          <p:cNvGrpSpPr/>
          <p:nvPr/>
        </p:nvGrpSpPr>
        <p:grpSpPr>
          <a:xfrm>
            <a:off x="-207" y="664293"/>
            <a:ext cx="155867" cy="653721"/>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2"/>
          <p:cNvGrpSpPr/>
          <p:nvPr/>
        </p:nvGrpSpPr>
        <p:grpSpPr>
          <a:xfrm>
            <a:off x="322384" y="657975"/>
            <a:ext cx="666347" cy="666373"/>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2"/>
          <p:cNvGrpSpPr/>
          <p:nvPr/>
        </p:nvGrpSpPr>
        <p:grpSpPr>
          <a:xfrm>
            <a:off x="8832384" y="670955"/>
            <a:ext cx="311815" cy="653721"/>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12"/>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7"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437322" y="1541675"/>
            <a:ext cx="6811617" cy="2060100"/>
          </a:xfrm>
          <a:prstGeom prst="rect">
            <a:avLst/>
          </a:prstGeom>
        </p:spPr>
        <p:txBody>
          <a:bodyPr spcFirstLastPara="1" wrap="square" lIns="0" tIns="0" rIns="0" bIns="0" anchor="ctr" anchorCtr="0">
            <a:noAutofit/>
          </a:bodyPr>
          <a:lstStyle/>
          <a:p>
            <a:pPr lvl="0"/>
            <a:r>
              <a:rPr lang="en" sz="3600" b="1" dirty="0"/>
              <a:t>PROJECT 5 : </a:t>
            </a:r>
            <a:r>
              <a:rPr lang="fr-FR" sz="3600" b="1" dirty="0"/>
              <a:t>CATEGORISEZ AUTOMATIQUEMENT DES QUESTIONS</a:t>
            </a:r>
            <a:endParaRPr sz="3600" b="1" dirty="0"/>
          </a:p>
        </p:txBody>
      </p:sp>
      <p:sp>
        <p:nvSpPr>
          <p:cNvPr id="3" name="Google Shape;602;p23">
            <a:extLst>
              <a:ext uri="{FF2B5EF4-FFF2-40B4-BE49-F238E27FC236}">
                <a16:creationId xmlns:a16="http://schemas.microsoft.com/office/drawing/2014/main" id="{E8073751-04E1-41CD-A653-3FBF6AAB1F04}"/>
              </a:ext>
            </a:extLst>
          </p:cNvPr>
          <p:cNvSpPr txBox="1">
            <a:spLocks/>
          </p:cNvSpPr>
          <p:nvPr/>
        </p:nvSpPr>
        <p:spPr>
          <a:xfrm>
            <a:off x="6126421" y="1827119"/>
            <a:ext cx="3187726" cy="653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2600"/>
              <a:buFont typeface="Barlow SemiBold"/>
              <a:buNone/>
              <a:defRPr sz="2600" b="0" i="0" u="none" strike="noStrike" cap="none">
                <a:solidFill>
                  <a:schemeClr val="lt1"/>
                </a:solidFill>
                <a:latin typeface="Barlow SemiBold"/>
                <a:ea typeface="Barlow SemiBold"/>
                <a:cs typeface="Barlow SemiBold"/>
                <a:sym typeface="Barlow SemiBold"/>
              </a:defRPr>
            </a:lvl1pPr>
            <a:lvl2pPr marR="0" lvl="1" algn="l" rtl="0">
              <a:lnSpc>
                <a:spcPct val="90000"/>
              </a:lnSpc>
              <a:spcBef>
                <a:spcPts val="0"/>
              </a:spcBef>
              <a:spcAft>
                <a:spcPts val="0"/>
              </a:spcAft>
              <a:buClr>
                <a:schemeClr val="lt1"/>
              </a:buClr>
              <a:buSzPts val="2600"/>
              <a:buFont typeface="Barlow SemiBold"/>
              <a:buNone/>
              <a:defRPr sz="2600" b="0" i="0" u="none" strike="noStrike" cap="none">
                <a:solidFill>
                  <a:schemeClr val="lt1"/>
                </a:solidFill>
                <a:latin typeface="Barlow SemiBold"/>
                <a:ea typeface="Barlow SemiBold"/>
                <a:cs typeface="Barlow SemiBold"/>
                <a:sym typeface="Barlow SemiBold"/>
              </a:defRPr>
            </a:lvl2pPr>
            <a:lvl3pPr marR="0" lvl="2" algn="l" rtl="0">
              <a:lnSpc>
                <a:spcPct val="90000"/>
              </a:lnSpc>
              <a:spcBef>
                <a:spcPts val="0"/>
              </a:spcBef>
              <a:spcAft>
                <a:spcPts val="0"/>
              </a:spcAft>
              <a:buClr>
                <a:schemeClr val="lt1"/>
              </a:buClr>
              <a:buSzPts val="2600"/>
              <a:buFont typeface="Barlow SemiBold"/>
              <a:buNone/>
              <a:defRPr sz="2600" b="0" i="0" u="none" strike="noStrike" cap="none">
                <a:solidFill>
                  <a:schemeClr val="lt1"/>
                </a:solidFill>
                <a:latin typeface="Barlow SemiBold"/>
                <a:ea typeface="Barlow SemiBold"/>
                <a:cs typeface="Barlow SemiBold"/>
                <a:sym typeface="Barlow SemiBold"/>
              </a:defRPr>
            </a:lvl3pPr>
            <a:lvl4pPr marR="0" lvl="3" algn="l" rtl="0">
              <a:lnSpc>
                <a:spcPct val="90000"/>
              </a:lnSpc>
              <a:spcBef>
                <a:spcPts val="0"/>
              </a:spcBef>
              <a:spcAft>
                <a:spcPts val="0"/>
              </a:spcAft>
              <a:buClr>
                <a:schemeClr val="lt1"/>
              </a:buClr>
              <a:buSzPts val="2600"/>
              <a:buFont typeface="Barlow SemiBold"/>
              <a:buNone/>
              <a:defRPr sz="2600" b="0" i="0" u="none" strike="noStrike" cap="none">
                <a:solidFill>
                  <a:schemeClr val="lt1"/>
                </a:solidFill>
                <a:latin typeface="Barlow SemiBold"/>
                <a:ea typeface="Barlow SemiBold"/>
                <a:cs typeface="Barlow SemiBold"/>
                <a:sym typeface="Barlow SemiBold"/>
              </a:defRPr>
            </a:lvl4pPr>
            <a:lvl5pPr marR="0" lvl="4" algn="l" rtl="0">
              <a:lnSpc>
                <a:spcPct val="90000"/>
              </a:lnSpc>
              <a:spcBef>
                <a:spcPts val="0"/>
              </a:spcBef>
              <a:spcAft>
                <a:spcPts val="0"/>
              </a:spcAft>
              <a:buClr>
                <a:schemeClr val="lt1"/>
              </a:buClr>
              <a:buSzPts val="2600"/>
              <a:buFont typeface="Barlow SemiBold"/>
              <a:buNone/>
              <a:defRPr sz="2600" b="0" i="0" u="none" strike="noStrike" cap="none">
                <a:solidFill>
                  <a:schemeClr val="lt1"/>
                </a:solidFill>
                <a:latin typeface="Barlow SemiBold"/>
                <a:ea typeface="Barlow SemiBold"/>
                <a:cs typeface="Barlow SemiBold"/>
                <a:sym typeface="Barlow SemiBold"/>
              </a:defRPr>
            </a:lvl5pPr>
            <a:lvl6pPr marR="0" lvl="5" algn="l" rtl="0">
              <a:lnSpc>
                <a:spcPct val="90000"/>
              </a:lnSpc>
              <a:spcBef>
                <a:spcPts val="0"/>
              </a:spcBef>
              <a:spcAft>
                <a:spcPts val="0"/>
              </a:spcAft>
              <a:buClr>
                <a:schemeClr val="lt1"/>
              </a:buClr>
              <a:buSzPts val="2600"/>
              <a:buFont typeface="Barlow SemiBold"/>
              <a:buNone/>
              <a:defRPr sz="2600" b="0" i="0" u="none" strike="noStrike" cap="none">
                <a:solidFill>
                  <a:schemeClr val="lt1"/>
                </a:solidFill>
                <a:latin typeface="Barlow SemiBold"/>
                <a:ea typeface="Barlow SemiBold"/>
                <a:cs typeface="Barlow SemiBold"/>
                <a:sym typeface="Barlow SemiBold"/>
              </a:defRPr>
            </a:lvl6pPr>
            <a:lvl7pPr marR="0" lvl="6" algn="l" rtl="0">
              <a:lnSpc>
                <a:spcPct val="90000"/>
              </a:lnSpc>
              <a:spcBef>
                <a:spcPts val="0"/>
              </a:spcBef>
              <a:spcAft>
                <a:spcPts val="0"/>
              </a:spcAft>
              <a:buClr>
                <a:schemeClr val="lt1"/>
              </a:buClr>
              <a:buSzPts val="2600"/>
              <a:buFont typeface="Barlow SemiBold"/>
              <a:buNone/>
              <a:defRPr sz="2600" b="0" i="0" u="none" strike="noStrike" cap="none">
                <a:solidFill>
                  <a:schemeClr val="lt1"/>
                </a:solidFill>
                <a:latin typeface="Barlow SemiBold"/>
                <a:ea typeface="Barlow SemiBold"/>
                <a:cs typeface="Barlow SemiBold"/>
                <a:sym typeface="Barlow SemiBold"/>
              </a:defRPr>
            </a:lvl7pPr>
            <a:lvl8pPr marR="0" lvl="7" algn="l" rtl="0">
              <a:lnSpc>
                <a:spcPct val="90000"/>
              </a:lnSpc>
              <a:spcBef>
                <a:spcPts val="0"/>
              </a:spcBef>
              <a:spcAft>
                <a:spcPts val="0"/>
              </a:spcAft>
              <a:buClr>
                <a:schemeClr val="lt1"/>
              </a:buClr>
              <a:buSzPts val="2600"/>
              <a:buFont typeface="Barlow SemiBold"/>
              <a:buNone/>
              <a:defRPr sz="2600" b="0" i="0" u="none" strike="noStrike" cap="none">
                <a:solidFill>
                  <a:schemeClr val="lt1"/>
                </a:solidFill>
                <a:latin typeface="Barlow SemiBold"/>
                <a:ea typeface="Barlow SemiBold"/>
                <a:cs typeface="Barlow SemiBold"/>
                <a:sym typeface="Barlow SemiBold"/>
              </a:defRPr>
            </a:lvl8pPr>
            <a:lvl9pPr marR="0" lvl="8" algn="l" rtl="0">
              <a:lnSpc>
                <a:spcPct val="90000"/>
              </a:lnSpc>
              <a:spcBef>
                <a:spcPts val="0"/>
              </a:spcBef>
              <a:spcAft>
                <a:spcPts val="0"/>
              </a:spcAft>
              <a:buClr>
                <a:schemeClr val="lt1"/>
              </a:buClr>
              <a:buSzPts val="2600"/>
              <a:buFont typeface="Barlow SemiBold"/>
              <a:buNone/>
              <a:defRPr sz="2600" b="0" i="0" u="none" strike="noStrike" cap="none">
                <a:solidFill>
                  <a:schemeClr val="lt1"/>
                </a:solidFill>
                <a:latin typeface="Barlow SemiBold"/>
                <a:ea typeface="Barlow SemiBold"/>
                <a:cs typeface="Barlow SemiBold"/>
                <a:sym typeface="Barlow SemiBold"/>
              </a:defRPr>
            </a:lvl9pPr>
          </a:lstStyle>
          <a:p>
            <a:r>
              <a:rPr lang="en-US" sz="1800" dirty="0" err="1">
                <a:solidFill>
                  <a:schemeClr val="dk1"/>
                </a:solidFill>
              </a:rPr>
              <a:t>Étudiant</a:t>
            </a:r>
            <a:r>
              <a:rPr lang="en-US" sz="1800" dirty="0">
                <a:solidFill>
                  <a:schemeClr val="dk1"/>
                </a:solidFill>
              </a:rPr>
              <a:t> :   </a:t>
            </a:r>
            <a:r>
              <a:rPr lang="en-US" sz="1800" dirty="0" err="1">
                <a:solidFill>
                  <a:schemeClr val="dk1"/>
                </a:solidFill>
              </a:rPr>
              <a:t>Zeruk</a:t>
            </a:r>
            <a:r>
              <a:rPr lang="en-US" sz="1800" dirty="0">
                <a:solidFill>
                  <a:schemeClr val="dk1"/>
                </a:solidFill>
              </a:rPr>
              <a:t> </a:t>
            </a:r>
            <a:r>
              <a:rPr lang="en-US" sz="1800" dirty="0" err="1">
                <a:solidFill>
                  <a:schemeClr val="dk1"/>
                </a:solidFill>
              </a:rPr>
              <a:t>Viktoriya</a:t>
            </a:r>
            <a:endParaRPr lang="en-US" sz="1800" dirty="0">
              <a:solidFill>
                <a:schemeClr val="dk1"/>
              </a:solidFill>
            </a:endParaRPr>
          </a:p>
          <a:p>
            <a:r>
              <a:rPr lang="en-US" sz="1800" dirty="0">
                <a:solidFill>
                  <a:schemeClr val="dk1"/>
                </a:solidFill>
              </a:rPr>
              <a:t>Mentor :     Louis Willems</a:t>
            </a:r>
            <a:endParaRPr lang="en-US" sz="2000" dirty="0">
              <a:solidFill>
                <a:schemeClr val="dk1"/>
              </a:solidFill>
            </a:endParaRPr>
          </a:p>
          <a:p>
            <a:endParaRPr lang="en-US" sz="2000" dirty="0">
              <a:solidFill>
                <a:schemeClr val="dk1"/>
              </a:solidFill>
            </a:endParaRPr>
          </a:p>
          <a:p>
            <a:endParaRPr lang="en-US" sz="2000" dirty="0">
              <a:solidFill>
                <a:schemeClr val="dk1"/>
              </a:solidFill>
            </a:endParaRPr>
          </a:p>
          <a:p>
            <a:endParaRPr lang="en-US" sz="2000" dirty="0">
              <a:solidFill>
                <a:schemeClr val="dk1"/>
              </a:solidFill>
            </a:endParaRPr>
          </a:p>
          <a:p>
            <a:endParaRPr lang="en-US" sz="2000" dirty="0">
              <a:solidFill>
                <a:schemeClr val="dk1"/>
              </a:solidFill>
            </a:endParaRPr>
          </a:p>
          <a:p>
            <a:endParaRPr lang="en-US" sz="2000" dirty="0">
              <a:solidFill>
                <a:schemeClr val="dk1"/>
              </a:solidFill>
            </a:endParaRPr>
          </a:p>
          <a:p>
            <a:endParaRPr lang="en-US" sz="2000" dirty="0">
              <a:solidFill>
                <a:schemeClr val="dk1"/>
              </a:solidFill>
            </a:endParaRPr>
          </a:p>
          <a:p>
            <a:endParaRPr lang="en-US" sz="2000" dirty="0">
              <a:solidFill>
                <a:schemeClr val="dk1"/>
              </a:solidFill>
            </a:endParaRPr>
          </a:p>
          <a:p>
            <a:endParaRPr lang="en-US" sz="2000" dirty="0">
              <a:solidFill>
                <a:schemeClr val="dk1"/>
              </a:solidFill>
            </a:endParaRPr>
          </a:p>
          <a:p>
            <a:endParaRPr lang="en-US" sz="2000" dirty="0">
              <a:solidFill>
                <a:schemeClr val="dk1"/>
              </a:solidFill>
            </a:endParaRPr>
          </a:p>
          <a:p>
            <a:endParaRPr lang="en-US" sz="2000" dirty="0">
              <a:solidFill>
                <a:schemeClr val="dk1"/>
              </a:solidFill>
            </a:endParaRPr>
          </a:p>
          <a:p>
            <a:endParaRPr lang="en-US" sz="2000" dirty="0">
              <a:solidFill>
                <a:schemeClr val="dk1"/>
              </a:solidFill>
            </a:endParaRPr>
          </a:p>
          <a:p>
            <a:pPr algn="ctr"/>
            <a:r>
              <a:rPr lang="en-US" sz="1800" i="1" dirty="0">
                <a:solidFill>
                  <a:schemeClr val="dk1"/>
                </a:solidFill>
              </a:rPr>
              <a:t>12/07/2022</a:t>
            </a:r>
          </a:p>
        </p:txBody>
      </p:sp>
      <p:pic>
        <p:nvPicPr>
          <p:cNvPr id="4" name="Image 7">
            <a:extLst>
              <a:ext uri="{FF2B5EF4-FFF2-40B4-BE49-F238E27FC236}">
                <a16:creationId xmlns:a16="http://schemas.microsoft.com/office/drawing/2014/main" id="{ED3D4CC1-61F6-4D01-8FAC-88DA51634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2888" y="4422388"/>
            <a:ext cx="721112" cy="72111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3636" y="4508950"/>
            <a:ext cx="2299252" cy="54798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prstGeom prst="rect">
            <a:avLst/>
          </a:prstGeom>
        </p:spPr>
        <p:txBody>
          <a:bodyPr spcFirstLastPara="1" wrap="square" lIns="0" tIns="0" rIns="0" bIns="0" anchor="ctr" anchorCtr="0">
            <a:noAutofit/>
          </a:bodyPr>
          <a:lstStyle/>
          <a:p>
            <a:pPr lvl="0"/>
            <a:r>
              <a:rPr lang="fr-FR" dirty="0"/>
              <a:t>2.1  LA BASE DE DONNEES</a:t>
            </a:r>
            <a:r>
              <a:rPr lang="en" dirty="0"/>
              <a:t> </a:t>
            </a:r>
            <a:endParaRPr dirty="0"/>
          </a:p>
        </p:txBody>
      </p:sp>
      <p:sp>
        <p:nvSpPr>
          <p:cNvPr id="551" name="Google Shape;551;p18"/>
          <p:cNvSpPr txBox="1">
            <a:spLocks noGrp="1"/>
          </p:cNvSpPr>
          <p:nvPr>
            <p:ph type="body" idx="1"/>
          </p:nvPr>
        </p:nvSpPr>
        <p:spPr>
          <a:xfrm>
            <a:off x="1031978" y="1193309"/>
            <a:ext cx="7472276" cy="3825500"/>
          </a:xfrm>
          <a:prstGeom prst="rect">
            <a:avLst/>
          </a:prstGeom>
        </p:spPr>
        <p:txBody>
          <a:bodyPr spcFirstLastPara="1" wrap="square" lIns="0" tIns="0" rIns="0" bIns="0" anchor="t" anchorCtr="0">
            <a:noAutofit/>
          </a:bodyPr>
          <a:lstStyle/>
          <a:p>
            <a:pPr marL="76200" lvl="0" indent="0">
              <a:buNone/>
            </a:pPr>
            <a:r>
              <a:rPr lang="fr-FR" dirty="0"/>
              <a:t>Exemple de </a:t>
            </a:r>
            <a:r>
              <a:rPr lang="fr-FR" dirty="0" smtClean="0"/>
              <a:t>requête </a:t>
            </a:r>
            <a:r>
              <a:rPr lang="fr-FR" dirty="0" err="1" smtClean="0"/>
              <a:t>sql</a:t>
            </a:r>
            <a:r>
              <a:rPr lang="fr-FR" dirty="0" smtClean="0"/>
              <a:t> pour capter les données:</a:t>
            </a:r>
            <a:endParaRPr lang="fr-FR" dirty="0"/>
          </a:p>
          <a:p>
            <a:pPr marL="76200" lvl="0" indent="0">
              <a:buNone/>
            </a:pPr>
            <a:r>
              <a:rPr lang="fr-FR" sz="1200" dirty="0">
                <a:latin typeface="Courier New" panose="02070309020205020404" pitchFamily="49" charset="0"/>
                <a:cs typeface="Courier New" panose="02070309020205020404" pitchFamily="49" charset="0"/>
              </a:rPr>
              <a:t>DECLARE @</a:t>
            </a:r>
            <a:r>
              <a:rPr lang="fr-FR" sz="1200" dirty="0" err="1">
                <a:latin typeface="Courier New" panose="02070309020205020404" pitchFamily="49" charset="0"/>
                <a:cs typeface="Courier New" panose="02070309020205020404" pitchFamily="49" charset="0"/>
              </a:rPr>
              <a:t>start_date</a:t>
            </a:r>
            <a:r>
              <a:rPr lang="fr-FR" sz="1200" dirty="0">
                <a:latin typeface="Courier New" panose="02070309020205020404" pitchFamily="49" charset="0"/>
                <a:cs typeface="Courier New" panose="02070309020205020404" pitchFamily="49" charset="0"/>
              </a:rPr>
              <a:t> DATE</a:t>
            </a:r>
          </a:p>
          <a:p>
            <a:pPr marL="76200" lvl="0" indent="0">
              <a:buNone/>
            </a:pPr>
            <a:r>
              <a:rPr lang="fr-FR" sz="1200" dirty="0">
                <a:latin typeface="Courier New" panose="02070309020205020404" pitchFamily="49" charset="0"/>
                <a:cs typeface="Courier New" panose="02070309020205020404" pitchFamily="49" charset="0"/>
              </a:rPr>
              <a:t>DECLARE @</a:t>
            </a:r>
            <a:r>
              <a:rPr lang="fr-FR" sz="1200" dirty="0" err="1">
                <a:latin typeface="Courier New" panose="02070309020205020404" pitchFamily="49" charset="0"/>
                <a:cs typeface="Courier New" panose="02070309020205020404" pitchFamily="49" charset="0"/>
              </a:rPr>
              <a:t>end_date</a:t>
            </a:r>
            <a:r>
              <a:rPr lang="fr-FR" sz="1200" dirty="0">
                <a:latin typeface="Courier New" panose="02070309020205020404" pitchFamily="49" charset="0"/>
                <a:cs typeface="Courier New" panose="02070309020205020404" pitchFamily="49" charset="0"/>
              </a:rPr>
              <a:t> DATE</a:t>
            </a:r>
          </a:p>
          <a:p>
            <a:pPr marL="76200" lvl="0" indent="0">
              <a:buNone/>
            </a:pPr>
            <a:r>
              <a:rPr lang="fr-FR" sz="1200" dirty="0">
                <a:latin typeface="Courier New" panose="02070309020205020404" pitchFamily="49" charset="0"/>
                <a:cs typeface="Courier New" panose="02070309020205020404" pitchFamily="49" charset="0"/>
              </a:rPr>
              <a:t>SET @</a:t>
            </a:r>
            <a:r>
              <a:rPr lang="fr-FR" sz="1200" dirty="0" err="1">
                <a:latin typeface="Courier New" panose="02070309020205020404" pitchFamily="49" charset="0"/>
                <a:cs typeface="Courier New" panose="02070309020205020404" pitchFamily="49" charset="0"/>
              </a:rPr>
              <a:t>start_date</a:t>
            </a:r>
            <a:r>
              <a:rPr lang="fr-FR" sz="1200" dirty="0">
                <a:latin typeface="Courier New" panose="02070309020205020404" pitchFamily="49" charset="0"/>
                <a:cs typeface="Courier New" panose="02070309020205020404" pitchFamily="49" charset="0"/>
              </a:rPr>
              <a:t> = '2011-01-01'</a:t>
            </a:r>
          </a:p>
          <a:p>
            <a:pPr marL="76200" lvl="0" indent="0">
              <a:buNone/>
            </a:pPr>
            <a:r>
              <a:rPr lang="fr-FR" sz="1200" dirty="0">
                <a:latin typeface="Courier New" panose="02070309020205020404" pitchFamily="49" charset="0"/>
                <a:cs typeface="Courier New" panose="02070309020205020404" pitchFamily="49" charset="0"/>
              </a:rPr>
              <a:t>SET @</a:t>
            </a:r>
            <a:r>
              <a:rPr lang="fr-FR" sz="1200" dirty="0" err="1">
                <a:latin typeface="Courier New" panose="02070309020205020404" pitchFamily="49" charset="0"/>
                <a:cs typeface="Courier New" panose="02070309020205020404" pitchFamily="49" charset="0"/>
              </a:rPr>
              <a:t>end_date</a:t>
            </a:r>
            <a:r>
              <a:rPr lang="fr-FR" sz="1200" dirty="0">
                <a:latin typeface="Courier New" panose="02070309020205020404" pitchFamily="49" charset="0"/>
                <a:cs typeface="Courier New" panose="02070309020205020404" pitchFamily="49" charset="0"/>
              </a:rPr>
              <a:t> = DATEADD(m , 12 , @</a:t>
            </a:r>
            <a:r>
              <a:rPr lang="fr-FR" sz="1200" dirty="0" err="1">
                <a:latin typeface="Courier New" panose="02070309020205020404" pitchFamily="49" charset="0"/>
                <a:cs typeface="Courier New" panose="02070309020205020404" pitchFamily="49" charset="0"/>
              </a:rPr>
              <a:t>start_date</a:t>
            </a:r>
            <a:r>
              <a:rPr lang="fr-FR" sz="1200" dirty="0">
                <a:latin typeface="Courier New" panose="02070309020205020404" pitchFamily="49" charset="0"/>
                <a:cs typeface="Courier New" panose="02070309020205020404" pitchFamily="49" charset="0"/>
              </a:rPr>
              <a:t>)</a:t>
            </a:r>
          </a:p>
          <a:p>
            <a:pPr lvl="0"/>
            <a:endParaRPr lang="fr-FR" sz="1200" dirty="0">
              <a:latin typeface="Courier New" panose="02070309020205020404" pitchFamily="49" charset="0"/>
              <a:cs typeface="Courier New" panose="02070309020205020404" pitchFamily="49" charset="0"/>
            </a:endParaRPr>
          </a:p>
          <a:p>
            <a:pPr marL="76200" lvl="0" indent="0">
              <a:buNone/>
            </a:pPr>
            <a:r>
              <a:rPr lang="fr-FR" sz="1200" dirty="0">
                <a:latin typeface="Courier New" panose="02070309020205020404" pitchFamily="49" charset="0"/>
                <a:cs typeface="Courier New" panose="02070309020205020404" pitchFamily="49" charset="0"/>
              </a:rPr>
              <a:t>SELECT </a:t>
            </a:r>
            <a:r>
              <a:rPr lang="fr-FR" sz="1200" dirty="0" err="1">
                <a:latin typeface="Courier New" panose="02070309020205020404" pitchFamily="49" charset="0"/>
                <a:cs typeface="Courier New" panose="02070309020205020404" pitchFamily="49" charset="0"/>
              </a:rPr>
              <a:t>p.Id</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p.CreationDate</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p.Title</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p.Body</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p.Tags</a:t>
            </a:r>
            <a:r>
              <a:rPr lang="fr-FR" sz="1200" dirty="0">
                <a:latin typeface="Courier New" panose="02070309020205020404" pitchFamily="49" charset="0"/>
                <a:cs typeface="Courier New" panose="02070309020205020404" pitchFamily="49" charset="0"/>
              </a:rPr>
              <a:t>,</a:t>
            </a:r>
          </a:p>
          <a:p>
            <a:pPr marL="76200" lvl="0" indent="0">
              <a:buNone/>
            </a:pPr>
            <a:r>
              <a:rPr lang="fr-FR" sz="1200" dirty="0" err="1">
                <a:latin typeface="Courier New" panose="02070309020205020404" pitchFamily="49" charset="0"/>
                <a:cs typeface="Courier New" panose="02070309020205020404" pitchFamily="49" charset="0"/>
              </a:rPr>
              <a:t>p.ViewCount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p.CommentCount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p.AnswerCount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p.Score</a:t>
            </a:r>
            <a:r>
              <a:rPr lang="fr-FR" sz="1200" dirty="0">
                <a:latin typeface="Courier New" panose="02070309020205020404" pitchFamily="49" charset="0"/>
                <a:cs typeface="Courier New" panose="02070309020205020404" pitchFamily="49" charset="0"/>
              </a:rPr>
              <a:t> </a:t>
            </a:r>
          </a:p>
          <a:p>
            <a:pPr marL="76200" lvl="0" indent="0">
              <a:buNone/>
            </a:pPr>
            <a:r>
              <a:rPr lang="fr-FR" sz="1200" dirty="0">
                <a:latin typeface="Courier New" panose="02070309020205020404" pitchFamily="49" charset="0"/>
                <a:cs typeface="Courier New" panose="02070309020205020404" pitchFamily="49" charset="0"/>
              </a:rPr>
              <a:t>FROM </a:t>
            </a:r>
            <a:r>
              <a:rPr lang="fr-FR" sz="1200" dirty="0" err="1">
                <a:latin typeface="Courier New" panose="02070309020205020404" pitchFamily="49" charset="0"/>
                <a:cs typeface="Courier New" panose="02070309020205020404" pitchFamily="49" charset="0"/>
              </a:rPr>
              <a:t>Posts</a:t>
            </a:r>
            <a:r>
              <a:rPr lang="fr-FR" sz="1200" dirty="0">
                <a:latin typeface="Courier New" panose="02070309020205020404" pitchFamily="49" charset="0"/>
                <a:cs typeface="Courier New" panose="02070309020205020404" pitchFamily="49" charset="0"/>
              </a:rPr>
              <a:t> as p LEFT JOIN </a:t>
            </a:r>
            <a:r>
              <a:rPr lang="fr-FR" sz="1200" dirty="0" err="1">
                <a:latin typeface="Courier New" panose="02070309020205020404" pitchFamily="49" charset="0"/>
                <a:cs typeface="Courier New" panose="02070309020205020404" pitchFamily="49" charset="0"/>
              </a:rPr>
              <a:t>PostTypes</a:t>
            </a:r>
            <a:r>
              <a:rPr lang="fr-FR" sz="1200" dirty="0">
                <a:latin typeface="Courier New" panose="02070309020205020404" pitchFamily="49" charset="0"/>
                <a:cs typeface="Courier New" panose="02070309020205020404" pitchFamily="49" charset="0"/>
              </a:rPr>
              <a:t> as t ON </a:t>
            </a:r>
            <a:r>
              <a:rPr lang="fr-FR" sz="1200" dirty="0" err="1">
                <a:latin typeface="Courier New" panose="02070309020205020404" pitchFamily="49" charset="0"/>
                <a:cs typeface="Courier New" panose="02070309020205020404" pitchFamily="49" charset="0"/>
              </a:rPr>
              <a:t>p.PostTypeId</a:t>
            </a:r>
            <a:r>
              <a:rPr lang="fr-FR" sz="1200" dirty="0">
                <a:latin typeface="Courier New" panose="02070309020205020404" pitchFamily="49" charset="0"/>
                <a:cs typeface="Courier New" panose="02070309020205020404" pitchFamily="49" charset="0"/>
              </a:rPr>
              <a:t> = t.id</a:t>
            </a:r>
          </a:p>
          <a:p>
            <a:pPr marL="76200" lvl="0" indent="0">
              <a:buNone/>
            </a:pPr>
            <a:r>
              <a:rPr lang="fr-FR" sz="1200" dirty="0">
                <a:latin typeface="Courier New" panose="02070309020205020404" pitchFamily="49" charset="0"/>
                <a:cs typeface="Courier New" panose="02070309020205020404" pitchFamily="49" charset="0"/>
              </a:rPr>
              <a:t>WHERE </a:t>
            </a:r>
            <a:r>
              <a:rPr lang="fr-FR" sz="1200" dirty="0" err="1">
                <a:latin typeface="Courier New" panose="02070309020205020404" pitchFamily="49" charset="0"/>
                <a:cs typeface="Courier New" panose="02070309020205020404" pitchFamily="49" charset="0"/>
              </a:rPr>
              <a:t>p.CreationDate</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between</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start_date</a:t>
            </a:r>
            <a:r>
              <a:rPr lang="fr-FR" sz="1200" dirty="0">
                <a:latin typeface="Courier New" panose="02070309020205020404" pitchFamily="49" charset="0"/>
                <a:cs typeface="Courier New" panose="02070309020205020404" pitchFamily="49" charset="0"/>
              </a:rPr>
              <a:t> and @</a:t>
            </a:r>
            <a:r>
              <a:rPr lang="fr-FR" sz="1200" dirty="0" err="1">
                <a:latin typeface="Courier New" panose="02070309020205020404" pitchFamily="49" charset="0"/>
                <a:cs typeface="Courier New" panose="02070309020205020404" pitchFamily="49" charset="0"/>
              </a:rPr>
              <a:t>end_date</a:t>
            </a:r>
            <a:endParaRPr lang="fr-FR" sz="1200" dirty="0">
              <a:latin typeface="Courier New" panose="02070309020205020404" pitchFamily="49" charset="0"/>
              <a:cs typeface="Courier New" panose="02070309020205020404" pitchFamily="49" charset="0"/>
            </a:endParaRPr>
          </a:p>
          <a:p>
            <a:pPr marL="76200" lvl="0" indent="0">
              <a:buNone/>
            </a:pPr>
            <a:r>
              <a:rPr lang="fr-FR" sz="1200" dirty="0">
                <a:latin typeface="Courier New" panose="02070309020205020404" pitchFamily="49" charset="0"/>
                <a:cs typeface="Courier New" panose="02070309020205020404" pitchFamily="49" charset="0"/>
              </a:rPr>
              <a:t>AND </a:t>
            </a:r>
            <a:r>
              <a:rPr lang="fr-FR" sz="1200" dirty="0" err="1">
                <a:latin typeface="Courier New" panose="02070309020205020404" pitchFamily="49" charset="0"/>
                <a:cs typeface="Courier New" panose="02070309020205020404" pitchFamily="49" charset="0"/>
              </a:rPr>
              <a:t>t.Name</a:t>
            </a:r>
            <a:r>
              <a:rPr lang="fr-FR" sz="1200" dirty="0">
                <a:latin typeface="Courier New" panose="02070309020205020404" pitchFamily="49" charset="0"/>
                <a:cs typeface="Courier New" panose="02070309020205020404" pitchFamily="49" charset="0"/>
              </a:rPr>
              <a:t> = 'Question‘ AND </a:t>
            </a:r>
            <a:r>
              <a:rPr lang="fr-FR" sz="1200" dirty="0" err="1">
                <a:latin typeface="Courier New" panose="02070309020205020404" pitchFamily="49" charset="0"/>
                <a:cs typeface="Courier New" panose="02070309020205020404" pitchFamily="49" charset="0"/>
              </a:rPr>
              <a:t>p.ViewCount</a:t>
            </a:r>
            <a:r>
              <a:rPr lang="fr-FR" sz="1200" dirty="0">
                <a:latin typeface="Courier New" panose="02070309020205020404" pitchFamily="49" charset="0"/>
                <a:cs typeface="Courier New" panose="02070309020205020404" pitchFamily="49" charset="0"/>
              </a:rPr>
              <a:t> &gt; 20 AND </a:t>
            </a:r>
            <a:r>
              <a:rPr lang="fr-FR" sz="1200" dirty="0" err="1">
                <a:latin typeface="Courier New" panose="02070309020205020404" pitchFamily="49" charset="0"/>
                <a:cs typeface="Courier New" panose="02070309020205020404" pitchFamily="49" charset="0"/>
              </a:rPr>
              <a:t>p.CommentCount</a:t>
            </a:r>
            <a:r>
              <a:rPr lang="fr-FR" sz="1200" dirty="0">
                <a:latin typeface="Courier New" panose="02070309020205020404" pitchFamily="49" charset="0"/>
                <a:cs typeface="Courier New" panose="02070309020205020404" pitchFamily="49" charset="0"/>
              </a:rPr>
              <a:t> &gt; 5 </a:t>
            </a:r>
            <a:r>
              <a:rPr lang="fr-FR" sz="1400" dirty="0">
                <a:latin typeface="Courier New" panose="02070309020205020404" pitchFamily="49" charset="0"/>
                <a:cs typeface="Courier New" panose="02070309020205020404" pitchFamily="49" charset="0"/>
              </a:rPr>
              <a:t>AND </a:t>
            </a:r>
            <a:r>
              <a:rPr lang="fr-FR" sz="1400" dirty="0" err="1">
                <a:latin typeface="Courier New" panose="02070309020205020404" pitchFamily="49" charset="0"/>
                <a:cs typeface="Courier New" panose="02070309020205020404" pitchFamily="49" charset="0"/>
              </a:rPr>
              <a:t>p.AnswerCount</a:t>
            </a:r>
            <a:r>
              <a:rPr lang="fr-FR" sz="1400" dirty="0">
                <a:latin typeface="Courier New" panose="02070309020205020404" pitchFamily="49" charset="0"/>
                <a:cs typeface="Courier New" panose="02070309020205020404" pitchFamily="49" charset="0"/>
              </a:rPr>
              <a:t> &gt; </a:t>
            </a:r>
            <a:r>
              <a:rPr lang="fr-FR" sz="1400" dirty="0" smtClean="0">
                <a:latin typeface="Courier New" panose="02070309020205020404" pitchFamily="49" charset="0"/>
                <a:cs typeface="Courier New" panose="02070309020205020404" pitchFamily="49" charset="0"/>
              </a:rPr>
              <a:t>1 AND </a:t>
            </a:r>
            <a:r>
              <a:rPr lang="fr-FR" sz="1400" dirty="0" err="1">
                <a:latin typeface="Courier New" panose="02070309020205020404" pitchFamily="49" charset="0"/>
                <a:cs typeface="Courier New" panose="02070309020205020404" pitchFamily="49" charset="0"/>
              </a:rPr>
              <a:t>p.Score</a:t>
            </a:r>
            <a:r>
              <a:rPr lang="fr-FR" sz="1400" dirty="0">
                <a:latin typeface="Courier New" panose="02070309020205020404" pitchFamily="49" charset="0"/>
                <a:cs typeface="Courier New" panose="02070309020205020404" pitchFamily="49" charset="0"/>
              </a:rPr>
              <a:t> &gt; 5 AND </a:t>
            </a:r>
            <a:r>
              <a:rPr lang="fr-FR" sz="1400" dirty="0" err="1">
                <a:latin typeface="Courier New" panose="02070309020205020404" pitchFamily="49" charset="0"/>
                <a:cs typeface="Courier New" panose="02070309020205020404" pitchFamily="49" charset="0"/>
              </a:rPr>
              <a:t>len</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p.Tags</a:t>
            </a:r>
            <a:r>
              <a:rPr lang="fr-FR" sz="1400" dirty="0">
                <a:latin typeface="Courier New" panose="02070309020205020404" pitchFamily="49" charset="0"/>
                <a:cs typeface="Courier New" panose="02070309020205020404" pitchFamily="49" charset="0"/>
              </a:rPr>
              <a:t>) &gt; 0</a:t>
            </a:r>
          </a:p>
        </p:txBody>
      </p:sp>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23588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1">
                                            <p:txEl>
                                              <p:pRg st="0" end="0"/>
                                            </p:txEl>
                                          </p:spTgt>
                                        </p:tgtEl>
                                        <p:attrNameLst>
                                          <p:attrName>style.visibility</p:attrName>
                                        </p:attrNameLst>
                                      </p:cBhvr>
                                      <p:to>
                                        <p:strVal val="visible"/>
                                      </p:to>
                                    </p:set>
                                    <p:animEffect transition="in" filter="fade">
                                      <p:cBhvr>
                                        <p:cTn id="7" dur="500"/>
                                        <p:tgtEl>
                                          <p:spTgt spid="5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51">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51">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51">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51">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51">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51">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51">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51">
                                            <p:txEl>
                                              <p:pRg st="9" end="9"/>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a:t>2.1  DONNEES </a:t>
            </a:r>
            <a:endParaRPr dirty="0"/>
          </a:p>
        </p:txBody>
      </p:sp>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4" name="Rectangle 3"/>
          <p:cNvSpPr/>
          <p:nvPr/>
        </p:nvSpPr>
        <p:spPr>
          <a:xfrm>
            <a:off x="6425567" y="1472739"/>
            <a:ext cx="2659440" cy="2893100"/>
          </a:xfrm>
          <a:prstGeom prst="rect">
            <a:avLst/>
          </a:prstGeom>
        </p:spPr>
        <p:txBody>
          <a:bodyPr wrap="square">
            <a:spAutoFit/>
          </a:bodyPr>
          <a:lstStyle/>
          <a:p>
            <a:r>
              <a:rPr lang="fr-FR" dirty="0"/>
              <a:t>14 bases de données</a:t>
            </a:r>
          </a:p>
          <a:p>
            <a:r>
              <a:rPr lang="fr-FR" dirty="0"/>
              <a:t>Les tailles : 9 variables, </a:t>
            </a:r>
          </a:p>
          <a:p>
            <a:r>
              <a:rPr lang="fr-FR" dirty="0"/>
              <a:t>Observations : du 195 (df2022) au 15585(df2013)</a:t>
            </a:r>
          </a:p>
          <a:p>
            <a:endParaRPr lang="fr-FR" dirty="0"/>
          </a:p>
          <a:p>
            <a:r>
              <a:rPr lang="fr-FR" dirty="0"/>
              <a:t>Création par concaténation de la Master base de données `</a:t>
            </a:r>
            <a:r>
              <a:rPr lang="fr-FR" dirty="0" err="1"/>
              <a:t>df</a:t>
            </a:r>
            <a:r>
              <a:rPr lang="fr-FR" dirty="0"/>
              <a:t>`  comportant chacune des 14 bases de données de la période de 2009 à 2022 :</a:t>
            </a:r>
          </a:p>
          <a:p>
            <a:endParaRPr lang="fr-FR" dirty="0"/>
          </a:p>
          <a:p>
            <a:r>
              <a:rPr lang="fr-FR" dirty="0"/>
              <a:t>104392 </a:t>
            </a:r>
            <a:r>
              <a:rPr lang="fr-FR" dirty="0" err="1"/>
              <a:t>rows</a:t>
            </a:r>
            <a:r>
              <a:rPr lang="fr-FR" dirty="0"/>
              <a:t> × 9 </a:t>
            </a:r>
            <a:r>
              <a:rPr lang="fr-FR" dirty="0" err="1"/>
              <a:t>columns</a:t>
            </a:r>
            <a:endParaRPr lang="fr-FR" dirty="0"/>
          </a:p>
          <a:p>
            <a:endParaRPr lang="fr-FR" dirty="0"/>
          </a:p>
        </p:txBody>
      </p:sp>
      <p:pic>
        <p:nvPicPr>
          <p:cNvPr id="2" name="Picture 1"/>
          <p:cNvPicPr>
            <a:picLocks noChangeAspect="1"/>
          </p:cNvPicPr>
          <p:nvPr/>
        </p:nvPicPr>
        <p:blipFill>
          <a:blip r:embed="rId3"/>
          <a:stretch>
            <a:fillRect/>
          </a:stretch>
        </p:blipFill>
        <p:spPr>
          <a:xfrm>
            <a:off x="339213" y="1318000"/>
            <a:ext cx="5999433" cy="3850048"/>
          </a:xfrm>
          <a:prstGeom prst="rect">
            <a:avLst/>
          </a:prstGeom>
        </p:spPr>
      </p:pic>
    </p:spTree>
    <p:extLst>
      <p:ext uri="{BB962C8B-B14F-4D97-AF65-F5344CB8AC3E}">
        <p14:creationId xmlns:p14="http://schemas.microsoft.com/office/powerpoint/2010/main" val="655163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3" name="Picture 2"/>
          <p:cNvPicPr>
            <a:picLocks noChangeAspect="1"/>
          </p:cNvPicPr>
          <p:nvPr/>
        </p:nvPicPr>
        <p:blipFill>
          <a:blip r:embed="rId3"/>
          <a:stretch>
            <a:fillRect/>
          </a:stretch>
        </p:blipFill>
        <p:spPr>
          <a:xfrm>
            <a:off x="661097" y="0"/>
            <a:ext cx="5691124" cy="5143500"/>
          </a:xfrm>
          <a:prstGeom prst="rect">
            <a:avLst/>
          </a:prstGeom>
        </p:spPr>
      </p:pic>
      <p:sp>
        <p:nvSpPr>
          <p:cNvPr id="550" name="Google Shape;550;p18"/>
          <p:cNvSpPr txBox="1">
            <a:spLocks noGrp="1"/>
          </p:cNvSpPr>
          <p:nvPr>
            <p:ph type="title" idx="4294967295"/>
          </p:nvPr>
        </p:nvSpPr>
        <p:spPr>
          <a:xfrm>
            <a:off x="5847736" y="523977"/>
            <a:ext cx="2910891" cy="654050"/>
          </a:xfrm>
          <a:prstGeom prst="rect">
            <a:avLst/>
          </a:prstGeom>
        </p:spPr>
        <p:txBody>
          <a:bodyPr spcFirstLastPara="1" wrap="square" lIns="0" tIns="0" rIns="0" bIns="0" anchor="ctr" anchorCtr="0">
            <a:noAutofit/>
          </a:bodyPr>
          <a:lstStyle/>
          <a:p>
            <a:pPr lvl="0"/>
            <a:r>
              <a:rPr lang="fr-FR" dirty="0">
                <a:solidFill>
                  <a:schemeClr val="accent1"/>
                </a:solidFill>
              </a:rPr>
              <a:t>Schéma des bases de données de </a:t>
            </a:r>
            <a:r>
              <a:rPr lang="fr-FR" dirty="0" err="1">
                <a:solidFill>
                  <a:schemeClr val="accent1"/>
                </a:solidFill>
              </a:rPr>
              <a:t>stackoverflow</a:t>
            </a:r>
            <a:r>
              <a:rPr lang="fr-FR" dirty="0">
                <a:solidFill>
                  <a:schemeClr val="accent1"/>
                </a:solidFill>
              </a:rPr>
              <a:t> </a:t>
            </a:r>
            <a:endParaRPr dirty="0">
              <a:solidFill>
                <a:schemeClr val="accent1"/>
              </a:solidFill>
            </a:endParaRPr>
          </a:p>
        </p:txBody>
      </p:sp>
      <p:sp>
        <p:nvSpPr>
          <p:cNvPr id="4" name="Rectangle 3"/>
          <p:cNvSpPr/>
          <p:nvPr/>
        </p:nvSpPr>
        <p:spPr>
          <a:xfrm>
            <a:off x="4088280" y="3507075"/>
            <a:ext cx="4138102" cy="1569660"/>
          </a:xfrm>
          <a:prstGeom prst="rect">
            <a:avLst/>
          </a:prstGeom>
        </p:spPr>
        <p:txBody>
          <a:bodyPr wrap="square">
            <a:spAutoFit/>
          </a:bodyPr>
          <a:lstStyle/>
          <a:p>
            <a:r>
              <a:rPr lang="fr-FR" sz="2400" b="1" dirty="0" smtClean="0">
                <a:solidFill>
                  <a:schemeClr val="accent1"/>
                </a:solidFill>
              </a:rPr>
              <a:t>Données « textuelles » :</a:t>
            </a:r>
          </a:p>
          <a:p>
            <a:pPr marL="342900" indent="-342900">
              <a:buFontTx/>
              <a:buChar char="-"/>
            </a:pPr>
            <a:r>
              <a:rPr lang="fr-FR" sz="2400" dirty="0" err="1" smtClean="0">
                <a:solidFill>
                  <a:schemeClr val="accent1"/>
                </a:solidFill>
              </a:rPr>
              <a:t>Title</a:t>
            </a:r>
            <a:endParaRPr lang="fr-FR" sz="2400" dirty="0" smtClean="0">
              <a:solidFill>
                <a:schemeClr val="accent1"/>
              </a:solidFill>
            </a:endParaRPr>
          </a:p>
          <a:p>
            <a:pPr marL="342900" indent="-342900">
              <a:buFontTx/>
              <a:buChar char="-"/>
            </a:pPr>
            <a:r>
              <a:rPr lang="fr-FR" sz="2400" dirty="0" smtClean="0">
                <a:solidFill>
                  <a:schemeClr val="accent1"/>
                </a:solidFill>
              </a:rPr>
              <a:t>Body</a:t>
            </a:r>
          </a:p>
          <a:p>
            <a:pPr marL="342900" indent="-342900">
              <a:buFontTx/>
              <a:buChar char="-"/>
            </a:pPr>
            <a:r>
              <a:rPr lang="fr-FR" sz="2400" dirty="0" smtClean="0">
                <a:solidFill>
                  <a:schemeClr val="accent1"/>
                </a:solidFill>
              </a:rPr>
              <a:t>Tags</a:t>
            </a:r>
            <a:endParaRPr lang="fr-FR" sz="2400" dirty="0"/>
          </a:p>
        </p:txBody>
      </p:sp>
      <p:sp>
        <p:nvSpPr>
          <p:cNvPr id="2" name="Rounded Rectangle 1"/>
          <p:cNvSpPr/>
          <p:nvPr/>
        </p:nvSpPr>
        <p:spPr>
          <a:xfrm>
            <a:off x="3889022" y="366889"/>
            <a:ext cx="1402645" cy="95108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ounded Rectangle 6"/>
          <p:cNvSpPr/>
          <p:nvPr/>
        </p:nvSpPr>
        <p:spPr>
          <a:xfrm>
            <a:off x="4136672" y="3951334"/>
            <a:ext cx="1222727" cy="115878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ounded Rectangle 8"/>
          <p:cNvSpPr/>
          <p:nvPr/>
        </p:nvSpPr>
        <p:spPr>
          <a:xfrm>
            <a:off x="2362483" y="849199"/>
            <a:ext cx="1346970" cy="1223441"/>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1697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8"/>
        <p:cNvGrpSpPr/>
        <p:nvPr/>
      </p:nvGrpSpPr>
      <p:grpSpPr>
        <a:xfrm>
          <a:off x="0" y="0"/>
          <a:ext cx="0" cy="0"/>
          <a:chOff x="0" y="0"/>
          <a:chExt cx="0" cy="0"/>
        </a:xfrm>
      </p:grpSpPr>
      <p:sp>
        <p:nvSpPr>
          <p:cNvPr id="651" name="Google Shape;651;p2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649" name="Google Shape;649;p27"/>
          <p:cNvSpPr txBox="1">
            <a:spLocks noGrp="1"/>
          </p:cNvSpPr>
          <p:nvPr>
            <p:ph type="ctrTitle" idx="4294967295"/>
          </p:nvPr>
        </p:nvSpPr>
        <p:spPr>
          <a:xfrm>
            <a:off x="1954213" y="1582738"/>
            <a:ext cx="7189787" cy="1160462"/>
          </a:xfrm>
          <a:prstGeom prst="rect">
            <a:avLst/>
          </a:prstGeom>
        </p:spPr>
        <p:txBody>
          <a:bodyPr spcFirstLastPara="1" wrap="square" lIns="0" tIns="0" rIns="0" bIns="0" anchor="ctr" anchorCtr="0">
            <a:noAutofit/>
          </a:bodyPr>
          <a:lstStyle/>
          <a:p>
            <a:pPr lvl="0"/>
            <a:r>
              <a:rPr lang="en" sz="9600" dirty="0">
                <a:solidFill>
                  <a:schemeClr val="accent1"/>
                </a:solidFill>
              </a:rPr>
              <a:t>104392</a:t>
            </a:r>
            <a:endParaRPr sz="9600" dirty="0">
              <a:solidFill>
                <a:schemeClr val="accent1"/>
              </a:solidFill>
            </a:endParaRPr>
          </a:p>
        </p:txBody>
      </p:sp>
      <p:sp>
        <p:nvSpPr>
          <p:cNvPr id="650" name="Google Shape;650;p27"/>
          <p:cNvSpPr txBox="1">
            <a:spLocks noGrp="1"/>
          </p:cNvSpPr>
          <p:nvPr>
            <p:ph type="subTitle" idx="4294967295"/>
          </p:nvPr>
        </p:nvSpPr>
        <p:spPr>
          <a:xfrm>
            <a:off x="1954213" y="2840038"/>
            <a:ext cx="7189787" cy="784225"/>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solidFill>
                  <a:schemeClr val="lt1"/>
                </a:solidFill>
              </a:rPr>
              <a:t>Nombre total des observations</a:t>
            </a:r>
            <a:endParaRPr dirty="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8"/>
        <p:cNvGrpSpPr/>
        <p:nvPr/>
      </p:nvGrpSpPr>
      <p:grpSpPr>
        <a:xfrm>
          <a:off x="0" y="0"/>
          <a:ext cx="0" cy="0"/>
          <a:chOff x="0" y="0"/>
          <a:chExt cx="0" cy="0"/>
        </a:xfrm>
      </p:grpSpPr>
      <p:sp>
        <p:nvSpPr>
          <p:cNvPr id="651" name="Google Shape;651;p2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649" name="Google Shape;649;p27"/>
          <p:cNvSpPr txBox="1">
            <a:spLocks noGrp="1"/>
          </p:cNvSpPr>
          <p:nvPr>
            <p:ph type="ctrTitle" idx="4294967295"/>
          </p:nvPr>
        </p:nvSpPr>
        <p:spPr>
          <a:xfrm>
            <a:off x="1954213" y="1582738"/>
            <a:ext cx="7189787" cy="1160462"/>
          </a:xfrm>
          <a:prstGeom prst="rect">
            <a:avLst/>
          </a:prstGeom>
        </p:spPr>
        <p:txBody>
          <a:bodyPr spcFirstLastPara="1" wrap="square" lIns="0" tIns="0" rIns="0" bIns="0" anchor="ctr" anchorCtr="0">
            <a:noAutofit/>
          </a:bodyPr>
          <a:lstStyle/>
          <a:p>
            <a:pPr lvl="0"/>
            <a:r>
              <a:rPr lang="en" sz="9600" dirty="0">
                <a:solidFill>
                  <a:schemeClr val="accent1"/>
                </a:solidFill>
              </a:rPr>
              <a:t>EDA</a:t>
            </a:r>
            <a:endParaRPr sz="9600" dirty="0">
              <a:solidFill>
                <a:schemeClr val="accent1"/>
              </a:solidFill>
            </a:endParaRPr>
          </a:p>
        </p:txBody>
      </p:sp>
      <p:sp>
        <p:nvSpPr>
          <p:cNvPr id="650" name="Google Shape;650;p27"/>
          <p:cNvSpPr txBox="1">
            <a:spLocks noGrp="1"/>
          </p:cNvSpPr>
          <p:nvPr>
            <p:ph type="subTitle" idx="4294967295"/>
          </p:nvPr>
        </p:nvSpPr>
        <p:spPr>
          <a:xfrm>
            <a:off x="1954214" y="2840038"/>
            <a:ext cx="6037494" cy="1649762"/>
          </a:xfrm>
          <a:prstGeom prst="rect">
            <a:avLst/>
          </a:prstGeom>
        </p:spPr>
        <p:txBody>
          <a:bodyPr spcFirstLastPara="1" wrap="square" lIns="0" tIns="0" rIns="0" bIns="0" anchor="t" anchorCtr="0">
            <a:noAutofit/>
          </a:bodyPr>
          <a:lstStyle/>
          <a:p>
            <a:pPr marL="0" lvl="0" indent="0">
              <a:buNone/>
            </a:pPr>
            <a:r>
              <a:rPr lang="fr-FR" dirty="0">
                <a:solidFill>
                  <a:schemeClr val="lt1"/>
                </a:solidFill>
              </a:rPr>
              <a:t>Analyse exploratoire des </a:t>
            </a:r>
            <a:r>
              <a:rPr lang="fr-FR" dirty="0" err="1">
                <a:solidFill>
                  <a:schemeClr val="lt1"/>
                </a:solidFill>
              </a:rPr>
              <a:t>features</a:t>
            </a:r>
            <a:endParaRPr lang="fr-FR" dirty="0">
              <a:solidFill>
                <a:schemeClr val="lt1"/>
              </a:solidFill>
            </a:endParaRPr>
          </a:p>
          <a:p>
            <a:pPr marL="0" lvl="0" indent="0">
              <a:buNone/>
            </a:pPr>
            <a:r>
              <a:rPr lang="fr-FR" dirty="0">
                <a:solidFill>
                  <a:schemeClr val="lt1"/>
                </a:solidFill>
              </a:rPr>
              <a:t> </a:t>
            </a:r>
          </a:p>
          <a:p>
            <a:pPr marL="0" lvl="0" indent="0">
              <a:buNone/>
            </a:pPr>
            <a:endParaRPr dirty="0">
              <a:solidFill>
                <a:schemeClr val="lt1"/>
              </a:solidFill>
            </a:endParaRPr>
          </a:p>
        </p:txBody>
      </p:sp>
    </p:spTree>
    <p:extLst>
      <p:ext uri="{BB962C8B-B14F-4D97-AF65-F5344CB8AC3E}">
        <p14:creationId xmlns:p14="http://schemas.microsoft.com/office/powerpoint/2010/main" val="424232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8594412" cy="653700"/>
          </a:xfrm>
          <a:prstGeom prst="rect">
            <a:avLst/>
          </a:prstGeom>
        </p:spPr>
        <p:txBody>
          <a:bodyPr spcFirstLastPara="1" wrap="square" lIns="0" tIns="0" rIns="0" bIns="0" anchor="ctr" anchorCtr="0">
            <a:noAutofit/>
          </a:bodyPr>
          <a:lstStyle/>
          <a:p>
            <a:pPr lvl="0"/>
            <a:r>
              <a:rPr lang="fr-FR" dirty="0"/>
              <a:t>2.2  Evolution du nombre de questions dans le temps</a:t>
            </a:r>
            <a:endParaRPr dirty="0"/>
          </a:p>
        </p:txBody>
      </p:sp>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8" name="Image 7">
            <a:extLst>
              <a:ext uri="{FF2B5EF4-FFF2-40B4-BE49-F238E27FC236}">
                <a16:creationId xmlns:a16="http://schemas.microsoft.com/office/drawing/2014/main" id="{658C0A55-94DE-440E-9902-DE2629C05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091" y="1687332"/>
            <a:ext cx="3234264" cy="138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Rectangle 1"/>
          <p:cNvSpPr/>
          <p:nvPr/>
        </p:nvSpPr>
        <p:spPr>
          <a:xfrm>
            <a:off x="4650396" y="1376590"/>
            <a:ext cx="2789495" cy="3754874"/>
          </a:xfrm>
          <a:prstGeom prst="rect">
            <a:avLst/>
          </a:prstGeom>
        </p:spPr>
        <p:txBody>
          <a:bodyPr wrap="square">
            <a:spAutoFit/>
          </a:bodyPr>
          <a:lstStyle/>
          <a:p>
            <a:r>
              <a:rPr lang="fr-FR" dirty="0"/>
              <a:t>On remarque ici que sur nos critères de sélection, le nombre de questions posées a tendance à diminuer de manière constante depuis 2014.</a:t>
            </a:r>
          </a:p>
          <a:p>
            <a:r>
              <a:rPr lang="fr-FR" dirty="0"/>
              <a:t>Nous constatons une baisse d’activité sur la période. </a:t>
            </a:r>
          </a:p>
          <a:p>
            <a:endParaRPr lang="fr-FR" dirty="0"/>
          </a:p>
          <a:p>
            <a:r>
              <a:rPr lang="fr-FR" dirty="0"/>
              <a:t>Nous pouvons en déduire une proportion de </a:t>
            </a:r>
            <a:r>
              <a:rPr lang="fr-FR" dirty="0" err="1"/>
              <a:t>posts</a:t>
            </a:r>
            <a:r>
              <a:rPr lang="fr-FR" dirty="0"/>
              <a:t> décroissante dans le temps.</a:t>
            </a:r>
          </a:p>
          <a:p>
            <a:endParaRPr lang="fr-FR" dirty="0"/>
          </a:p>
          <a:p>
            <a:r>
              <a:rPr lang="fr-FR" dirty="0"/>
              <a:t>Donc, filtrer les </a:t>
            </a:r>
            <a:r>
              <a:rPr lang="fr-FR" dirty="0" err="1"/>
              <a:t>posts</a:t>
            </a:r>
            <a:r>
              <a:rPr lang="fr-FR" dirty="0"/>
              <a:t> par date de création pénaliserait les publications les plus récentes et les thématiques qui y sont associées.</a:t>
            </a:r>
          </a:p>
        </p:txBody>
      </p:sp>
      <p:pic>
        <p:nvPicPr>
          <p:cNvPr id="7" name="Image 7">
            <a:extLst>
              <a:ext uri="{FF2B5EF4-FFF2-40B4-BE49-F238E27FC236}">
                <a16:creationId xmlns:a16="http://schemas.microsoft.com/office/drawing/2014/main" id="{658C0A55-94DE-440E-9902-DE2629C05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3356" y="3792240"/>
            <a:ext cx="3234264" cy="69613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3" name="Picture 2"/>
          <p:cNvPicPr>
            <a:picLocks noChangeAspect="1"/>
          </p:cNvPicPr>
          <p:nvPr/>
        </p:nvPicPr>
        <p:blipFill>
          <a:blip r:embed="rId5"/>
          <a:stretch>
            <a:fillRect/>
          </a:stretch>
        </p:blipFill>
        <p:spPr>
          <a:xfrm>
            <a:off x="7536302" y="1413267"/>
            <a:ext cx="1607698" cy="2981266"/>
          </a:xfrm>
          <a:prstGeom prst="rect">
            <a:avLst/>
          </a:prstGeom>
        </p:spPr>
      </p:pic>
    </p:spTree>
    <p:extLst>
      <p:ext uri="{BB962C8B-B14F-4D97-AF65-F5344CB8AC3E}">
        <p14:creationId xmlns:p14="http://schemas.microsoft.com/office/powerpoint/2010/main" val="178748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prstGeom prst="rect">
            <a:avLst/>
          </a:prstGeom>
        </p:spPr>
        <p:txBody>
          <a:bodyPr spcFirstLastPara="1" wrap="square" lIns="0" tIns="0" rIns="0" bIns="0" anchor="ctr" anchorCtr="0">
            <a:noAutofit/>
          </a:bodyPr>
          <a:lstStyle/>
          <a:p>
            <a:pPr lvl="0"/>
            <a:r>
              <a:rPr lang="fr-FR" dirty="0"/>
              <a:t>2.3 ANCIENNETE DES POSTS</a:t>
            </a:r>
            <a:endParaRPr sz="1800" dirty="0"/>
          </a:p>
        </p:txBody>
      </p:sp>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8" name="Image 7">
            <a:extLst>
              <a:ext uri="{FF2B5EF4-FFF2-40B4-BE49-F238E27FC236}">
                <a16:creationId xmlns:a16="http://schemas.microsoft.com/office/drawing/2014/main" id="{658C0A55-94DE-440E-9902-DE2629C05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364" y="1624986"/>
            <a:ext cx="3256689" cy="318408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9" name="Rectangle 8"/>
          <p:cNvSpPr/>
          <p:nvPr/>
        </p:nvSpPr>
        <p:spPr>
          <a:xfrm>
            <a:off x="4461164" y="1388548"/>
            <a:ext cx="4682835" cy="1938992"/>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txBody>
          <a:bodyPr wrap="square">
            <a:spAutoFit/>
          </a:bodyPr>
          <a:lstStyle/>
          <a:p>
            <a:r>
              <a:rPr lang="fr-FR" sz="1200" dirty="0">
                <a:solidFill>
                  <a:schemeClr val="bg1"/>
                </a:solidFill>
                <a:latin typeface="Consolas" panose="020B0609020204030204" pitchFamily="49" charset="0"/>
              </a:rPr>
              <a:t>Nous estimons que le </a:t>
            </a:r>
            <a:r>
              <a:rPr lang="fr-FR" sz="1200" dirty="0" err="1">
                <a:solidFill>
                  <a:schemeClr val="bg1"/>
                </a:solidFill>
                <a:latin typeface="Consolas" panose="020B0609020204030204" pitchFamily="49" charset="0"/>
              </a:rPr>
              <a:t>ViewCount</a:t>
            </a:r>
            <a:r>
              <a:rPr lang="fr-FR" sz="1200" dirty="0">
                <a:solidFill>
                  <a:schemeClr val="bg1"/>
                </a:solidFill>
                <a:latin typeface="Consolas" panose="020B0609020204030204" pitchFamily="49" charset="0"/>
              </a:rPr>
              <a:t> peu représenter un biais dans la mesure que des </a:t>
            </a:r>
            <a:r>
              <a:rPr lang="fr-FR" sz="1200" dirty="0" err="1">
                <a:solidFill>
                  <a:schemeClr val="bg1"/>
                </a:solidFill>
                <a:latin typeface="Consolas" panose="020B0609020204030204" pitchFamily="49" charset="0"/>
              </a:rPr>
              <a:t>posts</a:t>
            </a:r>
            <a:r>
              <a:rPr lang="fr-FR" sz="1200" dirty="0">
                <a:solidFill>
                  <a:schemeClr val="bg1"/>
                </a:solidFill>
                <a:latin typeface="Consolas" panose="020B0609020204030204" pitchFamily="49" charset="0"/>
              </a:rPr>
              <a:t> plus anciens ont potentiellement une </a:t>
            </a:r>
            <a:r>
              <a:rPr lang="fr-FR" sz="1200" dirty="0" err="1">
                <a:solidFill>
                  <a:schemeClr val="bg1"/>
                </a:solidFill>
                <a:latin typeface="Consolas" panose="020B0609020204030204" pitchFamily="49" charset="0"/>
              </a:rPr>
              <a:t>propention</a:t>
            </a:r>
            <a:r>
              <a:rPr lang="fr-FR" sz="1200" dirty="0">
                <a:solidFill>
                  <a:schemeClr val="bg1"/>
                </a:solidFill>
                <a:latin typeface="Consolas" panose="020B0609020204030204" pitchFamily="49" charset="0"/>
              </a:rPr>
              <a:t> à avoir un </a:t>
            </a:r>
            <a:r>
              <a:rPr lang="fr-FR" sz="1200" dirty="0" err="1">
                <a:solidFill>
                  <a:schemeClr val="bg1"/>
                </a:solidFill>
                <a:latin typeface="Consolas" panose="020B0609020204030204" pitchFamily="49" charset="0"/>
              </a:rPr>
              <a:t>ValueCount</a:t>
            </a:r>
            <a:r>
              <a:rPr lang="fr-FR" sz="1200" dirty="0">
                <a:solidFill>
                  <a:schemeClr val="bg1"/>
                </a:solidFill>
                <a:latin typeface="Consolas" panose="020B0609020204030204" pitchFamily="49" charset="0"/>
              </a:rPr>
              <a:t> plus élevé. Afin de vérifier l'hypothèse nous procédons de la sorte:</a:t>
            </a:r>
          </a:p>
          <a:p>
            <a:r>
              <a:rPr lang="fr-FR" sz="1200" dirty="0">
                <a:solidFill>
                  <a:schemeClr val="bg1"/>
                </a:solidFill>
                <a:latin typeface="Consolas" panose="020B0609020204030204" pitchFamily="49" charset="0"/>
              </a:rPr>
              <a:t>- Construction d'une variable </a:t>
            </a:r>
            <a:r>
              <a:rPr lang="fr-FR" sz="1200" dirty="0" err="1">
                <a:solidFill>
                  <a:schemeClr val="bg1"/>
                </a:solidFill>
                <a:latin typeface="Consolas" panose="020B0609020204030204" pitchFamily="49" charset="0"/>
              </a:rPr>
              <a:t>CreationDateTimeDelta</a:t>
            </a:r>
            <a:r>
              <a:rPr lang="fr-FR" sz="1200" dirty="0">
                <a:solidFill>
                  <a:schemeClr val="bg1"/>
                </a:solidFill>
                <a:latin typeface="Consolas" panose="020B0609020204030204" pitchFamily="49" charset="0"/>
              </a:rPr>
              <a:t> : différence entre la valeur maximum de </a:t>
            </a:r>
            <a:r>
              <a:rPr lang="fr-FR" sz="1200" dirty="0" err="1">
                <a:solidFill>
                  <a:schemeClr val="bg1"/>
                </a:solidFill>
                <a:latin typeface="Consolas" panose="020B0609020204030204" pitchFamily="49" charset="0"/>
              </a:rPr>
              <a:t>CreationDate</a:t>
            </a:r>
            <a:r>
              <a:rPr lang="fr-FR" sz="1200" dirty="0">
                <a:solidFill>
                  <a:schemeClr val="bg1"/>
                </a:solidFill>
                <a:latin typeface="Consolas" panose="020B0609020204030204" pitchFamily="49" charset="0"/>
              </a:rPr>
              <a:t> et valeur </a:t>
            </a:r>
            <a:r>
              <a:rPr lang="fr-FR" sz="1200" dirty="0" err="1">
                <a:solidFill>
                  <a:schemeClr val="bg1"/>
                </a:solidFill>
                <a:latin typeface="Consolas" panose="020B0609020204030204" pitchFamily="49" charset="0"/>
              </a:rPr>
              <a:t>CreationDate</a:t>
            </a:r>
            <a:r>
              <a:rPr lang="fr-FR" sz="1200" dirty="0">
                <a:solidFill>
                  <a:schemeClr val="bg1"/>
                </a:solidFill>
                <a:latin typeface="Consolas" panose="020B0609020204030204" pitchFamily="49" charset="0"/>
              </a:rPr>
              <a:t> de chaque observation</a:t>
            </a:r>
          </a:p>
          <a:p>
            <a:r>
              <a:rPr lang="fr-FR" sz="1200" dirty="0">
                <a:solidFill>
                  <a:schemeClr val="bg1"/>
                </a:solidFill>
                <a:latin typeface="Consolas" panose="020B0609020204030204" pitchFamily="49" charset="0"/>
              </a:rPr>
              <a:t>- Visualisation la distribution des points entre les variables </a:t>
            </a:r>
            <a:r>
              <a:rPr lang="fr-FR" sz="1200" dirty="0" err="1">
                <a:solidFill>
                  <a:schemeClr val="bg1"/>
                </a:solidFill>
                <a:latin typeface="Consolas" panose="020B0609020204030204" pitchFamily="49" charset="0"/>
              </a:rPr>
              <a:t>ViewCount</a:t>
            </a:r>
            <a:r>
              <a:rPr lang="fr-FR" sz="1200" dirty="0">
                <a:solidFill>
                  <a:schemeClr val="bg1"/>
                </a:solidFill>
                <a:latin typeface="Consolas" panose="020B0609020204030204" pitchFamily="49" charset="0"/>
              </a:rPr>
              <a:t> et </a:t>
            </a:r>
            <a:r>
              <a:rPr lang="fr-FR" sz="1200" dirty="0" err="1">
                <a:solidFill>
                  <a:schemeClr val="bg1"/>
                </a:solidFill>
                <a:latin typeface="Consolas" panose="020B0609020204030204" pitchFamily="49" charset="0"/>
              </a:rPr>
              <a:t>CreationDateTimeDelta</a:t>
            </a:r>
            <a:endParaRPr lang="fr-FR" sz="1200" dirty="0">
              <a:solidFill>
                <a:schemeClr val="bg1"/>
              </a:solidFill>
              <a:latin typeface="Consolas" panose="020B0609020204030204" pitchFamily="49" charset="0"/>
            </a:endParaRPr>
          </a:p>
        </p:txBody>
      </p:sp>
      <p:sp>
        <p:nvSpPr>
          <p:cNvPr id="10" name="Google Shape;551;p18"/>
          <p:cNvSpPr txBox="1">
            <a:spLocks noGrp="1"/>
          </p:cNvSpPr>
          <p:nvPr>
            <p:ph type="body" idx="1"/>
          </p:nvPr>
        </p:nvSpPr>
        <p:spPr>
          <a:xfrm>
            <a:off x="4554694" y="3268528"/>
            <a:ext cx="4538506" cy="890722"/>
          </a:xfrm>
          <a:prstGeom prst="rect">
            <a:avLst/>
          </a:prstGeom>
        </p:spPr>
        <p:txBody>
          <a:bodyPr spcFirstLastPara="1" wrap="square" lIns="0" tIns="0" rIns="0" bIns="0" anchor="t" anchorCtr="0">
            <a:noAutofit/>
          </a:bodyPr>
          <a:lstStyle/>
          <a:p>
            <a:pPr lvl="0"/>
            <a:r>
              <a:rPr lang="fr-FR" sz="1800" dirty="0"/>
              <a:t>Pénalisation des documents récents</a:t>
            </a:r>
          </a:p>
          <a:p>
            <a:pPr lvl="0"/>
            <a:r>
              <a:rPr lang="fr-FR" sz="1800" dirty="0"/>
              <a:t>Obsolescence des </a:t>
            </a:r>
            <a:r>
              <a:rPr lang="fr-FR" sz="1800" dirty="0" smtClean="0"/>
              <a:t>thématiques</a:t>
            </a:r>
          </a:p>
          <a:p>
            <a:pPr marL="76200" lvl="0" indent="0">
              <a:buNone/>
            </a:pPr>
            <a:r>
              <a:rPr lang="fr-FR" sz="1800" dirty="0" smtClean="0"/>
              <a:t>Afin </a:t>
            </a:r>
            <a:r>
              <a:rPr lang="fr-FR" sz="1800" dirty="0"/>
              <a:t>d'évaluer les corrélations entre les variables, nous réalisons les matrices  Pearson et Spearman. </a:t>
            </a:r>
          </a:p>
          <a:p>
            <a:pPr marL="76200" lvl="0" indent="0">
              <a:buNone/>
            </a:pPr>
            <a:r>
              <a:rPr lang="fr-FR" dirty="0"/>
              <a:t>	</a:t>
            </a:r>
          </a:p>
        </p:txBody>
      </p:sp>
    </p:spTree>
    <p:extLst>
      <p:ext uri="{BB962C8B-B14F-4D97-AF65-F5344CB8AC3E}">
        <p14:creationId xmlns:p14="http://schemas.microsoft.com/office/powerpoint/2010/main" val="89884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prstGeom prst="rect">
            <a:avLst/>
          </a:prstGeom>
        </p:spPr>
        <p:txBody>
          <a:bodyPr spcFirstLastPara="1" wrap="square" lIns="0" tIns="0" rIns="0" bIns="0" anchor="ctr" anchorCtr="0">
            <a:noAutofit/>
          </a:bodyPr>
          <a:lstStyle/>
          <a:p>
            <a:pPr lvl="0"/>
            <a:r>
              <a:rPr lang="fr-FR" dirty="0"/>
              <a:t>2.4  CORRELATION</a:t>
            </a:r>
          </a:p>
        </p:txBody>
      </p:sp>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pic>
        <p:nvPicPr>
          <p:cNvPr id="3" name="Picture 2"/>
          <p:cNvPicPr>
            <a:picLocks noChangeAspect="1"/>
          </p:cNvPicPr>
          <p:nvPr/>
        </p:nvPicPr>
        <p:blipFill>
          <a:blip r:embed="rId3"/>
          <a:stretch>
            <a:fillRect/>
          </a:stretch>
        </p:blipFill>
        <p:spPr>
          <a:xfrm>
            <a:off x="0" y="1890918"/>
            <a:ext cx="5240482" cy="3252582"/>
          </a:xfrm>
          <a:prstGeom prst="rect">
            <a:avLst/>
          </a:prstGeom>
        </p:spPr>
      </p:pic>
      <p:pic>
        <p:nvPicPr>
          <p:cNvPr id="4" name="Picture 3"/>
          <p:cNvPicPr>
            <a:picLocks noChangeAspect="1"/>
          </p:cNvPicPr>
          <p:nvPr/>
        </p:nvPicPr>
        <p:blipFill>
          <a:blip r:embed="rId4"/>
          <a:stretch>
            <a:fillRect/>
          </a:stretch>
        </p:blipFill>
        <p:spPr>
          <a:xfrm>
            <a:off x="4330477" y="1491981"/>
            <a:ext cx="4703718" cy="2823837"/>
          </a:xfrm>
          <a:prstGeom prst="rect">
            <a:avLst/>
          </a:prstGeom>
        </p:spPr>
      </p:pic>
      <p:sp>
        <p:nvSpPr>
          <p:cNvPr id="7" name="Rectangle 6"/>
          <p:cNvSpPr/>
          <p:nvPr/>
        </p:nvSpPr>
        <p:spPr>
          <a:xfrm>
            <a:off x="661100" y="1450570"/>
            <a:ext cx="2710999" cy="307777"/>
          </a:xfrm>
          <a:prstGeom prst="rect">
            <a:avLst/>
          </a:prstGeom>
        </p:spPr>
        <p:txBody>
          <a:bodyPr wrap="none">
            <a:spAutoFit/>
          </a:bodyPr>
          <a:lstStyle/>
          <a:p>
            <a:r>
              <a:rPr lang="fr-FR" dirty="0"/>
              <a:t>CORRELATION DE PEARSON</a:t>
            </a:r>
          </a:p>
        </p:txBody>
      </p:sp>
      <p:sp>
        <p:nvSpPr>
          <p:cNvPr id="8" name="Rectangle 7"/>
          <p:cNvSpPr/>
          <p:nvPr/>
        </p:nvSpPr>
        <p:spPr>
          <a:xfrm>
            <a:off x="5240482" y="4508873"/>
            <a:ext cx="2890535" cy="307777"/>
          </a:xfrm>
          <a:prstGeom prst="rect">
            <a:avLst/>
          </a:prstGeom>
        </p:spPr>
        <p:txBody>
          <a:bodyPr wrap="none">
            <a:spAutoFit/>
          </a:bodyPr>
          <a:lstStyle/>
          <a:p>
            <a:r>
              <a:rPr lang="fr-FR" dirty="0"/>
              <a:t>CORRELATION DE SPEARMAN </a:t>
            </a:r>
          </a:p>
        </p:txBody>
      </p:sp>
      <p:sp>
        <p:nvSpPr>
          <p:cNvPr id="2" name="Rectangle 1"/>
          <p:cNvSpPr/>
          <p:nvPr/>
        </p:nvSpPr>
        <p:spPr>
          <a:xfrm>
            <a:off x="1803177" y="1890917"/>
            <a:ext cx="2527300" cy="1600438"/>
          </a:xfrm>
          <a:prstGeom prst="rect">
            <a:avLst/>
          </a:prstGeom>
        </p:spPr>
        <p:txBody>
          <a:bodyPr wrap="square">
            <a:spAutoFit/>
          </a:bodyPr>
          <a:lstStyle/>
          <a:p>
            <a:r>
              <a:rPr lang="fr-FR" dirty="0"/>
              <a:t>Les visualisations permettent effectivement de constater des corrélations plus faibles avec la variable </a:t>
            </a:r>
            <a:r>
              <a:rPr lang="fr-FR" dirty="0" err="1"/>
              <a:t>ViewCountByDay</a:t>
            </a:r>
            <a:r>
              <a:rPr lang="fr-FR" dirty="0"/>
              <a:t> que </a:t>
            </a:r>
            <a:r>
              <a:rPr lang="fr-FR" dirty="0" err="1"/>
              <a:t>VeiwCount</a:t>
            </a:r>
            <a:r>
              <a:rPr lang="fr-FR" dirty="0"/>
              <a:t> . Nous décidons donc d’utiliser cette dernière. </a:t>
            </a:r>
          </a:p>
        </p:txBody>
      </p:sp>
    </p:spTree>
    <p:extLst>
      <p:ext uri="{BB962C8B-B14F-4D97-AF65-F5344CB8AC3E}">
        <p14:creationId xmlns:p14="http://schemas.microsoft.com/office/powerpoint/2010/main" val="3890453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prstGeom prst="rect">
            <a:avLst/>
          </a:prstGeom>
        </p:spPr>
        <p:txBody>
          <a:bodyPr spcFirstLastPara="1" wrap="square" lIns="0" tIns="0" rIns="0" bIns="0" anchor="ctr" anchorCtr="0">
            <a:noAutofit/>
          </a:bodyPr>
          <a:lstStyle/>
          <a:p>
            <a:pPr lvl="0"/>
            <a:r>
              <a:rPr lang="fr-FR" dirty="0"/>
              <a:t>2.5  Distribution des variables</a:t>
            </a:r>
            <a:endParaRPr dirty="0"/>
          </a:p>
        </p:txBody>
      </p:sp>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pic>
        <p:nvPicPr>
          <p:cNvPr id="5" name="Image 4">
            <a:extLst>
              <a:ext uri="{FF2B5EF4-FFF2-40B4-BE49-F238E27FC236}">
                <a16:creationId xmlns:a16="http://schemas.microsoft.com/office/drawing/2014/main" id="{0891DE76-6D30-49F4-8D67-C26D96FF3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709" y="1366491"/>
            <a:ext cx="4854745" cy="1852176"/>
          </a:xfrm>
          <a:prstGeom prst="rect">
            <a:avLst/>
          </a:prstGeom>
          <a:ln>
            <a:noFill/>
          </a:ln>
          <a:effectLst>
            <a:outerShdw blurRad="190500" algn="tl" rotWithShape="0">
              <a:srgbClr val="000000">
                <a:alpha val="70000"/>
              </a:srgbClr>
            </a:outerShdw>
          </a:effectLst>
        </p:spPr>
      </p:pic>
      <p:pic>
        <p:nvPicPr>
          <p:cNvPr id="6" name="Image 4">
            <a:extLst>
              <a:ext uri="{FF2B5EF4-FFF2-40B4-BE49-F238E27FC236}">
                <a16:creationId xmlns:a16="http://schemas.microsoft.com/office/drawing/2014/main" id="{0891DE76-6D30-49F4-8D67-C26D96FF38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5200" y="3184521"/>
            <a:ext cx="4801142" cy="195897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7791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prstGeom prst="rect">
            <a:avLst/>
          </a:prstGeom>
        </p:spPr>
        <p:txBody>
          <a:bodyPr spcFirstLastPara="1" wrap="square" lIns="0" tIns="0" rIns="0" bIns="0" anchor="ctr" anchorCtr="0">
            <a:noAutofit/>
          </a:bodyPr>
          <a:lstStyle/>
          <a:p>
            <a:pPr lvl="0"/>
            <a:r>
              <a:rPr lang="fr-FR" dirty="0"/>
              <a:t>2.6  Analyse des tags  </a:t>
            </a:r>
            <a:endParaRPr dirty="0"/>
          </a:p>
        </p:txBody>
      </p:sp>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2" name="Rectangle 1"/>
          <p:cNvSpPr/>
          <p:nvPr/>
        </p:nvSpPr>
        <p:spPr>
          <a:xfrm>
            <a:off x="661100" y="1337289"/>
            <a:ext cx="8496854" cy="461665"/>
          </a:xfrm>
          <a:prstGeom prst="rect">
            <a:avLst/>
          </a:prstGeom>
        </p:spPr>
        <p:txBody>
          <a:bodyPr wrap="square">
            <a:spAutoFit/>
          </a:bodyPr>
          <a:lstStyle/>
          <a:p>
            <a:r>
              <a:rPr lang="fr-FR" sz="1200" dirty="0"/>
              <a:t>Dans les 60 tags les plus populaires sur </a:t>
            </a:r>
            <a:r>
              <a:rPr lang="fr-FR" sz="1200" dirty="0" err="1"/>
              <a:t>StackOverflow</a:t>
            </a:r>
            <a:r>
              <a:rPr lang="fr-FR" sz="1200" dirty="0"/>
              <a:t>, les tags </a:t>
            </a:r>
            <a:r>
              <a:rPr lang="fr-FR" sz="1200" dirty="0" err="1"/>
              <a:t>Javascript</a:t>
            </a:r>
            <a:r>
              <a:rPr lang="fr-FR" sz="1200" dirty="0"/>
              <a:t>, java, C# et  python sont sans surprise dans le top 4. Le </a:t>
            </a:r>
            <a:r>
              <a:rPr lang="fr-FR" sz="1200" dirty="0" err="1"/>
              <a:t>dataset</a:t>
            </a:r>
            <a:r>
              <a:rPr lang="fr-FR" sz="1200" dirty="0"/>
              <a:t> compte plus de 11 350 tags différents pour la période 2009 - 2022. </a:t>
            </a:r>
          </a:p>
        </p:txBody>
      </p:sp>
      <p:pic>
        <p:nvPicPr>
          <p:cNvPr id="5" name="Image 4">
            <a:extLst>
              <a:ext uri="{FF2B5EF4-FFF2-40B4-BE49-F238E27FC236}">
                <a16:creationId xmlns:a16="http://schemas.microsoft.com/office/drawing/2014/main" id="{0891DE76-6D30-49F4-8D67-C26D96FF3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423" y="1711014"/>
            <a:ext cx="5449186" cy="3432486"/>
          </a:xfrm>
          <a:prstGeom prst="rect">
            <a:avLst/>
          </a:prstGeom>
          <a:ln>
            <a:noFill/>
          </a:ln>
          <a:effectLst>
            <a:outerShdw blurRad="190500" algn="tl" rotWithShape="0">
              <a:srgbClr val="000000">
                <a:alpha val="70000"/>
              </a:srgbClr>
            </a:outerShdw>
          </a:effectLst>
        </p:spPr>
      </p:pic>
      <p:pic>
        <p:nvPicPr>
          <p:cNvPr id="10" name="Image 4">
            <a:extLst>
              <a:ext uri="{FF2B5EF4-FFF2-40B4-BE49-F238E27FC236}">
                <a16:creationId xmlns:a16="http://schemas.microsoft.com/office/drawing/2014/main" id="{0891DE76-6D30-49F4-8D67-C26D96FF38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3630" y="2087174"/>
            <a:ext cx="2988604" cy="180619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4805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 name="Titre 2">
            <a:extLst>
              <a:ext uri="{FF2B5EF4-FFF2-40B4-BE49-F238E27FC236}">
                <a16:creationId xmlns:a16="http://schemas.microsoft.com/office/drawing/2014/main" id="{D70100F2-DD5A-415F-9E64-6913AAB4F61F}"/>
              </a:ext>
            </a:extLst>
          </p:cNvPr>
          <p:cNvSpPr>
            <a:spLocks noGrp="1"/>
          </p:cNvSpPr>
          <p:nvPr>
            <p:ph type="title"/>
          </p:nvPr>
        </p:nvSpPr>
        <p:spPr/>
        <p:txBody>
          <a:bodyPr/>
          <a:lstStyle/>
          <a:p>
            <a:r>
              <a:rPr lang="fr-FR" dirty="0"/>
              <a:t>SOMMAIRE</a:t>
            </a:r>
          </a:p>
        </p:txBody>
      </p:sp>
      <p:sp>
        <p:nvSpPr>
          <p:cNvPr id="306" name="Google Shape;306;p29"/>
          <p:cNvSpPr txBox="1">
            <a:spLocks noGrp="1"/>
          </p:cNvSpPr>
          <p:nvPr>
            <p:ph type="body" idx="1"/>
          </p:nvPr>
        </p:nvSpPr>
        <p:spPr>
          <a:xfrm>
            <a:off x="2739575" y="1438387"/>
            <a:ext cx="1896300" cy="1719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2800" b="1" dirty="0">
                <a:latin typeface="Barlow Light" panose="00000400000000000000" pitchFamily="2" charset="0"/>
              </a:rPr>
              <a:t>01</a:t>
            </a:r>
            <a:endParaRPr sz="2800" b="1" dirty="0">
              <a:latin typeface="Barlow Light" panose="00000400000000000000" pitchFamily="2" charset="0"/>
            </a:endParaRPr>
          </a:p>
          <a:p>
            <a:pPr marL="0" lvl="0" indent="0">
              <a:buNone/>
            </a:pPr>
            <a:r>
              <a:rPr lang="fr-FR" sz="1600" dirty="0">
                <a:latin typeface="Barlow Light" panose="00000400000000000000" pitchFamily="2" charset="0"/>
              </a:rPr>
              <a:t>RAPPEL DU CONTEXTE</a:t>
            </a:r>
            <a:endParaRPr sz="1600" dirty="0">
              <a:latin typeface="Barlow Light" panose="00000400000000000000" pitchFamily="2" charset="0"/>
            </a:endParaRPr>
          </a:p>
        </p:txBody>
      </p:sp>
      <p:sp>
        <p:nvSpPr>
          <p:cNvPr id="307" name="Google Shape;307;p29"/>
          <p:cNvSpPr txBox="1">
            <a:spLocks noGrp="1"/>
          </p:cNvSpPr>
          <p:nvPr>
            <p:ph type="body" idx="2"/>
          </p:nvPr>
        </p:nvSpPr>
        <p:spPr>
          <a:xfrm>
            <a:off x="4732986" y="1438387"/>
            <a:ext cx="1896300" cy="1719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2800" b="1" dirty="0">
                <a:latin typeface="Barlow Light" panose="00000400000000000000" pitchFamily="2" charset="0"/>
              </a:rPr>
              <a:t>02</a:t>
            </a:r>
            <a:endParaRPr sz="2800" b="1" dirty="0">
              <a:latin typeface="Barlow Light" panose="00000400000000000000" pitchFamily="2" charset="0"/>
            </a:endParaRPr>
          </a:p>
          <a:p>
            <a:pPr marL="0" lvl="0" indent="0">
              <a:buNone/>
            </a:pPr>
            <a:r>
              <a:rPr lang="en" sz="1600" dirty="0"/>
              <a:t>NETTOYAGE ET </a:t>
            </a:r>
            <a:r>
              <a:rPr lang="fr-FR" sz="1600" dirty="0">
                <a:latin typeface="Barlow Light" panose="00000400000000000000" pitchFamily="2" charset="0"/>
              </a:rPr>
              <a:t>EXPLORATION DES DONNEES</a:t>
            </a:r>
          </a:p>
        </p:txBody>
      </p:sp>
      <p:sp>
        <p:nvSpPr>
          <p:cNvPr id="308" name="Google Shape;308;p29"/>
          <p:cNvSpPr txBox="1">
            <a:spLocks noGrp="1"/>
          </p:cNvSpPr>
          <p:nvPr>
            <p:ph type="body" idx="3"/>
          </p:nvPr>
        </p:nvSpPr>
        <p:spPr>
          <a:xfrm>
            <a:off x="6726398" y="1438387"/>
            <a:ext cx="1896300" cy="1719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2800" b="1" dirty="0">
                <a:latin typeface="Barlow Light" panose="00000400000000000000" pitchFamily="2" charset="0"/>
              </a:rPr>
              <a:t>03</a:t>
            </a:r>
            <a:endParaRPr sz="2800" b="1" dirty="0">
              <a:latin typeface="Barlow Light" panose="00000400000000000000" pitchFamily="2" charset="0"/>
            </a:endParaRPr>
          </a:p>
          <a:p>
            <a:pPr marL="0" indent="0">
              <a:buNone/>
            </a:pPr>
            <a:r>
              <a:rPr lang="fr-FR" sz="1600" dirty="0">
                <a:latin typeface="Barlow Light" panose="00000400000000000000" pitchFamily="2" charset="0"/>
              </a:rPr>
              <a:t>PREPARATION DES DONNEES </a:t>
            </a:r>
            <a:endParaRPr sz="1600" dirty="0">
              <a:latin typeface="Barlow Light" panose="00000400000000000000" pitchFamily="2" charset="0"/>
            </a:endParaRPr>
          </a:p>
          <a:p>
            <a:pPr marL="0" lvl="0" indent="0" algn="l" rtl="0">
              <a:spcBef>
                <a:spcPts val="600"/>
              </a:spcBef>
              <a:spcAft>
                <a:spcPts val="0"/>
              </a:spcAft>
              <a:buNone/>
            </a:pPr>
            <a:endParaRPr sz="1200" dirty="0">
              <a:latin typeface="Barlow Light" panose="00000400000000000000" pitchFamily="2" charset="0"/>
            </a:endParaRPr>
          </a:p>
        </p:txBody>
      </p:sp>
      <p:sp>
        <p:nvSpPr>
          <p:cNvPr id="310" name="Google Shape;310;p29"/>
          <p:cNvSpPr txBox="1">
            <a:spLocks noGrp="1"/>
          </p:cNvSpPr>
          <p:nvPr>
            <p:ph type="body" idx="4294967295"/>
          </p:nvPr>
        </p:nvSpPr>
        <p:spPr>
          <a:xfrm>
            <a:off x="2731918" y="3113272"/>
            <a:ext cx="1895475" cy="171926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2800" b="1" dirty="0">
                <a:latin typeface="Barlow Light" panose="00000400000000000000" pitchFamily="2" charset="0"/>
              </a:rPr>
              <a:t>04</a:t>
            </a:r>
            <a:endParaRPr sz="2800" b="1" dirty="0">
              <a:latin typeface="Barlow Light" panose="00000400000000000000" pitchFamily="2" charset="0"/>
            </a:endParaRPr>
          </a:p>
          <a:p>
            <a:pPr marL="0" lvl="0" indent="0">
              <a:buNone/>
            </a:pPr>
            <a:r>
              <a:rPr lang="fr-FR" sz="1600" dirty="0">
                <a:latin typeface="Barlow Light" panose="00000400000000000000" pitchFamily="2" charset="0"/>
              </a:rPr>
              <a:t>ENTRAINEMENT DES MODELES </a:t>
            </a:r>
          </a:p>
          <a:p>
            <a:pPr marL="0" lvl="0" indent="0">
              <a:buNone/>
            </a:pPr>
            <a:endParaRPr lang="fr-FR" sz="1600" dirty="0">
              <a:latin typeface="Barlow Light" panose="00000400000000000000" pitchFamily="2" charset="0"/>
            </a:endParaRPr>
          </a:p>
          <a:p>
            <a:pPr marL="0" lvl="0" indent="0">
              <a:buNone/>
            </a:pPr>
            <a:endParaRPr lang="fr-FR" sz="1600" dirty="0">
              <a:latin typeface="Barlow Light" panose="00000400000000000000" pitchFamily="2" charset="0"/>
            </a:endParaRPr>
          </a:p>
        </p:txBody>
      </p:sp>
      <p:sp>
        <p:nvSpPr>
          <p:cNvPr id="7" name="Google Shape;307;p29">
            <a:extLst>
              <a:ext uri="{FF2B5EF4-FFF2-40B4-BE49-F238E27FC236}">
                <a16:creationId xmlns:a16="http://schemas.microsoft.com/office/drawing/2014/main" id="{DCEBDEAD-33F5-4278-BD2E-173553461D1B}"/>
              </a:ext>
            </a:extLst>
          </p:cNvPr>
          <p:cNvSpPr txBox="1">
            <a:spLocks/>
          </p:cNvSpPr>
          <p:nvPr/>
        </p:nvSpPr>
        <p:spPr>
          <a:xfrm>
            <a:off x="4729444" y="3114797"/>
            <a:ext cx="1896300" cy="171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5000"/>
              </a:lnSpc>
              <a:spcBef>
                <a:spcPts val="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fr-FR" sz="2800" b="1" dirty="0">
                <a:latin typeface="Barlow Light" panose="00000400000000000000" pitchFamily="2" charset="0"/>
              </a:rPr>
              <a:t>05</a:t>
            </a:r>
          </a:p>
          <a:p>
            <a:pPr marL="0" lvl="0" indent="0">
              <a:buNone/>
            </a:pPr>
            <a:r>
              <a:rPr lang="fr-FR" sz="1600" dirty="0">
                <a:latin typeface="Barlow Light" panose="00000400000000000000" pitchFamily="2" charset="0"/>
              </a:rPr>
              <a:t>API</a:t>
            </a:r>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
        <p:nvSpPr>
          <p:cNvPr id="9" name="Google Shape;307;p29">
            <a:extLst>
              <a:ext uri="{FF2B5EF4-FFF2-40B4-BE49-F238E27FC236}">
                <a16:creationId xmlns:a16="http://schemas.microsoft.com/office/drawing/2014/main" id="{DCEBDEAD-33F5-4278-BD2E-173553461D1B}"/>
              </a:ext>
            </a:extLst>
          </p:cNvPr>
          <p:cNvSpPr txBox="1">
            <a:spLocks/>
          </p:cNvSpPr>
          <p:nvPr/>
        </p:nvSpPr>
        <p:spPr>
          <a:xfrm>
            <a:off x="6719313" y="3113272"/>
            <a:ext cx="1896300" cy="171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5000"/>
              </a:lnSpc>
              <a:spcBef>
                <a:spcPts val="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fr-FR" sz="2800" b="1" dirty="0">
                <a:latin typeface="Barlow Light" panose="00000400000000000000" pitchFamily="2" charset="0"/>
              </a:rPr>
              <a:t>06</a:t>
            </a:r>
          </a:p>
          <a:p>
            <a:pPr marL="0" indent="0">
              <a:buNone/>
            </a:pPr>
            <a:r>
              <a:rPr lang="fr-FR" sz="1600" dirty="0">
                <a:latin typeface="Barlow Light" panose="00000400000000000000" pitchFamily="2" charset="0"/>
              </a:rPr>
              <a:t>CONCLUSION</a:t>
            </a:r>
          </a:p>
          <a:p>
            <a:pPr marL="0" lvl="0" indent="0">
              <a:buNone/>
            </a:pPr>
            <a:endParaRPr lang="fr-FR" sz="1600" dirty="0">
              <a:latin typeface="Barlow Light" panose="00000400000000000000" pitchFamily="2" charset="0"/>
            </a:endParaRPr>
          </a:p>
        </p:txBody>
      </p:sp>
    </p:spTree>
    <p:extLst>
      <p:ext uri="{BB962C8B-B14F-4D97-AF65-F5344CB8AC3E}">
        <p14:creationId xmlns:p14="http://schemas.microsoft.com/office/powerpoint/2010/main" val="376163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6">
                                            <p:txEl>
                                              <p:pRg st="0" end="0"/>
                                            </p:txEl>
                                          </p:spTgt>
                                        </p:tgtEl>
                                        <p:attrNameLst>
                                          <p:attrName>style.visibility</p:attrName>
                                        </p:attrNameLst>
                                      </p:cBhvr>
                                      <p:to>
                                        <p:strVal val="visible"/>
                                      </p:to>
                                    </p:set>
                                    <p:animEffect transition="in" filter="fade">
                                      <p:cBhvr>
                                        <p:cTn id="7" dur="500"/>
                                        <p:tgtEl>
                                          <p:spTgt spid="30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6">
                                            <p:txEl>
                                              <p:pRg st="1" end="1"/>
                                            </p:txEl>
                                          </p:spTgt>
                                        </p:tgtEl>
                                        <p:attrNameLst>
                                          <p:attrName>style.visibility</p:attrName>
                                        </p:attrNameLst>
                                      </p:cBhvr>
                                      <p:to>
                                        <p:strVal val="visible"/>
                                      </p:to>
                                    </p:set>
                                    <p:animEffect transition="in" filter="fade">
                                      <p:cBhvr>
                                        <p:cTn id="10" dur="500"/>
                                        <p:tgtEl>
                                          <p:spTgt spid="30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7">
                                            <p:txEl>
                                              <p:pRg st="0" end="0"/>
                                            </p:txEl>
                                          </p:spTgt>
                                        </p:tgtEl>
                                        <p:attrNameLst>
                                          <p:attrName>style.visibility</p:attrName>
                                        </p:attrNameLst>
                                      </p:cBhvr>
                                      <p:to>
                                        <p:strVal val="visible"/>
                                      </p:to>
                                    </p:set>
                                    <p:animEffect transition="in" filter="fade">
                                      <p:cBhvr>
                                        <p:cTn id="15" dur="500"/>
                                        <p:tgtEl>
                                          <p:spTgt spid="30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7">
                                            <p:txEl>
                                              <p:pRg st="1" end="1"/>
                                            </p:txEl>
                                          </p:spTgt>
                                        </p:tgtEl>
                                        <p:attrNameLst>
                                          <p:attrName>style.visibility</p:attrName>
                                        </p:attrNameLst>
                                      </p:cBhvr>
                                      <p:to>
                                        <p:strVal val="visible"/>
                                      </p:to>
                                    </p:set>
                                    <p:animEffect transition="in" filter="fade">
                                      <p:cBhvr>
                                        <p:cTn id="18" dur="500"/>
                                        <p:tgtEl>
                                          <p:spTgt spid="30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08">
                                            <p:txEl>
                                              <p:pRg st="0" end="0"/>
                                            </p:txEl>
                                          </p:spTgt>
                                        </p:tgtEl>
                                        <p:attrNameLst>
                                          <p:attrName>style.visibility</p:attrName>
                                        </p:attrNameLst>
                                      </p:cBhvr>
                                      <p:to>
                                        <p:strVal val="visible"/>
                                      </p:to>
                                    </p:set>
                                    <p:animEffect transition="in" filter="fade">
                                      <p:cBhvr>
                                        <p:cTn id="23" dur="500"/>
                                        <p:tgtEl>
                                          <p:spTgt spid="30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08">
                                            <p:txEl>
                                              <p:pRg st="1" end="1"/>
                                            </p:txEl>
                                          </p:spTgt>
                                        </p:tgtEl>
                                        <p:attrNameLst>
                                          <p:attrName>style.visibility</p:attrName>
                                        </p:attrNameLst>
                                      </p:cBhvr>
                                      <p:to>
                                        <p:strVal val="visible"/>
                                      </p:to>
                                    </p:set>
                                    <p:animEffect transition="in" filter="fade">
                                      <p:cBhvr>
                                        <p:cTn id="28" dur="500"/>
                                        <p:tgtEl>
                                          <p:spTgt spid="308">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10">
                                            <p:txEl>
                                              <p:pRg st="0" end="0"/>
                                            </p:txEl>
                                          </p:spTgt>
                                        </p:tgtEl>
                                        <p:attrNameLst>
                                          <p:attrName>style.visibility</p:attrName>
                                        </p:attrNameLst>
                                      </p:cBhvr>
                                      <p:to>
                                        <p:strVal val="visible"/>
                                      </p:to>
                                    </p:set>
                                    <p:animEffect transition="in" filter="fade">
                                      <p:cBhvr>
                                        <p:cTn id="33" dur="500"/>
                                        <p:tgtEl>
                                          <p:spTgt spid="310">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10">
                                            <p:txEl>
                                              <p:pRg st="1" end="1"/>
                                            </p:txEl>
                                          </p:spTgt>
                                        </p:tgtEl>
                                        <p:attrNameLst>
                                          <p:attrName>style.visibility</p:attrName>
                                        </p:attrNameLst>
                                      </p:cBhvr>
                                      <p:to>
                                        <p:strVal val="visible"/>
                                      </p:to>
                                    </p:set>
                                    <p:animEffect transition="in" filter="fade">
                                      <p:cBhvr>
                                        <p:cTn id="38" dur="500"/>
                                        <p:tgtEl>
                                          <p:spTgt spid="310">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0" uiExpand="1" build="p"/>
      <p:bldP spid="307" grpId="0" uiExpand="1" build="p"/>
      <p:bldP spid="308" grpId="0" uiExpand="1" build="p"/>
      <p:bldP spid="310" grpId="0" uiExpand="1" build="p"/>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prstGeom prst="rect">
            <a:avLst/>
          </a:prstGeom>
        </p:spPr>
        <p:txBody>
          <a:bodyPr spcFirstLastPara="1" wrap="square" lIns="0" tIns="0" rIns="0" bIns="0" anchor="ctr" anchorCtr="0">
            <a:noAutofit/>
          </a:bodyPr>
          <a:lstStyle/>
          <a:p>
            <a:pPr lvl="0"/>
            <a:r>
              <a:rPr lang="fr-FR" dirty="0"/>
              <a:t>2.6  Analyse des tags  </a:t>
            </a:r>
            <a:endParaRPr dirty="0"/>
          </a:p>
        </p:txBody>
      </p:sp>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pic>
        <p:nvPicPr>
          <p:cNvPr id="5" name="Image 4">
            <a:extLst>
              <a:ext uri="{FF2B5EF4-FFF2-40B4-BE49-F238E27FC236}">
                <a16:creationId xmlns:a16="http://schemas.microsoft.com/office/drawing/2014/main" id="{0891DE76-6D30-49F4-8D67-C26D96FF3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298" y="1314010"/>
            <a:ext cx="4127204" cy="3297153"/>
          </a:xfrm>
          <a:prstGeom prst="rect">
            <a:avLst/>
          </a:prstGeom>
          <a:ln>
            <a:noFill/>
          </a:ln>
          <a:effectLst>
            <a:outerShdw blurRad="190500" algn="tl" rotWithShape="0">
              <a:srgbClr val="000000">
                <a:alpha val="70000"/>
              </a:srgbClr>
            </a:outerShdw>
          </a:effectLst>
        </p:spPr>
      </p:pic>
      <p:pic>
        <p:nvPicPr>
          <p:cNvPr id="7" name="Image 4">
            <a:extLst>
              <a:ext uri="{FF2B5EF4-FFF2-40B4-BE49-F238E27FC236}">
                <a16:creationId xmlns:a16="http://schemas.microsoft.com/office/drawing/2014/main" id="{0891DE76-6D30-49F4-8D67-C26D96FF38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2700" y="1318000"/>
            <a:ext cx="4515420" cy="3607291"/>
          </a:xfrm>
          <a:prstGeom prst="rect">
            <a:avLst/>
          </a:prstGeom>
          <a:ln>
            <a:noFill/>
          </a:ln>
          <a:effectLst>
            <a:outerShdw blurRad="190500" algn="tl" rotWithShape="0">
              <a:srgbClr val="000000">
                <a:alpha val="70000"/>
              </a:srgbClr>
            </a:outerShdw>
          </a:effectLst>
        </p:spPr>
      </p:pic>
      <p:sp>
        <p:nvSpPr>
          <p:cNvPr id="2" name="Rectangle 1"/>
          <p:cNvSpPr/>
          <p:nvPr/>
        </p:nvSpPr>
        <p:spPr>
          <a:xfrm>
            <a:off x="983672" y="4607172"/>
            <a:ext cx="7571509" cy="523220"/>
          </a:xfrm>
          <a:prstGeom prst="rect">
            <a:avLst/>
          </a:prstGeom>
        </p:spPr>
        <p:txBody>
          <a:bodyPr wrap="square">
            <a:spAutoFit/>
          </a:bodyPr>
          <a:lstStyle/>
          <a:p>
            <a:r>
              <a:rPr lang="fr-FR" dirty="0"/>
              <a:t>Il peut être intéressant de regarder si ces tags populaires ont évolués au fil du temps. Prenons par exemple les années 2009, 2011, 2013, 2015, 2017, 2019, 2021 et 2022 pour vérifier.</a:t>
            </a:r>
          </a:p>
        </p:txBody>
      </p:sp>
    </p:spTree>
    <p:extLst>
      <p:ext uri="{BB962C8B-B14F-4D97-AF65-F5344CB8AC3E}">
        <p14:creationId xmlns:p14="http://schemas.microsoft.com/office/powerpoint/2010/main" val="111770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5"/>
          <p:cNvSpPr txBox="1">
            <a:spLocks noGrp="1"/>
          </p:cNvSpPr>
          <p:nvPr>
            <p:ph type="ctrTitle"/>
          </p:nvPr>
        </p:nvSpPr>
        <p:spPr>
          <a:xfrm>
            <a:off x="482401" y="2211187"/>
            <a:ext cx="6102176" cy="872700"/>
          </a:xfrm>
          <a:prstGeom prst="rect">
            <a:avLst/>
          </a:prstGeom>
        </p:spPr>
        <p:txBody>
          <a:bodyPr spcFirstLastPara="1" wrap="square" lIns="0" tIns="0" rIns="0" bIns="0" anchor="b" anchorCtr="0">
            <a:noAutofit/>
          </a:bodyPr>
          <a:lstStyle/>
          <a:p>
            <a:r>
              <a:rPr lang="fr-FR" dirty="0"/>
              <a:t>3. PREPARATION DES       </a:t>
            </a:r>
            <a:br>
              <a:rPr lang="fr-FR" dirty="0"/>
            </a:br>
            <a:r>
              <a:rPr lang="fr-FR" dirty="0"/>
              <a:t>    DONNEES </a:t>
            </a:r>
            <a:endParaRPr lang="fr-FR" dirty="0">
              <a:latin typeface="Barlow SemiBold" panose="00000700000000000000" pitchFamily="2" charset="0"/>
            </a:endParaRPr>
          </a:p>
        </p:txBody>
      </p:sp>
    </p:spTree>
    <p:extLst>
      <p:ext uri="{BB962C8B-B14F-4D97-AF65-F5344CB8AC3E}">
        <p14:creationId xmlns:p14="http://schemas.microsoft.com/office/powerpoint/2010/main" val="9297720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prstGeom prst="rect">
            <a:avLst/>
          </a:prstGeom>
        </p:spPr>
        <p:txBody>
          <a:bodyPr spcFirstLastPara="1" wrap="square" lIns="0" tIns="0" rIns="0" bIns="0" anchor="ctr" anchorCtr="0">
            <a:noAutofit/>
          </a:bodyPr>
          <a:lstStyle/>
          <a:p>
            <a:pPr lvl="0"/>
            <a:r>
              <a:rPr lang="fr-FR" dirty="0"/>
              <a:t>3.1  FILTRAGE DES DONNEES</a:t>
            </a:r>
            <a:endParaRPr dirty="0"/>
          </a:p>
        </p:txBody>
      </p:sp>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graphicFrame>
        <p:nvGraphicFramePr>
          <p:cNvPr id="4" name="Table 3"/>
          <p:cNvGraphicFramePr>
            <a:graphicFrameLocks noGrp="1"/>
          </p:cNvGraphicFramePr>
          <p:nvPr>
            <p:extLst>
              <p:ext uri="{D42A27DB-BD31-4B8C-83A1-F6EECF244321}">
                <p14:modId xmlns:p14="http://schemas.microsoft.com/office/powerpoint/2010/main" val="1516779459"/>
              </p:ext>
            </p:extLst>
          </p:nvPr>
        </p:nvGraphicFramePr>
        <p:xfrm>
          <a:off x="4405666" y="1584888"/>
          <a:ext cx="4098588" cy="1483360"/>
        </p:xfrm>
        <a:graphic>
          <a:graphicData uri="http://schemas.openxmlformats.org/drawingml/2006/table">
            <a:tbl>
              <a:tblPr firstRow="1" bandRow="1">
                <a:effectLst>
                  <a:outerShdw blurRad="50800" dist="38100" dir="5400000" algn="t" rotWithShape="0">
                    <a:prstClr val="black">
                      <a:alpha val="40000"/>
                    </a:prstClr>
                  </a:outerShdw>
                </a:effectLst>
                <a:tableStyleId>{E960CA2F-AD4F-43A7-B7A6-27E5CA5AA7E8}</a:tableStyleId>
              </a:tblPr>
              <a:tblGrid>
                <a:gridCol w="2654183">
                  <a:extLst>
                    <a:ext uri="{9D8B030D-6E8A-4147-A177-3AD203B41FA5}">
                      <a16:colId xmlns:a16="http://schemas.microsoft.com/office/drawing/2014/main" val="3240821207"/>
                    </a:ext>
                  </a:extLst>
                </a:gridCol>
                <a:gridCol w="1444405">
                  <a:extLst>
                    <a:ext uri="{9D8B030D-6E8A-4147-A177-3AD203B41FA5}">
                      <a16:colId xmlns:a16="http://schemas.microsoft.com/office/drawing/2014/main" val="2862182488"/>
                    </a:ext>
                  </a:extLst>
                </a:gridCol>
              </a:tblGrid>
              <a:tr h="370840">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Score</a:t>
                      </a:r>
                      <a:endParaRPr lang="fr-FR" sz="1600" dirty="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&gt;0</a:t>
                      </a:r>
                      <a:endParaRPr lang="fr-FR" sz="1600" dirty="0"/>
                    </a:p>
                  </a:txBody>
                  <a:tcPr/>
                </a:tc>
                <a:extLst>
                  <a:ext uri="{0D108BD9-81ED-4DB2-BD59-A6C34878D82A}">
                    <a16:rowId xmlns:a16="http://schemas.microsoft.com/office/drawing/2014/main" val="215951277"/>
                  </a:ext>
                </a:extLst>
              </a:tr>
              <a:tr h="370840">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err="1"/>
                        <a:t>AnswerCount</a:t>
                      </a:r>
                      <a:endParaRPr lang="fr-FR" sz="1600" dirty="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&gt;0</a:t>
                      </a:r>
                      <a:endParaRPr lang="fr-FR" sz="1600" dirty="0"/>
                    </a:p>
                  </a:txBody>
                  <a:tcPr/>
                </a:tc>
                <a:extLst>
                  <a:ext uri="{0D108BD9-81ED-4DB2-BD59-A6C34878D82A}">
                    <a16:rowId xmlns:a16="http://schemas.microsoft.com/office/drawing/2014/main" val="2717727628"/>
                  </a:ext>
                </a:extLst>
              </a:tr>
              <a:tr h="370840">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err="1"/>
                        <a:t>CommentCount</a:t>
                      </a:r>
                      <a:endParaRPr lang="fr-FR" sz="1600" dirty="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&gt;0</a:t>
                      </a:r>
                      <a:endParaRPr lang="fr-FR" sz="1600" dirty="0"/>
                    </a:p>
                  </a:txBody>
                  <a:tcPr/>
                </a:tc>
                <a:extLst>
                  <a:ext uri="{0D108BD9-81ED-4DB2-BD59-A6C34878D82A}">
                    <a16:rowId xmlns:a16="http://schemas.microsoft.com/office/drawing/2014/main" val="4065025487"/>
                  </a:ext>
                </a:extLst>
              </a:tr>
              <a:tr h="370840">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err="1"/>
                        <a:t>ViewCountByDay</a:t>
                      </a:r>
                      <a:endParaRPr lang="fr-FR" sz="1600" dirty="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&gt;5</a:t>
                      </a:r>
                      <a:endParaRPr lang="fr-FR" sz="1600" dirty="0"/>
                    </a:p>
                  </a:txBody>
                  <a:tcPr/>
                </a:tc>
                <a:extLst>
                  <a:ext uri="{0D108BD9-81ED-4DB2-BD59-A6C34878D82A}">
                    <a16:rowId xmlns:a16="http://schemas.microsoft.com/office/drawing/2014/main" val="208620925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88780608"/>
              </p:ext>
            </p:extLst>
          </p:nvPr>
        </p:nvGraphicFramePr>
        <p:xfrm>
          <a:off x="4405666" y="3289300"/>
          <a:ext cx="4098588" cy="1076960"/>
        </p:xfrm>
        <a:graphic>
          <a:graphicData uri="http://schemas.openxmlformats.org/drawingml/2006/table">
            <a:tbl>
              <a:tblPr firstRow="1" bandRow="1">
                <a:effectLst>
                  <a:outerShdw blurRad="50800" dist="38100" dir="16200000" rotWithShape="0">
                    <a:prstClr val="black">
                      <a:alpha val="40000"/>
                    </a:prstClr>
                  </a:outerShdw>
                </a:effectLst>
                <a:tableStyleId>{E960CA2F-AD4F-43A7-B7A6-27E5CA5AA7E8}</a:tableStyleId>
              </a:tblPr>
              <a:tblGrid>
                <a:gridCol w="2049294">
                  <a:extLst>
                    <a:ext uri="{9D8B030D-6E8A-4147-A177-3AD203B41FA5}">
                      <a16:colId xmlns:a16="http://schemas.microsoft.com/office/drawing/2014/main" val="513393913"/>
                    </a:ext>
                  </a:extLst>
                </a:gridCol>
                <a:gridCol w="2049294">
                  <a:extLst>
                    <a:ext uri="{9D8B030D-6E8A-4147-A177-3AD203B41FA5}">
                      <a16:colId xmlns:a16="http://schemas.microsoft.com/office/drawing/2014/main" val="720090578"/>
                    </a:ext>
                  </a:extLst>
                </a:gridCol>
              </a:tblGrid>
              <a:tr h="152914">
                <a:tc gridSpan="2">
                  <a:txBody>
                    <a:bodyPr/>
                    <a:lstStyle/>
                    <a:p>
                      <a:pPr algn="ctr"/>
                      <a:r>
                        <a:rPr lang="fr-FR" sz="1600" dirty="0"/>
                        <a:t>Données restantes</a:t>
                      </a:r>
                    </a:p>
                  </a:txBody>
                  <a:tcPr>
                    <a:solidFill>
                      <a:schemeClr val="bg1">
                        <a:lumMod val="95000"/>
                      </a:schemeClr>
                    </a:solidFill>
                  </a:tcPr>
                </a:tc>
                <a:tc hMerge="1">
                  <a:txBody>
                    <a:bodyPr/>
                    <a:lstStyle/>
                    <a:p>
                      <a:endParaRPr lang="fr-FR" dirty="0"/>
                    </a:p>
                  </a:txBody>
                  <a:tcPr/>
                </a:tc>
                <a:extLst>
                  <a:ext uri="{0D108BD9-81ED-4DB2-BD59-A6C34878D82A}">
                    <a16:rowId xmlns:a16="http://schemas.microsoft.com/office/drawing/2014/main" val="4202515134"/>
                  </a:ext>
                </a:extLst>
              </a:tr>
              <a:tr h="370840">
                <a:tc>
                  <a:txBody>
                    <a:bodyPr/>
                    <a:lstStyle/>
                    <a:p>
                      <a:pPr algn="ctr"/>
                      <a:r>
                        <a:rPr lang="fr-FR" dirty="0"/>
                        <a:t>Avant</a:t>
                      </a:r>
                    </a:p>
                  </a:txBody>
                  <a:tcPr/>
                </a:tc>
                <a:tc>
                  <a:txBody>
                    <a:bodyPr/>
                    <a:lstStyle/>
                    <a:p>
                      <a:pPr algn="ctr"/>
                      <a:r>
                        <a:rPr lang="fr-FR" dirty="0"/>
                        <a:t>Après </a:t>
                      </a:r>
                    </a:p>
                  </a:txBody>
                  <a:tcPr/>
                </a:tc>
                <a:extLst>
                  <a:ext uri="{0D108BD9-81ED-4DB2-BD59-A6C34878D82A}">
                    <a16:rowId xmlns:a16="http://schemas.microsoft.com/office/drawing/2014/main" val="607100291"/>
                  </a:ext>
                </a:extLst>
              </a:tr>
              <a:tr h="370840">
                <a:tc>
                  <a:txBody>
                    <a:bodyPr/>
                    <a:lstStyle/>
                    <a:p>
                      <a:pPr algn="ctr"/>
                      <a:r>
                        <a:rPr lang="fr-FR" dirty="0"/>
                        <a:t>104392</a:t>
                      </a:r>
                    </a:p>
                  </a:txBody>
                  <a:tcPr/>
                </a:tc>
                <a:tc>
                  <a:txBody>
                    <a:bodyPr/>
                    <a:lstStyle/>
                    <a:p>
                      <a:pPr algn="ctr"/>
                      <a:r>
                        <a:rPr lang="fr-FR" dirty="0"/>
                        <a:t>102501</a:t>
                      </a:r>
                    </a:p>
                  </a:txBody>
                  <a:tcPr/>
                </a:tc>
                <a:extLst>
                  <a:ext uri="{0D108BD9-81ED-4DB2-BD59-A6C34878D82A}">
                    <a16:rowId xmlns:a16="http://schemas.microsoft.com/office/drawing/2014/main" val="3445271338"/>
                  </a:ext>
                </a:extLst>
              </a:tr>
            </a:tbl>
          </a:graphicData>
        </a:graphic>
      </p:graphicFrame>
      <p:sp>
        <p:nvSpPr>
          <p:cNvPr id="7" name="ZoneTexte 6">
            <a:extLst>
              <a:ext uri="{FF2B5EF4-FFF2-40B4-BE49-F238E27FC236}">
                <a16:creationId xmlns:a16="http://schemas.microsoft.com/office/drawing/2014/main" id="{CC9CFA2D-BA58-E6B8-4F71-5D9436859305}"/>
              </a:ext>
            </a:extLst>
          </p:cNvPr>
          <p:cNvSpPr txBox="1"/>
          <p:nvPr/>
        </p:nvSpPr>
        <p:spPr>
          <a:xfrm>
            <a:off x="2343850" y="1685625"/>
            <a:ext cx="1880680" cy="307777"/>
          </a:xfrm>
          <a:prstGeom prst="rect">
            <a:avLst/>
          </a:prstGeom>
          <a:noFill/>
        </p:spPr>
        <p:txBody>
          <a:bodyPr wrap="square">
            <a:spAutoFit/>
          </a:bodyPr>
          <a:lstStyle/>
          <a:p>
            <a:r>
              <a:rPr lang="it-IT" dirty="0"/>
              <a:t> `detect_lang()`</a:t>
            </a:r>
          </a:p>
        </p:txBody>
      </p:sp>
      <p:pic>
        <p:nvPicPr>
          <p:cNvPr id="6" name="Image 5">
            <a:extLst>
              <a:ext uri="{FF2B5EF4-FFF2-40B4-BE49-F238E27FC236}">
                <a16:creationId xmlns:a16="http://schemas.microsoft.com/office/drawing/2014/main" id="{060A67FA-7A6D-6757-0A87-713E57D4F521}"/>
              </a:ext>
            </a:extLst>
          </p:cNvPr>
          <p:cNvPicPr>
            <a:picLocks noChangeAspect="1"/>
          </p:cNvPicPr>
          <p:nvPr/>
        </p:nvPicPr>
        <p:blipFill>
          <a:blip r:embed="rId3"/>
          <a:stretch>
            <a:fillRect/>
          </a:stretch>
        </p:blipFill>
        <p:spPr>
          <a:xfrm>
            <a:off x="582033" y="1319896"/>
            <a:ext cx="1034254" cy="3823604"/>
          </a:xfrm>
          <a:prstGeom prst="rect">
            <a:avLst/>
          </a:prstGeom>
        </p:spPr>
      </p:pic>
      <p:sp>
        <p:nvSpPr>
          <p:cNvPr id="2" name="Rectangle 1"/>
          <p:cNvSpPr/>
          <p:nvPr/>
        </p:nvSpPr>
        <p:spPr>
          <a:xfrm>
            <a:off x="1717362" y="2435506"/>
            <a:ext cx="2751038" cy="1169551"/>
          </a:xfrm>
          <a:prstGeom prst="rect">
            <a:avLst/>
          </a:prstGeom>
        </p:spPr>
        <p:txBody>
          <a:bodyPr wrap="square">
            <a:spAutoFit/>
          </a:bodyPr>
          <a:lstStyle/>
          <a:p>
            <a:r>
              <a:rPr lang="fr-FR" dirty="0"/>
              <a:t>Nous avons vérifié si les textes des questions sont dans différentes langues. Cela nous permettra de définir la liste des mots vides à supprimer .</a:t>
            </a:r>
          </a:p>
        </p:txBody>
      </p:sp>
      <p:pic>
        <p:nvPicPr>
          <p:cNvPr id="3" name="Picture 2"/>
          <p:cNvPicPr>
            <a:picLocks noChangeAspect="1"/>
          </p:cNvPicPr>
          <p:nvPr/>
        </p:nvPicPr>
        <p:blipFill>
          <a:blip r:embed="rId4"/>
          <a:stretch>
            <a:fillRect/>
          </a:stretch>
        </p:blipFill>
        <p:spPr>
          <a:xfrm>
            <a:off x="2101957" y="3963963"/>
            <a:ext cx="1818038" cy="941484"/>
          </a:xfrm>
          <a:prstGeom prst="rect">
            <a:avLst/>
          </a:prstGeom>
        </p:spPr>
      </p:pic>
    </p:spTree>
    <p:extLst>
      <p:ext uri="{BB962C8B-B14F-4D97-AF65-F5344CB8AC3E}">
        <p14:creationId xmlns:p14="http://schemas.microsoft.com/office/powerpoint/2010/main" val="32438128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prstGeom prst="rect">
            <a:avLst/>
          </a:prstGeom>
        </p:spPr>
        <p:txBody>
          <a:bodyPr spcFirstLastPara="1" wrap="square" lIns="0" tIns="0" rIns="0" bIns="0" anchor="ctr" anchorCtr="0">
            <a:noAutofit/>
          </a:bodyPr>
          <a:lstStyle/>
          <a:p>
            <a:r>
              <a:rPr lang="fr-FR" dirty="0"/>
              <a:t>3.2 </a:t>
            </a:r>
            <a:r>
              <a:rPr lang="fr-FR" sz="2800" dirty="0">
                <a:latin typeface="Barlow Light" panose="00000400000000000000" pitchFamily="2" charset="0"/>
              </a:rPr>
              <a:t>PREPARATION DES DONNEES </a:t>
            </a:r>
            <a:endParaRPr dirty="0"/>
          </a:p>
        </p:txBody>
      </p:sp>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8" name="Google Shape;551;p18"/>
          <p:cNvSpPr txBox="1">
            <a:spLocks noGrp="1"/>
          </p:cNvSpPr>
          <p:nvPr>
            <p:ph type="body" idx="1"/>
          </p:nvPr>
        </p:nvSpPr>
        <p:spPr>
          <a:xfrm>
            <a:off x="723900" y="1318000"/>
            <a:ext cx="7988300" cy="3762000"/>
          </a:xfrm>
          <a:prstGeom prst="rect">
            <a:avLst/>
          </a:prstGeom>
        </p:spPr>
        <p:txBody>
          <a:bodyPr spcFirstLastPara="1" wrap="square" lIns="0" tIns="0" rIns="0" bIns="0" anchor="t" anchorCtr="0">
            <a:noAutofit/>
          </a:bodyPr>
          <a:lstStyle/>
          <a:p>
            <a:pPr>
              <a:lnSpc>
                <a:spcPct val="100000"/>
              </a:lnSpc>
            </a:pPr>
            <a:r>
              <a:rPr lang="pt-BR" sz="1400" dirty="0"/>
              <a:t>Suppression des balise HTML (</a:t>
            </a:r>
            <a:r>
              <a:rPr lang="fr-FR" sz="1400" dirty="0"/>
              <a:t>Suppression des </a:t>
            </a:r>
            <a:r>
              <a:rPr lang="fr-FR" sz="1400" dirty="0" smtClean="0"/>
              <a:t>balises html et les balises &lt;code&gt;)</a:t>
            </a:r>
          </a:p>
          <a:p>
            <a:pPr>
              <a:lnSpc>
                <a:spcPct val="100000"/>
              </a:lnSpc>
            </a:pPr>
            <a:r>
              <a:rPr lang="fr-FR" sz="1400" dirty="0"/>
              <a:t>Filtrage à l’aide d’un modèle de POS (en premier lieu, suppression de tous les mots autres que les nomes communs et nomes propres avec </a:t>
            </a:r>
            <a:r>
              <a:rPr lang="fr-FR" sz="1400" dirty="0" err="1"/>
              <a:t>Spacy</a:t>
            </a:r>
            <a:r>
              <a:rPr lang="fr-FR" sz="1400" dirty="0"/>
              <a:t>) </a:t>
            </a:r>
          </a:p>
          <a:p>
            <a:pPr>
              <a:lnSpc>
                <a:spcPct val="100000"/>
              </a:lnSpc>
            </a:pPr>
            <a:r>
              <a:rPr lang="fr-FR" sz="1400" dirty="0" smtClean="0"/>
              <a:t>Nettoyage </a:t>
            </a:r>
            <a:r>
              <a:rPr lang="fr-FR" sz="1400" dirty="0"/>
              <a:t>du texte </a:t>
            </a:r>
            <a:r>
              <a:rPr lang="fr-FR" sz="1400" dirty="0" smtClean="0"/>
              <a:t>(</a:t>
            </a:r>
            <a:r>
              <a:rPr lang="fr-FR" sz="1400" dirty="0" err="1" smtClean="0"/>
              <a:t>Normalization</a:t>
            </a:r>
            <a:r>
              <a:rPr lang="fr-FR" sz="1400" dirty="0" smtClean="0"/>
              <a:t> : tous les mots obtenus sont convertis en minuscules et les caractères </a:t>
            </a:r>
            <a:r>
              <a:rPr lang="fr-FR" sz="1400" dirty="0" err="1" smtClean="0"/>
              <a:t>unicodes</a:t>
            </a:r>
            <a:r>
              <a:rPr lang="fr-FR" sz="1400" dirty="0" smtClean="0"/>
              <a:t> , </a:t>
            </a:r>
            <a:r>
              <a:rPr lang="fr-FR" sz="1400" dirty="0" err="1" smtClean="0"/>
              <a:t>example</a:t>
            </a:r>
            <a:r>
              <a:rPr lang="fr-FR" sz="1400" dirty="0" smtClean="0"/>
              <a:t> </a:t>
            </a:r>
            <a:r>
              <a:rPr lang="fr-FR" sz="1400" dirty="0" err="1" smtClean="0"/>
              <a:t>Emoje</a:t>
            </a:r>
            <a:r>
              <a:rPr lang="fr-FR" sz="1400" dirty="0" smtClean="0"/>
              <a:t>, sont </a:t>
            </a:r>
            <a:r>
              <a:rPr lang="fr-FR" sz="1400" dirty="0" err="1" smtClean="0"/>
              <a:t>suprimes</a:t>
            </a:r>
            <a:r>
              <a:rPr lang="fr-FR" sz="1400" dirty="0" smtClean="0"/>
              <a:t> : Filtrage </a:t>
            </a:r>
            <a:r>
              <a:rPr lang="fr-FR" sz="1400" dirty="0"/>
              <a:t>des caractères non alphabétique, Filtrage des termes de moins de 3 caractères) </a:t>
            </a:r>
            <a:endParaRPr lang="fr-FR" sz="1400" dirty="0" smtClean="0"/>
          </a:p>
          <a:p>
            <a:pPr>
              <a:lnSpc>
                <a:spcPct val="100000"/>
              </a:lnSpc>
            </a:pPr>
            <a:r>
              <a:rPr lang="fr-FR" sz="1400" dirty="0" smtClean="0"/>
              <a:t>Filtrage </a:t>
            </a:r>
            <a:r>
              <a:rPr lang="fr-FR" sz="1400" dirty="0"/>
              <a:t>des valeurs </a:t>
            </a:r>
            <a:r>
              <a:rPr lang="fr-FR" sz="1400" dirty="0" smtClean="0"/>
              <a:t>vides, ponctuation</a:t>
            </a:r>
            <a:endParaRPr lang="fr-FR" sz="1400" dirty="0"/>
          </a:p>
          <a:p>
            <a:pPr>
              <a:lnSpc>
                <a:spcPct val="100000"/>
              </a:lnSpc>
            </a:pPr>
            <a:r>
              <a:rPr lang="fr-FR" sz="1400" dirty="0" err="1"/>
              <a:t>Tokenisation</a:t>
            </a:r>
            <a:r>
              <a:rPr lang="fr-FR" sz="1400" dirty="0"/>
              <a:t>  (</a:t>
            </a:r>
            <a:r>
              <a:rPr lang="fr-FR" sz="1400" dirty="0" err="1"/>
              <a:t>Creation</a:t>
            </a:r>
            <a:r>
              <a:rPr lang="fr-FR" sz="1400" dirty="0"/>
              <a:t> d’une liste des mots de chaque document , les phrases ne sont pas </a:t>
            </a:r>
            <a:r>
              <a:rPr lang="fr-FR" sz="1400" dirty="0" err="1" smtClean="0"/>
              <a:t>conservèes</a:t>
            </a:r>
            <a:r>
              <a:rPr lang="fr-FR" sz="1400" dirty="0" smtClean="0"/>
              <a:t>)</a:t>
            </a:r>
          </a:p>
          <a:p>
            <a:pPr>
              <a:lnSpc>
                <a:spcPct val="100000"/>
              </a:lnSpc>
            </a:pPr>
            <a:r>
              <a:rPr lang="fr-FR" sz="1400" dirty="0" smtClean="0"/>
              <a:t>Suppression </a:t>
            </a:r>
            <a:r>
              <a:rPr lang="fr-FR" sz="1400" dirty="0"/>
              <a:t>des stop </a:t>
            </a:r>
            <a:r>
              <a:rPr lang="fr-FR" sz="1400" dirty="0" err="1" smtClean="0"/>
              <a:t>words</a:t>
            </a:r>
            <a:r>
              <a:rPr lang="fr-FR" sz="1400" dirty="0" smtClean="0"/>
              <a:t> (les mots les plus communs de la langue anglaise </a:t>
            </a:r>
            <a:r>
              <a:rPr lang="fr-FR" sz="1400" dirty="0"/>
              <a:t>sont </a:t>
            </a:r>
            <a:r>
              <a:rPr lang="fr-FR" sz="1400" dirty="0" smtClean="0"/>
              <a:t>supprimés grâce  à la librairie NLTK</a:t>
            </a:r>
            <a:endParaRPr lang="fr-FR" sz="1400" dirty="0"/>
          </a:p>
          <a:p>
            <a:pPr>
              <a:lnSpc>
                <a:spcPct val="100000"/>
              </a:lnSpc>
            </a:pPr>
            <a:r>
              <a:rPr lang="fr-FR" sz="1400" dirty="0" smtClean="0"/>
              <a:t>Lemmatisation (mise en forme à la racine de chaque mot (Lemme) pour amener chaque terme à sa forme dictionnaire (NLTK)</a:t>
            </a:r>
          </a:p>
        </p:txBody>
      </p:sp>
    </p:spTree>
    <p:extLst>
      <p:ext uri="{BB962C8B-B14F-4D97-AF65-F5344CB8AC3E}">
        <p14:creationId xmlns:p14="http://schemas.microsoft.com/office/powerpoint/2010/main" val="98014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prstGeom prst="rect">
            <a:avLst/>
          </a:prstGeom>
        </p:spPr>
        <p:txBody>
          <a:bodyPr spcFirstLastPara="1" wrap="square" lIns="0" tIns="0" rIns="0" bIns="0" anchor="ctr" anchorCtr="0">
            <a:noAutofit/>
          </a:bodyPr>
          <a:lstStyle/>
          <a:p>
            <a:r>
              <a:rPr lang="fr-FR" dirty="0"/>
              <a:t>3.2 </a:t>
            </a:r>
            <a:r>
              <a:rPr lang="fr-FR" sz="2800" dirty="0">
                <a:latin typeface="Barlow Light" panose="00000400000000000000" pitchFamily="2" charset="0"/>
              </a:rPr>
              <a:t>PREPARATION DES DONNEES </a:t>
            </a:r>
            <a:endParaRPr dirty="0"/>
          </a:p>
        </p:txBody>
      </p:sp>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8" name="Google Shape;551;p18"/>
          <p:cNvSpPr txBox="1">
            <a:spLocks noGrp="1"/>
          </p:cNvSpPr>
          <p:nvPr>
            <p:ph type="body" idx="1"/>
          </p:nvPr>
        </p:nvSpPr>
        <p:spPr>
          <a:xfrm>
            <a:off x="4710400" y="3632616"/>
            <a:ext cx="3726750" cy="971184"/>
          </a:xfrm>
          <a:prstGeom prst="rect">
            <a:avLst/>
          </a:prstGeom>
        </p:spPr>
        <p:txBody>
          <a:bodyPr spcFirstLastPara="1" wrap="square" lIns="0" tIns="0" rIns="0" bIns="0" anchor="t" anchorCtr="0">
            <a:noAutofit/>
          </a:bodyPr>
          <a:lstStyle/>
          <a:p>
            <a:pPr marL="76200" indent="0" algn="just">
              <a:lnSpc>
                <a:spcPct val="100000"/>
              </a:lnSpc>
              <a:buNone/>
            </a:pPr>
            <a:r>
              <a:rPr lang="fr-FR" sz="1200" dirty="0" smtClean="0"/>
              <a:t>Nous avons </a:t>
            </a:r>
            <a:r>
              <a:rPr lang="fr-FR" sz="1200" dirty="0"/>
              <a:t>décidé d’utiliser une vectorisation par TF-IDF pour la suite des travaux. Afin de de ne garder que les </a:t>
            </a:r>
            <a:r>
              <a:rPr lang="fr-FR" sz="1200" dirty="0" err="1"/>
              <a:t>tokens</a:t>
            </a:r>
            <a:r>
              <a:rPr lang="fr-FR" sz="1200" dirty="0"/>
              <a:t> les plus représentatifs, nous avons entrainé les modèles de vectorisation sur des dictionnaire de correspondance (</a:t>
            </a:r>
            <a:r>
              <a:rPr lang="fr-FR" sz="1200" dirty="0" err="1"/>
              <a:t>vocabulary</a:t>
            </a:r>
            <a:r>
              <a:rPr lang="fr-FR" sz="1200" dirty="0"/>
              <a:t>) ne comportant que des termes dont la fréquence est supérieure à 1000 occurrences dans le corpus</a:t>
            </a:r>
            <a:r>
              <a:rPr lang="fr-FR" sz="1200" dirty="0" smtClean="0"/>
              <a:t>.</a:t>
            </a:r>
          </a:p>
        </p:txBody>
      </p:sp>
      <p:pic>
        <p:nvPicPr>
          <p:cNvPr id="2" name="Picture 1"/>
          <p:cNvPicPr>
            <a:picLocks noChangeAspect="1"/>
          </p:cNvPicPr>
          <p:nvPr/>
        </p:nvPicPr>
        <p:blipFill>
          <a:blip r:embed="rId3"/>
          <a:stretch>
            <a:fillRect/>
          </a:stretch>
        </p:blipFill>
        <p:spPr>
          <a:xfrm>
            <a:off x="1028700" y="3632616"/>
            <a:ext cx="3338800" cy="1446654"/>
          </a:xfrm>
          <a:prstGeom prst="rect">
            <a:avLst/>
          </a:prstGeom>
        </p:spPr>
      </p:pic>
      <p:sp>
        <p:nvSpPr>
          <p:cNvPr id="6" name="Google Shape;551;p18"/>
          <p:cNvSpPr txBox="1">
            <a:spLocks/>
          </p:cNvSpPr>
          <p:nvPr/>
        </p:nvSpPr>
        <p:spPr>
          <a:xfrm>
            <a:off x="648754" y="1318000"/>
            <a:ext cx="8273350" cy="1984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76200" indent="0" algn="just">
              <a:lnSpc>
                <a:spcPct val="100000"/>
              </a:lnSpc>
              <a:buFont typeface="Barlow Light"/>
              <a:buNone/>
            </a:pPr>
            <a:r>
              <a:rPr lang="fr-FR" sz="1200" dirty="0" smtClean="0"/>
              <a:t>Afin de pouvoir entraîner les modèles nous avons besoin de transformer les listes de </a:t>
            </a:r>
            <a:r>
              <a:rPr lang="fr-FR" sz="1200" dirty="0" err="1" smtClean="0"/>
              <a:t>tokens</a:t>
            </a:r>
            <a:r>
              <a:rPr lang="fr-FR" sz="1200" dirty="0" smtClean="0"/>
              <a:t> lemmatisés en vecteurs. Deux méthodes sont couramment utilisées :</a:t>
            </a:r>
          </a:p>
          <a:p>
            <a:pPr algn="just">
              <a:lnSpc>
                <a:spcPct val="100000"/>
              </a:lnSpc>
              <a:buFontTx/>
              <a:buChar char="-"/>
            </a:pPr>
            <a:r>
              <a:rPr lang="fr-FR" sz="1200" dirty="0" smtClean="0"/>
              <a:t>Bag of </a:t>
            </a:r>
            <a:r>
              <a:rPr lang="fr-FR" sz="1200" dirty="0" err="1" smtClean="0"/>
              <a:t>words</a:t>
            </a:r>
            <a:r>
              <a:rPr lang="fr-FR" sz="1200" dirty="0" smtClean="0"/>
              <a:t> : Chaque liste de </a:t>
            </a:r>
            <a:r>
              <a:rPr lang="fr-FR" sz="1200" dirty="0" err="1" smtClean="0"/>
              <a:t>token</a:t>
            </a:r>
            <a:r>
              <a:rPr lang="fr-FR" sz="1200" dirty="0" smtClean="0"/>
              <a:t> (appelée document) est transformée en un vecteur indiquant la fréquence brute de chaque terme du corpus dans la liste. </a:t>
            </a:r>
          </a:p>
          <a:p>
            <a:pPr algn="just">
              <a:lnSpc>
                <a:spcPct val="100000"/>
              </a:lnSpc>
              <a:buFontTx/>
              <a:buChar char="-"/>
            </a:pPr>
            <a:r>
              <a:rPr lang="fr-FR" sz="1200" dirty="0" smtClean="0"/>
              <a:t>TF-IDF : (de l'anglais </a:t>
            </a:r>
            <a:r>
              <a:rPr lang="fr-FR" sz="1200" dirty="0" err="1" smtClean="0"/>
              <a:t>term</a:t>
            </a:r>
            <a:r>
              <a:rPr lang="fr-FR" sz="1200" dirty="0" smtClean="0"/>
              <a:t> </a:t>
            </a:r>
            <a:r>
              <a:rPr lang="fr-FR" sz="1200" b="1" dirty="0" err="1" smtClean="0"/>
              <a:t>frequency</a:t>
            </a:r>
            <a:r>
              <a:rPr lang="fr-FR" sz="1200" b="1" dirty="0" smtClean="0"/>
              <a:t>-inverse document </a:t>
            </a:r>
            <a:r>
              <a:rPr lang="fr-FR" sz="1200" b="1" dirty="0" err="1" smtClean="0"/>
              <a:t>frequency</a:t>
            </a:r>
            <a:r>
              <a:rPr lang="fr-FR" sz="1200" dirty="0" smtClean="0"/>
              <a:t>) est une méthode de pondération souvent utilisée en recherche d'information et en particulier dans la fouille de textes. Cette mesure statistique permet d'évaluer l'importance d'un terme contenu dans un document, relativement à une collection ou un corpus. Le poids augmente proportionnellement au nombre d'occurrences du mot dans le document. Il varie également en fonction de la fréquence du mot dans le corpus. TF-IDF normalise la fréquence des </a:t>
            </a:r>
            <a:r>
              <a:rPr lang="fr-FR" sz="1200" dirty="0" err="1" smtClean="0"/>
              <a:t>tokens</a:t>
            </a:r>
            <a:r>
              <a:rPr lang="fr-FR" sz="1200" dirty="0" smtClean="0"/>
              <a:t> dans un document par rapport au reste du corpus. Cette approche de codage accentue les termes qui sont très pertinents pour une instance spécifique. </a:t>
            </a:r>
          </a:p>
        </p:txBody>
      </p:sp>
    </p:spTree>
    <p:extLst>
      <p:ext uri="{BB962C8B-B14F-4D97-AF65-F5344CB8AC3E}">
        <p14:creationId xmlns:p14="http://schemas.microsoft.com/office/powerpoint/2010/main" val="41710427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8"/>
        <p:cNvGrpSpPr/>
        <p:nvPr/>
      </p:nvGrpSpPr>
      <p:grpSpPr>
        <a:xfrm>
          <a:off x="0" y="0"/>
          <a:ext cx="0" cy="0"/>
          <a:chOff x="0" y="0"/>
          <a:chExt cx="0" cy="0"/>
        </a:xfrm>
      </p:grpSpPr>
      <p:sp>
        <p:nvSpPr>
          <p:cNvPr id="651" name="Google Shape;651;p2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649" name="Google Shape;649;p27"/>
          <p:cNvSpPr txBox="1">
            <a:spLocks noGrp="1"/>
          </p:cNvSpPr>
          <p:nvPr>
            <p:ph type="ctrTitle" idx="4294967295"/>
          </p:nvPr>
        </p:nvSpPr>
        <p:spPr>
          <a:xfrm>
            <a:off x="2970213" y="1679576"/>
            <a:ext cx="4656137" cy="1160462"/>
          </a:xfrm>
          <a:prstGeom prst="rect">
            <a:avLst/>
          </a:prstGeom>
        </p:spPr>
        <p:txBody>
          <a:bodyPr spcFirstLastPara="1" wrap="square" lIns="0" tIns="0" rIns="0" bIns="0" anchor="ctr" anchorCtr="0">
            <a:noAutofit/>
          </a:bodyPr>
          <a:lstStyle/>
          <a:p>
            <a:pPr lvl="0"/>
            <a:r>
              <a:rPr lang="en" sz="9600" dirty="0" smtClean="0">
                <a:solidFill>
                  <a:schemeClr val="accent1"/>
                </a:solidFill>
              </a:rPr>
              <a:t>35 888</a:t>
            </a:r>
            <a:endParaRPr sz="9600" dirty="0">
              <a:solidFill>
                <a:schemeClr val="accent1"/>
              </a:solidFill>
            </a:endParaRPr>
          </a:p>
        </p:txBody>
      </p:sp>
      <p:sp>
        <p:nvSpPr>
          <p:cNvPr id="650" name="Google Shape;650;p27"/>
          <p:cNvSpPr txBox="1">
            <a:spLocks noGrp="1"/>
          </p:cNvSpPr>
          <p:nvPr>
            <p:ph type="subTitle" idx="4294967295"/>
          </p:nvPr>
        </p:nvSpPr>
        <p:spPr>
          <a:xfrm>
            <a:off x="3027363" y="2928938"/>
            <a:ext cx="4979987" cy="784225"/>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solidFill>
                  <a:schemeClr val="lt1"/>
                </a:solidFill>
              </a:rPr>
              <a:t>Nombre total des observations</a:t>
            </a:r>
            <a:endParaRPr dirty="0">
              <a:solidFill>
                <a:schemeClr val="lt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450464978"/>
              </p:ext>
            </p:extLst>
          </p:nvPr>
        </p:nvGraphicFramePr>
        <p:xfrm>
          <a:off x="3282950" y="374650"/>
          <a:ext cx="2757504" cy="944880"/>
        </p:xfrm>
        <a:graphic>
          <a:graphicData uri="http://schemas.openxmlformats.org/drawingml/2006/table">
            <a:tbl>
              <a:tblPr firstRow="1" bandRow="1">
                <a:effectLst>
                  <a:outerShdw blurRad="50800" dist="38100" dir="16200000" rotWithShape="0">
                    <a:prstClr val="black">
                      <a:alpha val="40000"/>
                    </a:prstClr>
                  </a:outerShdw>
                </a:effectLst>
                <a:tableStyleId>{E960CA2F-AD4F-43A7-B7A6-27E5CA5AA7E8}</a:tableStyleId>
              </a:tblPr>
              <a:tblGrid>
                <a:gridCol w="1378752">
                  <a:extLst>
                    <a:ext uri="{9D8B030D-6E8A-4147-A177-3AD203B41FA5}">
                      <a16:colId xmlns:a16="http://schemas.microsoft.com/office/drawing/2014/main" val="513393913"/>
                    </a:ext>
                  </a:extLst>
                </a:gridCol>
                <a:gridCol w="1378752">
                  <a:extLst>
                    <a:ext uri="{9D8B030D-6E8A-4147-A177-3AD203B41FA5}">
                      <a16:colId xmlns:a16="http://schemas.microsoft.com/office/drawing/2014/main" val="720090578"/>
                    </a:ext>
                  </a:extLst>
                </a:gridCol>
              </a:tblGrid>
              <a:tr h="281653">
                <a:tc gridSpan="2">
                  <a:txBody>
                    <a:bodyPr/>
                    <a:lstStyle/>
                    <a:p>
                      <a:pPr algn="ctr"/>
                      <a:r>
                        <a:rPr lang="fr-FR" sz="1600" dirty="0">
                          <a:solidFill>
                            <a:schemeClr val="accent5"/>
                          </a:solidFill>
                        </a:rPr>
                        <a:t>Données restantes</a:t>
                      </a:r>
                    </a:p>
                  </a:txBody>
                  <a:tcPr>
                    <a:solidFill>
                      <a:schemeClr val="bg1">
                        <a:lumMod val="95000"/>
                      </a:schemeClr>
                    </a:solidFill>
                  </a:tcPr>
                </a:tc>
                <a:tc hMerge="1">
                  <a:txBody>
                    <a:bodyPr/>
                    <a:lstStyle/>
                    <a:p>
                      <a:endParaRPr lang="fr-FR" dirty="0"/>
                    </a:p>
                  </a:txBody>
                  <a:tcPr/>
                </a:tc>
                <a:extLst>
                  <a:ext uri="{0D108BD9-81ED-4DB2-BD59-A6C34878D82A}">
                    <a16:rowId xmlns:a16="http://schemas.microsoft.com/office/drawing/2014/main" val="4202515134"/>
                  </a:ext>
                </a:extLst>
              </a:tr>
              <a:tr h="256048">
                <a:tc>
                  <a:txBody>
                    <a:bodyPr/>
                    <a:lstStyle/>
                    <a:p>
                      <a:pPr algn="ctr"/>
                      <a:r>
                        <a:rPr lang="fr-FR" dirty="0">
                          <a:solidFill>
                            <a:schemeClr val="accent5"/>
                          </a:solidFill>
                        </a:rPr>
                        <a:t>Avant</a:t>
                      </a:r>
                    </a:p>
                  </a:txBody>
                  <a:tcPr/>
                </a:tc>
                <a:tc>
                  <a:txBody>
                    <a:bodyPr/>
                    <a:lstStyle/>
                    <a:p>
                      <a:pPr algn="ctr"/>
                      <a:r>
                        <a:rPr lang="fr-FR" dirty="0">
                          <a:solidFill>
                            <a:schemeClr val="accent5"/>
                          </a:solidFill>
                        </a:rPr>
                        <a:t>Après </a:t>
                      </a:r>
                    </a:p>
                  </a:txBody>
                  <a:tcPr/>
                </a:tc>
                <a:extLst>
                  <a:ext uri="{0D108BD9-81ED-4DB2-BD59-A6C34878D82A}">
                    <a16:rowId xmlns:a16="http://schemas.microsoft.com/office/drawing/2014/main" val="607100291"/>
                  </a:ext>
                </a:extLst>
              </a:tr>
              <a:tr h="256048">
                <a:tc>
                  <a:txBody>
                    <a:bodyPr/>
                    <a:lstStyle/>
                    <a:p>
                      <a:pPr algn="ctr"/>
                      <a:r>
                        <a:rPr lang="fr-FR" dirty="0">
                          <a:solidFill>
                            <a:schemeClr val="accent5"/>
                          </a:solidFill>
                        </a:rPr>
                        <a:t>102501</a:t>
                      </a:r>
                    </a:p>
                  </a:txBody>
                  <a:tcPr/>
                </a:tc>
                <a:tc>
                  <a:txBody>
                    <a:bodyPr/>
                    <a:lstStyle/>
                    <a:p>
                      <a:pPr algn="ctr"/>
                      <a:r>
                        <a:rPr lang="fr-FR" dirty="0">
                          <a:solidFill>
                            <a:schemeClr val="accent5"/>
                          </a:solidFill>
                        </a:rPr>
                        <a:t>35888</a:t>
                      </a:r>
                    </a:p>
                  </a:txBody>
                  <a:tcPr/>
                </a:tc>
                <a:extLst>
                  <a:ext uri="{0D108BD9-81ED-4DB2-BD59-A6C34878D82A}">
                    <a16:rowId xmlns:a16="http://schemas.microsoft.com/office/drawing/2014/main" val="3445271338"/>
                  </a:ext>
                </a:extLst>
              </a:tr>
            </a:tbl>
          </a:graphicData>
        </a:graphic>
      </p:graphicFrame>
    </p:spTree>
    <p:extLst>
      <p:ext uri="{BB962C8B-B14F-4D97-AF65-F5344CB8AC3E}">
        <p14:creationId xmlns:p14="http://schemas.microsoft.com/office/powerpoint/2010/main" val="305667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5"/>
          <p:cNvSpPr txBox="1">
            <a:spLocks noGrp="1"/>
          </p:cNvSpPr>
          <p:nvPr>
            <p:ph type="ctrTitle"/>
          </p:nvPr>
        </p:nvSpPr>
        <p:spPr>
          <a:xfrm>
            <a:off x="401286" y="2181690"/>
            <a:ext cx="6523083" cy="872700"/>
          </a:xfrm>
          <a:prstGeom prst="rect">
            <a:avLst/>
          </a:prstGeom>
        </p:spPr>
        <p:txBody>
          <a:bodyPr spcFirstLastPara="1" wrap="square" lIns="0" tIns="0" rIns="0" bIns="0" anchor="b" anchorCtr="0">
            <a:noAutofit/>
          </a:bodyPr>
          <a:lstStyle/>
          <a:p>
            <a:r>
              <a:rPr lang="fr-FR" dirty="0"/>
              <a:t/>
            </a:r>
            <a:br>
              <a:rPr lang="fr-FR" dirty="0"/>
            </a:br>
            <a:r>
              <a:rPr lang="fr-FR" dirty="0"/>
              <a:t/>
            </a:r>
            <a:br>
              <a:rPr lang="fr-FR" dirty="0"/>
            </a:br>
            <a:r>
              <a:rPr lang="fr-FR" dirty="0"/>
              <a:t>4. ENTRAINEMENT DES</a:t>
            </a:r>
            <a:br>
              <a:rPr lang="fr-FR" dirty="0"/>
            </a:br>
            <a:r>
              <a:rPr lang="fr-FR" dirty="0"/>
              <a:t>    MODELES</a:t>
            </a:r>
            <a:endParaRPr lang="fr-FR" dirty="0">
              <a:latin typeface="Barlow SemiBold" panose="00000700000000000000" pitchFamily="2" charset="0"/>
            </a:endParaRPr>
          </a:p>
        </p:txBody>
      </p:sp>
    </p:spTree>
    <p:extLst>
      <p:ext uri="{BB962C8B-B14F-4D97-AF65-F5344CB8AC3E}">
        <p14:creationId xmlns:p14="http://schemas.microsoft.com/office/powerpoint/2010/main" val="3004988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prstGeom prst="rect">
            <a:avLst/>
          </a:prstGeom>
        </p:spPr>
        <p:txBody>
          <a:bodyPr spcFirstLastPara="1" wrap="square" lIns="0" tIns="0" rIns="0" bIns="0" anchor="ctr" anchorCtr="0">
            <a:noAutofit/>
          </a:bodyPr>
          <a:lstStyle/>
          <a:p>
            <a:pPr lvl="0"/>
            <a:r>
              <a:rPr lang="fr-FR" dirty="0"/>
              <a:t>4.1  APPROCHE SUPERVISEE</a:t>
            </a:r>
            <a:endParaRPr dirty="0"/>
          </a:p>
        </p:txBody>
      </p:sp>
      <p:sp>
        <p:nvSpPr>
          <p:cNvPr id="551" name="Google Shape;551;p18"/>
          <p:cNvSpPr txBox="1">
            <a:spLocks noGrp="1"/>
          </p:cNvSpPr>
          <p:nvPr>
            <p:ph type="body" idx="1"/>
          </p:nvPr>
        </p:nvSpPr>
        <p:spPr>
          <a:xfrm>
            <a:off x="690306" y="1261901"/>
            <a:ext cx="7964744" cy="3881599"/>
          </a:xfrm>
          <a:prstGeom prst="rect">
            <a:avLst/>
          </a:prstGeom>
        </p:spPr>
        <p:txBody>
          <a:bodyPr spcFirstLastPara="1" wrap="square" lIns="0" tIns="0" rIns="0" bIns="0" anchor="t" anchorCtr="0">
            <a:noAutofit/>
          </a:bodyPr>
          <a:lstStyle/>
          <a:p>
            <a:pPr marL="76200" lvl="0" indent="0" algn="ctr">
              <a:buNone/>
            </a:pPr>
            <a:r>
              <a:rPr lang="it-IT" sz="1600" b="1" dirty="0"/>
              <a:t>PRE-TRAITEMENTS  SPECIFIQUE</a:t>
            </a:r>
            <a:endParaRPr lang="pt-BR" sz="1600" dirty="0"/>
          </a:p>
          <a:p>
            <a:r>
              <a:rPr lang="fr-FR" sz="1600" dirty="0"/>
              <a:t>Dédoublonnage des tags-labels (nettoyage des déclinaisons de tags)</a:t>
            </a:r>
          </a:p>
          <a:p>
            <a:r>
              <a:rPr lang="fr-FR" sz="1600" dirty="0"/>
              <a:t>Réduction des dimensions des prédicteurs (réduction par ACP)</a:t>
            </a:r>
          </a:p>
          <a:p>
            <a:pPr>
              <a:lnSpc>
                <a:spcPct val="100000"/>
              </a:lnSpc>
            </a:pPr>
            <a:r>
              <a:rPr lang="fr-FR" sz="1600" dirty="0"/>
              <a:t>Vectorisation des tags-labels (transformation des labels en valeurs </a:t>
            </a:r>
            <a:r>
              <a:rPr lang="fr-FR" sz="1600" dirty="0" smtClean="0"/>
              <a:t>numériques)</a:t>
            </a:r>
          </a:p>
        </p:txBody>
      </p:sp>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8" name="Google Shape;551;p18"/>
          <p:cNvSpPr txBox="1">
            <a:spLocks/>
          </p:cNvSpPr>
          <p:nvPr/>
        </p:nvSpPr>
        <p:spPr>
          <a:xfrm>
            <a:off x="1125486" y="2908851"/>
            <a:ext cx="7094384" cy="124634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76200" indent="0">
              <a:buFont typeface="Barlow Light"/>
              <a:buNone/>
            </a:pPr>
            <a:r>
              <a:rPr lang="fr-FR" sz="1600" dirty="0" smtClean="0"/>
              <a:t>Etant face à une classification multi-classes nous utilisons les version micro de ces indicateurs. Concrètement, cette version des indicateurs est calculée par classe puis agrégés là ou les indicateurs macro sont calculés globalement. Lors de l’évaluation nous nous intéressons à la précision et au temps d’entraînement. Dans le cadre d’une API de suggestion de tags, la capacité d’un modèle à retourner tous les documents associés à chaque terme n’est pas essentielle. Le </a:t>
            </a:r>
            <a:r>
              <a:rPr lang="fr-FR" sz="1600" dirty="0" err="1" smtClean="0"/>
              <a:t>recall</a:t>
            </a:r>
            <a:r>
              <a:rPr lang="fr-FR" sz="1600" dirty="0" smtClean="0"/>
              <a:t> et le F1 score seront toutefois été observés pour affiner l’analyse. </a:t>
            </a:r>
            <a:endParaRPr lang="fr-FR" sz="1600" dirty="0"/>
          </a:p>
        </p:txBody>
      </p:sp>
      <p:sp>
        <p:nvSpPr>
          <p:cNvPr id="5" name="Rectangle 4"/>
          <p:cNvSpPr/>
          <p:nvPr/>
        </p:nvSpPr>
        <p:spPr>
          <a:xfrm>
            <a:off x="3107315" y="2662054"/>
            <a:ext cx="2802370" cy="345736"/>
          </a:xfrm>
          <a:prstGeom prst="rect">
            <a:avLst/>
          </a:prstGeom>
        </p:spPr>
        <p:txBody>
          <a:bodyPr wrap="none">
            <a:spAutoFit/>
          </a:bodyPr>
          <a:lstStyle/>
          <a:p>
            <a:pPr marL="76200" lvl="0" algn="ctr">
              <a:lnSpc>
                <a:spcPct val="115000"/>
              </a:lnSpc>
              <a:spcBef>
                <a:spcPts val="600"/>
              </a:spcBef>
              <a:buClr>
                <a:srgbClr val="F47F24"/>
              </a:buClr>
              <a:buSzPts val="2400"/>
            </a:pPr>
            <a:r>
              <a:rPr lang="fr-FR" sz="1600" b="1" cap="all" dirty="0">
                <a:latin typeface="Barlow Light"/>
                <a:sym typeface="Barlow Light"/>
              </a:rPr>
              <a:t>évaluation des modèles</a:t>
            </a:r>
          </a:p>
        </p:txBody>
      </p:sp>
    </p:spTree>
    <p:extLst>
      <p:ext uri="{BB962C8B-B14F-4D97-AF65-F5344CB8AC3E}">
        <p14:creationId xmlns:p14="http://schemas.microsoft.com/office/powerpoint/2010/main" val="89016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 grpId="0" uiExpand="1" build="p"/>
      <p:bldP spid="8"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prstGeom prst="rect">
            <a:avLst/>
          </a:prstGeom>
        </p:spPr>
        <p:txBody>
          <a:bodyPr spcFirstLastPara="1" wrap="square" lIns="0" tIns="0" rIns="0" bIns="0" anchor="ctr" anchorCtr="0">
            <a:noAutofit/>
          </a:bodyPr>
          <a:lstStyle/>
          <a:p>
            <a:pPr lvl="0"/>
            <a:r>
              <a:rPr lang="fr-FR" dirty="0"/>
              <a:t>4.1  APPROCHE SUPERVISEE</a:t>
            </a:r>
            <a:endParaRPr dirty="0"/>
          </a:p>
        </p:txBody>
      </p:sp>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5" name="Google Shape;551;p18"/>
          <p:cNvSpPr txBox="1">
            <a:spLocks/>
          </p:cNvSpPr>
          <p:nvPr/>
        </p:nvSpPr>
        <p:spPr>
          <a:xfrm>
            <a:off x="-133098" y="1318000"/>
            <a:ext cx="5958771" cy="303069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76200" indent="0" algn="ctr">
              <a:buFont typeface="Barlow Light"/>
              <a:buNone/>
            </a:pPr>
            <a:r>
              <a:rPr lang="it-IT" b="1" dirty="0" smtClean="0"/>
              <a:t>RESULTATS </a:t>
            </a:r>
          </a:p>
          <a:p>
            <a:pPr marL="76200" indent="0" algn="ctr">
              <a:buFont typeface="Barlow Light"/>
              <a:buNone/>
            </a:pPr>
            <a:endParaRPr lang="it-IT" sz="1600" dirty="0" smtClean="0"/>
          </a:p>
          <a:p>
            <a:pPr marL="76200" indent="0" algn="ctr">
              <a:buFont typeface="Barlow Light"/>
              <a:buNone/>
            </a:pPr>
            <a:endParaRPr lang="it-IT" sz="1600" dirty="0" smtClean="0"/>
          </a:p>
          <a:p>
            <a:pPr marL="76200" indent="0" algn="ctr">
              <a:buFont typeface="Barlow Light"/>
              <a:buNone/>
            </a:pPr>
            <a:endParaRPr lang="it-IT" sz="1600" dirty="0" smtClean="0"/>
          </a:p>
          <a:p>
            <a:pPr marL="76200" indent="0" algn="ctr">
              <a:buFont typeface="Barlow Light"/>
              <a:buNone/>
            </a:pPr>
            <a:endParaRPr lang="it-IT" sz="1600" dirty="0" smtClean="0"/>
          </a:p>
          <a:p>
            <a:pPr marL="76200" indent="0" algn="ctr">
              <a:buFont typeface="Barlow Light"/>
              <a:buNone/>
            </a:pPr>
            <a:endParaRPr lang="it-IT" sz="1600" dirty="0" smtClean="0"/>
          </a:p>
          <a:p>
            <a:pPr marL="76200" indent="0" algn="ctr">
              <a:buFont typeface="Barlow Light"/>
              <a:buNone/>
            </a:pPr>
            <a:endParaRPr lang="it-IT" sz="1600" dirty="0" smtClean="0"/>
          </a:p>
          <a:p>
            <a:pPr marL="76200" indent="0" algn="ctr">
              <a:buFont typeface="Barlow Light"/>
              <a:buNone/>
            </a:pPr>
            <a:r>
              <a:rPr lang="it-IT" sz="2800" b="1" dirty="0" smtClean="0"/>
              <a:t>Modèle retenu : SVM</a:t>
            </a:r>
            <a:endParaRPr lang="fr-FR" sz="2800" b="1" dirty="0" smtClean="0"/>
          </a:p>
          <a:p>
            <a:pPr marL="76200" indent="0">
              <a:buFont typeface="Barlow Light"/>
              <a:buNone/>
            </a:pPr>
            <a:endParaRPr lang="fr-FR" dirty="0" smtClean="0"/>
          </a:p>
          <a:p>
            <a:endParaRPr lang="fr-FR" dirty="0" smtClean="0"/>
          </a:p>
          <a:p>
            <a:endParaRPr lang="fr-FR" dirty="0"/>
          </a:p>
        </p:txBody>
      </p:sp>
      <p:pic>
        <p:nvPicPr>
          <p:cNvPr id="2" name="Picture 1"/>
          <p:cNvPicPr>
            <a:picLocks noChangeAspect="1"/>
          </p:cNvPicPr>
          <p:nvPr/>
        </p:nvPicPr>
        <p:blipFill>
          <a:blip r:embed="rId3"/>
          <a:stretch>
            <a:fillRect/>
          </a:stretch>
        </p:blipFill>
        <p:spPr>
          <a:xfrm>
            <a:off x="741762" y="1927806"/>
            <a:ext cx="5083912" cy="1811086"/>
          </a:xfrm>
          <a:prstGeom prst="rect">
            <a:avLst/>
          </a:prstGeom>
        </p:spPr>
      </p:pic>
      <p:sp>
        <p:nvSpPr>
          <p:cNvPr id="4" name="Rectangle 3"/>
          <p:cNvSpPr/>
          <p:nvPr/>
        </p:nvSpPr>
        <p:spPr>
          <a:xfrm>
            <a:off x="5825674" y="1318000"/>
            <a:ext cx="3332280" cy="3323987"/>
          </a:xfrm>
          <a:prstGeom prst="rect">
            <a:avLst/>
          </a:prstGeom>
          <a:solidFill>
            <a:schemeClr val="tx1"/>
          </a:solidFill>
        </p:spPr>
        <p:txBody>
          <a:bodyPr wrap="square">
            <a:spAutoFit/>
          </a:bodyPr>
          <a:lstStyle/>
          <a:p>
            <a:r>
              <a:rPr lang="fr-FR" dirty="0">
                <a:solidFill>
                  <a:srgbClr val="FCF6FF"/>
                </a:solidFill>
                <a:latin typeface="Consolas" panose="020B0609020204030204" pitchFamily="49" charset="0"/>
              </a:rPr>
              <a:t>Si la </a:t>
            </a:r>
            <a:r>
              <a:rPr lang="fr-FR" dirty="0" err="1">
                <a:solidFill>
                  <a:srgbClr val="FCF6FF"/>
                </a:solidFill>
                <a:latin typeface="Consolas" panose="020B0609020204030204" pitchFamily="49" charset="0"/>
              </a:rPr>
              <a:t>Random</a:t>
            </a:r>
            <a:r>
              <a:rPr lang="fr-FR" dirty="0">
                <a:solidFill>
                  <a:srgbClr val="FCF6FF"/>
                </a:solidFill>
                <a:latin typeface="Consolas" panose="020B0609020204030204" pitchFamily="49" charset="0"/>
              </a:rPr>
              <a:t> Forest offre la meilleur précision (7 points supérieure à la SVM), le modèle a un ordre de grandeur de temps d’entrainement significativement plus grand (8 fois plus long que la SVM). Si ce critère n’est pas pénalisant à l’échelle des données utilisée pour les travaux, il pourrait le devenir à une échelle plus importante. Pour cette raison nous avons sélectionné la SVM pour cette approche</a:t>
            </a:r>
            <a:r>
              <a:rPr lang="fr-FR" dirty="0" smtClean="0">
                <a:solidFill>
                  <a:srgbClr val="FCF6FF"/>
                </a:solidFill>
                <a:latin typeface="Consolas" panose="020B0609020204030204" pitchFamily="49" charset="0"/>
              </a:rPr>
              <a:t>.</a:t>
            </a:r>
            <a:endParaRPr lang="fr-FR" dirty="0">
              <a:solidFill>
                <a:srgbClr val="FCF6FF"/>
              </a:solidFill>
              <a:latin typeface="Consolas" panose="020B0609020204030204" pitchFamily="49" charset="0"/>
            </a:endParaRPr>
          </a:p>
        </p:txBody>
      </p:sp>
    </p:spTree>
    <p:extLst>
      <p:ext uri="{BB962C8B-B14F-4D97-AF65-F5344CB8AC3E}">
        <p14:creationId xmlns:p14="http://schemas.microsoft.com/office/powerpoint/2010/main" val="182168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prstGeom prst="rect">
            <a:avLst/>
          </a:prstGeom>
        </p:spPr>
        <p:txBody>
          <a:bodyPr spcFirstLastPara="1" wrap="square" lIns="0" tIns="0" rIns="0" bIns="0" anchor="ctr" anchorCtr="0">
            <a:noAutofit/>
          </a:bodyPr>
          <a:lstStyle/>
          <a:p>
            <a:pPr lvl="0"/>
            <a:r>
              <a:rPr lang="fr-FR" dirty="0"/>
              <a:t>4.2  APPROCHE NON SUPERVISEE</a:t>
            </a:r>
            <a:endParaRPr dirty="0"/>
          </a:p>
        </p:txBody>
      </p:sp>
      <p:sp>
        <p:nvSpPr>
          <p:cNvPr id="551" name="Google Shape;551;p18"/>
          <p:cNvSpPr txBox="1">
            <a:spLocks noGrp="1"/>
          </p:cNvSpPr>
          <p:nvPr>
            <p:ph type="body" idx="1"/>
          </p:nvPr>
        </p:nvSpPr>
        <p:spPr>
          <a:xfrm>
            <a:off x="763604" y="1959380"/>
            <a:ext cx="3019316" cy="920751"/>
          </a:xfrm>
          <a:prstGeom prst="rect">
            <a:avLst/>
          </a:prstGeom>
        </p:spPr>
        <p:txBody>
          <a:bodyPr spcFirstLastPara="1" wrap="square" lIns="0" tIns="0" rIns="0" bIns="0" anchor="t" anchorCtr="0">
            <a:noAutofit/>
          </a:bodyPr>
          <a:lstStyle/>
          <a:p>
            <a:pPr marL="76200" lvl="0" indent="0" algn="ctr">
              <a:buNone/>
            </a:pPr>
            <a:r>
              <a:rPr lang="it-IT" b="1" dirty="0"/>
              <a:t>LE MODELE LDA</a:t>
            </a:r>
          </a:p>
          <a:p>
            <a:pPr lvl="0"/>
            <a:endParaRPr lang="fr-FR" dirty="0"/>
          </a:p>
          <a:p>
            <a:pPr lvl="0"/>
            <a:endParaRPr lang="fr-FR" dirty="0"/>
          </a:p>
        </p:txBody>
      </p:sp>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pic>
        <p:nvPicPr>
          <p:cNvPr id="3" name="Image 2">
            <a:extLst>
              <a:ext uri="{FF2B5EF4-FFF2-40B4-BE49-F238E27FC236}">
                <a16:creationId xmlns:a16="http://schemas.microsoft.com/office/drawing/2014/main" id="{5CFC5EE3-D67F-58C9-CE65-C5AF57C1D2CE}"/>
              </a:ext>
            </a:extLst>
          </p:cNvPr>
          <p:cNvPicPr>
            <a:picLocks noChangeAspect="1"/>
          </p:cNvPicPr>
          <p:nvPr/>
        </p:nvPicPr>
        <p:blipFill>
          <a:blip r:embed="rId3"/>
          <a:stretch>
            <a:fillRect/>
          </a:stretch>
        </p:blipFill>
        <p:spPr>
          <a:xfrm>
            <a:off x="3665554" y="1436386"/>
            <a:ext cx="4838700" cy="1562131"/>
          </a:xfrm>
          <a:prstGeom prst="rect">
            <a:avLst/>
          </a:prstGeom>
        </p:spPr>
      </p:pic>
      <p:sp>
        <p:nvSpPr>
          <p:cNvPr id="4" name="Rectangle 3"/>
          <p:cNvSpPr/>
          <p:nvPr/>
        </p:nvSpPr>
        <p:spPr>
          <a:xfrm>
            <a:off x="1106504" y="2998517"/>
            <a:ext cx="7397750" cy="1600438"/>
          </a:xfrm>
          <a:prstGeom prst="rect">
            <a:avLst/>
          </a:prstGeom>
        </p:spPr>
        <p:txBody>
          <a:bodyPr wrap="square">
            <a:spAutoFit/>
          </a:bodyPr>
          <a:lstStyle/>
          <a:p>
            <a:r>
              <a:rPr lang="fr-FR" dirty="0">
                <a:latin typeface="Barlow Light" panose="020B0604020202020204" charset="0"/>
              </a:rPr>
              <a:t>L'approche de LDA en matière de modélisation de sujets consiste à considérer chaque document comme un ensemble de sujets dans une certaine proportion. Et chaque sujet comme une collection de mots-clés, encore une fois, dans une certaine proportion.</a:t>
            </a:r>
          </a:p>
          <a:p>
            <a:endParaRPr lang="fr-FR" dirty="0">
              <a:latin typeface="Barlow Light" panose="020B0604020202020204" charset="0"/>
            </a:endParaRPr>
          </a:p>
          <a:p>
            <a:r>
              <a:rPr lang="fr-FR" dirty="0">
                <a:latin typeface="Barlow Light" panose="020B0604020202020204" charset="0"/>
              </a:rPr>
              <a:t>Une fois que vous avez fourni à l'algorithme le nombre de sujets, tout ce qu'il fait est de réorganiser la distribution des sujets dans les documents et la distribution des mots-clés dans les sujets pour obtenir une bonne composition de la distribution sujet-mots-clés.</a:t>
            </a:r>
          </a:p>
        </p:txBody>
      </p:sp>
    </p:spTree>
    <p:extLst>
      <p:ext uri="{BB962C8B-B14F-4D97-AF65-F5344CB8AC3E}">
        <p14:creationId xmlns:p14="http://schemas.microsoft.com/office/powerpoint/2010/main" val="399738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5"/>
          <p:cNvSpPr txBox="1">
            <a:spLocks noGrp="1"/>
          </p:cNvSpPr>
          <p:nvPr>
            <p:ph type="ctrTitle"/>
          </p:nvPr>
        </p:nvSpPr>
        <p:spPr>
          <a:xfrm>
            <a:off x="603424" y="1794125"/>
            <a:ext cx="5583367" cy="872700"/>
          </a:xfrm>
          <a:prstGeom prst="rect">
            <a:avLst/>
          </a:prstGeom>
        </p:spPr>
        <p:txBody>
          <a:bodyPr spcFirstLastPara="1" wrap="square" lIns="0" tIns="0" rIns="0" bIns="0" anchor="b" anchorCtr="0">
            <a:noAutofit/>
          </a:bodyPr>
          <a:lstStyle/>
          <a:p>
            <a:pPr lvl="0"/>
            <a:r>
              <a:rPr lang="fr-FR" dirty="0"/>
              <a:t>1. RAPPEL DU CONTEXTE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prstGeom prst="rect">
            <a:avLst/>
          </a:prstGeom>
        </p:spPr>
        <p:txBody>
          <a:bodyPr spcFirstLastPara="1" wrap="square" lIns="0" tIns="0" rIns="0" bIns="0" anchor="ctr" anchorCtr="0">
            <a:noAutofit/>
          </a:bodyPr>
          <a:lstStyle/>
          <a:p>
            <a:pPr lvl="0"/>
            <a:r>
              <a:rPr lang="it-IT" dirty="0"/>
              <a:t>4.3  SCORE DE COHERENCE</a:t>
            </a:r>
            <a:endParaRPr dirty="0"/>
          </a:p>
        </p:txBody>
      </p:sp>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pic>
        <p:nvPicPr>
          <p:cNvPr id="5" name="Image 4">
            <a:extLst>
              <a:ext uri="{FF2B5EF4-FFF2-40B4-BE49-F238E27FC236}">
                <a16:creationId xmlns:a16="http://schemas.microsoft.com/office/drawing/2014/main" id="{87FC8A97-1924-491E-8198-4FBF068FD6DE}"/>
              </a:ext>
            </a:extLst>
          </p:cNvPr>
          <p:cNvPicPr>
            <a:picLocks noChangeAspect="1"/>
          </p:cNvPicPr>
          <p:nvPr/>
        </p:nvPicPr>
        <p:blipFill>
          <a:blip r:embed="rId3"/>
          <a:srcRect l="2505" r="2505"/>
          <a:stretch/>
        </p:blipFill>
        <p:spPr>
          <a:xfrm>
            <a:off x="860942" y="1318000"/>
            <a:ext cx="4446902" cy="296387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7" name="Google Shape;551;p18"/>
          <p:cNvSpPr txBox="1">
            <a:spLocks noGrp="1"/>
          </p:cNvSpPr>
          <p:nvPr>
            <p:ph type="body" idx="1"/>
          </p:nvPr>
        </p:nvSpPr>
        <p:spPr>
          <a:xfrm>
            <a:off x="5829300" y="1261901"/>
            <a:ext cx="2825750" cy="3881599"/>
          </a:xfrm>
          <a:prstGeom prst="rect">
            <a:avLst/>
          </a:prstGeom>
        </p:spPr>
        <p:txBody>
          <a:bodyPr spcFirstLastPara="1" wrap="square" lIns="0" tIns="0" rIns="0" bIns="0" anchor="t" anchorCtr="0">
            <a:noAutofit/>
          </a:bodyPr>
          <a:lstStyle/>
          <a:p>
            <a:r>
              <a:rPr lang="fr-FR" sz="1600" dirty="0" smtClean="0"/>
              <a:t>Pour LDA , il est nécessaire de fixer en paramètre du modèle le nombre de topic a créer .</a:t>
            </a:r>
          </a:p>
          <a:p>
            <a:r>
              <a:rPr lang="fr-FR" sz="1600" dirty="0" smtClean="0"/>
              <a:t>Le meilleur score est obtenu avec 13 Topics, notre modèle LDA sera donc entrainé avec ce </a:t>
            </a:r>
            <a:r>
              <a:rPr lang="fr-FR" sz="1600" dirty="0" err="1" smtClean="0"/>
              <a:t>parametre</a:t>
            </a:r>
            <a:r>
              <a:rPr lang="fr-FR" sz="1600" dirty="0" smtClean="0"/>
              <a:t>.</a:t>
            </a:r>
            <a:endParaRPr lang="fr-FR" sz="1600" dirty="0"/>
          </a:p>
        </p:txBody>
      </p:sp>
    </p:spTree>
    <p:extLst>
      <p:ext uri="{BB962C8B-B14F-4D97-AF65-F5344CB8AC3E}">
        <p14:creationId xmlns:p14="http://schemas.microsoft.com/office/powerpoint/2010/main" val="399815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prstGeom prst="rect">
            <a:avLst/>
          </a:prstGeom>
        </p:spPr>
        <p:txBody>
          <a:bodyPr spcFirstLastPara="1" wrap="square" lIns="0" tIns="0" rIns="0" bIns="0" anchor="ctr" anchorCtr="0">
            <a:noAutofit/>
          </a:bodyPr>
          <a:lstStyle/>
          <a:p>
            <a:pPr lvl="0"/>
            <a:r>
              <a:rPr lang="it-IT" dirty="0" smtClean="0"/>
              <a:t>4.4  </a:t>
            </a:r>
            <a:r>
              <a:rPr lang="it-IT" dirty="0"/>
              <a:t>DISTRIBUTION DES TOPICS</a:t>
            </a:r>
            <a:endParaRPr dirty="0"/>
          </a:p>
        </p:txBody>
      </p:sp>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a:p>
        </p:txBody>
      </p:sp>
      <p:pic>
        <p:nvPicPr>
          <p:cNvPr id="3" name="Image 2">
            <a:extLst>
              <a:ext uri="{FF2B5EF4-FFF2-40B4-BE49-F238E27FC236}">
                <a16:creationId xmlns:a16="http://schemas.microsoft.com/office/drawing/2014/main" id="{4A73F3C1-1982-D207-8234-8A49ED489746}"/>
              </a:ext>
            </a:extLst>
          </p:cNvPr>
          <p:cNvPicPr>
            <a:picLocks noChangeAspect="1"/>
          </p:cNvPicPr>
          <p:nvPr/>
        </p:nvPicPr>
        <p:blipFill>
          <a:blip r:embed="rId3"/>
          <a:stretch>
            <a:fillRect/>
          </a:stretch>
        </p:blipFill>
        <p:spPr>
          <a:xfrm>
            <a:off x="904583" y="1623441"/>
            <a:ext cx="7477832" cy="2661206"/>
          </a:xfrm>
          <a:prstGeom prst="rect">
            <a:avLst/>
          </a:prstGeom>
        </p:spPr>
      </p:pic>
      <p:pic>
        <p:nvPicPr>
          <p:cNvPr id="2" name="Picture 1"/>
          <p:cNvPicPr>
            <a:picLocks noChangeAspect="1"/>
          </p:cNvPicPr>
          <p:nvPr/>
        </p:nvPicPr>
        <p:blipFill>
          <a:blip r:embed="rId4"/>
          <a:stretch>
            <a:fillRect/>
          </a:stretch>
        </p:blipFill>
        <p:spPr>
          <a:xfrm>
            <a:off x="330200" y="1318000"/>
            <a:ext cx="8174054" cy="2853950"/>
          </a:xfrm>
          <a:prstGeom prst="rect">
            <a:avLst/>
          </a:prstGeom>
        </p:spPr>
      </p:pic>
    </p:spTree>
    <p:extLst>
      <p:ext uri="{BB962C8B-B14F-4D97-AF65-F5344CB8AC3E}">
        <p14:creationId xmlns:p14="http://schemas.microsoft.com/office/powerpoint/2010/main" val="29957062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15" name="Google Shape;551;p18">
            <a:extLst>
              <a:ext uri="{FF2B5EF4-FFF2-40B4-BE49-F238E27FC236}">
                <a16:creationId xmlns:a16="http://schemas.microsoft.com/office/drawing/2014/main" id="{13C64929-A9D8-8816-6889-A5E2C8F58661}"/>
              </a:ext>
            </a:extLst>
          </p:cNvPr>
          <p:cNvSpPr txBox="1">
            <a:spLocks/>
          </p:cNvSpPr>
          <p:nvPr/>
        </p:nvSpPr>
        <p:spPr>
          <a:xfrm>
            <a:off x="537883" y="273898"/>
            <a:ext cx="8482900" cy="40055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lgn="ctr"/>
            <a:r>
              <a:rPr lang="it-IT" b="1" dirty="0"/>
              <a:t>4.5  DISTRIBUTION SPATIALE DES TOPICS</a:t>
            </a:r>
          </a:p>
          <a:p>
            <a:endParaRPr lang="fr-FR" dirty="0"/>
          </a:p>
          <a:p>
            <a:endParaRPr lang="fr-FR" dirty="0"/>
          </a:p>
        </p:txBody>
      </p:sp>
      <p:pic>
        <p:nvPicPr>
          <p:cNvPr id="4" name="Image 3">
            <a:extLst>
              <a:ext uri="{FF2B5EF4-FFF2-40B4-BE49-F238E27FC236}">
                <a16:creationId xmlns:a16="http://schemas.microsoft.com/office/drawing/2014/main" id="{9F1A421C-F6F9-4E43-763D-C131EBE6A1D9}"/>
              </a:ext>
            </a:extLst>
          </p:cNvPr>
          <p:cNvPicPr>
            <a:picLocks noChangeAspect="1"/>
          </p:cNvPicPr>
          <p:nvPr/>
        </p:nvPicPr>
        <p:blipFill>
          <a:blip r:embed="rId3"/>
          <a:stretch>
            <a:fillRect/>
          </a:stretch>
        </p:blipFill>
        <p:spPr>
          <a:xfrm>
            <a:off x="723899" y="484242"/>
            <a:ext cx="7423151" cy="4741552"/>
          </a:xfrm>
          <a:prstGeom prst="rect">
            <a:avLst/>
          </a:prstGeom>
        </p:spPr>
      </p:pic>
      <p:pic>
        <p:nvPicPr>
          <p:cNvPr id="2" name="Picture 1"/>
          <p:cNvPicPr>
            <a:picLocks noChangeAspect="1"/>
          </p:cNvPicPr>
          <p:nvPr/>
        </p:nvPicPr>
        <p:blipFill>
          <a:blip r:embed="rId4"/>
          <a:stretch>
            <a:fillRect/>
          </a:stretch>
        </p:blipFill>
        <p:spPr>
          <a:xfrm>
            <a:off x="7219964" y="1428750"/>
            <a:ext cx="1937990" cy="1332368"/>
          </a:xfrm>
          <a:prstGeom prst="rect">
            <a:avLst/>
          </a:prstGeom>
        </p:spPr>
      </p:pic>
      <p:pic>
        <p:nvPicPr>
          <p:cNvPr id="3" name="Picture 2"/>
          <p:cNvPicPr>
            <a:picLocks noChangeAspect="1"/>
          </p:cNvPicPr>
          <p:nvPr/>
        </p:nvPicPr>
        <p:blipFill>
          <a:blip r:embed="rId5"/>
          <a:stretch>
            <a:fillRect/>
          </a:stretch>
        </p:blipFill>
        <p:spPr>
          <a:xfrm>
            <a:off x="7565068" y="3270250"/>
            <a:ext cx="1526462" cy="1163372"/>
          </a:xfrm>
          <a:prstGeom prst="rect">
            <a:avLst/>
          </a:prstGeom>
        </p:spPr>
      </p:pic>
    </p:spTree>
    <p:extLst>
      <p:ext uri="{BB962C8B-B14F-4D97-AF65-F5344CB8AC3E}">
        <p14:creationId xmlns:p14="http://schemas.microsoft.com/office/powerpoint/2010/main" val="33004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prstGeom prst="rect">
            <a:avLst/>
          </a:prstGeom>
        </p:spPr>
        <p:txBody>
          <a:bodyPr spcFirstLastPara="1" wrap="square" lIns="0" tIns="0" rIns="0" bIns="0" anchor="ctr" anchorCtr="0">
            <a:noAutofit/>
          </a:bodyPr>
          <a:lstStyle/>
          <a:p>
            <a:pPr lvl="0"/>
            <a:r>
              <a:rPr lang="fr-FR" dirty="0"/>
              <a:t>4.6 COMPARAISON  DES APPROCHES</a:t>
            </a:r>
            <a:r>
              <a:rPr lang="en" dirty="0"/>
              <a:t> </a:t>
            </a:r>
            <a:endParaRPr dirty="0"/>
          </a:p>
        </p:txBody>
      </p:sp>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33</a:t>
            </a:fld>
            <a:endParaRPr/>
          </a:p>
        </p:txBody>
      </p:sp>
      <p:pic>
        <p:nvPicPr>
          <p:cNvPr id="3" name="Image 2">
            <a:extLst>
              <a:ext uri="{FF2B5EF4-FFF2-40B4-BE49-F238E27FC236}">
                <a16:creationId xmlns:a16="http://schemas.microsoft.com/office/drawing/2014/main" id="{89332DDE-81F3-A4C5-ABE8-9B5125DE5D14}"/>
              </a:ext>
            </a:extLst>
          </p:cNvPr>
          <p:cNvPicPr>
            <a:picLocks noChangeAspect="1"/>
          </p:cNvPicPr>
          <p:nvPr/>
        </p:nvPicPr>
        <p:blipFill>
          <a:blip r:embed="rId3"/>
          <a:stretch>
            <a:fillRect/>
          </a:stretch>
        </p:blipFill>
        <p:spPr>
          <a:xfrm>
            <a:off x="1173259" y="1450411"/>
            <a:ext cx="6818881" cy="3550794"/>
          </a:xfrm>
          <a:prstGeom prst="rect">
            <a:avLst/>
          </a:prstGeom>
        </p:spPr>
      </p:pic>
    </p:spTree>
    <p:extLst>
      <p:ext uri="{BB962C8B-B14F-4D97-AF65-F5344CB8AC3E}">
        <p14:creationId xmlns:p14="http://schemas.microsoft.com/office/powerpoint/2010/main" val="18086796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5"/>
          <p:cNvSpPr txBox="1">
            <a:spLocks noGrp="1"/>
          </p:cNvSpPr>
          <p:nvPr>
            <p:ph type="ctrTitle"/>
          </p:nvPr>
        </p:nvSpPr>
        <p:spPr>
          <a:xfrm>
            <a:off x="603425" y="1914542"/>
            <a:ext cx="5497200" cy="87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dirty="0"/>
              <a:t>5. API</a:t>
            </a:r>
          </a:p>
        </p:txBody>
      </p:sp>
      <p:sp>
        <p:nvSpPr>
          <p:cNvPr id="531" name="Google Shape;531;p15"/>
          <p:cNvSpPr txBox="1">
            <a:spLocks noGrp="1"/>
          </p:cNvSpPr>
          <p:nvPr>
            <p:ph type="subTitle" idx="1"/>
          </p:nvPr>
        </p:nvSpPr>
        <p:spPr>
          <a:xfrm>
            <a:off x="603425" y="3068801"/>
            <a:ext cx="5497200" cy="379800"/>
          </a:xfrm>
          <a:prstGeom prst="rect">
            <a:avLst/>
          </a:prstGeom>
        </p:spPr>
        <p:txBody>
          <a:bodyPr spcFirstLastPara="1" wrap="square" lIns="0" tIns="0" rIns="0" bIns="0" anchor="t" anchorCtr="0">
            <a:noAutofit/>
          </a:bodyPr>
          <a:lstStyle/>
          <a:p>
            <a:pPr marL="0" lvl="0" indent="0"/>
            <a:r>
              <a:rPr lang="fr-FR" dirty="0"/>
              <a:t> </a:t>
            </a:r>
            <a:r>
              <a:rPr lang="fr-FR" dirty="0" err="1"/>
              <a:t>FastApi</a:t>
            </a:r>
            <a:r>
              <a:rPr lang="fr-FR" dirty="0"/>
              <a:t> | </a:t>
            </a:r>
            <a:r>
              <a:rPr lang="fr-FR" dirty="0" err="1"/>
              <a:t>Uvicorn</a:t>
            </a:r>
            <a:r>
              <a:rPr lang="fr-FR" dirty="0"/>
              <a:t> | </a:t>
            </a:r>
            <a:r>
              <a:rPr lang="fr-FR" dirty="0" err="1"/>
              <a:t>Heroku</a:t>
            </a:r>
            <a:endParaRPr dirty="0"/>
          </a:p>
        </p:txBody>
      </p:sp>
    </p:spTree>
    <p:extLst>
      <p:ext uri="{BB962C8B-B14F-4D97-AF65-F5344CB8AC3E}">
        <p14:creationId xmlns:p14="http://schemas.microsoft.com/office/powerpoint/2010/main" val="7505127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prstGeom prst="rect">
            <a:avLst/>
          </a:prstGeom>
        </p:spPr>
        <p:txBody>
          <a:bodyPr spcFirstLastPara="1" wrap="square" lIns="0" tIns="0" rIns="0" bIns="0" anchor="ctr" anchorCtr="0">
            <a:noAutofit/>
          </a:bodyPr>
          <a:lstStyle/>
          <a:p>
            <a:pPr lvl="0"/>
            <a:r>
              <a:rPr lang="fr-FR" dirty="0"/>
              <a:t>5.1 DEMONSTRATION DE L'INTERFACE </a:t>
            </a:r>
            <a:endParaRPr sz="1400" dirty="0"/>
          </a:p>
        </p:txBody>
      </p:sp>
      <p:sp>
        <p:nvSpPr>
          <p:cNvPr id="551" name="Google Shape;551;p18"/>
          <p:cNvSpPr txBox="1">
            <a:spLocks noGrp="1"/>
          </p:cNvSpPr>
          <p:nvPr>
            <p:ph type="body" idx="1"/>
          </p:nvPr>
        </p:nvSpPr>
        <p:spPr>
          <a:xfrm>
            <a:off x="745817" y="1328849"/>
            <a:ext cx="7607000" cy="653700"/>
          </a:xfrm>
          <a:prstGeom prst="rect">
            <a:avLst/>
          </a:prstGeom>
        </p:spPr>
        <p:txBody>
          <a:bodyPr spcFirstLastPara="1" wrap="square" lIns="0" tIns="0" rIns="0" bIns="0" anchor="t" anchorCtr="0">
            <a:noAutofit/>
          </a:bodyPr>
          <a:lstStyle/>
          <a:p>
            <a:pPr marL="76200" lvl="0" indent="0">
              <a:buNone/>
            </a:pPr>
            <a:r>
              <a:rPr lang="fr-FR" dirty="0"/>
              <a:t>https://stackoverflowtagspredict.herokuapp.com/docs</a:t>
            </a:r>
          </a:p>
        </p:txBody>
      </p:sp>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35</a:t>
            </a:fld>
            <a:endParaRPr/>
          </a:p>
        </p:txBody>
      </p:sp>
      <p:pic>
        <p:nvPicPr>
          <p:cNvPr id="4" name="Image 3">
            <a:extLst>
              <a:ext uri="{FF2B5EF4-FFF2-40B4-BE49-F238E27FC236}">
                <a16:creationId xmlns:a16="http://schemas.microsoft.com/office/drawing/2014/main" id="{3C62DBC0-AA52-42D2-BD42-63A99D92B68F}"/>
              </a:ext>
            </a:extLst>
          </p:cNvPr>
          <p:cNvPicPr>
            <a:picLocks noChangeAspect="1"/>
          </p:cNvPicPr>
          <p:nvPr/>
        </p:nvPicPr>
        <p:blipFill>
          <a:blip r:embed="rId3"/>
          <a:srcRect t="16742" b="16742"/>
          <a:stretch/>
        </p:blipFill>
        <p:spPr>
          <a:xfrm>
            <a:off x="1420239" y="1931178"/>
            <a:ext cx="6290552" cy="321232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10645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1">
                                            <p:txEl>
                                              <p:pRg st="0" end="0"/>
                                            </p:txEl>
                                          </p:spTgt>
                                        </p:tgtEl>
                                        <p:attrNameLst>
                                          <p:attrName>style.visibility</p:attrName>
                                        </p:attrNameLst>
                                      </p:cBhvr>
                                      <p:to>
                                        <p:strVal val="visible"/>
                                      </p:to>
                                    </p:set>
                                    <p:animEffect transition="in" filter="fade">
                                      <p:cBhvr>
                                        <p:cTn id="7" dur="500"/>
                                        <p:tgtEl>
                                          <p:spTgt spid="55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prstGeom prst="rect">
            <a:avLst/>
          </a:prstGeom>
        </p:spPr>
        <p:txBody>
          <a:bodyPr spcFirstLastPara="1" wrap="square" lIns="0" tIns="0" rIns="0" bIns="0" anchor="ctr" anchorCtr="0">
            <a:noAutofit/>
          </a:bodyPr>
          <a:lstStyle/>
          <a:p>
            <a:pPr lvl="0"/>
            <a:r>
              <a:rPr lang="fr-FR" dirty="0"/>
              <a:t>5.1 DEMONSTRATION </a:t>
            </a:r>
            <a:r>
              <a:rPr lang="fr-FR" dirty="0" smtClean="0"/>
              <a:t>TEST POSTMAN</a:t>
            </a:r>
            <a:endParaRPr sz="1400" dirty="0"/>
          </a:p>
        </p:txBody>
      </p:sp>
      <p:sp>
        <p:nvSpPr>
          <p:cNvPr id="551" name="Google Shape;551;p18"/>
          <p:cNvSpPr txBox="1">
            <a:spLocks noGrp="1"/>
          </p:cNvSpPr>
          <p:nvPr>
            <p:ph type="body" idx="1"/>
          </p:nvPr>
        </p:nvSpPr>
        <p:spPr>
          <a:xfrm>
            <a:off x="745817" y="1328849"/>
            <a:ext cx="7900642" cy="653700"/>
          </a:xfrm>
          <a:prstGeom prst="rect">
            <a:avLst/>
          </a:prstGeom>
        </p:spPr>
        <p:txBody>
          <a:bodyPr spcFirstLastPara="1" wrap="square" lIns="0" tIns="0" rIns="0" bIns="0" anchor="t" anchorCtr="0">
            <a:noAutofit/>
          </a:bodyPr>
          <a:lstStyle/>
          <a:p>
            <a:pPr marL="76200" lvl="0" indent="0">
              <a:buNone/>
            </a:pPr>
            <a:r>
              <a:rPr lang="fr-FR" dirty="0"/>
              <a:t>https://</a:t>
            </a:r>
            <a:r>
              <a:rPr lang="fr-FR" dirty="0" smtClean="0"/>
              <a:t>stackoverflowtagspredict.herokuapp.com/predict</a:t>
            </a:r>
            <a:endParaRPr lang="fr-FR" dirty="0"/>
          </a:p>
        </p:txBody>
      </p:sp>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a:p>
        </p:txBody>
      </p:sp>
      <p:pic>
        <p:nvPicPr>
          <p:cNvPr id="4" name="Image 3">
            <a:extLst>
              <a:ext uri="{FF2B5EF4-FFF2-40B4-BE49-F238E27FC236}">
                <a16:creationId xmlns:a16="http://schemas.microsoft.com/office/drawing/2014/main" id="{3C62DBC0-AA52-42D2-BD42-63A99D92B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006" y="1837048"/>
            <a:ext cx="6180333" cy="321232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71447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1">
                                            <p:txEl>
                                              <p:pRg st="0" end="0"/>
                                            </p:txEl>
                                          </p:spTgt>
                                        </p:tgtEl>
                                        <p:attrNameLst>
                                          <p:attrName>style.visibility</p:attrName>
                                        </p:attrNameLst>
                                      </p:cBhvr>
                                      <p:to>
                                        <p:strVal val="visible"/>
                                      </p:to>
                                    </p:set>
                                    <p:animEffect transition="in" filter="fade">
                                      <p:cBhvr>
                                        <p:cTn id="7" dur="500"/>
                                        <p:tgtEl>
                                          <p:spTgt spid="55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prstGeom prst="rect">
            <a:avLst/>
          </a:prstGeom>
        </p:spPr>
        <p:txBody>
          <a:bodyPr spcFirstLastPara="1" wrap="square" lIns="0" tIns="0" rIns="0" bIns="0" anchor="ctr" anchorCtr="0">
            <a:noAutofit/>
          </a:bodyPr>
          <a:lstStyle/>
          <a:p>
            <a:pPr lvl="0"/>
            <a:r>
              <a:rPr lang="fr-FR" dirty="0"/>
              <a:t>5.1 DEMONSTRATION </a:t>
            </a:r>
            <a:r>
              <a:rPr lang="fr-FR" dirty="0" smtClean="0"/>
              <a:t>TEST POSTMAN</a:t>
            </a:r>
            <a:endParaRPr sz="1400" dirty="0"/>
          </a:p>
        </p:txBody>
      </p:sp>
      <p:sp>
        <p:nvSpPr>
          <p:cNvPr id="551" name="Google Shape;551;p18"/>
          <p:cNvSpPr txBox="1">
            <a:spLocks noGrp="1"/>
          </p:cNvSpPr>
          <p:nvPr>
            <p:ph type="body" idx="1"/>
          </p:nvPr>
        </p:nvSpPr>
        <p:spPr>
          <a:xfrm>
            <a:off x="745817" y="1328849"/>
            <a:ext cx="7900642" cy="653700"/>
          </a:xfrm>
          <a:prstGeom prst="rect">
            <a:avLst/>
          </a:prstGeom>
        </p:spPr>
        <p:txBody>
          <a:bodyPr spcFirstLastPara="1" wrap="square" lIns="0" tIns="0" rIns="0" bIns="0" anchor="t" anchorCtr="0">
            <a:noAutofit/>
          </a:bodyPr>
          <a:lstStyle/>
          <a:p>
            <a:pPr marL="76200" lvl="0" indent="0">
              <a:buNone/>
            </a:pPr>
            <a:r>
              <a:rPr lang="fr-FR" dirty="0"/>
              <a:t>https://</a:t>
            </a:r>
            <a:r>
              <a:rPr lang="fr-FR" dirty="0" smtClean="0"/>
              <a:t>stackoverflowtagspredict.herokuapp.com/predict</a:t>
            </a:r>
            <a:endParaRPr lang="fr-FR" dirty="0"/>
          </a:p>
        </p:txBody>
      </p:sp>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37</a:t>
            </a:fld>
            <a:endParaRPr/>
          </a:p>
        </p:txBody>
      </p:sp>
      <p:pic>
        <p:nvPicPr>
          <p:cNvPr id="4" name="Image 3">
            <a:extLst>
              <a:ext uri="{FF2B5EF4-FFF2-40B4-BE49-F238E27FC236}">
                <a16:creationId xmlns:a16="http://schemas.microsoft.com/office/drawing/2014/main" id="{3C62DBC0-AA52-42D2-BD42-63A99D92B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9846" y="1837048"/>
            <a:ext cx="3950652" cy="321232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1800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1">
                                            <p:txEl>
                                              <p:pRg st="0" end="0"/>
                                            </p:txEl>
                                          </p:spTgt>
                                        </p:tgtEl>
                                        <p:attrNameLst>
                                          <p:attrName>style.visibility</p:attrName>
                                        </p:attrNameLst>
                                      </p:cBhvr>
                                      <p:to>
                                        <p:strVal val="visible"/>
                                      </p:to>
                                    </p:set>
                                    <p:animEffect transition="in" filter="fade">
                                      <p:cBhvr>
                                        <p:cTn id="7" dur="500"/>
                                        <p:tgtEl>
                                          <p:spTgt spid="55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5"/>
          <p:cNvSpPr txBox="1">
            <a:spLocks noGrp="1"/>
          </p:cNvSpPr>
          <p:nvPr>
            <p:ph type="ctrTitle"/>
          </p:nvPr>
        </p:nvSpPr>
        <p:spPr>
          <a:xfrm>
            <a:off x="610859" y="2385649"/>
            <a:ext cx="5811230" cy="8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fr-FR" b="1" dirty="0"/>
              <a:t>6. CONCLUSION</a:t>
            </a:r>
          </a:p>
        </p:txBody>
      </p:sp>
    </p:spTree>
    <p:extLst>
      <p:ext uri="{BB962C8B-B14F-4D97-AF65-F5344CB8AC3E}">
        <p14:creationId xmlns:p14="http://schemas.microsoft.com/office/powerpoint/2010/main" val="11593732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CONCLUSION</a:t>
            </a:r>
            <a:endParaRPr dirty="0"/>
          </a:p>
        </p:txBody>
      </p:sp>
      <p:sp>
        <p:nvSpPr>
          <p:cNvPr id="551" name="Google Shape;551;p18"/>
          <p:cNvSpPr txBox="1">
            <a:spLocks noGrp="1"/>
          </p:cNvSpPr>
          <p:nvPr>
            <p:ph type="body" idx="1"/>
          </p:nvPr>
        </p:nvSpPr>
        <p:spPr>
          <a:xfrm>
            <a:off x="661100" y="1318000"/>
            <a:ext cx="8386256" cy="2886000"/>
          </a:xfrm>
          <a:prstGeom prst="rect">
            <a:avLst/>
          </a:prstGeom>
        </p:spPr>
        <p:txBody>
          <a:bodyPr spcFirstLastPara="1" wrap="square" lIns="0" tIns="0" rIns="0" bIns="0" anchor="t" anchorCtr="0">
            <a:noAutofit/>
          </a:bodyPr>
          <a:lstStyle/>
          <a:p>
            <a:pPr marL="76200" indent="0">
              <a:buNone/>
            </a:pPr>
            <a:endParaRPr lang="fr-FR" dirty="0"/>
          </a:p>
          <a:p>
            <a:pPr marL="76200" indent="0">
              <a:buNone/>
            </a:pPr>
            <a:endParaRPr lang="fr-FR" dirty="0"/>
          </a:p>
        </p:txBody>
      </p:sp>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9" name="Google Shape;551;p18">
            <a:extLst>
              <a:ext uri="{FF2B5EF4-FFF2-40B4-BE49-F238E27FC236}">
                <a16:creationId xmlns:a16="http://schemas.microsoft.com/office/drawing/2014/main" id="{6129D759-B6D9-17FC-32E3-C9C5F5421EEA}"/>
              </a:ext>
            </a:extLst>
          </p:cNvPr>
          <p:cNvSpPr txBox="1">
            <a:spLocks/>
          </p:cNvSpPr>
          <p:nvPr/>
        </p:nvSpPr>
        <p:spPr>
          <a:xfrm>
            <a:off x="596901" y="1222750"/>
            <a:ext cx="8450455" cy="20030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r>
              <a:rPr lang="fr-FR" sz="1600" dirty="0"/>
              <a:t>Nous avons fait beaucoup de simplifications dans </a:t>
            </a:r>
            <a:r>
              <a:rPr lang="fr-FR" sz="1600"/>
              <a:t>notre </a:t>
            </a:r>
            <a:r>
              <a:rPr lang="fr-FR" sz="1600" smtClean="0"/>
              <a:t>travail</a:t>
            </a:r>
          </a:p>
          <a:p>
            <a:r>
              <a:rPr lang="fr-FR" sz="1600" smtClean="0"/>
              <a:t>Sur </a:t>
            </a:r>
            <a:r>
              <a:rPr lang="fr-FR" sz="1600" dirty="0"/>
              <a:t>un nombre aussi restreint de tests empiriques il serait hasardeux de tirer des conclusions quant aux choix d’un modèle. Nous notons </a:t>
            </a:r>
            <a:r>
              <a:rPr lang="fr-FR" sz="1600" dirty="0" smtClean="0"/>
              <a:t>que </a:t>
            </a:r>
            <a:r>
              <a:rPr lang="fr-FR" sz="1600" dirty="0"/>
              <a:t>les deux modèles ont retourné des tags cohérents avec ceux initialement renseigné par les </a:t>
            </a:r>
            <a:r>
              <a:rPr lang="fr-FR" sz="1600" dirty="0" smtClean="0"/>
              <a:t>utilisateurs.</a:t>
            </a:r>
            <a:endParaRPr lang="fr-FR" sz="1600" dirty="0"/>
          </a:p>
          <a:p>
            <a:r>
              <a:rPr lang="fr-FR" sz="1600" dirty="0"/>
              <a:t>Au-delà des prédictions, il s’avère que l’approche non supervisée est soumise à moins de contraintes que l’approche supervisée. En effet l’approche supervisée nécessite un travail plus important sur le dimensionnement des données et leur </a:t>
            </a:r>
            <a:r>
              <a:rPr lang="fr-FR" sz="1600" dirty="0" err="1"/>
              <a:t>pré-traitement</a:t>
            </a:r>
            <a:r>
              <a:rPr lang="fr-FR" sz="1600" dirty="0"/>
              <a:t> avant entrainement. De plus cette approche nécessite de maintenir plus de ressources (modèle de PCA,  modèle de vectorisation des tags, SVM) que l’approche non supervisée (modèle LDA et </a:t>
            </a:r>
            <a:r>
              <a:rPr lang="fr-FR" sz="1600" dirty="0" err="1"/>
              <a:t>vocabulary</a:t>
            </a:r>
            <a:r>
              <a:rPr lang="fr-FR" sz="1600" dirty="0" smtClean="0"/>
              <a:t>).</a:t>
            </a:r>
          </a:p>
          <a:p>
            <a:r>
              <a:rPr lang="fr-FR" sz="1600" dirty="0" smtClean="0"/>
              <a:t> </a:t>
            </a:r>
            <a:r>
              <a:rPr lang="fr-FR" sz="1600" dirty="0"/>
              <a:t>Nous intégrons toutefois les deux approches dans l’API à titre </a:t>
            </a:r>
            <a:r>
              <a:rPr lang="fr-FR" sz="1600" dirty="0" smtClean="0"/>
              <a:t>d’illustration</a:t>
            </a:r>
            <a:r>
              <a:rPr lang="fr-FR" sz="1600" dirty="0"/>
              <a:t>.</a:t>
            </a:r>
          </a:p>
        </p:txBody>
      </p:sp>
    </p:spTree>
    <p:extLst>
      <p:ext uri="{BB962C8B-B14F-4D97-AF65-F5344CB8AC3E}">
        <p14:creationId xmlns:p14="http://schemas.microsoft.com/office/powerpoint/2010/main" val="3356096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550" name="Google Shape;550;p18"/>
          <p:cNvSpPr txBox="1">
            <a:spLocks noGrp="1"/>
          </p:cNvSpPr>
          <p:nvPr>
            <p:ph type="title" idx="4294967295"/>
          </p:nvPr>
        </p:nvSpPr>
        <p:spPr>
          <a:xfrm>
            <a:off x="1300163" y="663575"/>
            <a:ext cx="7843837" cy="65405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a:t>1.1  </a:t>
            </a:r>
            <a:r>
              <a:rPr lang="en" dirty="0"/>
              <a:t>OLIST STORE</a:t>
            </a:r>
            <a:endParaRPr dirty="0"/>
          </a:p>
        </p:txBody>
      </p:sp>
      <p:sp>
        <p:nvSpPr>
          <p:cNvPr id="551" name="Google Shape;551;p18"/>
          <p:cNvSpPr txBox="1">
            <a:spLocks noGrp="1"/>
          </p:cNvSpPr>
          <p:nvPr>
            <p:ph type="body" idx="4294967295"/>
          </p:nvPr>
        </p:nvSpPr>
        <p:spPr>
          <a:xfrm>
            <a:off x="1870168" y="85171"/>
            <a:ext cx="6332538" cy="2886075"/>
          </a:xfrm>
          <a:prstGeom prst="rect">
            <a:avLst/>
          </a:prstGeom>
        </p:spPr>
        <p:txBody>
          <a:bodyPr spcFirstLastPara="1" wrap="square" lIns="0" tIns="0" rIns="0" bIns="0" anchor="t" anchorCtr="0">
            <a:noAutofit/>
          </a:bodyPr>
          <a:lstStyle/>
          <a:p>
            <a:pPr marL="76200" indent="0">
              <a:buNone/>
            </a:pPr>
            <a:r>
              <a:rPr lang="fr-FR" sz="2000" dirty="0" err="1" smtClean="0"/>
              <a:t>Stack</a:t>
            </a:r>
            <a:r>
              <a:rPr lang="fr-FR" sz="2000" dirty="0" smtClean="0"/>
              <a:t> </a:t>
            </a:r>
            <a:r>
              <a:rPr lang="fr-FR" sz="2000" dirty="0" err="1"/>
              <a:t>Overflow</a:t>
            </a:r>
            <a:r>
              <a:rPr lang="fr-FR" sz="2000" dirty="0"/>
              <a:t> est un site de question réponse. Chaque membre peut voter pour les questions et réponses postées, faisant gagner des points, appelés réputation, à leurs auteurs.</a:t>
            </a:r>
          </a:p>
          <a:p>
            <a:pPr marL="76200" lvl="0" indent="0">
              <a:buNone/>
            </a:pPr>
            <a:r>
              <a:rPr lang="fr-FR" dirty="0" smtClean="0"/>
              <a:t>SUPPORT </a:t>
            </a:r>
            <a:r>
              <a:rPr lang="fr-FR" dirty="0"/>
              <a:t>DE REFERENCE</a:t>
            </a:r>
          </a:p>
          <a:p>
            <a:pPr lvl="0"/>
            <a:r>
              <a:rPr lang="fr-FR" dirty="0"/>
              <a:t>Création : 2008</a:t>
            </a:r>
          </a:p>
          <a:p>
            <a:pPr lvl="0"/>
            <a:r>
              <a:rPr lang="fr-FR" dirty="0"/>
              <a:t>100 millions visiteurs uniques / mois</a:t>
            </a:r>
          </a:p>
          <a:p>
            <a:pPr lvl="0"/>
            <a:r>
              <a:rPr lang="fr-FR" dirty="0"/>
              <a:t>4 questions par minute</a:t>
            </a:r>
          </a:p>
          <a:p>
            <a:pPr marL="76200" lvl="0" indent="0">
              <a:buNone/>
            </a:pPr>
            <a:r>
              <a:rPr lang="fr-FR" dirty="0"/>
              <a:t>DEMANDE</a:t>
            </a:r>
          </a:p>
          <a:p>
            <a:pPr lvl="0"/>
            <a:r>
              <a:rPr lang="fr-FR" dirty="0"/>
              <a:t>Un outil de suggestion de tags</a:t>
            </a:r>
            <a:endParaRPr dirty="0"/>
          </a:p>
        </p:txBody>
      </p:sp>
      <p:pic>
        <p:nvPicPr>
          <p:cNvPr id="9" name="Image 8">
            <a:extLst>
              <a:ext uri="{FF2B5EF4-FFF2-40B4-BE49-F238E27FC236}">
                <a16:creationId xmlns:a16="http://schemas.microsoft.com/office/drawing/2014/main" id="{0B463EBE-C8FD-4FE8-9D05-8C836B4811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23" y="0"/>
            <a:ext cx="9197789" cy="5016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ppt_x"/>
                                          </p:val>
                                        </p:tav>
                                      </p:tavLst>
                                    </p:anim>
                                    <p:anim calcmode="lin" valueType="num">
                                      <p:cBhvr additive="base">
                                        <p:cTn id="7" dur="500"/>
                                        <p:tgtEl>
                                          <p:spTgt spid="9"/>
                                        </p:tgtEl>
                                        <p:attrNameLst>
                                          <p:attrName>ppt_y</p:attrName>
                                        </p:attrNameLst>
                                      </p:cBhvr>
                                      <p:tavLst>
                                        <p:tav tm="0">
                                          <p:val>
                                            <p:strVal val="ppt_y"/>
                                          </p:val>
                                        </p:tav>
                                        <p:tav tm="100000">
                                          <p:val>
                                            <p:strVal val="1+ppt_h/2"/>
                                          </p:val>
                                        </p:tav>
                                      </p:tavLst>
                                    </p:anim>
                                    <p:set>
                                      <p:cBhvr>
                                        <p:cTn id="8" dur="1" fill="hold">
                                          <p:stCondLst>
                                            <p:cond delay="499"/>
                                          </p:stCondLst>
                                        </p:cTn>
                                        <p:tgtEl>
                                          <p:spTgt spid="9"/>
                                        </p:tgtEl>
                                        <p:attrNameLst>
                                          <p:attrName>style.visibility</p:attrName>
                                        </p:attrNameLst>
                                      </p:cBhvr>
                                      <p:to>
                                        <p:strVal val="hidden"/>
                                      </p:to>
                                    </p:set>
                                  </p:childTnLst>
                                </p:cTn>
                              </p:par>
                              <p:par>
                                <p:cTn id="9" presetID="1" presetClass="entr" presetSubtype="0" fill="hold" nodeType="withEffect">
                                  <p:stCondLst>
                                    <p:cond delay="1000"/>
                                  </p:stCondLst>
                                  <p:childTnLst>
                                    <p:set>
                                      <p:cBhvr>
                                        <p:cTn id="10" dur="1" fill="hold">
                                          <p:stCondLst>
                                            <p:cond delay="0"/>
                                          </p:stCondLst>
                                        </p:cTn>
                                        <p:tgtEl>
                                          <p:spTgt spid="551">
                                            <p:txEl>
                                              <p:pRg st="1" end="1"/>
                                            </p:txEl>
                                          </p:spTgt>
                                        </p:tgtEl>
                                        <p:attrNameLst>
                                          <p:attrName>style.visibility</p:attrName>
                                        </p:attrNameLst>
                                      </p:cBhvr>
                                      <p:to>
                                        <p:strVal val="visible"/>
                                      </p:to>
                                    </p:set>
                                  </p:childTnLst>
                                </p:cTn>
                              </p:par>
                              <p:par>
                                <p:cTn id="11" presetID="1" presetClass="entr" presetSubtype="0" fill="hold" nodeType="withEffect">
                                  <p:stCondLst>
                                    <p:cond delay="1000"/>
                                  </p:stCondLst>
                                  <p:childTnLst>
                                    <p:set>
                                      <p:cBhvr>
                                        <p:cTn id="12" dur="1" fill="hold">
                                          <p:stCondLst>
                                            <p:cond delay="0"/>
                                          </p:stCondLst>
                                        </p:cTn>
                                        <p:tgtEl>
                                          <p:spTgt spid="551">
                                            <p:txEl>
                                              <p:pRg st="0" end="0"/>
                                            </p:txEl>
                                          </p:spTgt>
                                        </p:tgtEl>
                                        <p:attrNameLst>
                                          <p:attrName>style.visibility</p:attrName>
                                        </p:attrNameLst>
                                      </p:cBhvr>
                                      <p:to>
                                        <p:strVal val="visible"/>
                                      </p:to>
                                    </p:set>
                                  </p:childTnLst>
                                </p:cTn>
                              </p:par>
                              <p:par>
                                <p:cTn id="13" presetID="1" presetClass="entr" presetSubtype="0" fill="hold" nodeType="withEffect">
                                  <p:stCondLst>
                                    <p:cond delay="1000"/>
                                  </p:stCondLst>
                                  <p:childTnLst>
                                    <p:set>
                                      <p:cBhvr>
                                        <p:cTn id="14" dur="1" fill="hold">
                                          <p:stCondLst>
                                            <p:cond delay="0"/>
                                          </p:stCondLst>
                                        </p:cTn>
                                        <p:tgtEl>
                                          <p:spTgt spid="551">
                                            <p:txEl>
                                              <p:pRg st="2" end="2"/>
                                            </p:txEl>
                                          </p:spTgt>
                                        </p:tgtEl>
                                        <p:attrNameLst>
                                          <p:attrName>style.visibility</p:attrName>
                                        </p:attrNameLst>
                                      </p:cBhvr>
                                      <p:to>
                                        <p:strVal val="visible"/>
                                      </p:to>
                                    </p:set>
                                  </p:childTnLst>
                                </p:cTn>
                              </p:par>
                              <p:par>
                                <p:cTn id="15" presetID="1" presetClass="entr" presetSubtype="0" fill="hold" nodeType="withEffect">
                                  <p:stCondLst>
                                    <p:cond delay="1000"/>
                                  </p:stCondLst>
                                  <p:childTnLst>
                                    <p:set>
                                      <p:cBhvr>
                                        <p:cTn id="16" dur="1" fill="hold">
                                          <p:stCondLst>
                                            <p:cond delay="0"/>
                                          </p:stCondLst>
                                        </p:cTn>
                                        <p:tgtEl>
                                          <p:spTgt spid="551">
                                            <p:txEl>
                                              <p:pRg st="3" end="3"/>
                                            </p:txEl>
                                          </p:spTgt>
                                        </p:tgtEl>
                                        <p:attrNameLst>
                                          <p:attrName>style.visibility</p:attrName>
                                        </p:attrNameLst>
                                      </p:cBhvr>
                                      <p:to>
                                        <p:strVal val="visible"/>
                                      </p:to>
                                    </p:set>
                                  </p:childTnLst>
                                </p:cTn>
                              </p:par>
                              <p:par>
                                <p:cTn id="17" presetID="1" presetClass="entr" presetSubtype="0" fill="hold" nodeType="withEffect">
                                  <p:stCondLst>
                                    <p:cond delay="1000"/>
                                  </p:stCondLst>
                                  <p:childTnLst>
                                    <p:set>
                                      <p:cBhvr>
                                        <p:cTn id="18" dur="1" fill="hold">
                                          <p:stCondLst>
                                            <p:cond delay="0"/>
                                          </p:stCondLst>
                                        </p:cTn>
                                        <p:tgtEl>
                                          <p:spTgt spid="551">
                                            <p:txEl>
                                              <p:pRg st="4" end="4"/>
                                            </p:txEl>
                                          </p:spTgt>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551">
                                            <p:txEl>
                                              <p:pRg st="5" end="5"/>
                                            </p:txEl>
                                          </p:spTgt>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0"/>
                                          </p:stCondLst>
                                        </p:cTn>
                                        <p:tgtEl>
                                          <p:spTgt spid="5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32" name="Diamond 31">
            <a:extLst>
              <a:ext uri="{FF2B5EF4-FFF2-40B4-BE49-F238E27FC236}">
                <a16:creationId xmlns:a16="http://schemas.microsoft.com/office/drawing/2014/main" id="{7FE865E2-30F2-4475-A664-063161D5EFD4}"/>
              </a:ext>
            </a:extLst>
          </p:cNvPr>
          <p:cNvSpPr/>
          <p:nvPr/>
        </p:nvSpPr>
        <p:spPr>
          <a:xfrm>
            <a:off x="6371915" y="759284"/>
            <a:ext cx="442228" cy="436586"/>
          </a:xfrm>
          <a:prstGeom prst="diamond">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080A5CE-2A27-4A71-B160-441332CC772B}"/>
              </a:ext>
            </a:extLst>
          </p:cNvPr>
          <p:cNvSpPr/>
          <p:nvPr/>
        </p:nvSpPr>
        <p:spPr>
          <a:xfrm>
            <a:off x="1576986" y="554397"/>
            <a:ext cx="6577476" cy="903969"/>
          </a:xfrm>
          <a:prstGeom prst="rect">
            <a:avLst/>
          </a:prstGeom>
          <a:solidFill>
            <a:srgbClr val="FFAB40">
              <a:alpha val="7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4" name="Rectangle 33">
            <a:extLst>
              <a:ext uri="{FF2B5EF4-FFF2-40B4-BE49-F238E27FC236}">
                <a16:creationId xmlns:a16="http://schemas.microsoft.com/office/drawing/2014/main" id="{DB2FBFAD-318C-47E8-A82D-2EDEDE3F63EE}"/>
              </a:ext>
            </a:extLst>
          </p:cNvPr>
          <p:cNvSpPr/>
          <p:nvPr/>
        </p:nvSpPr>
        <p:spPr>
          <a:xfrm>
            <a:off x="1646818" y="621628"/>
            <a:ext cx="6414880" cy="769520"/>
          </a:xfrm>
          <a:prstGeom prst="rect">
            <a:avLst/>
          </a:prstGeom>
          <a:solidFill>
            <a:srgbClr val="FFAB40">
              <a:alpha val="7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5" name="TextBox 34">
            <a:extLst>
              <a:ext uri="{FF2B5EF4-FFF2-40B4-BE49-F238E27FC236}">
                <a16:creationId xmlns:a16="http://schemas.microsoft.com/office/drawing/2014/main" id="{1DF8EF26-7AD5-4E7F-95B3-9A57CF80C483}"/>
              </a:ext>
            </a:extLst>
          </p:cNvPr>
          <p:cNvSpPr txBox="1"/>
          <p:nvPr/>
        </p:nvSpPr>
        <p:spPr>
          <a:xfrm>
            <a:off x="1677042" y="545500"/>
            <a:ext cx="6414881" cy="784830"/>
          </a:xfrm>
          <a:prstGeom prst="rect">
            <a:avLst/>
          </a:prstGeom>
          <a:noFill/>
        </p:spPr>
        <p:txBody>
          <a:bodyPr wrap="square" rtlCol="0" anchor="ctr">
            <a:spAutoFit/>
          </a:bodyPr>
          <a:lstStyle/>
          <a:p>
            <a:pPr algn="ctr">
              <a:buClr>
                <a:srgbClr val="000000"/>
              </a:buClr>
              <a:buFont typeface="Arial"/>
              <a:buNone/>
            </a:pPr>
            <a:r>
              <a:rPr lang="en-US" altLang="ko-KR" sz="4500" kern="0" dirty="0">
                <a:solidFill>
                  <a:srgbClr val="FFFFFF"/>
                </a:solidFill>
                <a:cs typeface="Arial" pitchFamily="34" charset="0"/>
                <a:sym typeface="Arial"/>
              </a:rPr>
              <a:t>Merci de </a:t>
            </a:r>
            <a:r>
              <a:rPr lang="en-US" altLang="ko-KR" sz="4500" kern="0" dirty="0" err="1">
                <a:solidFill>
                  <a:srgbClr val="FFFFFF"/>
                </a:solidFill>
                <a:cs typeface="Arial" pitchFamily="34" charset="0"/>
                <a:sym typeface="Arial"/>
              </a:rPr>
              <a:t>votre</a:t>
            </a:r>
            <a:r>
              <a:rPr lang="en-US" altLang="ko-KR" sz="4500" kern="0" dirty="0">
                <a:solidFill>
                  <a:srgbClr val="FFFFFF"/>
                </a:solidFill>
                <a:cs typeface="Arial" pitchFamily="34" charset="0"/>
                <a:sym typeface="Arial"/>
              </a:rPr>
              <a:t> attention</a:t>
            </a:r>
          </a:p>
        </p:txBody>
      </p:sp>
      <p:sp>
        <p:nvSpPr>
          <p:cNvPr id="37" name="Google Shape;265;p48"/>
          <p:cNvSpPr txBox="1">
            <a:spLocks/>
          </p:cNvSpPr>
          <p:nvPr/>
        </p:nvSpPr>
        <p:spPr>
          <a:xfrm>
            <a:off x="5023081" y="2884831"/>
            <a:ext cx="3892319" cy="109243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Montserrat ExtraBold"/>
              <a:buNone/>
              <a:defRPr sz="24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r>
              <a:rPr lang="fr-FR" kern="0" dirty="0"/>
              <a:t/>
            </a:r>
            <a:br>
              <a:rPr lang="fr-FR" kern="0" dirty="0"/>
            </a:br>
            <a:r>
              <a:rPr lang="fr-FR" kern="0" dirty="0"/>
              <a:t/>
            </a:r>
            <a:br>
              <a:rPr lang="fr-FR" kern="0" dirty="0"/>
            </a:br>
            <a:r>
              <a:rPr lang="fr-FR" sz="4400" kern="0" dirty="0">
                <a:solidFill>
                  <a:schemeClr val="accent5"/>
                </a:solidFill>
              </a:rPr>
              <a:t>Questions ?</a:t>
            </a:r>
            <a:br>
              <a:rPr lang="fr-FR" sz="4400" kern="0" dirty="0">
                <a:solidFill>
                  <a:schemeClr val="accent5"/>
                </a:solidFill>
              </a:rPr>
            </a:br>
            <a:endParaRPr lang="fr-FR" sz="4400" kern="0" dirty="0">
              <a:solidFill>
                <a:schemeClr val="accent5"/>
              </a:solidFill>
            </a:endParaRPr>
          </a:p>
        </p:txBody>
      </p:sp>
      <p:cxnSp>
        <p:nvCxnSpPr>
          <p:cNvPr id="38" name="Google Shape;267;p48"/>
          <p:cNvCxnSpPr/>
          <p:nvPr/>
        </p:nvCxnSpPr>
        <p:spPr>
          <a:xfrm>
            <a:off x="4936521" y="2067399"/>
            <a:ext cx="0" cy="1909870"/>
          </a:xfrm>
          <a:prstGeom prst="straightConnector1">
            <a:avLst/>
          </a:prstGeom>
          <a:noFill/>
          <a:ln w="9525" cap="flat" cmpd="sng">
            <a:solidFill>
              <a:srgbClr val="FFAB40"/>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6986" y="2067399"/>
            <a:ext cx="3168898" cy="168828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550" name="Google Shape;550;p18"/>
          <p:cNvSpPr txBox="1">
            <a:spLocks noGrp="1"/>
          </p:cNvSpPr>
          <p:nvPr>
            <p:ph type="title" idx="4294967295"/>
          </p:nvPr>
        </p:nvSpPr>
        <p:spPr>
          <a:xfrm>
            <a:off x="1300163" y="663575"/>
            <a:ext cx="7843837" cy="65405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a:t>1.1  </a:t>
            </a:r>
            <a:r>
              <a:rPr lang="en" dirty="0"/>
              <a:t>OLIST STORE</a:t>
            </a:r>
            <a:endParaRPr dirty="0"/>
          </a:p>
        </p:txBody>
      </p:sp>
      <p:sp>
        <p:nvSpPr>
          <p:cNvPr id="551" name="Google Shape;551;p18"/>
          <p:cNvSpPr txBox="1">
            <a:spLocks noGrp="1"/>
          </p:cNvSpPr>
          <p:nvPr>
            <p:ph type="body" idx="4294967295"/>
          </p:nvPr>
        </p:nvSpPr>
        <p:spPr>
          <a:xfrm>
            <a:off x="571501" y="0"/>
            <a:ext cx="8061511" cy="4928347"/>
          </a:xfrm>
          <a:prstGeom prst="rect">
            <a:avLst/>
          </a:prstGeom>
        </p:spPr>
        <p:txBody>
          <a:bodyPr spcFirstLastPara="1" wrap="square" lIns="0" tIns="0" rIns="0" bIns="0" anchor="t" anchorCtr="0">
            <a:noAutofit/>
          </a:bodyPr>
          <a:lstStyle/>
          <a:p>
            <a:pPr marL="76200" indent="0" algn="just">
              <a:buNone/>
            </a:pPr>
            <a:r>
              <a:rPr lang="fr-FR" sz="2000" b="1" dirty="0"/>
              <a:t>Présentation</a:t>
            </a:r>
          </a:p>
          <a:p>
            <a:pPr algn="just">
              <a:buFont typeface="Wingdings" panose="05000000000000000000" pitchFamily="2" charset="2"/>
              <a:buChar char="Ø"/>
            </a:pPr>
            <a:r>
              <a:rPr lang="fr-FR" sz="2000" dirty="0" smtClean="0"/>
              <a:t>Lors </a:t>
            </a:r>
            <a:r>
              <a:rPr lang="fr-FR" sz="2000" dirty="0"/>
              <a:t>de la création d'une question, il faut associer une ou </a:t>
            </a:r>
            <a:r>
              <a:rPr lang="fr-FR" sz="2000" dirty="0" smtClean="0"/>
              <a:t>plusieurs étiquettes </a:t>
            </a:r>
            <a:r>
              <a:rPr lang="fr-FR" sz="2000" dirty="0"/>
              <a:t>qui décrivent le sujet</a:t>
            </a:r>
            <a:r>
              <a:rPr lang="fr-FR" sz="2000" dirty="0" smtClean="0"/>
              <a:t>.</a:t>
            </a:r>
          </a:p>
          <a:p>
            <a:pPr algn="just">
              <a:buFont typeface="Wingdings" panose="05000000000000000000" pitchFamily="2" charset="2"/>
              <a:buChar char="Ø"/>
            </a:pPr>
            <a:r>
              <a:rPr lang="fr-FR" sz="2000" dirty="0"/>
              <a:t>Ces étiquettes sont des catégories ou classes à priori </a:t>
            </a:r>
            <a:r>
              <a:rPr lang="fr-FR" sz="2000" dirty="0" smtClean="0"/>
              <a:t>sans hiérarchie</a:t>
            </a:r>
            <a:r>
              <a:rPr lang="fr-FR" sz="2000" dirty="0"/>
              <a:t>.</a:t>
            </a:r>
          </a:p>
          <a:p>
            <a:pPr algn="just">
              <a:buFont typeface="Wingdings" panose="05000000000000000000" pitchFamily="2" charset="2"/>
              <a:buChar char="Ø"/>
            </a:pPr>
            <a:r>
              <a:rPr lang="fr-FR" sz="2000" dirty="0"/>
              <a:t>Elles permettent un regroupement facile des questions lors </a:t>
            </a:r>
            <a:r>
              <a:rPr lang="fr-FR" sz="2000" dirty="0" smtClean="0"/>
              <a:t>d'une recherche </a:t>
            </a:r>
            <a:r>
              <a:rPr lang="fr-FR" sz="2000" dirty="0"/>
              <a:t>ultérieure par l'utilisateur</a:t>
            </a:r>
            <a:r>
              <a:rPr lang="fr-FR" sz="2000" dirty="0" smtClean="0"/>
              <a:t>.</a:t>
            </a:r>
          </a:p>
          <a:p>
            <a:pPr marL="76200" indent="0" algn="just">
              <a:buNone/>
            </a:pPr>
            <a:r>
              <a:rPr lang="fr-FR" sz="2000" b="1" dirty="0" smtClean="0"/>
              <a:t>Problème</a:t>
            </a:r>
            <a:r>
              <a:rPr lang="fr-FR" sz="2000" dirty="0" smtClean="0"/>
              <a:t> </a:t>
            </a:r>
          </a:p>
          <a:p>
            <a:pPr algn="just">
              <a:buFont typeface="Wingdings" panose="05000000000000000000" pitchFamily="2" charset="2"/>
              <a:buChar char="ü"/>
            </a:pPr>
            <a:r>
              <a:rPr lang="fr-FR" sz="2000" dirty="0" smtClean="0"/>
              <a:t>L'utilisateur </a:t>
            </a:r>
            <a:r>
              <a:rPr lang="fr-FR" sz="2000" dirty="0"/>
              <a:t>doit réfléchir et trouver les étiquettes les </a:t>
            </a:r>
            <a:r>
              <a:rPr lang="fr-FR" sz="2000" dirty="0" smtClean="0"/>
              <a:t>plus pertinentes. C'est </a:t>
            </a:r>
            <a:r>
              <a:rPr lang="fr-FR" sz="2000" dirty="0"/>
              <a:t>un effort cognitif supplémentaire désagréable </a:t>
            </a:r>
            <a:r>
              <a:rPr lang="fr-FR" sz="2000" dirty="0" smtClean="0"/>
              <a:t>pour l'expérience </a:t>
            </a:r>
            <a:r>
              <a:rPr lang="fr-FR" sz="2000" dirty="0"/>
              <a:t>utilisateur</a:t>
            </a:r>
            <a:r>
              <a:rPr lang="fr-FR" sz="2000" dirty="0" smtClean="0"/>
              <a:t>.</a:t>
            </a:r>
          </a:p>
          <a:p>
            <a:pPr algn="just">
              <a:buFont typeface="Wingdings" panose="05000000000000000000" pitchFamily="2" charset="2"/>
              <a:buChar char="ü"/>
            </a:pPr>
            <a:r>
              <a:rPr lang="fr-FR" sz="2000" dirty="0"/>
              <a:t>Peut-on réaliser un système de suggestion </a:t>
            </a:r>
            <a:r>
              <a:rPr lang="fr-FR" sz="2000" dirty="0" smtClean="0"/>
              <a:t>d'étiquettes?</a:t>
            </a:r>
            <a:endParaRPr lang="fr-FR" sz="2000" dirty="0"/>
          </a:p>
          <a:p>
            <a:endParaRPr lang="fr-FR" dirty="0"/>
          </a:p>
        </p:txBody>
      </p:sp>
      <p:pic>
        <p:nvPicPr>
          <p:cNvPr id="6" name="pic"/>
          <p:cNvPicPr/>
          <p:nvPr/>
        </p:nvPicPr>
        <p:blipFill>
          <a:blip r:embed="rId3"/>
          <a:stretch>
            <a:fillRect/>
          </a:stretch>
        </p:blipFill>
        <p:spPr>
          <a:xfrm>
            <a:off x="7133667" y="4489800"/>
            <a:ext cx="657894" cy="653700"/>
          </a:xfrm>
          <a:prstGeom prst="rect">
            <a:avLst/>
          </a:prstGeom>
          <a:solidFill>
            <a:schemeClr val="accent5"/>
          </a:solidFill>
        </p:spPr>
      </p:pic>
      <p:pic>
        <p:nvPicPr>
          <p:cNvPr id="7" name="pic"/>
          <p:cNvPicPr/>
          <p:nvPr/>
        </p:nvPicPr>
        <p:blipFill>
          <a:blip r:embed="rId4"/>
          <a:stretch>
            <a:fillRect/>
          </a:stretch>
        </p:blipFill>
        <p:spPr>
          <a:xfrm>
            <a:off x="7791561" y="4489800"/>
            <a:ext cx="712693" cy="653700"/>
          </a:xfrm>
          <a:prstGeom prst="rect">
            <a:avLst/>
          </a:prstGeom>
          <a:solidFill>
            <a:schemeClr val="accent1"/>
          </a:solidFill>
          <a:ln>
            <a:solidFill>
              <a:schemeClr val="accent5"/>
            </a:solidFill>
          </a:ln>
        </p:spPr>
      </p:pic>
    </p:spTree>
    <p:extLst>
      <p:ext uri="{BB962C8B-B14F-4D97-AF65-F5344CB8AC3E}">
        <p14:creationId xmlns:p14="http://schemas.microsoft.com/office/powerpoint/2010/main" val="97726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1000"/>
                                  </p:stCondLst>
                                  <p:childTnLst>
                                    <p:set>
                                      <p:cBhvr>
                                        <p:cTn id="6" dur="1" fill="hold">
                                          <p:stCondLst>
                                            <p:cond delay="0"/>
                                          </p:stCondLst>
                                        </p:cTn>
                                        <p:tgtEl>
                                          <p:spTgt spid="551">
                                            <p:txEl>
                                              <p:pRg st="0" end="0"/>
                                            </p:txEl>
                                          </p:spTgt>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551">
                                            <p:txEl>
                                              <p:pRg st="1" end="1"/>
                                            </p:txEl>
                                          </p:spTgt>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551">
                                            <p:txEl>
                                              <p:pRg st="2" end="2"/>
                                            </p:txEl>
                                          </p:spTgt>
                                        </p:tgtEl>
                                        <p:attrNameLst>
                                          <p:attrName>style.visibility</p:attrName>
                                        </p:attrNameLst>
                                      </p:cBhvr>
                                      <p:to>
                                        <p:strVal val="visible"/>
                                      </p:to>
                                    </p:set>
                                  </p:childTnLst>
                                </p:cTn>
                              </p:par>
                              <p:par>
                                <p:cTn id="11" presetID="1" presetClass="entr" presetSubtype="0" fill="hold" nodeType="withEffect">
                                  <p:stCondLst>
                                    <p:cond delay="1000"/>
                                  </p:stCondLst>
                                  <p:childTnLst>
                                    <p:set>
                                      <p:cBhvr>
                                        <p:cTn id="12" dur="1" fill="hold">
                                          <p:stCondLst>
                                            <p:cond delay="0"/>
                                          </p:stCondLst>
                                        </p:cTn>
                                        <p:tgtEl>
                                          <p:spTgt spid="551">
                                            <p:txEl>
                                              <p:pRg st="3" end="3"/>
                                            </p:txEl>
                                          </p:spTgt>
                                        </p:tgtEl>
                                        <p:attrNameLst>
                                          <p:attrName>style.visibility</p:attrName>
                                        </p:attrNameLst>
                                      </p:cBhvr>
                                      <p:to>
                                        <p:strVal val="visible"/>
                                      </p:to>
                                    </p:set>
                                  </p:childTnLst>
                                </p:cTn>
                              </p:par>
                              <p:par>
                                <p:cTn id="13" presetID="1" presetClass="entr" presetSubtype="0" fill="hold" nodeType="withEffect">
                                  <p:stCondLst>
                                    <p:cond delay="1000"/>
                                  </p:stCondLst>
                                  <p:childTnLst>
                                    <p:set>
                                      <p:cBhvr>
                                        <p:cTn id="14" dur="1" fill="hold">
                                          <p:stCondLst>
                                            <p:cond delay="0"/>
                                          </p:stCondLst>
                                        </p:cTn>
                                        <p:tgtEl>
                                          <p:spTgt spid="551">
                                            <p:txEl>
                                              <p:pRg st="4" end="4"/>
                                            </p:txEl>
                                          </p:spTgt>
                                        </p:tgtEl>
                                        <p:attrNameLst>
                                          <p:attrName>style.visibility</p:attrName>
                                        </p:attrNameLst>
                                      </p:cBhvr>
                                      <p:to>
                                        <p:strVal val="visible"/>
                                      </p:to>
                                    </p:set>
                                  </p:childTnLst>
                                </p:cTn>
                              </p:par>
                              <p:par>
                                <p:cTn id="15" presetID="1" presetClass="entr" presetSubtype="0" fill="hold" nodeType="withEffect">
                                  <p:stCondLst>
                                    <p:cond delay="1000"/>
                                  </p:stCondLst>
                                  <p:childTnLst>
                                    <p:set>
                                      <p:cBhvr>
                                        <p:cTn id="16" dur="1" fill="hold">
                                          <p:stCondLst>
                                            <p:cond delay="0"/>
                                          </p:stCondLst>
                                        </p:cTn>
                                        <p:tgtEl>
                                          <p:spTgt spid="551">
                                            <p:txEl>
                                              <p:pRg st="5" end="5"/>
                                            </p:txEl>
                                          </p:spTgt>
                                        </p:tgtEl>
                                        <p:attrNameLst>
                                          <p:attrName>style.visibility</p:attrName>
                                        </p:attrNameLst>
                                      </p:cBhvr>
                                      <p:to>
                                        <p:strVal val="visible"/>
                                      </p:to>
                                    </p:set>
                                  </p:childTnLst>
                                </p:cTn>
                              </p:par>
                              <p:par>
                                <p:cTn id="17" presetID="1" presetClass="entr" presetSubtype="0" fill="hold" nodeType="withEffect">
                                  <p:stCondLst>
                                    <p:cond delay="1000"/>
                                  </p:stCondLst>
                                  <p:childTnLst>
                                    <p:set>
                                      <p:cBhvr>
                                        <p:cTn id="18" dur="1" fill="hold">
                                          <p:stCondLst>
                                            <p:cond delay="0"/>
                                          </p:stCondLst>
                                        </p:cTn>
                                        <p:tgtEl>
                                          <p:spTgt spid="5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550" name="Google Shape;550;p18"/>
          <p:cNvSpPr txBox="1">
            <a:spLocks noGrp="1"/>
          </p:cNvSpPr>
          <p:nvPr>
            <p:ph type="title" idx="4294967295"/>
          </p:nvPr>
        </p:nvSpPr>
        <p:spPr>
          <a:xfrm>
            <a:off x="1300163" y="663575"/>
            <a:ext cx="7843837" cy="65405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a:t>1.1  </a:t>
            </a:r>
            <a:r>
              <a:rPr lang="en" dirty="0"/>
              <a:t>OLIST STORE</a:t>
            </a:r>
            <a:endParaRPr dirty="0"/>
          </a:p>
        </p:txBody>
      </p:sp>
      <p:sp>
        <p:nvSpPr>
          <p:cNvPr id="551" name="Google Shape;551;p18"/>
          <p:cNvSpPr txBox="1">
            <a:spLocks noGrp="1"/>
          </p:cNvSpPr>
          <p:nvPr>
            <p:ph type="body" idx="4294967295"/>
          </p:nvPr>
        </p:nvSpPr>
        <p:spPr>
          <a:xfrm>
            <a:off x="712695" y="96372"/>
            <a:ext cx="7947211" cy="3520887"/>
          </a:xfrm>
          <a:prstGeom prst="rect">
            <a:avLst/>
          </a:prstGeom>
        </p:spPr>
        <p:txBody>
          <a:bodyPr spcFirstLastPara="1" wrap="square" lIns="0" tIns="0" rIns="0" bIns="0" anchor="t" anchorCtr="0">
            <a:noAutofit/>
          </a:bodyPr>
          <a:lstStyle/>
          <a:p>
            <a:pPr marL="76200" indent="0" algn="just">
              <a:buNone/>
            </a:pPr>
            <a:r>
              <a:rPr lang="fr-FR" b="1" dirty="0" smtClean="0"/>
              <a:t>Une </a:t>
            </a:r>
            <a:r>
              <a:rPr lang="fr-FR" b="1" dirty="0"/>
              <a:t>solution envisagée...</a:t>
            </a:r>
          </a:p>
          <a:p>
            <a:pPr marL="76200" indent="0" algn="just">
              <a:buNone/>
            </a:pPr>
            <a:r>
              <a:rPr lang="fr-FR" dirty="0" smtClean="0"/>
              <a:t>est </a:t>
            </a:r>
            <a:r>
              <a:rPr lang="fr-FR" dirty="0"/>
              <a:t>d'utiliser un algorithme d'apprentissage </a:t>
            </a:r>
            <a:r>
              <a:rPr lang="fr-FR" dirty="0" smtClean="0"/>
              <a:t>automatique pour </a:t>
            </a:r>
            <a:r>
              <a:rPr lang="fr-FR" dirty="0"/>
              <a:t>suggérer des étiquettes à partir des données</a:t>
            </a:r>
            <a:r>
              <a:rPr lang="fr-FR" dirty="0" smtClean="0"/>
              <a:t>.</a:t>
            </a:r>
          </a:p>
          <a:p>
            <a:pPr marL="76200" indent="0" algn="just">
              <a:buNone/>
            </a:pPr>
            <a:endParaRPr lang="fr-FR" dirty="0"/>
          </a:p>
          <a:p>
            <a:pPr marL="76200" indent="0" algn="just">
              <a:buNone/>
            </a:pPr>
            <a:r>
              <a:rPr lang="fr-FR" b="1" dirty="0" smtClean="0"/>
              <a:t>Deux </a:t>
            </a:r>
            <a:r>
              <a:rPr lang="fr-FR" b="1" dirty="0"/>
              <a:t>classes d'algorithmes d'apprentissage automatique </a:t>
            </a:r>
            <a:r>
              <a:rPr lang="fr-FR" b="1" dirty="0" smtClean="0"/>
              <a:t>à expérimenter :</a:t>
            </a:r>
            <a:endParaRPr lang="fr-FR" b="1" dirty="0"/>
          </a:p>
          <a:p>
            <a:pPr algn="just">
              <a:buFont typeface="Wingdings" panose="05000000000000000000" pitchFamily="2" charset="2"/>
              <a:buChar char="Ø"/>
            </a:pPr>
            <a:r>
              <a:rPr lang="fr-FR" dirty="0" smtClean="0"/>
              <a:t>non </a:t>
            </a:r>
            <a:r>
              <a:rPr lang="fr-FR" dirty="0"/>
              <a:t>supervisé ( modélisation de sujets sans étiquettes )</a:t>
            </a:r>
          </a:p>
          <a:p>
            <a:pPr algn="just">
              <a:buFont typeface="Wingdings" panose="05000000000000000000" pitchFamily="2" charset="2"/>
              <a:buChar char="Ø"/>
            </a:pPr>
            <a:r>
              <a:rPr lang="fr-FR" dirty="0" smtClean="0"/>
              <a:t>supervisé </a:t>
            </a:r>
            <a:r>
              <a:rPr lang="fr-FR" dirty="0"/>
              <a:t>( classification avec étiquettes )</a:t>
            </a:r>
          </a:p>
          <a:p>
            <a:pPr algn="just">
              <a:buFont typeface="Wingdings" panose="05000000000000000000" pitchFamily="2" charset="2"/>
              <a:buChar char="Ø"/>
            </a:pPr>
            <a:endParaRPr lang="fr-FR" dirty="0"/>
          </a:p>
        </p:txBody>
      </p:sp>
      <p:pic>
        <p:nvPicPr>
          <p:cNvPr id="8" name="pic"/>
          <p:cNvPicPr/>
          <p:nvPr/>
        </p:nvPicPr>
        <p:blipFill>
          <a:blip r:embed="rId3"/>
          <a:stretch>
            <a:fillRect/>
          </a:stretch>
        </p:blipFill>
        <p:spPr>
          <a:xfrm>
            <a:off x="7799294" y="4489800"/>
            <a:ext cx="704960" cy="653700"/>
          </a:xfrm>
          <a:prstGeom prst="rect">
            <a:avLst/>
          </a:prstGeom>
        </p:spPr>
      </p:pic>
    </p:spTree>
    <p:extLst>
      <p:ext uri="{BB962C8B-B14F-4D97-AF65-F5344CB8AC3E}">
        <p14:creationId xmlns:p14="http://schemas.microsoft.com/office/powerpoint/2010/main" val="138976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1000"/>
                                  </p:stCondLst>
                                  <p:childTnLst>
                                    <p:set>
                                      <p:cBhvr>
                                        <p:cTn id="6" dur="1" fill="hold">
                                          <p:stCondLst>
                                            <p:cond delay="0"/>
                                          </p:stCondLst>
                                        </p:cTn>
                                        <p:tgtEl>
                                          <p:spTgt spid="551">
                                            <p:txEl>
                                              <p:pRg st="0" end="0"/>
                                            </p:txEl>
                                          </p:spTgt>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551">
                                            <p:txEl>
                                              <p:pRg st="1" end="1"/>
                                            </p:txEl>
                                          </p:spTgt>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551">
                                            <p:txEl>
                                              <p:pRg st="3" end="3"/>
                                            </p:txEl>
                                          </p:spTgt>
                                        </p:tgtEl>
                                        <p:attrNameLst>
                                          <p:attrName>style.visibility</p:attrName>
                                        </p:attrNameLst>
                                      </p:cBhvr>
                                      <p:to>
                                        <p:strVal val="visible"/>
                                      </p:to>
                                    </p:set>
                                  </p:childTnLst>
                                </p:cTn>
                              </p:par>
                              <p:par>
                                <p:cTn id="11" presetID="1" presetClass="entr" presetSubtype="0" fill="hold" nodeType="withEffect">
                                  <p:stCondLst>
                                    <p:cond delay="1000"/>
                                  </p:stCondLst>
                                  <p:childTnLst>
                                    <p:set>
                                      <p:cBhvr>
                                        <p:cTn id="12" dur="1" fill="hold">
                                          <p:stCondLst>
                                            <p:cond delay="0"/>
                                          </p:stCondLst>
                                        </p:cTn>
                                        <p:tgtEl>
                                          <p:spTgt spid="551">
                                            <p:txEl>
                                              <p:pRg st="4" end="4"/>
                                            </p:txEl>
                                          </p:spTgt>
                                        </p:tgtEl>
                                        <p:attrNameLst>
                                          <p:attrName>style.visibility</p:attrName>
                                        </p:attrNameLst>
                                      </p:cBhvr>
                                      <p:to>
                                        <p:strVal val="visible"/>
                                      </p:to>
                                    </p:set>
                                  </p:childTnLst>
                                </p:cTn>
                              </p:par>
                              <p:par>
                                <p:cTn id="13" presetID="1" presetClass="entr" presetSubtype="0" fill="hold" nodeType="withEffect">
                                  <p:stCondLst>
                                    <p:cond delay="1000"/>
                                  </p:stCondLst>
                                  <p:childTnLst>
                                    <p:set>
                                      <p:cBhvr>
                                        <p:cTn id="14" dur="1" fill="hold">
                                          <p:stCondLst>
                                            <p:cond delay="0"/>
                                          </p:stCondLst>
                                        </p:cTn>
                                        <p:tgtEl>
                                          <p:spTgt spid="5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550" name="Google Shape;550;p18"/>
          <p:cNvSpPr txBox="1">
            <a:spLocks noGrp="1"/>
          </p:cNvSpPr>
          <p:nvPr>
            <p:ph type="title" idx="4294967295"/>
          </p:nvPr>
        </p:nvSpPr>
        <p:spPr>
          <a:xfrm>
            <a:off x="1300163" y="663575"/>
            <a:ext cx="7843837" cy="65405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a:t>1.1  </a:t>
            </a:r>
            <a:r>
              <a:rPr lang="en" dirty="0"/>
              <a:t>OLIST STORE</a:t>
            </a:r>
            <a:endParaRPr dirty="0"/>
          </a:p>
        </p:txBody>
      </p:sp>
      <p:pic>
        <p:nvPicPr>
          <p:cNvPr id="8" name="pic"/>
          <p:cNvPicPr/>
          <p:nvPr/>
        </p:nvPicPr>
        <p:blipFill>
          <a:blip r:embed="rId3"/>
          <a:stretch>
            <a:fillRect/>
          </a:stretch>
        </p:blipFill>
        <p:spPr>
          <a:xfrm>
            <a:off x="7799294" y="4489800"/>
            <a:ext cx="704960" cy="653700"/>
          </a:xfrm>
          <a:prstGeom prst="rect">
            <a:avLst/>
          </a:prstGeom>
        </p:spPr>
      </p:pic>
      <p:pic>
        <p:nvPicPr>
          <p:cNvPr id="7" name="Picture 6"/>
          <p:cNvPicPr>
            <a:picLocks noChangeAspect="1"/>
          </p:cNvPicPr>
          <p:nvPr/>
        </p:nvPicPr>
        <p:blipFill>
          <a:blip r:embed="rId4"/>
          <a:stretch>
            <a:fillRect/>
          </a:stretch>
        </p:blipFill>
        <p:spPr>
          <a:xfrm>
            <a:off x="2237552" y="2338308"/>
            <a:ext cx="4582347" cy="2760742"/>
          </a:xfrm>
          <a:prstGeom prst="rect">
            <a:avLst/>
          </a:prstGeom>
        </p:spPr>
      </p:pic>
      <p:sp>
        <p:nvSpPr>
          <p:cNvPr id="2" name="Rectangle 1"/>
          <p:cNvSpPr/>
          <p:nvPr/>
        </p:nvSpPr>
        <p:spPr>
          <a:xfrm>
            <a:off x="749300" y="0"/>
            <a:ext cx="8235950" cy="2237536"/>
          </a:xfrm>
          <a:prstGeom prst="rect">
            <a:avLst/>
          </a:prstGeom>
        </p:spPr>
        <p:txBody>
          <a:bodyPr wrap="square">
            <a:spAutoFit/>
          </a:bodyPr>
          <a:lstStyle/>
          <a:p>
            <a:pPr marL="76200" lvl="0" algn="ctr">
              <a:lnSpc>
                <a:spcPct val="115000"/>
              </a:lnSpc>
              <a:spcBef>
                <a:spcPts val="600"/>
              </a:spcBef>
              <a:buClr>
                <a:srgbClr val="F47F24"/>
              </a:buClr>
              <a:buSzPts val="2400"/>
            </a:pPr>
            <a:r>
              <a:rPr lang="fr-FR" sz="1600" b="1" cap="all" dirty="0">
                <a:latin typeface="Barlow Light"/>
                <a:sym typeface="Barlow Light"/>
              </a:rPr>
              <a:t>évaluation des modèles</a:t>
            </a:r>
          </a:p>
          <a:p>
            <a:pPr marL="76200" lvl="0">
              <a:spcBef>
                <a:spcPts val="600"/>
              </a:spcBef>
              <a:buClr>
                <a:srgbClr val="F47F24"/>
              </a:buClr>
              <a:buSzPts val="2400"/>
            </a:pPr>
            <a:r>
              <a:rPr lang="fr-FR" sz="1600" dirty="0">
                <a:latin typeface="Barlow Light"/>
                <a:sym typeface="Barlow Light"/>
              </a:rPr>
              <a:t>Afin de comparer les modèles nous avons évalué quatre indicateurs :</a:t>
            </a:r>
          </a:p>
          <a:p>
            <a:pPr marL="457200" lvl="0" indent="-381000">
              <a:spcBef>
                <a:spcPts val="600"/>
              </a:spcBef>
              <a:buClr>
                <a:srgbClr val="F47F24"/>
              </a:buClr>
              <a:buSzPts val="2400"/>
              <a:buFont typeface="Arial" panose="020B0604020202020204" pitchFamily="34" charset="0"/>
              <a:buChar char="•"/>
            </a:pPr>
            <a:r>
              <a:rPr lang="fr-FR" sz="1600" b="1" dirty="0">
                <a:latin typeface="Barlow Light"/>
                <a:sym typeface="Barlow Light"/>
              </a:rPr>
              <a:t>Jaccard</a:t>
            </a:r>
            <a:r>
              <a:rPr lang="fr-FR" sz="1600" dirty="0">
                <a:latin typeface="Barlow Light"/>
                <a:sym typeface="Barlow Light"/>
              </a:rPr>
              <a:t> : l'indice et la distance de Jaccard sont deux métriques utilisées en statistiques pour comparer la similarité et la diversité (en) entre des échantillons.</a:t>
            </a:r>
          </a:p>
          <a:p>
            <a:pPr marL="457200" lvl="0" indent="-381000">
              <a:spcBef>
                <a:spcPts val="600"/>
              </a:spcBef>
              <a:buClr>
                <a:srgbClr val="F47F24"/>
              </a:buClr>
              <a:buSzPts val="2400"/>
              <a:buFont typeface="Arial" panose="020B0604020202020204" pitchFamily="34" charset="0"/>
              <a:buChar char="•"/>
            </a:pPr>
            <a:r>
              <a:rPr lang="fr-FR" sz="1600" b="1" dirty="0">
                <a:latin typeface="Barlow Light"/>
                <a:sym typeface="Barlow Light"/>
              </a:rPr>
              <a:t>Précision</a:t>
            </a:r>
            <a:r>
              <a:rPr lang="fr-FR" sz="1600" dirty="0">
                <a:latin typeface="Barlow Light"/>
                <a:sym typeface="Barlow Light"/>
              </a:rPr>
              <a:t> : capacité à prédire correctement les tags associés à chaque document</a:t>
            </a:r>
          </a:p>
          <a:p>
            <a:pPr marL="457200" lvl="0" indent="-381000">
              <a:spcBef>
                <a:spcPts val="600"/>
              </a:spcBef>
              <a:buClr>
                <a:srgbClr val="F47F24"/>
              </a:buClr>
              <a:buSzPts val="2400"/>
              <a:buFont typeface="Arial" panose="020B0604020202020204" pitchFamily="34" charset="0"/>
              <a:buChar char="•"/>
            </a:pPr>
            <a:r>
              <a:rPr lang="fr-FR" sz="1600" b="1" dirty="0" err="1">
                <a:latin typeface="Barlow Light"/>
                <a:sym typeface="Barlow Light"/>
              </a:rPr>
              <a:t>Recall</a:t>
            </a:r>
            <a:r>
              <a:rPr lang="fr-FR" sz="1600" dirty="0">
                <a:latin typeface="Barlow Light"/>
                <a:sym typeface="Barlow Light"/>
              </a:rPr>
              <a:t> : capacité à retourner pour chaque tags tous les documents qui y sont associés</a:t>
            </a:r>
          </a:p>
          <a:p>
            <a:pPr marL="457200" lvl="0" indent="-381000">
              <a:spcBef>
                <a:spcPts val="600"/>
              </a:spcBef>
              <a:buClr>
                <a:srgbClr val="F47F24"/>
              </a:buClr>
              <a:buSzPts val="2400"/>
              <a:buFont typeface="Arial" panose="020B0604020202020204" pitchFamily="34" charset="0"/>
              <a:buChar char="•"/>
            </a:pPr>
            <a:r>
              <a:rPr lang="fr-FR" sz="1600" b="1" dirty="0">
                <a:latin typeface="Barlow Light"/>
                <a:sym typeface="Barlow Light"/>
              </a:rPr>
              <a:t>F1 Score </a:t>
            </a:r>
            <a:r>
              <a:rPr lang="fr-FR" sz="1600" dirty="0">
                <a:latin typeface="Barlow Light"/>
                <a:sym typeface="Barlow Light"/>
              </a:rPr>
              <a:t>: moyenne harmonique de ces deux indicateurs</a:t>
            </a:r>
          </a:p>
        </p:txBody>
      </p:sp>
    </p:spTree>
    <p:extLst>
      <p:ext uri="{BB962C8B-B14F-4D97-AF65-F5344CB8AC3E}">
        <p14:creationId xmlns:p14="http://schemas.microsoft.com/office/powerpoint/2010/main" val="97174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5"/>
          <p:cNvSpPr txBox="1">
            <a:spLocks noGrp="1"/>
          </p:cNvSpPr>
          <p:nvPr>
            <p:ph type="ctrTitle"/>
          </p:nvPr>
        </p:nvSpPr>
        <p:spPr>
          <a:xfrm>
            <a:off x="389572" y="1919487"/>
            <a:ext cx="6955125" cy="872700"/>
          </a:xfrm>
          <a:prstGeom prst="rect">
            <a:avLst/>
          </a:prstGeom>
        </p:spPr>
        <p:txBody>
          <a:bodyPr spcFirstLastPara="1" wrap="square" lIns="0" tIns="0" rIns="0" bIns="0" anchor="b" anchorCtr="0">
            <a:noAutofit/>
          </a:bodyPr>
          <a:lstStyle/>
          <a:p>
            <a:pPr lvl="0"/>
            <a:r>
              <a:rPr lang="fr-FR" dirty="0"/>
              <a:t>2. EXPLORATION DES    </a:t>
            </a:r>
            <a:br>
              <a:rPr lang="fr-FR" dirty="0"/>
            </a:br>
            <a:r>
              <a:rPr lang="fr-FR" dirty="0"/>
              <a:t>    DONNEES</a:t>
            </a:r>
          </a:p>
        </p:txBody>
      </p:sp>
    </p:spTree>
    <p:extLst>
      <p:ext uri="{BB962C8B-B14F-4D97-AF65-F5344CB8AC3E}">
        <p14:creationId xmlns:p14="http://schemas.microsoft.com/office/powerpoint/2010/main" val="536491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prstGeom prst="rect">
            <a:avLst/>
          </a:prstGeom>
        </p:spPr>
        <p:txBody>
          <a:bodyPr spcFirstLastPara="1" wrap="square" lIns="0" tIns="0" rIns="0" bIns="0" anchor="ctr" anchorCtr="0">
            <a:noAutofit/>
          </a:bodyPr>
          <a:lstStyle/>
          <a:p>
            <a:pPr lvl="0"/>
            <a:r>
              <a:rPr lang="fr-FR" dirty="0"/>
              <a:t>2.1  </a:t>
            </a:r>
            <a:r>
              <a:rPr lang="fr-FR" dirty="0" smtClean="0"/>
              <a:t>ACCÈS </a:t>
            </a:r>
            <a:r>
              <a:rPr lang="fr-FR" dirty="0"/>
              <a:t>AUX DONNÉES</a:t>
            </a:r>
            <a:endParaRPr dirty="0"/>
          </a:p>
        </p:txBody>
      </p:sp>
      <p:sp>
        <p:nvSpPr>
          <p:cNvPr id="551" name="Google Shape;551;p18"/>
          <p:cNvSpPr txBox="1">
            <a:spLocks noGrp="1"/>
          </p:cNvSpPr>
          <p:nvPr>
            <p:ph type="body" idx="1"/>
          </p:nvPr>
        </p:nvSpPr>
        <p:spPr>
          <a:xfrm>
            <a:off x="970382" y="1232763"/>
            <a:ext cx="7671380" cy="3762820"/>
          </a:xfrm>
          <a:prstGeom prst="rect">
            <a:avLst/>
          </a:prstGeom>
        </p:spPr>
        <p:txBody>
          <a:bodyPr spcFirstLastPara="1" wrap="square" lIns="0" tIns="0" rIns="0" bIns="0" anchor="t" anchorCtr="0">
            <a:noAutofit/>
          </a:bodyPr>
          <a:lstStyle/>
          <a:p>
            <a:pPr marL="76200" lvl="0" indent="0">
              <a:buNone/>
            </a:pPr>
            <a:r>
              <a:rPr lang="fr-FR" sz="1800" dirty="0" smtClean="0"/>
              <a:t>Les </a:t>
            </a:r>
            <a:r>
              <a:rPr lang="fr-FR" sz="1800" dirty="0"/>
              <a:t>données ont été capturées à l'aide de l'outil d'exportation de </a:t>
            </a:r>
            <a:r>
              <a:rPr lang="fr-FR" sz="1800" dirty="0" smtClean="0"/>
              <a:t>données de </a:t>
            </a:r>
            <a:r>
              <a:rPr lang="fr-FR" sz="1800" dirty="0"/>
              <a:t>l'explorateur </a:t>
            </a:r>
            <a:r>
              <a:rPr lang="fr-FR" sz="1800" dirty="0" err="1"/>
              <a:t>stackexchange</a:t>
            </a:r>
            <a:r>
              <a:rPr lang="fr-FR" sz="1800" dirty="0"/>
              <a:t>, qui collecte une grande quantité de données authentiques à partir de la plate-forme d'assistance par les pairs</a:t>
            </a:r>
            <a:r>
              <a:rPr lang="fr-FR" sz="1800" dirty="0" smtClean="0"/>
              <a:t>. Pour avoir </a:t>
            </a:r>
            <a:r>
              <a:rPr lang="fr-FR" sz="1800" dirty="0"/>
              <a:t>des </a:t>
            </a:r>
            <a:r>
              <a:rPr lang="fr-FR" sz="1800" dirty="0" smtClean="0"/>
              <a:t>données de bonne qualité à exploiter</a:t>
            </a:r>
            <a:r>
              <a:rPr lang="fr-FR" sz="1800" dirty="0"/>
              <a:t>, les critères suivants ont été </a:t>
            </a:r>
            <a:r>
              <a:rPr lang="fr-FR" sz="1800" dirty="0" smtClean="0"/>
              <a:t>appliqués:</a:t>
            </a:r>
            <a:endParaRPr lang="fr-FR" sz="1800" dirty="0"/>
          </a:p>
          <a:p>
            <a:pPr lvl="0"/>
            <a:r>
              <a:rPr lang="fr-FR" sz="1800" dirty="0"/>
              <a:t>Période : janvier 2009 à juillet 2022</a:t>
            </a:r>
          </a:p>
          <a:p>
            <a:pPr lvl="0"/>
            <a:r>
              <a:rPr lang="fr-FR" sz="1800" dirty="0"/>
              <a:t>Score &gt;  </a:t>
            </a:r>
            <a:r>
              <a:rPr lang="fr-FR" sz="1800" dirty="0" smtClean="0"/>
              <a:t>5 (un score (votes) </a:t>
            </a:r>
            <a:r>
              <a:rPr lang="fr-FR" sz="1800" dirty="0" err="1" smtClean="0"/>
              <a:t>superior</a:t>
            </a:r>
            <a:r>
              <a:rPr lang="fr-FR" sz="1800" dirty="0" smtClean="0"/>
              <a:t> à 5 )</a:t>
            </a:r>
          </a:p>
          <a:p>
            <a:pPr lvl="0"/>
            <a:r>
              <a:rPr lang="fr-FR" sz="1800" dirty="0" smtClean="0"/>
              <a:t>Nombre </a:t>
            </a:r>
            <a:r>
              <a:rPr lang="fr-FR" sz="1800" dirty="0"/>
              <a:t>de vues &gt; </a:t>
            </a:r>
            <a:r>
              <a:rPr lang="fr-FR" sz="1800" dirty="0" smtClean="0"/>
              <a:t>20 vues</a:t>
            </a:r>
            <a:endParaRPr lang="fr-FR" sz="1800" dirty="0"/>
          </a:p>
          <a:p>
            <a:pPr lvl="0"/>
            <a:r>
              <a:rPr lang="fr-FR" sz="1800" dirty="0"/>
              <a:t>Nombre de réponses &gt; 1</a:t>
            </a:r>
          </a:p>
          <a:p>
            <a:r>
              <a:rPr lang="fr-FR" sz="1800" dirty="0"/>
              <a:t>Nombre de commentaires &gt; 5 (minimum 5 commentaires )</a:t>
            </a:r>
          </a:p>
          <a:p>
            <a:pPr lvl="0"/>
            <a:endParaRPr lang="fr-FR" sz="1800" dirty="0"/>
          </a:p>
        </p:txBody>
      </p:sp>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73334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1">
                                            <p:txEl>
                                              <p:pRg st="0" end="0"/>
                                            </p:txEl>
                                          </p:spTgt>
                                        </p:tgtEl>
                                        <p:attrNameLst>
                                          <p:attrName>style.visibility</p:attrName>
                                        </p:attrNameLst>
                                      </p:cBhvr>
                                      <p:to>
                                        <p:strVal val="visible"/>
                                      </p:to>
                                    </p:set>
                                    <p:animEffect transition="in" filter="fade">
                                      <p:cBhvr>
                                        <p:cTn id="7" dur="500"/>
                                        <p:tgtEl>
                                          <p:spTgt spid="5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51">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51">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51">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51">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odovico template">
  <a:themeElements>
    <a:clrScheme name="Custom 32">
      <a:dk1>
        <a:srgbClr val="000000"/>
      </a:dk1>
      <a:lt1>
        <a:sysClr val="window" lastClr="FFFFFF"/>
      </a:lt1>
      <a:dk2>
        <a:srgbClr val="92D050"/>
      </a:dk2>
      <a:lt2>
        <a:srgbClr val="64B2C1"/>
      </a:lt2>
      <a:accent1>
        <a:srgbClr val="F47F24"/>
      </a:accent1>
      <a:accent2>
        <a:srgbClr val="107082"/>
      </a:accent2>
      <a:accent3>
        <a:srgbClr val="64B2C1"/>
      </a:accent3>
      <a:accent4>
        <a:srgbClr val="00AEEF"/>
      </a:accent4>
      <a:accent5>
        <a:srgbClr val="F99927"/>
      </a:accent5>
      <a:accent6>
        <a:srgbClr val="EC721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6" Type="http://schemas.microsoft.com/office/2011/relationships/webextension" Target="webextension6.xml"/><Relationship Id="rId5" Type="http://schemas.microsoft.com/office/2011/relationships/webextension" Target="webextension5.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350" row="1">
    <wetp:webextensionref xmlns:r="http://schemas.openxmlformats.org/officeDocument/2006/relationships" r:id="rId2"/>
  </wetp:taskpane>
  <wetp:taskpane dockstate="right" visibility="0" width="350" row="2">
    <wetp:webextensionref xmlns:r="http://schemas.openxmlformats.org/officeDocument/2006/relationships" r:id="rId3"/>
  </wetp:taskpane>
  <wetp:taskpane dockstate="right" visibility="0" width="350" row="3">
    <wetp:webextensionref xmlns:r="http://schemas.openxmlformats.org/officeDocument/2006/relationships" r:id="rId4"/>
  </wetp:taskpane>
  <wetp:taskpane dockstate="right" visibility="0" width="350" row="6">
    <wetp:webextensionref xmlns:r="http://schemas.openxmlformats.org/officeDocument/2006/relationships" r:id="rId5"/>
  </wetp:taskpane>
  <wetp:taskpane dockstate="right" visibility="0" width="350" row="0">
    <wetp:webextensionref xmlns:r="http://schemas.openxmlformats.org/officeDocument/2006/relationships" r:id="rId6"/>
  </wetp:taskpane>
</wetp:taskpanes>
</file>

<file path=ppt/webextensions/webextension1.xml><?xml version="1.0" encoding="utf-8"?>
<we:webextension xmlns:we="http://schemas.microsoft.com/office/webextensions/webextension/2010/11" id="{437E9297-9A6E-4D6F-82A2-D9AF44CD8BE3}">
  <we:reference id="wa104380862" version="1.5.0.0" store="fr-FR" storeType="OMEX"/>
  <we:alternateReferences>
    <we:reference id="wa104380862" version="1.5.0.0" store="WA104380862"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26926870-9C64-47A6-8676-7B4709383FC1}">
  <we:reference id="wa200000113" version="1.0.0.0" store="fr-FR" storeType="OMEX"/>
  <we:alternateReferences>
    <we:reference id="wa200000113" version="1.0.0.0" store="WA200000113"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DC61EDE8-9B37-4B4E-A304-412F93EB0131}">
  <we:reference id="wa104381063" version="1.0.0.1" store="fr-FR" storeType="OMEX"/>
  <we:alternateReferences>
    <we:reference id="wa104381063" version="1.0.0.1" store="WA104381063"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2CC364CB-D973-4933-ADDB-B8755D617E1F}">
  <we:reference id="wa104051163" version="1.2.0.3" store="fr-FR" storeType="OMEX"/>
  <we:alternateReferences>
    <we:reference id="WA104051163" version="1.2.0.3" store="WA104051163" storeType="OMEX"/>
  </we:alternateReferences>
  <we:properties/>
  <we:bindings/>
  <we:snapshot xmlns:r="http://schemas.openxmlformats.org/officeDocument/2006/relationships"/>
</we:webextension>
</file>

<file path=ppt/webextensions/webextension5.xml><?xml version="1.0" encoding="utf-8"?>
<we:webextension xmlns:we="http://schemas.microsoft.com/office/webextensions/webextension/2010/11" id="{2421C5DD-7B0D-4772-8FA4-A22A4AFEC424}">
  <we:reference id="wa104379997" version="2.0.0.0" store="fr-FR" storeType="OMEX"/>
  <we:alternateReferences>
    <we:reference id="wa104379997" version="2.0.0.0" store="WA104379997" storeType="OMEX"/>
  </we:alternateReferences>
  <we:properties/>
  <we:bindings/>
  <we:snapshot xmlns:r="http://schemas.openxmlformats.org/officeDocument/2006/relationships"/>
</we:webextension>
</file>

<file path=ppt/webextensions/webextension6.xml><?xml version="1.0" encoding="utf-8"?>
<we:webextension xmlns:we="http://schemas.microsoft.com/office/webextensions/webextension/2010/11" id="{B9362C95-B0F5-46A5-AFDE-4F641EDD4EA6}">
  <we:reference id="wa200001889" version="1.0.42.0" store="fr-FR" storeType="OMEX"/>
  <we:alternateReferences>
    <we:reference id="wa200001889" version="1.0.42.0" store="WA20000188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9055</TotalTime>
  <Words>1937</Words>
  <Application>Microsoft Office PowerPoint</Application>
  <PresentationFormat>On-screen Show (16:9)</PresentationFormat>
  <Paragraphs>236</Paragraphs>
  <Slides>40</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Consolas</vt:lpstr>
      <vt:lpstr>Barlow Light</vt:lpstr>
      <vt:lpstr>Arial</vt:lpstr>
      <vt:lpstr>Montserrat ExtraBold</vt:lpstr>
      <vt:lpstr>Wingdings</vt:lpstr>
      <vt:lpstr>Barlow SemiBold</vt:lpstr>
      <vt:lpstr>Courier New</vt:lpstr>
      <vt:lpstr>Lodovico template</vt:lpstr>
      <vt:lpstr>PROJECT 5 : CATEGORISEZ AUTOMATIQUEMENT DES QUESTIONS</vt:lpstr>
      <vt:lpstr>SOMMAIRE</vt:lpstr>
      <vt:lpstr>1. RAPPEL DU CONTEXTE</vt:lpstr>
      <vt:lpstr>1.1  OLIST STORE</vt:lpstr>
      <vt:lpstr>1.1  OLIST STORE</vt:lpstr>
      <vt:lpstr>1.1  OLIST STORE</vt:lpstr>
      <vt:lpstr>1.1  OLIST STORE</vt:lpstr>
      <vt:lpstr>2. EXPLORATION DES         DONNEES</vt:lpstr>
      <vt:lpstr>2.1  ACCÈS AUX DONNÉES</vt:lpstr>
      <vt:lpstr>2.1  LA BASE DE DONNEES </vt:lpstr>
      <vt:lpstr>2.1  DONNEES </vt:lpstr>
      <vt:lpstr>Schéma des bases de données de stackoverflow </vt:lpstr>
      <vt:lpstr>104392</vt:lpstr>
      <vt:lpstr>EDA</vt:lpstr>
      <vt:lpstr>2.2  Evolution du nombre de questions dans le temps</vt:lpstr>
      <vt:lpstr>2.3 ANCIENNETE DES POSTS</vt:lpstr>
      <vt:lpstr>2.4  CORRELATION</vt:lpstr>
      <vt:lpstr>2.5  Distribution des variables</vt:lpstr>
      <vt:lpstr>2.6  Analyse des tags  </vt:lpstr>
      <vt:lpstr>2.6  Analyse des tags  </vt:lpstr>
      <vt:lpstr>3. PREPARATION DES            DONNEES </vt:lpstr>
      <vt:lpstr>3.1  FILTRAGE DES DONNEES</vt:lpstr>
      <vt:lpstr>3.2 PREPARATION DES DONNEES </vt:lpstr>
      <vt:lpstr>3.2 PREPARATION DES DONNEES </vt:lpstr>
      <vt:lpstr>35 888</vt:lpstr>
      <vt:lpstr>  4. ENTRAINEMENT DES     MODELES</vt:lpstr>
      <vt:lpstr>4.1  APPROCHE SUPERVISEE</vt:lpstr>
      <vt:lpstr>4.1  APPROCHE SUPERVISEE</vt:lpstr>
      <vt:lpstr>4.2  APPROCHE NON SUPERVISEE</vt:lpstr>
      <vt:lpstr>4.3  SCORE DE COHERENCE</vt:lpstr>
      <vt:lpstr>4.4  DISTRIBUTION DES TOPICS</vt:lpstr>
      <vt:lpstr>PowerPoint Presentation</vt:lpstr>
      <vt:lpstr>4.6 COMPARAISON  DES APPROCHES </vt:lpstr>
      <vt:lpstr>5. API</vt:lpstr>
      <vt:lpstr>5.1 DEMONSTRATION DE L'INTERFACE </vt:lpstr>
      <vt:lpstr>5.1 DEMONSTRATION TEST POSTMAN</vt:lpstr>
      <vt:lpstr>5.1 DEMONSTRATION TEST POSTMAN</vt:lpstr>
      <vt:lpstr>6. 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 CLIENT D’UN SITE eCOMMERCE: OLIST</dc:title>
  <dc:creator>Vincent SALAS</dc:creator>
  <cp:lastModifiedBy>victo</cp:lastModifiedBy>
  <cp:revision>265</cp:revision>
  <dcterms:modified xsi:type="dcterms:W3CDTF">2022-07-18T07:48:12Z</dcterms:modified>
</cp:coreProperties>
</file>