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81" r:id="rId9"/>
    <p:sldId id="266" r:id="rId10"/>
    <p:sldId id="264" r:id="rId11"/>
    <p:sldId id="265" r:id="rId12"/>
    <p:sldId id="267" r:id="rId13"/>
    <p:sldId id="268" r:id="rId14"/>
    <p:sldId id="282" r:id="rId15"/>
    <p:sldId id="283" r:id="rId16"/>
    <p:sldId id="269" r:id="rId17"/>
    <p:sldId id="284" r:id="rId18"/>
    <p:sldId id="270" r:id="rId19"/>
    <p:sldId id="271" r:id="rId20"/>
    <p:sldId id="272" r:id="rId21"/>
    <p:sldId id="274" r:id="rId22"/>
    <p:sldId id="276" r:id="rId23"/>
    <p:sldId id="279" r:id="rId24"/>
    <p:sldId id="277" r:id="rId25"/>
    <p:sldId id="280" r:id="rId26"/>
    <p:sldId id="259" r:id="rId27"/>
    <p:sldId id="278" r:id="rId28"/>
  </p:sldIdLst>
  <p:sldSz cx="9144000" cy="6858000" type="screen4x3"/>
  <p:notesSz cx="7102475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6" autoAdjust="0"/>
  </p:normalViewPr>
  <p:slideViewPr>
    <p:cSldViewPr>
      <p:cViewPr varScale="1">
        <p:scale>
          <a:sx n="105" d="100"/>
          <a:sy n="105" d="100"/>
        </p:scale>
        <p:origin x="-11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92" y="-102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1A89CF1-6D1C-4129-82DA-258BAAB56354}" type="datetimeFigureOut">
              <a:rPr lang="hu-HU" smtClean="0"/>
              <a:t>2009.11.18.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58ACCD8-6B71-4F60-AC6E-931E92FF271B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ACCD8-6B71-4F60-AC6E-931E92FF271B}" type="slidenum">
              <a:rPr lang="hu-HU" smtClean="0"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963439-08CA-415E-A808-E6FBAC219B48}" type="datetime4">
              <a:rPr lang="hu-HU" smtClean="0"/>
              <a:t>2009. november 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AF43-0459-44C7-A451-A0296B14BD7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B271-FA71-4F83-B198-463C65C60AAC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EEDE-A8CD-4317-8526-C5C67F6703E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CDBF-B4C1-47B4-ABEA-2F035A15ED13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0427-CDD4-4D37-81CD-A016C5A1CF23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95A8-1DF2-4EAD-8AF8-25D5CEDB4231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198A-C899-4862-AD85-AB74202B278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371C-9EAC-4FA8-94B8-ADE437F8931D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6E20-4F1B-44C3-9FBC-4DC911540094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B929-1233-48C2-8144-B230AFB5C73C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" y="0"/>
            <a:ext cx="9144001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BA2F-A104-4045-8A06-FFF8C17E67F6}" type="datetime4">
              <a:rPr lang="hu-HU" smtClean="0"/>
              <a:t>2009. november 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840C-63F2-4676-8E70-0051B2379A0E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 userDrawn="1"/>
        </p:nvCxnSpPr>
        <p:spPr>
          <a:xfrm>
            <a:off x="0" y="1214422"/>
            <a:ext cx="9144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ax-ws.dev.java.net/" TargetMode="External"/><Relationship Id="rId2" Type="http://schemas.openxmlformats.org/officeDocument/2006/relationships/hyperlink" Target="http://jc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JAX-WS mélyvíz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Viczián István</a:t>
            </a:r>
          </a:p>
          <a:p>
            <a:r>
              <a:rPr lang="hu-HU" smtClean="0"/>
              <a:t>http://jtechlog.blogspot.com</a:t>
            </a:r>
            <a:endParaRPr lang="hu-HU" dirty="0" smtClean="0"/>
          </a:p>
          <a:p>
            <a:r>
              <a:rPr lang="hu-HU" dirty="0" smtClean="0"/>
              <a:t>JUM XII.</a:t>
            </a:r>
          </a:p>
          <a:p>
            <a:r>
              <a:rPr lang="hu-HU" dirty="0" smtClean="0"/>
              <a:t>2009. november 18.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7345363" cy="39227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4629-C4D4-430C-A420-A32C68FBCBF2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</a:t>
            </a:r>
            <a:r>
              <a:rPr lang="hu-HU" dirty="0" err="1" smtClean="0"/>
              <a:t>binding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endParaRPr lang="hu-H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928802"/>
            <a:ext cx="5327650" cy="35893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2C99-E45A-40C7-91C3-2E2506192E19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JAX-WS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dirty="0" smtClean="0"/>
              <a:t>JAX-RPC 1.1 továbbfejlesztése</a:t>
            </a:r>
          </a:p>
          <a:p>
            <a:pPr>
              <a:lnSpc>
                <a:spcPct val="90000"/>
              </a:lnSpc>
            </a:pPr>
            <a:r>
              <a:rPr lang="hu-HU" dirty="0" smtClean="0"/>
              <a:t>RPC stílus és üzenet alapú</a:t>
            </a:r>
          </a:p>
          <a:p>
            <a:r>
              <a:rPr lang="hu-HU" dirty="0" smtClean="0"/>
              <a:t>Fejlesztés egyszerűsítése</a:t>
            </a:r>
          </a:p>
          <a:p>
            <a:r>
              <a:rPr lang="hu-HU" dirty="0" smtClean="0"/>
              <a:t>Annotációk</a:t>
            </a:r>
          </a:p>
          <a:p>
            <a:r>
              <a:rPr lang="hu-HU" dirty="0" smtClean="0"/>
              <a:t>SEI</a:t>
            </a:r>
          </a:p>
          <a:p>
            <a:r>
              <a:rPr lang="hu-HU" dirty="0" smtClean="0"/>
              <a:t>Kliens oldalon: proxy</a:t>
            </a:r>
          </a:p>
          <a:p>
            <a:r>
              <a:rPr lang="hu-HU" dirty="0" err="1" smtClean="0"/>
              <a:t>Handler</a:t>
            </a:r>
            <a:endParaRPr lang="hu-HU" dirty="0" smtClean="0"/>
          </a:p>
          <a:p>
            <a:r>
              <a:rPr lang="hu-HU" dirty="0" err="1" smtClean="0"/>
              <a:t>Ant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AA7F-A347-40E3-B764-535586969B9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SOAPUi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SOA teszt eszköz</a:t>
            </a:r>
          </a:p>
          <a:p>
            <a:r>
              <a:rPr lang="hu-HU" dirty="0" smtClean="0"/>
              <a:t>Ingyenes és kereskedelmi verzió</a:t>
            </a:r>
          </a:p>
          <a:p>
            <a:r>
              <a:rPr lang="hu-HU" dirty="0" smtClean="0"/>
              <a:t>Web szolgáltatások felderítése, hívása, szimulálás és </a:t>
            </a:r>
            <a:r>
              <a:rPr lang="hu-HU" dirty="0" err="1" smtClean="0"/>
              <a:t>mock</a:t>
            </a:r>
            <a:endParaRPr lang="hu-HU" dirty="0" smtClean="0"/>
          </a:p>
          <a:p>
            <a:r>
              <a:rPr lang="hu-HU" dirty="0" smtClean="0"/>
              <a:t>Funkcionális és terheléses tesztelés</a:t>
            </a:r>
          </a:p>
          <a:p>
            <a:r>
              <a:rPr lang="hu-HU" dirty="0" err="1" smtClean="0"/>
              <a:t>IDE-plugins</a:t>
            </a:r>
            <a:endParaRPr lang="hu-HU" dirty="0" smtClean="0"/>
          </a:p>
          <a:p>
            <a:r>
              <a:rPr lang="hu-HU" dirty="0" err="1" smtClean="0"/>
              <a:t>SOAPUi</a:t>
            </a:r>
            <a:r>
              <a:rPr lang="hu-HU" dirty="0" smtClean="0"/>
              <a:t> – </a:t>
            </a:r>
            <a:r>
              <a:rPr lang="hu-HU" dirty="0" err="1" smtClean="0"/>
              <a:t>nightly</a:t>
            </a:r>
            <a:r>
              <a:rPr lang="hu-HU" dirty="0" smtClean="0"/>
              <a:t> </a:t>
            </a:r>
            <a:r>
              <a:rPr lang="hu-HU" dirty="0" err="1" smtClean="0"/>
              <a:t>build</a:t>
            </a:r>
            <a:r>
              <a:rPr lang="hu-HU" dirty="0" smtClean="0"/>
              <a:t> – jó </a:t>
            </a:r>
            <a:r>
              <a:rPr lang="hu-HU" dirty="0" err="1" smtClean="0"/>
              <a:t>support</a:t>
            </a:r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604C-4B11-4C3D-81F1-8206B1A23575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- Körkörös referencia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"A cycle is detected in the object graph. This will cause infinitely deep </a:t>
            </a:r>
            <a:r>
              <a:rPr lang="en-US" dirty="0" smtClean="0"/>
              <a:t>XML„</a:t>
            </a:r>
            <a:endParaRPr lang="hu-HU" dirty="0" smtClean="0"/>
          </a:p>
          <a:p>
            <a:r>
              <a:rPr lang="hu-HU" dirty="0" smtClean="0"/>
              <a:t>@</a:t>
            </a:r>
            <a:r>
              <a:rPr lang="hu-HU" dirty="0" err="1" smtClean="0"/>
              <a:t>Transient</a:t>
            </a:r>
            <a:endParaRPr lang="hu-HU" dirty="0" smtClean="0"/>
          </a:p>
          <a:p>
            <a:r>
              <a:rPr lang="hu-HU" dirty="0" err="1" smtClean="0"/>
              <a:t>afterUnmarshal</a:t>
            </a:r>
            <a:r>
              <a:rPr lang="hu-HU" dirty="0" smtClean="0"/>
              <a:t> </a:t>
            </a:r>
            <a:r>
              <a:rPr lang="hu-HU" dirty="0" smtClean="0"/>
              <a:t>metódus</a:t>
            </a:r>
          </a:p>
          <a:p>
            <a:r>
              <a:rPr lang="hu-HU" dirty="0" err="1" smtClean="0"/>
              <a:t>CycleRecoverable</a:t>
            </a:r>
            <a:r>
              <a:rPr lang="hu-HU" dirty="0" smtClean="0"/>
              <a:t> interfész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EEDE-A8CD-4317-8526-C5C67F6703E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- Ős és leszármazott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Leszármazott: @</a:t>
            </a:r>
            <a:r>
              <a:rPr lang="hu-HU" dirty="0" err="1" smtClean="0"/>
              <a:t>XmlRootElement</a:t>
            </a:r>
            <a:endParaRPr lang="hu-HU" dirty="0" smtClean="0"/>
          </a:p>
          <a:p>
            <a:r>
              <a:rPr lang="hu-HU" dirty="0" smtClean="0"/>
              <a:t>Hivatkozó attribútum: @</a:t>
            </a:r>
            <a:r>
              <a:rPr lang="hu-HU" dirty="0" err="1" smtClean="0"/>
              <a:t>XmlElementRef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EEDE-A8CD-4317-8526-C5C67F6703E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- ANY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Marshall/</a:t>
            </a:r>
            <a:r>
              <a:rPr lang="hu-HU" dirty="0" err="1" smtClean="0"/>
              <a:t>unmarshall</a:t>
            </a:r>
            <a:endParaRPr lang="hu-HU" dirty="0" smtClean="0"/>
          </a:p>
          <a:p>
            <a:pPr lvl="1"/>
            <a:r>
              <a:rPr lang="hu-HU" dirty="0" smtClean="0"/>
              <a:t>File, </a:t>
            </a:r>
            <a:r>
              <a:rPr lang="hu-HU" dirty="0" err="1" smtClean="0"/>
              <a:t>InputStream</a:t>
            </a:r>
            <a:r>
              <a:rPr lang="hu-HU" dirty="0" smtClean="0"/>
              <a:t>, URL, </a:t>
            </a:r>
            <a:r>
              <a:rPr lang="hu-HU" dirty="0" err="1" smtClean="0"/>
              <a:t>Source</a:t>
            </a:r>
            <a:r>
              <a:rPr lang="hu-HU" dirty="0" smtClean="0"/>
              <a:t>, </a:t>
            </a:r>
            <a:r>
              <a:rPr lang="hu-HU" dirty="0" err="1" smtClean="0"/>
              <a:t>Node</a:t>
            </a:r>
            <a:r>
              <a:rPr lang="hu-HU" dirty="0" smtClean="0"/>
              <a:t>, </a:t>
            </a:r>
            <a:r>
              <a:rPr lang="hu-HU" dirty="0" err="1" smtClean="0"/>
              <a:t>XMLStreamReader</a:t>
            </a:r>
            <a:r>
              <a:rPr lang="hu-HU" dirty="0" smtClean="0"/>
              <a:t>, </a:t>
            </a:r>
            <a:r>
              <a:rPr lang="hu-HU" dirty="0" err="1" smtClean="0"/>
              <a:t>XMLEventReader</a:t>
            </a:r>
            <a:endParaRPr lang="hu-HU" dirty="0" smtClean="0"/>
          </a:p>
          <a:p>
            <a:r>
              <a:rPr lang="hu-HU" dirty="0" err="1" smtClean="0"/>
              <a:t>any-ben</a:t>
            </a:r>
            <a:r>
              <a:rPr lang="hu-HU" dirty="0" smtClean="0"/>
              <a:t> </a:t>
            </a:r>
            <a:r>
              <a:rPr lang="hu-HU" dirty="0" smtClean="0"/>
              <a:t>másik névtér, </a:t>
            </a:r>
            <a:r>
              <a:rPr lang="hu-HU" dirty="0" err="1" smtClean="0"/>
              <a:t>setPrefix</a:t>
            </a:r>
            <a:endParaRPr lang="hu-HU" dirty="0" smtClean="0"/>
          </a:p>
          <a:p>
            <a:pPr>
              <a:buNone/>
            </a:pP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21BB-A194-4406-B2B7-941CD15CEF99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1142976" y="4071942"/>
            <a:ext cx="6715172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hu-HU" dirty="0" smtClean="0"/>
              <a:t>&lt;</a:t>
            </a:r>
            <a:r>
              <a:rPr lang="hu-HU" dirty="0" err="1" smtClean="0"/>
              <a:t>xs</a:t>
            </a:r>
            <a:r>
              <a:rPr lang="hu-HU" dirty="0" smtClean="0"/>
              <a:t>:</a:t>
            </a:r>
            <a:r>
              <a:rPr lang="hu-HU" dirty="0" err="1" smtClean="0"/>
              <a:t>complexType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=„</a:t>
            </a:r>
            <a:r>
              <a:rPr lang="hu-HU" dirty="0" err="1" smtClean="0"/>
              <a:t>AnyType</a:t>
            </a:r>
            <a:r>
              <a:rPr lang="hu-HU" dirty="0" smtClean="0"/>
              <a:t>"&gt;</a:t>
            </a:r>
          </a:p>
          <a:p>
            <a:pPr>
              <a:buNone/>
            </a:pPr>
            <a:r>
              <a:rPr lang="hu-HU" dirty="0" smtClean="0"/>
              <a:t>    &lt;</a:t>
            </a:r>
            <a:r>
              <a:rPr lang="hu-HU" dirty="0" err="1" smtClean="0"/>
              <a:t>xs</a:t>
            </a:r>
            <a:r>
              <a:rPr lang="hu-HU" dirty="0" smtClean="0"/>
              <a:t>:</a:t>
            </a:r>
            <a:r>
              <a:rPr lang="hu-HU" dirty="0" err="1" smtClean="0"/>
              <a:t>sequence</a:t>
            </a:r>
            <a:r>
              <a:rPr lang="hu-HU" dirty="0" smtClean="0"/>
              <a:t>&gt;</a:t>
            </a:r>
          </a:p>
          <a:p>
            <a:pPr>
              <a:buNone/>
            </a:pPr>
            <a:r>
              <a:rPr lang="hu-HU" dirty="0" smtClean="0"/>
              <a:t>      &lt;</a:t>
            </a:r>
            <a:r>
              <a:rPr lang="hu-HU" dirty="0" err="1" smtClean="0"/>
              <a:t>xs</a:t>
            </a:r>
            <a:r>
              <a:rPr lang="hu-HU" dirty="0" smtClean="0"/>
              <a:t>: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minOccurs</a:t>
            </a:r>
            <a:r>
              <a:rPr lang="hu-HU" dirty="0" smtClean="0"/>
              <a:t>="0" </a:t>
            </a:r>
            <a:r>
              <a:rPr lang="hu-HU" dirty="0" err="1" smtClean="0"/>
              <a:t>maxOccurs</a:t>
            </a:r>
            <a:r>
              <a:rPr lang="hu-HU" dirty="0" smtClean="0"/>
              <a:t>="</a:t>
            </a:r>
            <a:r>
              <a:rPr lang="hu-HU" dirty="0" err="1" smtClean="0"/>
              <a:t>unbounded</a:t>
            </a:r>
            <a:r>
              <a:rPr lang="hu-HU" dirty="0" smtClean="0"/>
              <a:t>"</a:t>
            </a:r>
          </a:p>
          <a:p>
            <a:pPr>
              <a:buNone/>
            </a:pPr>
            <a:r>
              <a:rPr lang="hu-HU" dirty="0" smtClean="0"/>
              <a:t>      	</a:t>
            </a:r>
            <a:r>
              <a:rPr lang="hu-HU" dirty="0" err="1" smtClean="0"/>
              <a:t>namespace</a:t>
            </a:r>
            <a:r>
              <a:rPr lang="hu-HU" dirty="0" smtClean="0"/>
              <a:t>="##</a:t>
            </a:r>
            <a:r>
              <a:rPr lang="hu-HU" dirty="0" err="1" smtClean="0"/>
              <a:t>any</a:t>
            </a:r>
            <a:r>
              <a:rPr lang="hu-HU" dirty="0" smtClean="0"/>
              <a:t>" </a:t>
            </a:r>
            <a:r>
              <a:rPr lang="hu-HU" dirty="0" err="1" smtClean="0"/>
              <a:t>processContents</a:t>
            </a:r>
            <a:r>
              <a:rPr lang="hu-HU" dirty="0" smtClean="0"/>
              <a:t>="</a:t>
            </a:r>
            <a:r>
              <a:rPr lang="hu-HU" dirty="0" err="1" smtClean="0"/>
              <a:t>skip</a:t>
            </a:r>
            <a:r>
              <a:rPr lang="hu-HU" dirty="0" smtClean="0"/>
              <a:t>" /&gt;</a:t>
            </a:r>
          </a:p>
          <a:p>
            <a:pPr>
              <a:buNone/>
            </a:pPr>
            <a:r>
              <a:rPr lang="hu-HU" dirty="0" smtClean="0"/>
              <a:t>    &lt;/</a:t>
            </a:r>
            <a:r>
              <a:rPr lang="hu-HU" dirty="0" err="1" smtClean="0"/>
              <a:t>xs</a:t>
            </a:r>
            <a:r>
              <a:rPr lang="hu-HU" dirty="0" smtClean="0"/>
              <a:t>:</a:t>
            </a:r>
            <a:r>
              <a:rPr lang="hu-HU" dirty="0" err="1" smtClean="0"/>
              <a:t>sequence</a:t>
            </a:r>
            <a:r>
              <a:rPr lang="hu-HU" dirty="0" smtClean="0"/>
              <a:t>&gt;</a:t>
            </a:r>
          </a:p>
          <a:p>
            <a:pPr>
              <a:buNone/>
            </a:pPr>
            <a:r>
              <a:rPr lang="hu-HU" dirty="0" smtClean="0"/>
              <a:t>&lt;/</a:t>
            </a:r>
            <a:r>
              <a:rPr lang="hu-HU" dirty="0" err="1" smtClean="0"/>
              <a:t>xs</a:t>
            </a:r>
            <a:r>
              <a:rPr lang="hu-HU" dirty="0" smtClean="0"/>
              <a:t>:</a:t>
            </a:r>
            <a:r>
              <a:rPr lang="hu-HU" dirty="0" err="1" smtClean="0"/>
              <a:t>complexType</a:t>
            </a:r>
            <a:r>
              <a:rPr lang="hu-HU" dirty="0" smtClean="0"/>
              <a:t>&gt;</a:t>
            </a: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-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smtClean="0"/>
              <a:t>és </a:t>
            </a:r>
            <a:r>
              <a:rPr lang="hu-HU" dirty="0" err="1" smtClean="0"/>
              <a:t>JAXBElement</a:t>
            </a:r>
            <a:r>
              <a:rPr lang="hu-HU" dirty="0" smtClean="0"/>
              <a:t>&lt;T&gt;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JAXB 2.0 – JDK 5 – </a:t>
            </a:r>
            <a:r>
              <a:rPr lang="hu-HU" dirty="0" err="1" smtClean="0"/>
              <a:t>generikusok</a:t>
            </a:r>
            <a:r>
              <a:rPr lang="hu-HU" dirty="0" smtClean="0"/>
              <a:t> megjelenésével</a:t>
            </a:r>
          </a:p>
          <a:p>
            <a:r>
              <a:rPr lang="hu-HU" dirty="0" smtClean="0"/>
              <a:t>XJC</a:t>
            </a:r>
          </a:p>
          <a:p>
            <a:r>
              <a:rPr lang="hu-HU" dirty="0" smtClean="0"/>
              <a:t>@</a:t>
            </a:r>
            <a:r>
              <a:rPr lang="hu-HU" dirty="0" err="1" smtClean="0"/>
              <a:t>XmlRootElement</a:t>
            </a:r>
            <a:r>
              <a:rPr lang="hu-HU" dirty="0" smtClean="0"/>
              <a:t>, ha a típus nem használható más néven</a:t>
            </a:r>
          </a:p>
          <a:p>
            <a:r>
              <a:rPr lang="hu-HU" dirty="0" err="1" smtClean="0"/>
              <a:t>JAXBElement</a:t>
            </a:r>
            <a:r>
              <a:rPr lang="hu-HU" dirty="0" smtClean="0"/>
              <a:t>&lt;T&gt;, ha használható</a:t>
            </a:r>
          </a:p>
          <a:p>
            <a:r>
              <a:rPr lang="hu-HU" dirty="0" smtClean="0"/>
              <a:t>Megoldás</a:t>
            </a:r>
          </a:p>
          <a:p>
            <a:pPr lvl="1"/>
            <a:r>
              <a:rPr lang="hu-HU" dirty="0" err="1" smtClean="0"/>
              <a:t>Simple-minded</a:t>
            </a:r>
            <a:r>
              <a:rPr lang="hu-HU" dirty="0" smtClean="0"/>
              <a:t> </a:t>
            </a:r>
            <a:r>
              <a:rPr lang="hu-HU" dirty="0" err="1" smtClean="0"/>
              <a:t>binding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r>
              <a:rPr lang="hu-HU" dirty="0" smtClean="0"/>
              <a:t>: &lt;</a:t>
            </a:r>
            <a:r>
              <a:rPr lang="hu-HU" dirty="0" err="1" smtClean="0"/>
              <a:t>xjc</a:t>
            </a:r>
            <a:r>
              <a:rPr lang="hu-HU" dirty="0" smtClean="0"/>
              <a:t>: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smtClean="0"/>
              <a:t>/&gt; </a:t>
            </a:r>
            <a:endParaRPr lang="hu-HU" dirty="0" smtClean="0"/>
          </a:p>
          <a:p>
            <a:pPr lvl="1"/>
            <a:r>
              <a:rPr lang="hu-HU" dirty="0" smtClean="0"/>
              <a:t>Példányosítás: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JAXBElement</a:t>
            </a:r>
            <a:r>
              <a:rPr lang="hu-HU" dirty="0" smtClean="0"/>
              <a:t>(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QName</a:t>
            </a:r>
            <a:r>
              <a:rPr lang="hu-HU" dirty="0" smtClean="0"/>
              <a:t>("</a:t>
            </a:r>
            <a:r>
              <a:rPr lang="hu-HU" dirty="0" err="1" smtClean="0"/>
              <a:t>uri</a:t>
            </a:r>
            <a:r>
              <a:rPr lang="hu-HU" dirty="0" smtClean="0"/>
              <a:t>","local"), </a:t>
            </a:r>
            <a:r>
              <a:rPr lang="hu-HU" dirty="0" err="1" smtClean="0"/>
              <a:t>MessageType.class</a:t>
            </a:r>
            <a:r>
              <a:rPr lang="hu-HU" dirty="0" smtClean="0"/>
              <a:t>, </a:t>
            </a:r>
            <a:r>
              <a:rPr lang="hu-HU" dirty="0" err="1" smtClean="0"/>
              <a:t>messageType</a:t>
            </a:r>
            <a:r>
              <a:rPr lang="hu-HU" dirty="0" smtClean="0"/>
              <a:t> )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2FDB-30A7-4C7F-BBD5-4EEE69457BA0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JAX-WS - BARE/</a:t>
            </a:r>
            <a:r>
              <a:rPr lang="hu-HU" dirty="0" err="1" smtClean="0"/>
              <a:t>Wrapper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: List</a:t>
            </a:r>
          </a:p>
          <a:p>
            <a:pPr lvl="1"/>
            <a:r>
              <a:rPr lang="hu-HU" dirty="0" err="1" smtClean="0"/>
              <a:t>Error</a:t>
            </a:r>
            <a:r>
              <a:rPr lang="hu-HU" dirty="0" smtClean="0"/>
              <a:t> starting </a:t>
            </a:r>
            <a:r>
              <a:rPr lang="hu-HU" dirty="0" err="1" smtClean="0"/>
              <a:t>wsgen</a:t>
            </a:r>
            <a:r>
              <a:rPr lang="hu-HU" dirty="0" smtClean="0"/>
              <a:t>: </a:t>
            </a:r>
          </a:p>
          <a:p>
            <a:r>
              <a:rPr lang="hu-HU" dirty="0" err="1" smtClean="0"/>
              <a:t>verbose</a:t>
            </a:r>
            <a:r>
              <a:rPr lang="hu-HU" dirty="0" smtClean="0"/>
              <a:t>=”</a:t>
            </a:r>
            <a:r>
              <a:rPr lang="hu-HU" dirty="0" err="1" smtClean="0"/>
              <a:t>true</a:t>
            </a:r>
            <a:r>
              <a:rPr lang="hu-HU" dirty="0" smtClean="0"/>
              <a:t>” </a:t>
            </a:r>
            <a:r>
              <a:rPr lang="hu-HU" dirty="0" err="1" smtClean="0"/>
              <a:t>fork</a:t>
            </a:r>
            <a:r>
              <a:rPr lang="hu-HU" dirty="0" smtClean="0"/>
              <a:t>=”</a:t>
            </a:r>
            <a:r>
              <a:rPr lang="hu-HU" dirty="0" err="1" smtClean="0"/>
              <a:t>true</a:t>
            </a:r>
            <a:r>
              <a:rPr lang="hu-HU" dirty="0" smtClean="0"/>
              <a:t>”</a:t>
            </a:r>
          </a:p>
          <a:p>
            <a:r>
              <a:rPr lang="en-US" dirty="0" err="1" smtClean="0"/>
              <a:t>java.util.List</a:t>
            </a:r>
            <a:r>
              <a:rPr lang="en-US" dirty="0" smtClean="0"/>
              <a:t> is an interface, and JAXB can't handle interfaces.</a:t>
            </a:r>
            <a:endParaRPr lang="hu-HU" dirty="0" smtClean="0"/>
          </a:p>
          <a:p>
            <a:r>
              <a:rPr lang="hu-HU" dirty="0" smtClean="0"/>
              <a:t>Amennyiben egy metódusnak több paramétere van, az is hiba.</a:t>
            </a:r>
          </a:p>
          <a:p>
            <a:pPr lvl="1"/>
            <a:r>
              <a:rPr lang="en-US" dirty="0" smtClean="0"/>
              <a:t>Exception in thread "main" </a:t>
            </a:r>
            <a:r>
              <a:rPr lang="en-US" dirty="0" err="1" smtClean="0"/>
              <a:t>com.sun.xml.ws.model.RuntimeModelerException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runtime modeler error: SEI [</a:t>
            </a:r>
            <a:r>
              <a:rPr lang="en-US" dirty="0" err="1" smtClean="0"/>
              <a:t>osztály</a:t>
            </a:r>
            <a:r>
              <a:rPr lang="en-US" dirty="0" smtClean="0"/>
              <a:t> </a:t>
            </a:r>
            <a:r>
              <a:rPr lang="en-US" dirty="0" err="1" smtClean="0"/>
              <a:t>neve</a:t>
            </a:r>
            <a:r>
              <a:rPr lang="en-US" dirty="0" smtClean="0"/>
              <a:t>] has method [</a:t>
            </a:r>
            <a:r>
              <a:rPr lang="en-US" dirty="0" err="1" smtClean="0"/>
              <a:t>metódus</a:t>
            </a:r>
            <a:r>
              <a:rPr lang="en-US" dirty="0" smtClean="0"/>
              <a:t> </a:t>
            </a:r>
            <a:r>
              <a:rPr lang="en-US" dirty="0" err="1" smtClean="0"/>
              <a:t>neve</a:t>
            </a:r>
            <a:r>
              <a:rPr lang="en-US" dirty="0" smtClean="0"/>
              <a:t>] annotated as</a:t>
            </a:r>
            <a:br>
              <a:rPr lang="en-US" dirty="0" smtClean="0"/>
            </a:br>
            <a:r>
              <a:rPr lang="en-US" dirty="0" smtClean="0"/>
              <a:t>BARE but it has more than one parameter bound to body. This is invalid. </a:t>
            </a:r>
            <a:br>
              <a:rPr lang="en-US" dirty="0" smtClean="0"/>
            </a:br>
            <a:r>
              <a:rPr lang="en-US" dirty="0" smtClean="0"/>
              <a:t>Please annotate the method with annotation: 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r>
              <a:rPr lang="en-US" dirty="0" smtClean="0"/>
              <a:t>(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7E2E-EBD6-488F-9629-2BF228F330E4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JAX-WS - JAXB </a:t>
            </a:r>
            <a:r>
              <a:rPr lang="hu-HU" dirty="0" err="1" smtClean="0"/>
              <a:t>binding</a:t>
            </a:r>
            <a:r>
              <a:rPr lang="hu-HU" dirty="0" smtClean="0"/>
              <a:t> nélkül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implements</a:t>
            </a:r>
            <a:r>
              <a:rPr lang="hu-HU" dirty="0" smtClean="0"/>
              <a:t> </a:t>
            </a:r>
            <a:r>
              <a:rPr lang="hu-HU" dirty="0" err="1" smtClean="0"/>
              <a:t>Provider</a:t>
            </a:r>
            <a:r>
              <a:rPr lang="hu-HU" dirty="0" smtClean="0"/>
              <a:t>&lt;T&gt;</a:t>
            </a:r>
          </a:p>
          <a:p>
            <a:r>
              <a:rPr lang="hu-HU" dirty="0" err="1" smtClean="0"/>
              <a:t>SOAPMessage</a:t>
            </a:r>
            <a:endParaRPr lang="hu-HU" dirty="0" smtClean="0"/>
          </a:p>
          <a:p>
            <a:r>
              <a:rPr lang="hu-HU" dirty="0" err="1" smtClean="0"/>
              <a:t>javax.xml.transform.Source</a:t>
            </a:r>
            <a:endParaRPr lang="hu-HU" dirty="0" smtClean="0"/>
          </a:p>
          <a:p>
            <a:r>
              <a:rPr lang="hu-HU" dirty="0" err="1" smtClean="0"/>
              <a:t>invoke</a:t>
            </a:r>
            <a:r>
              <a:rPr lang="hu-HU" dirty="0" smtClean="0"/>
              <a:t>(T)</a:t>
            </a:r>
          </a:p>
          <a:p>
            <a:r>
              <a:rPr lang="hu-HU" dirty="0" err="1" smtClean="0"/>
              <a:t>Payload</a:t>
            </a:r>
            <a:r>
              <a:rPr lang="hu-HU" dirty="0" smtClean="0"/>
              <a:t> </a:t>
            </a:r>
            <a:r>
              <a:rPr lang="hu-HU" dirty="0" err="1" smtClean="0"/>
              <a:t>mode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E33F-09FB-4AE5-858D-F14814FCE6E6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szolgáltatások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Web </a:t>
            </a:r>
            <a:r>
              <a:rPr lang="hu-HU" dirty="0" smtClean="0"/>
              <a:t>szolgáltatás</a:t>
            </a:r>
          </a:p>
          <a:p>
            <a:r>
              <a:rPr lang="hu-HU" dirty="0" smtClean="0"/>
              <a:t>W3C definíció: hálózaton keresztüli gép-gép együttműködést támogató szoftverrendszer</a:t>
            </a:r>
          </a:p>
          <a:p>
            <a:r>
              <a:rPr lang="hu-HU" dirty="0" smtClean="0"/>
              <a:t>Általában: HTTP(S)/SOAP</a:t>
            </a:r>
            <a:endParaRPr lang="hu-HU" dirty="0" smtClean="0"/>
          </a:p>
          <a:p>
            <a:r>
              <a:rPr lang="hu-HU" dirty="0" smtClean="0"/>
              <a:t>SOAP</a:t>
            </a:r>
          </a:p>
          <a:p>
            <a:r>
              <a:rPr lang="hu-HU" dirty="0" smtClean="0"/>
              <a:t>WSDL</a:t>
            </a:r>
          </a:p>
          <a:p>
            <a:r>
              <a:rPr lang="hu-HU" dirty="0" smtClean="0"/>
              <a:t>UDDI</a:t>
            </a:r>
          </a:p>
          <a:p>
            <a:r>
              <a:rPr lang="hu-HU" dirty="0" smtClean="0"/>
              <a:t>SOA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B199-C766-49DD-9F0D-F8B21840E758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JAX-WS - </a:t>
            </a:r>
            <a:r>
              <a:rPr lang="hu-HU" dirty="0" err="1" smtClean="0"/>
              <a:t>Attachment</a:t>
            </a:r>
            <a:r>
              <a:rPr lang="hu-HU" dirty="0" smtClean="0"/>
              <a:t> </a:t>
            </a:r>
            <a:r>
              <a:rPr lang="hu-HU" dirty="0" smtClean="0"/>
              <a:t>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SwA</a:t>
            </a:r>
            <a:endParaRPr lang="hu-HU" dirty="0" smtClean="0"/>
          </a:p>
          <a:p>
            <a:r>
              <a:rPr lang="hu-HU" dirty="0" smtClean="0"/>
              <a:t>MTOM</a:t>
            </a:r>
          </a:p>
          <a:p>
            <a:pPr lvl="1"/>
            <a:r>
              <a:rPr lang="en-US" dirty="0" smtClean="0"/>
              <a:t>SOAP Message Transmission Optimization </a:t>
            </a:r>
            <a:r>
              <a:rPr lang="en-US" dirty="0" smtClean="0"/>
              <a:t>Mechanism</a:t>
            </a:r>
            <a:endParaRPr lang="hu-HU" dirty="0" smtClean="0"/>
          </a:p>
          <a:p>
            <a:pPr lvl="1"/>
            <a:r>
              <a:rPr lang="hu-HU" dirty="0" smtClean="0"/>
              <a:t>XOP </a:t>
            </a:r>
            <a:r>
              <a:rPr lang="hu-HU" dirty="0" err="1" smtClean="0"/>
              <a:t>XML-binary</a:t>
            </a:r>
            <a:r>
              <a:rPr lang="hu-HU" dirty="0" smtClean="0"/>
              <a:t> </a:t>
            </a:r>
            <a:r>
              <a:rPr lang="hu-HU" dirty="0" err="1" smtClean="0"/>
              <a:t>Optimized</a:t>
            </a:r>
            <a:r>
              <a:rPr lang="hu-HU" dirty="0" smtClean="0"/>
              <a:t> </a:t>
            </a:r>
            <a:r>
              <a:rPr lang="hu-HU" dirty="0" err="1" smtClean="0"/>
              <a:t>Packaging</a:t>
            </a:r>
            <a:endParaRPr lang="hu-HU" dirty="0" smtClean="0"/>
          </a:p>
          <a:p>
            <a:pPr lvl="1"/>
            <a:r>
              <a:rPr lang="hu-HU" dirty="0" err="1" smtClean="0"/>
              <a:t>Multipart</a:t>
            </a:r>
            <a:r>
              <a:rPr lang="hu-HU" dirty="0" smtClean="0"/>
              <a:t> &lt;-&gt; BASE64 (33% méret növekedés)</a:t>
            </a:r>
          </a:p>
          <a:p>
            <a:pPr lvl="1"/>
            <a:r>
              <a:rPr lang="hu-HU" dirty="0" err="1" smtClean="0"/>
              <a:t>xop</a:t>
            </a:r>
            <a:r>
              <a:rPr lang="hu-HU" dirty="0" smtClean="0"/>
              <a:t>:</a:t>
            </a:r>
            <a:r>
              <a:rPr lang="hu-HU" dirty="0" err="1" smtClean="0"/>
              <a:t>Include</a:t>
            </a:r>
            <a:r>
              <a:rPr lang="hu-HU" dirty="0" smtClean="0"/>
              <a:t> hivatkozás</a:t>
            </a:r>
            <a:endParaRPr lang="hu-HU" dirty="0" smtClean="0"/>
          </a:p>
          <a:p>
            <a:r>
              <a:rPr lang="hu-HU" dirty="0" smtClean="0"/>
              <a:t>Kötelező az </a:t>
            </a:r>
            <a:r>
              <a:rPr lang="hu-HU" dirty="0" err="1" smtClean="0"/>
              <a:t>attachment</a:t>
            </a:r>
            <a:r>
              <a:rPr lang="hu-HU" dirty="0" smtClean="0"/>
              <a:t>, nem lehet </a:t>
            </a:r>
            <a:r>
              <a:rPr lang="hu-HU" dirty="0" smtClean="0"/>
              <a:t>opcionális: 0 hosszú bájttömb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26BB-F082-46E7-A703-10E97BC45340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Tippek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 smtClean="0"/>
              <a:t>JAXBContext</a:t>
            </a:r>
            <a:r>
              <a:rPr lang="hu-HU" dirty="0" smtClean="0"/>
              <a:t> cache</a:t>
            </a:r>
          </a:p>
          <a:p>
            <a:r>
              <a:rPr lang="hu-HU" dirty="0" err="1" smtClean="0"/>
              <a:t>Inout</a:t>
            </a:r>
            <a:r>
              <a:rPr lang="hu-HU" dirty="0" smtClean="0"/>
              <a:t> paraméter: </a:t>
            </a:r>
            <a:r>
              <a:rPr lang="hu-HU" dirty="0" err="1" smtClean="0"/>
              <a:t>Holder</a:t>
            </a:r>
            <a:r>
              <a:rPr lang="hu-HU" dirty="0" smtClean="0"/>
              <a:t>&lt;T&gt;</a:t>
            </a:r>
            <a:endParaRPr lang="hu-HU" dirty="0" smtClean="0"/>
          </a:p>
          <a:p>
            <a:r>
              <a:rPr lang="hu-HU" dirty="0" smtClean="0"/>
              <a:t>Aszinkron </a:t>
            </a:r>
            <a:r>
              <a:rPr lang="hu-HU" dirty="0" smtClean="0"/>
              <a:t>hívás</a:t>
            </a:r>
          </a:p>
          <a:p>
            <a:r>
              <a:rPr lang="hu-HU" dirty="0" smtClean="0"/>
              <a:t>Integrációs réteg</a:t>
            </a:r>
            <a:endParaRPr lang="hu-HU" dirty="0" smtClean="0"/>
          </a:p>
          <a:p>
            <a:r>
              <a:rPr lang="hu-HU" dirty="0" err="1" smtClean="0"/>
              <a:t>com.sun.xml.ws.developer.SchemaValidation</a:t>
            </a:r>
            <a:endParaRPr lang="hu-HU" dirty="0" smtClean="0"/>
          </a:p>
          <a:p>
            <a:r>
              <a:rPr lang="hu-HU" dirty="0" smtClean="0"/>
              <a:t>Cserélhető </a:t>
            </a:r>
            <a:r>
              <a:rPr lang="hu-HU" dirty="0" err="1" smtClean="0"/>
              <a:t>encoding</a:t>
            </a:r>
            <a:r>
              <a:rPr lang="hu-HU" dirty="0" smtClean="0"/>
              <a:t>: JSON</a:t>
            </a:r>
          </a:p>
          <a:p>
            <a:r>
              <a:rPr lang="hu-HU" dirty="0" smtClean="0"/>
              <a:t>Cserélhető </a:t>
            </a:r>
            <a:r>
              <a:rPr lang="hu-HU" dirty="0" err="1" smtClean="0"/>
              <a:t>transport</a:t>
            </a:r>
            <a:r>
              <a:rPr lang="hu-HU" dirty="0" smtClean="0"/>
              <a:t>, </a:t>
            </a:r>
            <a:r>
              <a:rPr lang="hu-HU" dirty="0" err="1" smtClean="0"/>
              <a:t>binding</a:t>
            </a:r>
            <a:r>
              <a:rPr lang="hu-HU" dirty="0" smtClean="0"/>
              <a:t>: </a:t>
            </a:r>
            <a:r>
              <a:rPr lang="hu-HU" dirty="0" err="1" smtClean="0"/>
              <a:t>In-VM</a:t>
            </a:r>
            <a:r>
              <a:rPr lang="hu-HU" dirty="0" smtClean="0"/>
              <a:t>, JMS, SMTP</a:t>
            </a:r>
          </a:p>
          <a:p>
            <a:r>
              <a:rPr lang="hu-HU" dirty="0" err="1" smtClean="0"/>
              <a:t>StAX</a:t>
            </a:r>
            <a:r>
              <a:rPr lang="hu-HU" dirty="0" smtClean="0"/>
              <a:t> a </a:t>
            </a:r>
            <a:r>
              <a:rPr lang="hu-HU" dirty="0" err="1" smtClean="0"/>
              <a:t>hatékonységért</a:t>
            </a:r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D15E-B589-4751-92BB-9FD5AE54CC38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Hiba: név ugyanaz, mint a </a:t>
            </a:r>
            <a:r>
              <a:rPr lang="hu-HU" dirty="0" err="1" smtClean="0"/>
              <a:t>portType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 attribútuma</a:t>
            </a:r>
          </a:p>
          <a:p>
            <a:r>
              <a:rPr lang="hu-HU" dirty="0" err="1" smtClean="0"/>
              <a:t>java.dev.net</a:t>
            </a:r>
            <a:r>
              <a:rPr lang="hu-HU" dirty="0" smtClean="0"/>
              <a:t> rendelkezésre állás (</a:t>
            </a:r>
            <a:r>
              <a:rPr lang="hu-HU" dirty="0" err="1" smtClean="0"/>
              <a:t>catalog</a:t>
            </a:r>
            <a:r>
              <a:rPr lang="hu-HU" dirty="0" smtClean="0"/>
              <a:t>)</a:t>
            </a:r>
          </a:p>
          <a:p>
            <a:r>
              <a:rPr lang="hu-HU" dirty="0" smtClean="0"/>
              <a:t>Nem </a:t>
            </a:r>
            <a:r>
              <a:rPr lang="hu-HU" dirty="0" smtClean="0"/>
              <a:t>szimmetrikus – explicit WSDL generálás</a:t>
            </a:r>
            <a:endParaRPr lang="hu-HU" dirty="0" smtClean="0"/>
          </a:p>
          <a:p>
            <a:r>
              <a:rPr lang="hu-HU" dirty="0" smtClean="0"/>
              <a:t>Nem adható meg kötelező paraméter</a:t>
            </a:r>
          </a:p>
          <a:p>
            <a:r>
              <a:rPr lang="hu-HU" dirty="0" err="1" smtClean="0"/>
              <a:t>SEI-ben</a:t>
            </a:r>
            <a:r>
              <a:rPr lang="hu-HU" dirty="0" smtClean="0"/>
              <a:t> nem lehet konstans - no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en-US" dirty="0" err="1" smtClean="0"/>
              <a:t>wsdlLocation</a:t>
            </a:r>
            <a:r>
              <a:rPr lang="en-US" dirty="0" smtClean="0"/>
              <a:t> </a:t>
            </a:r>
            <a:r>
              <a:rPr lang="en-US" dirty="0" smtClean="0"/>
              <a:t>does not resolve if it is a relative URI</a:t>
            </a:r>
            <a:endParaRPr lang="hu-HU" dirty="0" smtClean="0"/>
          </a:p>
          <a:p>
            <a:r>
              <a:rPr lang="hu-HU" dirty="0" smtClean="0"/>
              <a:t>TODO: </a:t>
            </a:r>
            <a:r>
              <a:rPr lang="hu-HU" dirty="0" err="1" smtClean="0"/>
              <a:t>jaxws-ri</a:t>
            </a:r>
            <a:r>
              <a:rPr lang="hu-HU" dirty="0" smtClean="0"/>
              <a:t>\</a:t>
            </a:r>
            <a:r>
              <a:rPr lang="hu-HU" dirty="0" err="1" smtClean="0"/>
              <a:t>src</a:t>
            </a:r>
            <a:r>
              <a:rPr lang="hu-HU" dirty="0" smtClean="0"/>
              <a:t>\</a:t>
            </a:r>
            <a:r>
              <a:rPr lang="hu-HU" dirty="0" err="1" smtClean="0"/>
              <a:t>com</a:t>
            </a:r>
            <a:r>
              <a:rPr lang="hu-HU" dirty="0" smtClean="0"/>
              <a:t>\</a:t>
            </a:r>
            <a:r>
              <a:rPr lang="hu-HU" dirty="0" err="1" smtClean="0"/>
              <a:t>sun</a:t>
            </a:r>
            <a:r>
              <a:rPr lang="hu-HU" dirty="0" smtClean="0"/>
              <a:t>\</a:t>
            </a:r>
            <a:r>
              <a:rPr lang="hu-HU" dirty="0" err="1" smtClean="0"/>
              <a:t>xml</a:t>
            </a:r>
            <a:r>
              <a:rPr lang="hu-HU" dirty="0" smtClean="0"/>
              <a:t>\</a:t>
            </a:r>
            <a:r>
              <a:rPr lang="hu-HU" dirty="0" err="1" smtClean="0"/>
              <a:t>ws</a:t>
            </a:r>
            <a:r>
              <a:rPr lang="hu-HU" dirty="0" smtClean="0"/>
              <a:t>\</a:t>
            </a:r>
            <a:r>
              <a:rPr lang="hu-HU" dirty="0" err="1" smtClean="0"/>
              <a:t>api</a:t>
            </a:r>
            <a:r>
              <a:rPr lang="hu-HU" dirty="0" smtClean="0"/>
              <a:t>\</a:t>
            </a:r>
            <a:r>
              <a:rPr lang="hu-HU" dirty="0" err="1" smtClean="0"/>
              <a:t>message</a:t>
            </a:r>
            <a:r>
              <a:rPr lang="hu-HU" dirty="0" smtClean="0"/>
              <a:t>\</a:t>
            </a:r>
            <a:r>
              <a:rPr lang="hu-HU" dirty="0" err="1" smtClean="0"/>
              <a:t>Message.java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C30-7B77-4E80-A842-2B244E6E2519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NetBeans</a:t>
            </a:r>
            <a:r>
              <a:rPr lang="hu-HU" dirty="0" smtClean="0"/>
              <a:t> minőség, </a:t>
            </a:r>
            <a:r>
              <a:rPr lang="hu-HU" dirty="0" err="1" smtClean="0"/>
              <a:t>ad-hoc</a:t>
            </a:r>
            <a:r>
              <a:rPr lang="hu-HU" dirty="0" smtClean="0"/>
              <a:t>, nem megtervezett képernyők</a:t>
            </a:r>
          </a:p>
          <a:p>
            <a:r>
              <a:rPr lang="hu-HU" dirty="0" smtClean="0"/>
              <a:t>Pl. </a:t>
            </a:r>
            <a:r>
              <a:rPr lang="hu-HU" dirty="0" err="1" smtClean="0"/>
              <a:t>validate</a:t>
            </a:r>
            <a:r>
              <a:rPr lang="hu-HU" dirty="0" smtClean="0"/>
              <a:t>: </a:t>
            </a:r>
            <a:r>
              <a:rPr lang="en-US" dirty="0" err="1" smtClean="0"/>
              <a:t>NetBeans</a:t>
            </a:r>
            <a:r>
              <a:rPr lang="en-US" dirty="0" smtClean="0"/>
              <a:t> validate: &lt;</a:t>
            </a:r>
            <a:r>
              <a:rPr lang="en-US" dirty="0" err="1" smtClean="0"/>
              <a:t>mime:multipartRelated</a:t>
            </a:r>
            <a:r>
              <a:rPr lang="en-US" dirty="0" smtClean="0"/>
              <a:t>&gt;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/>
              <a:t>"ERROR: At least one &lt;</a:t>
            </a:r>
            <a:r>
              <a:rPr lang="en-US" dirty="0" err="1" smtClean="0"/>
              <a:t>soap:body</a:t>
            </a:r>
            <a:r>
              <a:rPr lang="en-US" dirty="0" smtClean="0"/>
              <a:t>&gt; element is required per input/</a:t>
            </a:r>
            <a:r>
              <a:rPr lang="en-US" dirty="0" err="1" smtClean="0"/>
              <a:t>ouput</a:t>
            </a:r>
            <a:r>
              <a:rPr lang="en-US" dirty="0" smtClean="0"/>
              <a:t> message in a soap operation."</a:t>
            </a:r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A45C-8162-4E70-94B4-94826B23C7F5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Spring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GlassFish</a:t>
            </a:r>
            <a:r>
              <a:rPr lang="hu-HU" dirty="0" smtClean="0"/>
              <a:t> &gt; Metro &gt; JAX-WS </a:t>
            </a:r>
            <a:r>
              <a:rPr lang="hu-HU" dirty="0" err="1" smtClean="0"/>
              <a:t>commons</a:t>
            </a:r>
            <a:r>
              <a:rPr lang="hu-HU" dirty="0" smtClean="0"/>
              <a:t> &gt; Spring </a:t>
            </a:r>
            <a:r>
              <a:rPr lang="hu-HU" dirty="0" err="1" smtClean="0"/>
              <a:t>support</a:t>
            </a:r>
            <a:endParaRPr lang="hu-HU" dirty="0" smtClean="0"/>
          </a:p>
          <a:p>
            <a:r>
              <a:rPr lang="hu-HU" dirty="0" err="1" smtClean="0"/>
              <a:t>NetBeans</a:t>
            </a:r>
            <a:r>
              <a:rPr lang="hu-HU" dirty="0" smtClean="0"/>
              <a:t> </a:t>
            </a:r>
            <a:r>
              <a:rPr lang="hu-HU" dirty="0" smtClean="0"/>
              <a:t>generálás</a:t>
            </a:r>
          </a:p>
          <a:p>
            <a:r>
              <a:rPr lang="hu-HU" dirty="0" smtClean="0"/>
              <a:t>Több </a:t>
            </a:r>
            <a:r>
              <a:rPr lang="hu-HU" dirty="0" err="1" smtClean="0"/>
              <a:t>metadata</a:t>
            </a:r>
            <a:r>
              <a:rPr lang="hu-HU" dirty="0" smtClean="0"/>
              <a:t> paraméter megadás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C0A-BC3A-47A3-A99F-87BF50F21114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5429256" y="4214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Naplózás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Handler</a:t>
            </a:r>
            <a:endParaRPr lang="hu-HU" dirty="0" smtClean="0"/>
          </a:p>
          <a:p>
            <a:pPr lvl="1"/>
            <a:r>
              <a:rPr lang="hu-HU" dirty="0" err="1" smtClean="0"/>
              <a:t>Logical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endParaRPr lang="hu-HU" dirty="0" smtClean="0"/>
          </a:p>
          <a:p>
            <a:pPr lvl="1"/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handler</a:t>
            </a:r>
            <a:r>
              <a:rPr lang="hu-HU" dirty="0" smtClean="0"/>
              <a:t>: </a:t>
            </a:r>
            <a:r>
              <a:rPr lang="hu-HU" dirty="0" err="1" smtClean="0"/>
              <a:t>SOAPHandler</a:t>
            </a:r>
            <a:endParaRPr lang="hu-HU" dirty="0" smtClean="0"/>
          </a:p>
          <a:p>
            <a:r>
              <a:rPr lang="hu-HU" dirty="0" err="1" smtClean="0"/>
              <a:t>NetBeans</a:t>
            </a:r>
            <a:r>
              <a:rPr lang="hu-HU" dirty="0" smtClean="0"/>
              <a:t> </a:t>
            </a:r>
            <a:r>
              <a:rPr lang="hu-HU" dirty="0" err="1" smtClean="0"/>
              <a:t>deadlock</a:t>
            </a:r>
            <a:r>
              <a:rPr lang="hu-HU" dirty="0" smtClean="0"/>
              <a:t>: </a:t>
            </a:r>
            <a:r>
              <a:rPr lang="hu-HU" dirty="0" err="1" smtClean="0"/>
              <a:t>Handler</a:t>
            </a:r>
            <a:r>
              <a:rPr lang="hu-HU" dirty="0" smtClean="0"/>
              <a:t>, </a:t>
            </a:r>
            <a:r>
              <a:rPr lang="hu-HU" dirty="0" err="1" smtClean="0"/>
              <a:t>Tomcat</a:t>
            </a:r>
            <a:r>
              <a:rPr lang="hu-HU" dirty="0" smtClean="0"/>
              <a:t>, </a:t>
            </a:r>
            <a:r>
              <a:rPr lang="hu-HU" dirty="0" smtClean="0"/>
              <a:t>Log4J</a:t>
            </a:r>
          </a:p>
          <a:p>
            <a:pPr lvl="1"/>
            <a:r>
              <a:rPr lang="hu-HU" dirty="0" err="1" smtClean="0"/>
              <a:t>Thread.sleep</a:t>
            </a:r>
            <a:r>
              <a:rPr lang="hu-HU" dirty="0" smtClean="0"/>
              <a:t>(100);</a:t>
            </a:r>
            <a:endParaRPr lang="hu-HU" dirty="0" smtClean="0"/>
          </a:p>
          <a:p>
            <a:r>
              <a:rPr lang="hu-HU" dirty="0" smtClean="0"/>
              <a:t>DOM</a:t>
            </a:r>
          </a:p>
          <a:p>
            <a:pPr lvl="1"/>
            <a:r>
              <a:rPr lang="hu-HU" dirty="0" smtClean="0"/>
              <a:t>JAX-WS </a:t>
            </a:r>
            <a:r>
              <a:rPr lang="hu-HU" dirty="0" smtClean="0"/>
              <a:t>RI </a:t>
            </a:r>
            <a:r>
              <a:rPr lang="hu-HU" dirty="0" err="1" smtClean="0"/>
              <a:t>com.sun.xml.ws.api.handler.MessageHandler</a:t>
            </a:r>
            <a:endParaRPr lang="hu-HU" dirty="0" smtClean="0"/>
          </a:p>
          <a:p>
            <a:r>
              <a:rPr lang="hu-HU" dirty="0" smtClean="0"/>
              <a:t>Eltérő működés</a:t>
            </a:r>
          </a:p>
          <a:p>
            <a:pPr lvl="1"/>
            <a:r>
              <a:rPr lang="hu-HU" dirty="0" err="1" smtClean="0"/>
              <a:t>message.readEnvelopeAsSource</a:t>
            </a:r>
            <a:r>
              <a:rPr lang="hu-HU" dirty="0" smtClean="0"/>
              <a:t>(); - nem ad vissza semmit</a:t>
            </a:r>
          </a:p>
          <a:p>
            <a:pPr lvl="1"/>
            <a:r>
              <a:rPr lang="hu-HU" dirty="0" err="1" smtClean="0"/>
              <a:t>message.readPayloadAsSource</a:t>
            </a:r>
            <a:r>
              <a:rPr lang="hu-HU" dirty="0" smtClean="0"/>
              <a:t>(); - jót ad </a:t>
            </a:r>
            <a:r>
              <a:rPr lang="hu-HU" dirty="0" smtClean="0"/>
              <a:t>vissza</a:t>
            </a:r>
          </a:p>
          <a:p>
            <a:r>
              <a:rPr lang="hu-HU" dirty="0" smtClean="0"/>
              <a:t>Eltérő működés</a:t>
            </a:r>
          </a:p>
          <a:p>
            <a:pPr lvl="1"/>
            <a:r>
              <a:rPr lang="hu-HU" dirty="0" err="1" smtClean="0"/>
              <a:t>XMLOutputFactory</a:t>
            </a:r>
            <a:endParaRPr lang="hu-HU" dirty="0" smtClean="0"/>
          </a:p>
          <a:p>
            <a:pPr lvl="1"/>
            <a:r>
              <a:rPr lang="hu-HU" dirty="0" err="1" smtClean="0"/>
              <a:t>com.sun.xml.ws.api.streaming.XMLStreamWriterFactory</a:t>
            </a:r>
            <a:endParaRPr lang="hu-HU" dirty="0" smtClean="0"/>
          </a:p>
          <a:p>
            <a:r>
              <a:rPr lang="hu-HU" dirty="0" smtClean="0"/>
              <a:t>Aszinkron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6C59-483C-415C-AAEA-86CBA2DA44BE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Alternatíva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RMI</a:t>
            </a:r>
          </a:p>
          <a:p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Axis</a:t>
            </a:r>
            <a:endParaRPr lang="hu-HU" dirty="0" smtClean="0"/>
          </a:p>
          <a:p>
            <a:r>
              <a:rPr lang="hu-HU" dirty="0" err="1" smtClean="0"/>
              <a:t>Apache</a:t>
            </a:r>
            <a:r>
              <a:rPr lang="hu-HU" dirty="0" smtClean="0"/>
              <a:t> CXF</a:t>
            </a:r>
          </a:p>
          <a:p>
            <a:r>
              <a:rPr lang="hu-HU" dirty="0" smtClean="0"/>
              <a:t>REST (JSR 311)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A409-F5FA-468F-A584-D3744C20DA32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hu-HU" sz="2800" dirty="0" smtClean="0">
                <a:solidFill>
                  <a:schemeClr val="tx2"/>
                </a:solidFill>
                <a:hlinkClick r:id="rId2"/>
              </a:rPr>
              <a:t>://www.w3.org</a:t>
            </a:r>
            <a:endParaRPr lang="hu-HU" sz="2800" dirty="0" smtClean="0">
              <a:solidFill>
                <a:schemeClr val="tx2"/>
              </a:solidFill>
              <a:hlinkClick r:id="rId2"/>
            </a:endParaRP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hu-HU" sz="2800" dirty="0" smtClean="0">
                <a:solidFill>
                  <a:schemeClr val="tx2"/>
                </a:solidFill>
                <a:hlinkClick r:id="rId2"/>
              </a:rPr>
              <a:t>://ws-i.org</a:t>
            </a:r>
            <a:endParaRPr lang="hu-HU" sz="2800" dirty="0" smtClean="0">
              <a:solidFill>
                <a:schemeClr val="tx2"/>
              </a:solidFill>
              <a:hlinkClick r:id="rId2"/>
            </a:endParaRP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2"/>
              </a:rPr>
              <a:t>http://jcp.org</a:t>
            </a:r>
            <a:endParaRPr lang="hu-HU" sz="2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3"/>
              </a:rPr>
              <a:t>https://jaxp.dev.java.net/</a:t>
            </a: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3"/>
              </a:rPr>
              <a:t>https://jaxb.dev.java.net/</a:t>
            </a: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3"/>
              </a:rPr>
              <a:t>https://saaj.dev.java.net/</a:t>
            </a: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  <a:hlinkClick r:id="rId3"/>
              </a:rPr>
              <a:t>https://jax-ws.dev.java.net</a:t>
            </a:r>
            <a:r>
              <a:rPr lang="hu-HU" sz="2800" dirty="0" smtClean="0">
                <a:solidFill>
                  <a:schemeClr val="tx2"/>
                </a:solidFill>
                <a:hlinkClick r:id="rId3"/>
              </a:rPr>
              <a:t>/</a:t>
            </a:r>
            <a:endParaRPr lang="hu-HU" sz="2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</a:rPr>
              <a:t>Mark D. Hansen – SOA </a:t>
            </a:r>
            <a:r>
              <a:rPr lang="hu-HU" sz="2800" dirty="0" err="1" smtClean="0">
                <a:solidFill>
                  <a:schemeClr val="tx2"/>
                </a:solidFill>
              </a:rPr>
              <a:t>Using</a:t>
            </a:r>
            <a:r>
              <a:rPr lang="hu-HU" sz="2800" dirty="0" smtClean="0">
                <a:solidFill>
                  <a:schemeClr val="tx2"/>
                </a:solidFill>
              </a:rPr>
              <a:t> Java Web </a:t>
            </a:r>
            <a:r>
              <a:rPr lang="hu-HU" sz="2800" dirty="0" err="1" smtClean="0">
                <a:solidFill>
                  <a:schemeClr val="tx2"/>
                </a:solidFill>
              </a:rPr>
              <a:t>Services</a:t>
            </a:r>
            <a:endParaRPr lang="hu-HU" sz="2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hu-HU" sz="2800" dirty="0" smtClean="0">
                <a:solidFill>
                  <a:schemeClr val="tx2"/>
                </a:solidFill>
              </a:rPr>
              <a:t>The Java EE 5 </a:t>
            </a:r>
            <a:r>
              <a:rPr lang="hu-HU" sz="2800" dirty="0" err="1" smtClean="0">
                <a:solidFill>
                  <a:schemeClr val="tx2"/>
                </a:solidFill>
              </a:rPr>
              <a:t>Tutorial</a:t>
            </a:r>
            <a:endParaRPr lang="hu-HU" sz="2800" dirty="0" smtClean="0">
              <a:solidFill>
                <a:schemeClr val="tx2"/>
              </a:solidFill>
            </a:endParaRP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714488"/>
            <a:ext cx="2276474" cy="301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B12B-7282-4F8F-BA9A-C45C4C64FAFA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Stílus</a:t>
            </a:r>
          </a:p>
          <a:p>
            <a:pPr lvl="1"/>
            <a:r>
              <a:rPr lang="hu-HU" dirty="0" err="1" smtClean="0"/>
              <a:t>RPC-stílus</a:t>
            </a:r>
            <a:endParaRPr lang="hu-HU" dirty="0" smtClean="0"/>
          </a:p>
          <a:p>
            <a:pPr lvl="1"/>
            <a:r>
              <a:rPr lang="hu-HU" dirty="0" err="1" smtClean="0"/>
              <a:t>Document</a:t>
            </a:r>
            <a:r>
              <a:rPr lang="hu-HU" dirty="0" smtClean="0"/>
              <a:t> stílus</a:t>
            </a:r>
          </a:p>
          <a:p>
            <a:r>
              <a:rPr lang="hu-HU" dirty="0" smtClean="0"/>
              <a:t>Kódolás</a:t>
            </a:r>
          </a:p>
          <a:p>
            <a:pPr lvl="1"/>
            <a:r>
              <a:rPr lang="hu-HU" dirty="0" err="1" smtClean="0"/>
              <a:t>Literal-kódolás</a:t>
            </a:r>
            <a:endParaRPr lang="hu-HU" dirty="0" smtClean="0"/>
          </a:p>
          <a:p>
            <a:pPr lvl="1"/>
            <a:r>
              <a:rPr lang="hu-HU" dirty="0" err="1" smtClean="0"/>
              <a:t>SOAP-kódolás</a:t>
            </a:r>
            <a:r>
              <a:rPr lang="hu-HU" dirty="0" smtClean="0"/>
              <a:t> = </a:t>
            </a:r>
            <a:r>
              <a:rPr lang="hu-HU" dirty="0" err="1" smtClean="0"/>
              <a:t>encoded</a:t>
            </a:r>
            <a:endParaRPr lang="hu-HU" dirty="0" smtClean="0"/>
          </a:p>
          <a:p>
            <a:r>
              <a:rPr lang="hu-HU" dirty="0" smtClean="0"/>
              <a:t>Leggyakrabban használt</a:t>
            </a:r>
          </a:p>
          <a:p>
            <a:pPr lvl="1"/>
            <a:r>
              <a:rPr lang="hu-HU" dirty="0" err="1" smtClean="0"/>
              <a:t>Document</a:t>
            </a:r>
            <a:r>
              <a:rPr lang="hu-HU" dirty="0" smtClean="0"/>
              <a:t>/</a:t>
            </a:r>
            <a:r>
              <a:rPr lang="hu-HU" dirty="0" err="1" smtClean="0"/>
              <a:t>literal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4616-20D2-474D-88AB-F493CC935FA9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WS-*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WS-I</a:t>
            </a:r>
          </a:p>
          <a:p>
            <a:pPr lvl="1"/>
            <a:r>
              <a:rPr lang="hu-HU" dirty="0" smtClean="0"/>
              <a:t>WS-I Basic </a:t>
            </a:r>
            <a:r>
              <a:rPr lang="hu-HU" dirty="0" err="1" smtClean="0"/>
              <a:t>Profile</a:t>
            </a:r>
            <a:endParaRPr lang="hu-HU" dirty="0" smtClean="0"/>
          </a:p>
          <a:p>
            <a:pPr lvl="1"/>
            <a:r>
              <a:rPr lang="hu-HU" dirty="0" smtClean="0"/>
              <a:t>WS-I </a:t>
            </a:r>
            <a:r>
              <a:rPr lang="hu-HU" dirty="0" err="1" smtClean="0"/>
              <a:t>Attachments</a:t>
            </a:r>
            <a:r>
              <a:rPr lang="hu-HU" dirty="0" smtClean="0"/>
              <a:t> </a:t>
            </a:r>
            <a:r>
              <a:rPr lang="hu-HU" dirty="0" err="1" smtClean="0"/>
              <a:t>Profile</a:t>
            </a:r>
            <a:endParaRPr lang="hu-HU" dirty="0" smtClean="0"/>
          </a:p>
          <a:p>
            <a:pPr lvl="1"/>
            <a:r>
              <a:rPr lang="nn-NO" dirty="0" smtClean="0"/>
              <a:t>WS-I Simple SOAP Binding Profile</a:t>
            </a:r>
            <a:endParaRPr lang="hu-HU" dirty="0" smtClean="0"/>
          </a:p>
          <a:p>
            <a:r>
              <a:rPr lang="hu-HU" dirty="0" smtClean="0"/>
              <a:t>WS-*</a:t>
            </a:r>
          </a:p>
          <a:p>
            <a:pPr lvl="1"/>
            <a:r>
              <a:rPr lang="hu-HU" dirty="0" err="1" smtClean="0"/>
              <a:t>WS-Security</a:t>
            </a:r>
            <a:endParaRPr lang="hu-HU" dirty="0" smtClean="0"/>
          </a:p>
          <a:p>
            <a:pPr lvl="1"/>
            <a:r>
              <a:rPr lang="hu-HU" dirty="0" err="1" smtClean="0"/>
              <a:t>WS-Reliability</a:t>
            </a:r>
            <a:endParaRPr lang="hu-HU" dirty="0" smtClean="0"/>
          </a:p>
          <a:p>
            <a:pPr lvl="1"/>
            <a:r>
              <a:rPr lang="hu-HU" dirty="0" err="1" smtClean="0"/>
              <a:t>WS-Transaction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561-FEA4-47B1-9C95-1A9C7C26C07F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Implementációs megközelítések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Bottom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: kód alapján</a:t>
            </a:r>
          </a:p>
          <a:p>
            <a:r>
              <a:rPr lang="hu-HU" dirty="0" smtClean="0"/>
              <a:t>Top down: WSDL alapján</a:t>
            </a:r>
          </a:p>
          <a:p>
            <a:r>
              <a:rPr lang="hu-HU" dirty="0" err="1" smtClean="0"/>
              <a:t>Meet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middle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A3F4-8C88-4F7B-B196-2D7CDD2872C1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</a:t>
            </a:r>
            <a:r>
              <a:rPr lang="hu-HU" dirty="0" err="1" smtClean="0"/>
              <a:t>API-k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JAXP (1.0 – JSR 5, 1.1 és 1.2 JSR 63, 1.3 és 1.4 JSR 206)</a:t>
            </a:r>
          </a:p>
          <a:p>
            <a:pPr lvl="1"/>
            <a:r>
              <a:rPr lang="hu-HU" dirty="0" smtClean="0"/>
              <a:t>DOM</a:t>
            </a:r>
          </a:p>
          <a:p>
            <a:pPr lvl="1"/>
            <a:r>
              <a:rPr lang="hu-HU" dirty="0" smtClean="0"/>
              <a:t>SAX</a:t>
            </a:r>
          </a:p>
          <a:p>
            <a:pPr lvl="1"/>
            <a:r>
              <a:rPr lang="hu-HU" dirty="0" err="1" smtClean="0"/>
              <a:t>StAX</a:t>
            </a:r>
            <a:endParaRPr lang="hu-HU" dirty="0" smtClean="0"/>
          </a:p>
          <a:p>
            <a:pPr lvl="1"/>
            <a:r>
              <a:rPr lang="hu-HU" dirty="0" err="1" smtClean="0"/>
              <a:t>Validation</a:t>
            </a:r>
            <a:endParaRPr lang="hu-HU" dirty="0" smtClean="0"/>
          </a:p>
          <a:p>
            <a:pPr lvl="1"/>
            <a:r>
              <a:rPr lang="hu-HU" dirty="0" smtClean="0"/>
              <a:t>XSLT (</a:t>
            </a:r>
            <a:r>
              <a:rPr lang="hu-HU" dirty="0" err="1" smtClean="0"/>
              <a:t>XPath</a:t>
            </a:r>
            <a:r>
              <a:rPr lang="hu-HU" dirty="0" smtClean="0"/>
              <a:t>)</a:t>
            </a:r>
          </a:p>
          <a:p>
            <a:r>
              <a:rPr lang="hu-HU" dirty="0" smtClean="0"/>
              <a:t>JAXB (JSR 222)</a:t>
            </a:r>
            <a:endParaRPr lang="hu-HU" dirty="0" smtClean="0"/>
          </a:p>
          <a:p>
            <a:r>
              <a:rPr lang="hu-HU" dirty="0" smtClean="0"/>
              <a:t>SAAJ </a:t>
            </a:r>
          </a:p>
          <a:p>
            <a:r>
              <a:rPr lang="hu-HU" dirty="0" smtClean="0"/>
              <a:t>JAX-RPC 1.1 (JSR 101)</a:t>
            </a:r>
            <a:endParaRPr lang="hu-HU" dirty="0" smtClean="0"/>
          </a:p>
          <a:p>
            <a:r>
              <a:rPr lang="hu-HU" dirty="0" smtClean="0"/>
              <a:t>JAX-WS 2.0 (JSR 224)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2B14-FC70-41C0-8967-D8CE4153ED9E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GlassFish</a:t>
            </a:r>
            <a:r>
              <a:rPr lang="hu-HU" dirty="0" smtClean="0"/>
              <a:t> &gt; JAXP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endParaRPr lang="hu-HU" dirty="0" smtClean="0"/>
          </a:p>
          <a:p>
            <a:pPr lvl="1"/>
            <a:r>
              <a:rPr lang="hu-HU" dirty="0" smtClean="0"/>
              <a:t>JDK 5 – JAXP 1.3</a:t>
            </a:r>
          </a:p>
          <a:p>
            <a:pPr lvl="1"/>
            <a:r>
              <a:rPr lang="hu-HU" dirty="0" smtClean="0"/>
              <a:t>JDK 6 – JAXP </a:t>
            </a:r>
            <a:r>
              <a:rPr lang="hu-HU" dirty="0" smtClean="0"/>
              <a:t>1.4.0 </a:t>
            </a:r>
            <a:r>
              <a:rPr lang="hu-HU" dirty="0" smtClean="0"/>
              <a:t>(</a:t>
            </a:r>
            <a:r>
              <a:rPr lang="hu-HU" dirty="0" err="1" smtClean="0"/>
              <a:t>StAX</a:t>
            </a:r>
            <a:r>
              <a:rPr lang="hu-HU" dirty="0" smtClean="0"/>
              <a:t>)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Xerces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GlassFish</a:t>
            </a:r>
            <a:r>
              <a:rPr lang="hu-HU" dirty="0" smtClean="0"/>
              <a:t> &gt; Metro &gt; JAXB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endParaRPr lang="hu-HU" dirty="0" smtClean="0"/>
          </a:p>
          <a:p>
            <a:r>
              <a:rPr lang="hu-HU" dirty="0" err="1" smtClean="0"/>
              <a:t>GlassFish</a:t>
            </a:r>
            <a:r>
              <a:rPr lang="hu-HU" dirty="0" smtClean="0"/>
              <a:t> &gt; Metro &gt; SAAJ Standard </a:t>
            </a:r>
            <a:r>
              <a:rPr lang="hu-HU" dirty="0" err="1" smtClean="0"/>
              <a:t>Implementation</a:t>
            </a:r>
            <a:endParaRPr lang="hu-HU" dirty="0" smtClean="0"/>
          </a:p>
          <a:p>
            <a:r>
              <a:rPr lang="hu-HU" dirty="0" err="1" smtClean="0"/>
              <a:t>GlassFish</a:t>
            </a:r>
            <a:r>
              <a:rPr lang="hu-HU" dirty="0" smtClean="0"/>
              <a:t> &gt; Metro &gt; JAX-WS </a:t>
            </a:r>
            <a:r>
              <a:rPr lang="hu-HU" dirty="0" err="1" smtClean="0"/>
              <a:t>Reference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9B30-A0FF-4FC5-9080-5BAE719A0B04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jdk1.6.0_17</a:t>
            </a:r>
          </a:p>
          <a:p>
            <a:r>
              <a:rPr lang="hu-HU" dirty="0" err="1" smtClean="0"/>
              <a:t>schemagen.exe</a:t>
            </a:r>
            <a:r>
              <a:rPr lang="hu-HU" dirty="0" smtClean="0"/>
              <a:t> </a:t>
            </a:r>
            <a:r>
              <a:rPr lang="hu-HU" dirty="0" smtClean="0"/>
              <a:t>–version</a:t>
            </a:r>
          </a:p>
          <a:p>
            <a:pPr lvl="1"/>
            <a:r>
              <a:rPr lang="hu-HU" dirty="0" smtClean="0"/>
              <a:t>JAXB 2.1.10 </a:t>
            </a:r>
            <a:r>
              <a:rPr lang="hu-HU" dirty="0" err="1" smtClean="0"/>
              <a:t>in</a:t>
            </a:r>
            <a:r>
              <a:rPr lang="hu-HU" dirty="0" smtClean="0"/>
              <a:t> JDK </a:t>
            </a:r>
            <a:r>
              <a:rPr lang="hu-HU" dirty="0" smtClean="0"/>
              <a:t>6</a:t>
            </a:r>
          </a:p>
          <a:p>
            <a:r>
              <a:rPr lang="hu-HU" dirty="0" err="1" smtClean="0"/>
              <a:t>wsimport</a:t>
            </a:r>
            <a:r>
              <a:rPr lang="hu-HU" dirty="0" smtClean="0"/>
              <a:t> </a:t>
            </a:r>
            <a:r>
              <a:rPr lang="hu-HU" dirty="0" smtClean="0"/>
              <a:t>–version</a:t>
            </a:r>
          </a:p>
          <a:p>
            <a:pPr lvl="1"/>
            <a:r>
              <a:rPr lang="hu-HU" dirty="0" smtClean="0"/>
              <a:t>JAX-WS RI 2.1.6 </a:t>
            </a:r>
            <a:r>
              <a:rPr lang="hu-HU" dirty="0" err="1" smtClean="0"/>
              <a:t>in</a:t>
            </a:r>
            <a:r>
              <a:rPr lang="hu-HU" dirty="0" smtClean="0"/>
              <a:t> JDK 6</a:t>
            </a:r>
            <a:endParaRPr lang="hu-HU" dirty="0" smtClean="0"/>
          </a:p>
          <a:p>
            <a:r>
              <a:rPr lang="hu-HU" dirty="0" smtClean="0"/>
              <a:t>JDK </a:t>
            </a:r>
            <a:r>
              <a:rPr lang="hu-HU" dirty="0" smtClean="0"/>
              <a:t>váltásnál </a:t>
            </a:r>
            <a:r>
              <a:rPr lang="hu-HU" dirty="0" smtClean="0"/>
              <a:t>verzió váltás</a:t>
            </a:r>
          </a:p>
          <a:p>
            <a:r>
              <a:rPr lang="hu-HU" dirty="0" smtClean="0"/>
              <a:t>Pl. e</a:t>
            </a:r>
            <a:r>
              <a:rPr lang="hu-HU" dirty="0" smtClean="0"/>
              <a:t>lőző </a:t>
            </a:r>
            <a:r>
              <a:rPr lang="hu-HU" dirty="0" smtClean="0"/>
              <a:t>verzió elnyelte a kivételt</a:t>
            </a:r>
          </a:p>
          <a:p>
            <a:r>
              <a:rPr lang="hu-HU" dirty="0" err="1" smtClean="0"/>
              <a:t>JDK-ban</a:t>
            </a:r>
            <a:r>
              <a:rPr lang="hu-HU" dirty="0" smtClean="0"/>
              <a:t> lévő nem ette meg az </a:t>
            </a:r>
            <a:r>
              <a:rPr lang="hu-HU" dirty="0" err="1" smtClean="0"/>
              <a:t>ANY-t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ABE5-54A1-4286-97CD-1693AF6B96DB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JAXB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r>
              <a:rPr lang="hu-HU" dirty="0" smtClean="0"/>
              <a:t> &lt;-&gt; </a:t>
            </a:r>
            <a:r>
              <a:rPr lang="hu-HU" dirty="0" err="1" smtClean="0"/>
              <a:t>mapping</a:t>
            </a:r>
            <a:endParaRPr lang="hu-HU" dirty="0" smtClean="0"/>
          </a:p>
          <a:p>
            <a:r>
              <a:rPr lang="hu-HU" dirty="0" smtClean="0"/>
              <a:t>Fejlesztés </a:t>
            </a:r>
            <a:r>
              <a:rPr lang="hu-HU" dirty="0" smtClean="0"/>
              <a:t>egyszerűsítése</a:t>
            </a:r>
          </a:p>
          <a:p>
            <a:r>
              <a:rPr lang="hu-HU" dirty="0" smtClean="0"/>
              <a:t>Annotációk</a:t>
            </a:r>
          </a:p>
          <a:p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binding</a:t>
            </a:r>
            <a:endParaRPr lang="hu-HU" dirty="0" smtClean="0"/>
          </a:p>
          <a:p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 err="1" smtClean="0"/>
              <a:t>annotations</a:t>
            </a:r>
            <a:endParaRPr lang="hu-HU" dirty="0" smtClean="0"/>
          </a:p>
          <a:p>
            <a:r>
              <a:rPr lang="hu-HU" dirty="0" err="1" smtClean="0"/>
              <a:t>External</a:t>
            </a:r>
            <a:r>
              <a:rPr lang="hu-HU" dirty="0" smtClean="0"/>
              <a:t> </a:t>
            </a:r>
            <a:r>
              <a:rPr lang="hu-HU" dirty="0" err="1" smtClean="0"/>
              <a:t>binding</a:t>
            </a:r>
            <a:r>
              <a:rPr lang="hu-HU" dirty="0" smtClean="0"/>
              <a:t> </a:t>
            </a:r>
            <a:r>
              <a:rPr lang="hu-HU" dirty="0" err="1" smtClean="0"/>
              <a:t>customization</a:t>
            </a:r>
            <a:r>
              <a:rPr lang="hu-HU" dirty="0" smtClean="0"/>
              <a:t> file</a:t>
            </a:r>
          </a:p>
          <a:p>
            <a:r>
              <a:rPr lang="hu-HU" dirty="0" err="1" smtClean="0"/>
              <a:t>Ant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E6B3-0A7B-4BB7-8558-B6576169BA1F}" type="datetime4">
              <a:rPr lang="hu-HU" smtClean="0"/>
              <a:t>2009. november 18.</a:t>
            </a:fld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840C-63F2-4676-8E70-0051B2379A0E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Viczián István - JAX-WS mélyvíz</a:t>
            </a:r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Egyéni 3. séma">
      <a:dk1>
        <a:srgbClr val="515151"/>
      </a:dk1>
      <a:lt1>
        <a:sysClr val="window" lastClr="FFFFFF"/>
      </a:lt1>
      <a:dk2>
        <a:srgbClr val="736B5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84336"/>
      </a:hlink>
      <a:folHlink>
        <a:srgbClr val="9389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912</Words>
  <Application>Microsoft Office PowerPoint</Application>
  <PresentationFormat>Diavetítés a képernyőre (4:3 oldalarány)</PresentationFormat>
  <Paragraphs>270</Paragraphs>
  <Slides>27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28" baseType="lpstr">
      <vt:lpstr>Office-téma</vt:lpstr>
      <vt:lpstr>JAX-WS mélyvíz</vt:lpstr>
      <vt:lpstr>Web szolgáltatások</vt:lpstr>
      <vt:lpstr>SOAP</vt:lpstr>
      <vt:lpstr>WS-*</vt:lpstr>
      <vt:lpstr>Implementációs megközelítések</vt:lpstr>
      <vt:lpstr>Java API-k</vt:lpstr>
      <vt:lpstr>Implementációk</vt:lpstr>
      <vt:lpstr>Verziók</vt:lpstr>
      <vt:lpstr>JAXB működése</vt:lpstr>
      <vt:lpstr>JAXB</vt:lpstr>
      <vt:lpstr>JAXB binding process</vt:lpstr>
      <vt:lpstr>JAX-WS</vt:lpstr>
      <vt:lpstr>SOAPUi</vt:lpstr>
      <vt:lpstr>JAXB - Körkörös referencia</vt:lpstr>
      <vt:lpstr>JAXB - Ős és leszármazott</vt:lpstr>
      <vt:lpstr>JAXB - ANY</vt:lpstr>
      <vt:lpstr>JAXB - Type és JAXBElement&lt;T&gt;</vt:lpstr>
      <vt:lpstr>JAX-WS - BARE/Wrapper</vt:lpstr>
      <vt:lpstr>JAX-WS - JAXB binding nélkül</vt:lpstr>
      <vt:lpstr>JAX-WS - Attachment kezelés</vt:lpstr>
      <vt:lpstr>Tippek</vt:lpstr>
      <vt:lpstr>Problémák</vt:lpstr>
      <vt:lpstr>Eszköz problémák</vt:lpstr>
      <vt:lpstr>Spring integráció</vt:lpstr>
      <vt:lpstr>Naplózás</vt:lpstr>
      <vt:lpstr>Alternatíva</vt:lpstr>
      <vt:lpstr>Forrás</vt:lpstr>
    </vt:vector>
  </TitlesOfParts>
  <Company>Kopint-Datorg Zrt.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JAX-WS mélyvíz</dc:title>
  <dc:creator>Viczián István</dc:creator>
  <cp:lastModifiedBy>Viczián István</cp:lastModifiedBy>
  <cp:revision>49</cp:revision>
  <dcterms:created xsi:type="dcterms:W3CDTF">2009-11-17T20:48:25Z</dcterms:created>
  <dcterms:modified xsi:type="dcterms:W3CDTF">2009-11-18T13:12:44Z</dcterms:modified>
</cp:coreProperties>
</file>