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5.jpg" ContentType="image/jp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46"/>
  </p:notesMasterIdLst>
  <p:sldIdLst>
    <p:sldId id="256" r:id="rId2"/>
    <p:sldId id="257" r:id="rId3"/>
    <p:sldId id="286" r:id="rId4"/>
    <p:sldId id="258" r:id="rId5"/>
    <p:sldId id="287" r:id="rId6"/>
    <p:sldId id="288" r:id="rId7"/>
    <p:sldId id="298" r:id="rId8"/>
    <p:sldId id="259" r:id="rId9"/>
    <p:sldId id="266" r:id="rId10"/>
    <p:sldId id="275" r:id="rId11"/>
    <p:sldId id="276" r:id="rId12"/>
    <p:sldId id="277" r:id="rId13"/>
    <p:sldId id="279" r:id="rId14"/>
    <p:sldId id="278" r:id="rId15"/>
    <p:sldId id="315" r:id="rId16"/>
    <p:sldId id="289" r:id="rId17"/>
    <p:sldId id="290" r:id="rId18"/>
    <p:sldId id="291" r:id="rId19"/>
    <p:sldId id="293" r:id="rId20"/>
    <p:sldId id="292" r:id="rId21"/>
    <p:sldId id="294" r:id="rId22"/>
    <p:sldId id="297" r:id="rId23"/>
    <p:sldId id="296" r:id="rId24"/>
    <p:sldId id="280" r:id="rId25"/>
    <p:sldId id="282" r:id="rId26"/>
    <p:sldId id="299" r:id="rId27"/>
    <p:sldId id="316" r:id="rId28"/>
    <p:sldId id="311" r:id="rId29"/>
    <p:sldId id="310" r:id="rId30"/>
    <p:sldId id="309" r:id="rId31"/>
    <p:sldId id="308" r:id="rId32"/>
    <p:sldId id="307" r:id="rId33"/>
    <p:sldId id="306" r:id="rId34"/>
    <p:sldId id="305" r:id="rId35"/>
    <p:sldId id="304" r:id="rId36"/>
    <p:sldId id="303" r:id="rId37"/>
    <p:sldId id="302" r:id="rId38"/>
    <p:sldId id="301" r:id="rId39"/>
    <p:sldId id="300" r:id="rId40"/>
    <p:sldId id="313" r:id="rId41"/>
    <p:sldId id="314" r:id="rId42"/>
    <p:sldId id="312" r:id="rId43"/>
    <p:sldId id="295" r:id="rId44"/>
    <p:sldId id="265"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0000"/>
    <a:srgbClr val="FBCDD8"/>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6BA88-2831-4629-9592-5E3E7E2FFA06}" v="56" dt="2024-06-26T15:32:43.526"/>
  </p1510:revLst>
</p1510:revInfo>
</file>

<file path=ppt/tableStyles.xml><?xml version="1.0" encoding="utf-8"?>
<a:tblStyleLst xmlns:a="http://schemas.openxmlformats.org/drawingml/2006/main" def="{1BA07E65-23D3-4327-A907-803515E79363}">
  <a:tblStyle styleId="{1BA07E65-23D3-4327-A907-803515E7936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28746181-1B05-4F55-AE1F-AC7342019A26}"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rgbClr val="FFFFFF"/>
      </a:tcTxStyle>
      <a:tcStyle>
        <a:tcBdr/>
        <a:fill>
          <a:solidFill>
            <a:srgbClr val="ED7D31"/>
          </a:solidFill>
        </a:fill>
      </a:tcStyle>
    </a:lastCol>
    <a:firstCol>
      <a:tcTxStyle b="on" i="off">
        <a:font>
          <a:latin typeface="Calibri"/>
          <a:ea typeface="Calibri"/>
          <a:cs typeface="Calibri"/>
        </a:font>
        <a:srgbClr val="FFFFFF"/>
      </a:tcTxStyle>
      <a:tcStyle>
        <a:tcBdr/>
        <a:fill>
          <a:solidFill>
            <a:srgbClr val="ED7D3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D7D3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D7D3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78" d="100"/>
          <a:sy n="78" d="100"/>
        </p:scale>
        <p:origin x="8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KTA SANNAKKI" userId="53591c7324231ca7" providerId="LiveId" clId="{5CC79E9C-3FC0-4571-8046-72090F1E2B20}"/>
    <pc:docChg chg="modSld">
      <pc:chgData name="YUKTA SANNAKKI" userId="53591c7324231ca7" providerId="LiveId" clId="{5CC79E9C-3FC0-4571-8046-72090F1E2B20}" dt="2024-06-27T12:24:45.217" v="3" actId="20577"/>
      <pc:docMkLst>
        <pc:docMk/>
      </pc:docMkLst>
      <pc:sldChg chg="modSp mod">
        <pc:chgData name="YUKTA SANNAKKI" userId="53591c7324231ca7" providerId="LiveId" clId="{5CC79E9C-3FC0-4571-8046-72090F1E2B20}" dt="2024-06-27T12:24:45.217" v="3" actId="20577"/>
        <pc:sldMkLst>
          <pc:docMk/>
          <pc:sldMk cId="0" sldId="257"/>
        </pc:sldMkLst>
        <pc:graphicFrameChg chg="modGraphic">
          <ac:chgData name="YUKTA SANNAKKI" userId="53591c7324231ca7" providerId="LiveId" clId="{5CC79E9C-3FC0-4571-8046-72090F1E2B20}" dt="2024-06-27T12:24:45.217" v="3" actId="20577"/>
          <ac:graphicFrameMkLst>
            <pc:docMk/>
            <pc:sldMk cId="0" sldId="257"/>
            <ac:graphicFrameMk id="143"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969329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1122257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148207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549093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07622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903818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749340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11288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18586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2530935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363411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980952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1429971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454832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70347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425557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606758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3806368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938054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35911659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1104704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040435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4190363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19423385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4177945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167317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872392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extLst>
      <p:ext uri="{BB962C8B-B14F-4D97-AF65-F5344CB8AC3E}">
        <p14:creationId xmlns:p14="http://schemas.microsoft.com/office/powerpoint/2010/main" val="1134822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966750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661136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2806072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10725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18751757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08141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649753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23946362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1e514dd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251e514ddc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251e514ddc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15368902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1d7a3e78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51d7a3e785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51d7a3e785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extLst>
      <p:ext uri="{BB962C8B-B14F-4D97-AF65-F5344CB8AC3E}">
        <p14:creationId xmlns:p14="http://schemas.microsoft.com/office/powerpoint/2010/main" val="3676022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174d83190_2_1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25174d83190_2_1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5174d83190_2_1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extLst>
      <p:ext uri="{BB962C8B-B14F-4D97-AF65-F5344CB8AC3E}">
        <p14:creationId xmlns:p14="http://schemas.microsoft.com/office/powerpoint/2010/main" val="2893425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377541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531335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545350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840466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174d8319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5174d83190_2_1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25174d83190_2_1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38335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6.jpe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Substance_abuse" TargetMode="External"/><Relationship Id="rId13" Type="http://schemas.openxmlformats.org/officeDocument/2006/relationships/hyperlink" Target="https://en.wikipedia.org/wiki/Dangerous_goods" TargetMode="External"/><Relationship Id="rId18" Type="http://schemas.openxmlformats.org/officeDocument/2006/relationships/hyperlink" Target="https://en.wikipedia.org/wiki/Developing_country" TargetMode="External"/><Relationship Id="rId3" Type="http://schemas.openxmlformats.org/officeDocument/2006/relationships/hyperlink" Target="https://en.wikipedia.org/wiki/Maternal_death" TargetMode="External"/><Relationship Id="rId7" Type="http://schemas.openxmlformats.org/officeDocument/2006/relationships/hyperlink" Target="https://en.wikipedia.org/wiki/Mental_health" TargetMode="External"/><Relationship Id="rId12" Type="http://schemas.openxmlformats.org/officeDocument/2006/relationships/hyperlink" Target="https://en.wikipedia.org/wiki/Universal_health_care" TargetMode="External"/><Relationship Id="rId17" Type="http://schemas.openxmlformats.org/officeDocument/2006/relationships/hyperlink" Target="https://en.wikipedia.org/wiki/Health_human_resources" TargetMode="External"/><Relationship Id="rId2" Type="http://schemas.openxmlformats.org/officeDocument/2006/relationships/notesSlide" Target="../notesSlides/notesSlide5.xml"/><Relationship Id="rId16" Type="http://schemas.openxmlformats.org/officeDocument/2006/relationships/hyperlink" Target="https://en.wikipedia.org/wiki/Vaccine" TargetMode="External"/><Relationship Id="rId20"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en.wikipedia.org/wiki/Non-communicable_disease" TargetMode="External"/><Relationship Id="rId11" Type="http://schemas.openxmlformats.org/officeDocument/2006/relationships/hyperlink" Target="https://en.wikipedia.org/wiki/Family_planning" TargetMode="External"/><Relationship Id="rId5" Type="http://schemas.openxmlformats.org/officeDocument/2006/relationships/hyperlink" Target="https://en.wikipedia.org/wiki/Infection" TargetMode="External"/><Relationship Id="rId15" Type="http://schemas.openxmlformats.org/officeDocument/2006/relationships/hyperlink" Target="https://en.wikipedia.org/wiki/WHO_Framework_Convention_on_Tobacco_Control" TargetMode="External"/><Relationship Id="rId10" Type="http://schemas.openxmlformats.org/officeDocument/2006/relationships/hyperlink" Target="https://en.wikipedia.org/wiki/Reproductive_health" TargetMode="External"/><Relationship Id="rId19" Type="http://schemas.openxmlformats.org/officeDocument/2006/relationships/image" Target="../media/image1.png"/><Relationship Id="rId4" Type="http://schemas.openxmlformats.org/officeDocument/2006/relationships/hyperlink" Target="https://en.wikipedia.org/wiki/Child_mortality" TargetMode="External"/><Relationship Id="rId9" Type="http://schemas.openxmlformats.org/officeDocument/2006/relationships/hyperlink" Target="https://en.wikipedia.org/wiki/Epidemiology_of_motor_vehicle_collisions" TargetMode="External"/><Relationship Id="rId14" Type="http://schemas.openxmlformats.org/officeDocument/2006/relationships/hyperlink" Target="https://en.wikipedia.org/wiki/Pollu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21ECSC210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 ESA</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40000" lnSpcReduction="20000"/>
          </a:bodyPr>
          <a:lstStyle/>
          <a:p>
            <a:pPr lvl="0" algn="ctr">
              <a:lnSpc>
                <a:spcPct val="90000"/>
              </a:lnSpc>
              <a:buClr>
                <a:srgbClr val="C00000"/>
              </a:buClr>
              <a:buSzPts val="4500"/>
            </a:pPr>
            <a:r>
              <a:rPr lang="en-US" sz="9600" b="0" spc="-10" dirty="0">
                <a:solidFill>
                  <a:srgbClr val="C00000"/>
                </a:solidFill>
                <a:latin typeface="Calibri"/>
                <a:cs typeface="Calibri"/>
              </a:rPr>
              <a:t>DATA</a:t>
            </a:r>
            <a:r>
              <a:rPr lang="en-US" sz="9600" b="0" spc="10" dirty="0">
                <a:solidFill>
                  <a:srgbClr val="C00000"/>
                </a:solidFill>
                <a:latin typeface="Calibri"/>
                <a:cs typeface="Calibri"/>
              </a:rPr>
              <a:t> </a:t>
            </a:r>
            <a:r>
              <a:rPr lang="en-US" sz="9600" b="0" spc="-10" dirty="0">
                <a:solidFill>
                  <a:srgbClr val="C00000"/>
                </a:solidFill>
                <a:latin typeface="Calibri"/>
                <a:cs typeface="Calibri"/>
              </a:rPr>
              <a:t>DRIVEN</a:t>
            </a:r>
            <a:r>
              <a:rPr lang="en-US" sz="9600" b="0" spc="10" dirty="0">
                <a:solidFill>
                  <a:srgbClr val="C00000"/>
                </a:solidFill>
                <a:latin typeface="Calibri"/>
                <a:cs typeface="Calibri"/>
              </a:rPr>
              <a:t> </a:t>
            </a:r>
            <a:r>
              <a:rPr lang="en-US" sz="9600" b="0" dirty="0">
                <a:solidFill>
                  <a:srgbClr val="C00000"/>
                </a:solidFill>
                <a:latin typeface="Calibri"/>
                <a:cs typeface="Calibri"/>
              </a:rPr>
              <a:t>INSIGHTS</a:t>
            </a:r>
            <a:r>
              <a:rPr lang="en-US" sz="9600" b="0" spc="30" dirty="0">
                <a:solidFill>
                  <a:srgbClr val="C00000"/>
                </a:solidFill>
                <a:latin typeface="Calibri"/>
                <a:cs typeface="Calibri"/>
              </a:rPr>
              <a:t> </a:t>
            </a:r>
            <a:r>
              <a:rPr lang="en-US" sz="9600" b="0" spc="-5" dirty="0">
                <a:solidFill>
                  <a:srgbClr val="C00000"/>
                </a:solidFill>
                <a:latin typeface="Calibri"/>
                <a:cs typeface="Calibri"/>
              </a:rPr>
              <a:t>INTO</a:t>
            </a:r>
            <a:r>
              <a:rPr lang="en-US" sz="9600" b="0" spc="15" dirty="0">
                <a:solidFill>
                  <a:srgbClr val="C00000"/>
                </a:solidFill>
                <a:latin typeface="Calibri"/>
                <a:cs typeface="Calibri"/>
              </a:rPr>
              <a:t> </a:t>
            </a:r>
            <a:r>
              <a:rPr lang="en-US" sz="9600" b="0" spc="-5" dirty="0">
                <a:solidFill>
                  <a:srgbClr val="C00000"/>
                </a:solidFill>
                <a:latin typeface="Calibri"/>
                <a:cs typeface="Calibri"/>
              </a:rPr>
              <a:t>ANXIETY </a:t>
            </a:r>
            <a:r>
              <a:rPr lang="en-US" sz="9600" b="0" spc="-710" dirty="0">
                <a:solidFill>
                  <a:srgbClr val="C00000"/>
                </a:solidFill>
                <a:latin typeface="Calibri"/>
                <a:cs typeface="Calibri"/>
              </a:rPr>
              <a:t> </a:t>
            </a:r>
            <a:r>
              <a:rPr lang="en-US" sz="9600" b="0" spc="-10" dirty="0">
                <a:solidFill>
                  <a:srgbClr val="C00000"/>
                </a:solidFill>
                <a:latin typeface="Calibri"/>
                <a:cs typeface="Calibri"/>
              </a:rPr>
              <a:t>DISORDERS</a:t>
            </a:r>
            <a:endParaRPr sz="9000" b="0"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2" name="Google Shape;172;p29"/>
          <p:cNvSpPr txBox="1">
            <a:spLocks noGrp="1"/>
          </p:cNvSpPr>
          <p:nvPr>
            <p:ph type="title"/>
          </p:nvPr>
        </p:nvSpPr>
        <p:spPr>
          <a:xfrm>
            <a:off x="628650" y="273844"/>
            <a:ext cx="7886700" cy="712961"/>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Knowing the Dataset</a:t>
            </a:r>
            <a:endParaRPr b="1" dirty="0"/>
          </a:p>
        </p:txBody>
      </p:sp>
      <p:sp>
        <p:nvSpPr>
          <p:cNvPr id="173" name="Google Shape;173;p29"/>
          <p:cNvSpPr txBox="1">
            <a:spLocks noGrp="1"/>
          </p:cNvSpPr>
          <p:nvPr>
            <p:ph type="body" idx="1"/>
          </p:nvPr>
        </p:nvSpPr>
        <p:spPr>
          <a:xfrm>
            <a:off x="628650" y="824593"/>
            <a:ext cx="7886700" cy="3503553"/>
          </a:xfrm>
          <a:prstGeom prst="rect">
            <a:avLst/>
          </a:prstGeom>
          <a:noFill/>
          <a:ln>
            <a:noFill/>
          </a:ln>
        </p:spPr>
        <p:txBody>
          <a:bodyPr spcFirstLastPara="1" wrap="square" lIns="68575" tIns="34275" rIns="68575" bIns="34275" anchor="t" anchorCtr="0">
            <a:noAutofit/>
          </a:bodyPr>
          <a:lstStyle/>
          <a:p>
            <a:pPr marL="139700" indent="0" algn="just" rtl="0">
              <a:lnSpc>
                <a:spcPct val="100000"/>
              </a:lnSpc>
              <a:spcBef>
                <a:spcPts val="600"/>
              </a:spcBef>
              <a:buNone/>
            </a:pPr>
            <a:r>
              <a:rPr lang="en-US" dirty="0">
                <a:effectLst/>
              </a:rPr>
              <a:t>Short description about the attributes of the dataset.</a:t>
            </a:r>
          </a:p>
          <a:p>
            <a:pPr marL="139700" indent="0" algn="l" rtl="0">
              <a:buNone/>
            </a:pPr>
            <a:r>
              <a:rPr lang="en-US" sz="1600" b="1" i="0" dirty="0">
                <a:solidFill>
                  <a:srgbClr val="000000"/>
                </a:solidFill>
                <a:effectLst/>
                <a:latin typeface="Arial" panose="020B0604020202020204" pitchFamily="34" charset="0"/>
              </a:rPr>
              <a:t>1,GAD(Generalized anxiety disorder) : </a:t>
            </a:r>
            <a:r>
              <a:rPr lang="en-US" sz="1600" b="0" i="0" dirty="0">
                <a:solidFill>
                  <a:srgbClr val="000000"/>
                </a:solidFill>
                <a:effectLst/>
                <a:latin typeface="Arial" panose="020B0604020202020204" pitchFamily="34" charset="0"/>
              </a:rPr>
              <a:t>Mental health condition characterized by persistent and excessive worry or anxiety about a wide range of everyday things.</a:t>
            </a:r>
            <a:endParaRPr lang="en-US" sz="1600" b="0" i="0" dirty="0">
              <a:solidFill>
                <a:srgbClr val="212121"/>
              </a:solidFill>
              <a:effectLst/>
              <a:latin typeface="Lato" panose="020F0502020204030203" pitchFamily="34" charset="0"/>
            </a:endParaRPr>
          </a:p>
          <a:p>
            <a:pPr marL="139700" indent="0" algn="l" rtl="0">
              <a:buNone/>
            </a:pPr>
            <a:r>
              <a:rPr lang="en-US" sz="1600" b="1" i="0" dirty="0">
                <a:solidFill>
                  <a:srgbClr val="000000"/>
                </a:solidFill>
                <a:effectLst/>
                <a:latin typeface="Arial" panose="020B0604020202020204" pitchFamily="34" charset="0"/>
              </a:rPr>
              <a:t>2.GADE : </a:t>
            </a:r>
            <a:r>
              <a:rPr lang="en-US" sz="1600" b="0" i="0" dirty="0">
                <a:solidFill>
                  <a:srgbClr val="000000"/>
                </a:solidFill>
                <a:effectLst/>
                <a:latin typeface="Arial" panose="020B0604020202020204" pitchFamily="34" charset="0"/>
              </a:rPr>
              <a:t>To look at (level of difficulty). </a:t>
            </a:r>
            <a:endParaRPr lang="en-US" sz="1600" b="0" i="0" dirty="0">
              <a:solidFill>
                <a:srgbClr val="212121"/>
              </a:solidFill>
              <a:effectLst/>
              <a:latin typeface="Lato" panose="020F0502020204030203" pitchFamily="34" charset="0"/>
            </a:endParaRPr>
          </a:p>
          <a:p>
            <a:pPr marL="139700" indent="0" algn="l" rtl="0">
              <a:buNone/>
            </a:pPr>
            <a:r>
              <a:rPr lang="en-US" sz="1600" b="1" i="0" dirty="0">
                <a:solidFill>
                  <a:srgbClr val="000000"/>
                </a:solidFill>
                <a:effectLst/>
                <a:latin typeface="Arial" panose="020B0604020202020204" pitchFamily="34" charset="0"/>
              </a:rPr>
              <a:t>3.SWL(Satisfaction with life) : </a:t>
            </a:r>
            <a:r>
              <a:rPr lang="en-US" sz="1600" b="0" i="0" dirty="0">
                <a:solidFill>
                  <a:srgbClr val="000000"/>
                </a:solidFill>
                <a:effectLst/>
                <a:latin typeface="Arial" panose="020B0604020202020204" pitchFamily="34" charset="0"/>
              </a:rPr>
              <a:t>This refers to an individual’s self-reported evaluation of their own wellbeing, encompassing factors such as life satisfaction, positive emotions and sense of purpose.</a:t>
            </a:r>
            <a:endParaRPr lang="en-US" sz="1600" b="0" i="0" dirty="0">
              <a:solidFill>
                <a:srgbClr val="212121"/>
              </a:solidFill>
              <a:effectLst/>
              <a:latin typeface="Lato" panose="020F0502020204030203" pitchFamily="34" charset="0"/>
            </a:endParaRPr>
          </a:p>
          <a:p>
            <a:pPr marL="139700" indent="0" algn="l" rtl="0">
              <a:buNone/>
            </a:pPr>
            <a:r>
              <a:rPr lang="en-US" sz="1600" b="1" i="0" dirty="0">
                <a:solidFill>
                  <a:srgbClr val="000000"/>
                </a:solidFill>
                <a:effectLst/>
                <a:latin typeface="Arial" panose="020B0604020202020204" pitchFamily="34" charset="0"/>
              </a:rPr>
              <a:t>4.Game : </a:t>
            </a:r>
            <a:r>
              <a:rPr lang="en-US" sz="1600" b="0" i="0" dirty="0">
                <a:solidFill>
                  <a:srgbClr val="000000"/>
                </a:solidFill>
                <a:effectLst/>
                <a:latin typeface="Arial" panose="020B0604020202020204" pitchFamily="34" charset="0"/>
              </a:rPr>
              <a:t>Name of a game patient used to play that led to issues. </a:t>
            </a:r>
            <a:endParaRPr lang="en-US" sz="1600" b="0" i="0" dirty="0">
              <a:solidFill>
                <a:srgbClr val="212121"/>
              </a:solidFill>
              <a:effectLst/>
              <a:latin typeface="Lato" panose="020F0502020204030203" pitchFamily="34" charset="0"/>
            </a:endParaRPr>
          </a:p>
          <a:p>
            <a:pPr marL="139700" indent="0" algn="l" rtl="0">
              <a:buNone/>
            </a:pPr>
            <a:r>
              <a:rPr lang="en-US" sz="1600" b="1" i="0" dirty="0">
                <a:solidFill>
                  <a:srgbClr val="000000"/>
                </a:solidFill>
                <a:effectLst/>
                <a:latin typeface="Arial" panose="020B0604020202020204" pitchFamily="34" charset="0"/>
              </a:rPr>
              <a:t>5.Platform :</a:t>
            </a:r>
            <a:r>
              <a:rPr lang="en-US" sz="1600" b="0" i="0" dirty="0">
                <a:solidFill>
                  <a:srgbClr val="000000"/>
                </a:solidFill>
                <a:effectLst/>
                <a:latin typeface="Arial" panose="020B0604020202020204" pitchFamily="34" charset="0"/>
              </a:rPr>
              <a:t>Refers to a digital or physical environment where individuals can engage in playing video games.</a:t>
            </a:r>
            <a:endParaRPr lang="en-US" sz="1600" b="0" i="0" dirty="0">
              <a:solidFill>
                <a:srgbClr val="212121"/>
              </a:solidFill>
              <a:effectLst/>
              <a:latin typeface="Lato" panose="020F0502020204030203" pitchFamily="34" charset="0"/>
            </a:endParaRPr>
          </a:p>
          <a:p>
            <a:pPr marL="139700" indent="0" algn="l" rtl="0">
              <a:buNone/>
            </a:pPr>
            <a:r>
              <a:rPr lang="en-US" sz="1600" b="1" i="0" dirty="0">
                <a:solidFill>
                  <a:srgbClr val="000000"/>
                </a:solidFill>
                <a:effectLst/>
                <a:latin typeface="Arial" panose="020B0604020202020204" pitchFamily="34" charset="0"/>
              </a:rPr>
              <a:t>6.Hours :</a:t>
            </a:r>
            <a:r>
              <a:rPr lang="en-US" sz="1600" b="0" i="0" dirty="0">
                <a:solidFill>
                  <a:srgbClr val="000000"/>
                </a:solidFill>
                <a:effectLst/>
                <a:latin typeface="Arial" panose="020B0604020202020204" pitchFamily="34" charset="0"/>
              </a:rPr>
              <a:t> Time Duration of game played. </a:t>
            </a:r>
          </a:p>
          <a:p>
            <a:pPr marL="139700" indent="0" algn="l" rtl="0">
              <a:buNone/>
            </a:pPr>
            <a:r>
              <a:rPr lang="en-US" sz="1600" b="1" i="0" dirty="0">
                <a:solidFill>
                  <a:srgbClr val="000000"/>
                </a:solidFill>
                <a:effectLst/>
                <a:latin typeface="Arial" panose="020B0604020202020204" pitchFamily="34" charset="0"/>
              </a:rPr>
              <a:t>7.Earnings :</a:t>
            </a:r>
            <a:r>
              <a:rPr lang="en-US" sz="1600" b="0" i="0" dirty="0">
                <a:solidFill>
                  <a:srgbClr val="000000"/>
                </a:solidFill>
                <a:effectLst/>
                <a:latin typeface="Arial" panose="020B0604020202020204" pitchFamily="34" charset="0"/>
              </a:rPr>
              <a:t> refers to the income or profits generated by individual through game </a:t>
            </a:r>
            <a:r>
              <a:rPr lang="en-US" sz="1800" b="0" i="0" dirty="0">
                <a:solidFill>
                  <a:srgbClr val="000000"/>
                </a:solidFill>
                <a:effectLst/>
                <a:latin typeface="Arial" panose="020B0604020202020204" pitchFamily="34" charset="0"/>
              </a:rPr>
              <a:t>.</a:t>
            </a:r>
            <a:endParaRPr lang="en-US" sz="1600" b="0" i="0" dirty="0">
              <a:solidFill>
                <a:srgbClr val="212121"/>
              </a:solidFill>
              <a:effectLst/>
              <a:latin typeface="Lato" panose="020F0502020204030203" pitchFamily="34" charset="0"/>
            </a:endParaRPr>
          </a:p>
          <a:p>
            <a:pPr marL="139700" indent="0" algn="just" rtl="0">
              <a:lnSpc>
                <a:spcPct val="100000"/>
              </a:lnSpc>
              <a:spcBef>
                <a:spcPts val="600"/>
              </a:spcBef>
              <a:buNone/>
            </a:pPr>
            <a:endParaRPr lang="en-US" sz="1800" dirty="0">
              <a:effectLst/>
            </a:endParaRPr>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332689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3" name="Google Shape;173;p29"/>
          <p:cNvSpPr txBox="1">
            <a:spLocks noGrp="1"/>
          </p:cNvSpPr>
          <p:nvPr>
            <p:ph type="body" idx="1"/>
          </p:nvPr>
        </p:nvSpPr>
        <p:spPr>
          <a:xfrm>
            <a:off x="628650" y="500063"/>
            <a:ext cx="7886700" cy="3764756"/>
          </a:xfrm>
          <a:prstGeom prst="rect">
            <a:avLst/>
          </a:prstGeom>
          <a:noFill/>
          <a:ln>
            <a:noFill/>
          </a:ln>
        </p:spPr>
        <p:txBody>
          <a:bodyPr spcFirstLastPara="1" wrap="square" lIns="68575" tIns="34275" rIns="68575" bIns="34275" anchor="t" anchorCtr="0">
            <a:noAutofit/>
          </a:bodyPr>
          <a:lstStyle/>
          <a:p>
            <a:pPr marL="139700" indent="0" algn="l" rtl="0">
              <a:buNone/>
            </a:pPr>
            <a:r>
              <a:rPr lang="en-US" sz="1800" b="1" i="0" dirty="0">
                <a:solidFill>
                  <a:srgbClr val="000000"/>
                </a:solidFill>
                <a:effectLst/>
                <a:latin typeface="Arial" panose="020B0604020202020204" pitchFamily="34" charset="0"/>
              </a:rPr>
              <a:t>8.Whyplay </a:t>
            </a:r>
            <a:r>
              <a:rPr lang="en-US" sz="1800" b="0" i="0" dirty="0">
                <a:solidFill>
                  <a:srgbClr val="000000"/>
                </a:solidFill>
                <a:effectLst/>
                <a:latin typeface="Arial" panose="020B0604020202020204" pitchFamily="34" charset="0"/>
              </a:rPr>
              <a:t>: Reason to play the game</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9.League : </a:t>
            </a:r>
            <a:r>
              <a:rPr lang="en-US" sz="1800" b="0" i="0" dirty="0">
                <a:solidFill>
                  <a:srgbClr val="000000"/>
                </a:solidFill>
                <a:effectLst/>
                <a:latin typeface="Arial" panose="020B0604020202020204" pitchFamily="34" charset="0"/>
              </a:rPr>
              <a:t> Earn in-game currency and experience points by participating in game.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10.Highest League : </a:t>
            </a:r>
            <a:r>
              <a:rPr lang="en-US" sz="1800" b="0" i="0" dirty="0">
                <a:solidFill>
                  <a:srgbClr val="000000"/>
                </a:solidFill>
                <a:effectLst/>
                <a:latin typeface="Arial" panose="020B0604020202020204" pitchFamily="34" charset="0"/>
              </a:rPr>
              <a:t>refers to the top division or tier within a ranking system of the game.</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11.Streams :</a:t>
            </a:r>
            <a:r>
              <a:rPr lang="en-US" sz="1800" b="0" i="0" dirty="0">
                <a:solidFill>
                  <a:srgbClr val="000000"/>
                </a:solidFill>
                <a:effectLst/>
                <a:latin typeface="Arial" panose="020B0604020202020204" pitchFamily="34" charset="0"/>
              </a:rPr>
              <a:t> Often refers to live broadcasts of video game play by an individual.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12.SPIN :</a:t>
            </a:r>
            <a:r>
              <a:rPr lang="en-US" sz="1800" b="0" i="0" dirty="0">
                <a:solidFill>
                  <a:srgbClr val="000000"/>
                </a:solidFill>
                <a:effectLst/>
                <a:latin typeface="Arial" panose="020B0604020202020204" pitchFamily="34" charset="0"/>
              </a:rPr>
              <a:t> Feeling mentally unclear or confused.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13.Narcissism :</a:t>
            </a:r>
            <a:r>
              <a:rPr lang="en-US" sz="1800" b="0" i="0" dirty="0">
                <a:solidFill>
                  <a:srgbClr val="000000"/>
                </a:solidFill>
                <a:effectLst/>
                <a:latin typeface="Arial" panose="020B0604020202020204" pitchFamily="34" charset="0"/>
              </a:rPr>
              <a:t> Mental health condition in which patient have an unreasonably high sense of their own importance.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14.Gender :</a:t>
            </a:r>
            <a:r>
              <a:rPr lang="en-US" sz="1800" b="0" i="0" dirty="0">
                <a:solidFill>
                  <a:srgbClr val="000000"/>
                </a:solidFill>
                <a:effectLst/>
                <a:latin typeface="Arial" panose="020B0604020202020204" pitchFamily="34" charset="0"/>
              </a:rPr>
              <a:t> Gender of the participant.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15.Age :</a:t>
            </a:r>
            <a:r>
              <a:rPr lang="en-US" sz="1800" b="0" i="0" dirty="0">
                <a:solidFill>
                  <a:srgbClr val="000000"/>
                </a:solidFill>
                <a:effectLst/>
                <a:latin typeface="Arial" panose="020B0604020202020204" pitchFamily="34" charset="0"/>
              </a:rPr>
              <a:t> Age of the participant.</a:t>
            </a:r>
            <a:endParaRPr lang="en-US" sz="1800" b="0" i="0" dirty="0">
              <a:solidFill>
                <a:srgbClr val="212121"/>
              </a:solidFill>
              <a:effectLst/>
              <a:latin typeface="Lato" panose="020F0502020204030203" pitchFamily="34" charset="0"/>
            </a:endParaRPr>
          </a:p>
          <a:p>
            <a:pPr marL="139700" indent="0" algn="just">
              <a:lnSpc>
                <a:spcPct val="100000"/>
              </a:lnSpc>
              <a:spcBef>
                <a:spcPts val="600"/>
              </a:spcBef>
              <a:buNone/>
            </a:pPr>
            <a:endParaRPr lang="en-US"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363715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73" name="Google Shape;173;p29"/>
          <p:cNvSpPr txBox="1">
            <a:spLocks noGrp="1"/>
          </p:cNvSpPr>
          <p:nvPr>
            <p:ph type="body" idx="1"/>
          </p:nvPr>
        </p:nvSpPr>
        <p:spPr>
          <a:xfrm>
            <a:off x="628650" y="578126"/>
            <a:ext cx="7886700" cy="3832656"/>
          </a:xfrm>
          <a:prstGeom prst="rect">
            <a:avLst/>
          </a:prstGeom>
          <a:noFill/>
          <a:ln>
            <a:noFill/>
          </a:ln>
        </p:spPr>
        <p:txBody>
          <a:bodyPr spcFirstLastPara="1" wrap="square" lIns="68575" tIns="34275" rIns="68575" bIns="34275" anchor="t" anchorCtr="0">
            <a:noAutofit/>
          </a:bodyPr>
          <a:lstStyle/>
          <a:p>
            <a:pPr marL="139700" indent="0" algn="l" rtl="0">
              <a:buNone/>
            </a:pPr>
            <a:r>
              <a:rPr lang="en-US" sz="1800" b="1" i="0" dirty="0">
                <a:solidFill>
                  <a:srgbClr val="000000"/>
                </a:solidFill>
                <a:effectLst/>
                <a:latin typeface="Arial" panose="020B0604020202020204" pitchFamily="34" charset="0"/>
              </a:rPr>
              <a:t>16.Work :</a:t>
            </a:r>
            <a:r>
              <a:rPr lang="en-US" sz="1800" b="0" i="0" dirty="0">
                <a:solidFill>
                  <a:srgbClr val="000000"/>
                </a:solidFill>
                <a:effectLst/>
                <a:latin typeface="Arial" panose="020B0604020202020204" pitchFamily="34" charset="0"/>
              </a:rPr>
              <a:t> Employment status or occupation of the participant.</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17.Degree :</a:t>
            </a:r>
            <a:r>
              <a:rPr lang="en-US" sz="1800" b="0" i="0" dirty="0">
                <a:solidFill>
                  <a:srgbClr val="000000"/>
                </a:solidFill>
                <a:effectLst/>
                <a:latin typeface="Arial" panose="020B0604020202020204" pitchFamily="34" charset="0"/>
              </a:rPr>
              <a:t> Educational degree attained by the participant. </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18.Birth Place :</a:t>
            </a:r>
            <a:r>
              <a:rPr lang="en-US" sz="1800" b="0" i="0" dirty="0">
                <a:solidFill>
                  <a:srgbClr val="000000"/>
                </a:solidFill>
                <a:effectLst/>
                <a:latin typeface="Arial" panose="020B0604020202020204" pitchFamily="34" charset="0"/>
              </a:rPr>
              <a:t> Place of birth of the participant.</a:t>
            </a:r>
            <a:endParaRPr lang="en-US" sz="1800" b="0" i="0" dirty="0">
              <a:solidFill>
                <a:srgbClr val="212121"/>
              </a:solidFill>
              <a:effectLst/>
              <a:latin typeface="Lato" panose="020F0502020204030203" pitchFamily="34" charset="0"/>
            </a:endParaRPr>
          </a:p>
          <a:p>
            <a:pPr marL="139700" indent="0" algn="l" rtl="0">
              <a:buNone/>
            </a:pPr>
            <a:r>
              <a:rPr lang="en-US" sz="1800" b="1" i="0" dirty="0">
                <a:solidFill>
                  <a:srgbClr val="000000"/>
                </a:solidFill>
                <a:effectLst/>
                <a:latin typeface="Arial" panose="020B0604020202020204" pitchFamily="34" charset="0"/>
              </a:rPr>
              <a:t>19.Reference :</a:t>
            </a:r>
            <a:r>
              <a:rPr lang="en-US" sz="1800" b="0" i="0" dirty="0">
                <a:solidFill>
                  <a:srgbClr val="000000"/>
                </a:solidFill>
                <a:effectLst/>
                <a:latin typeface="Arial" panose="020B0604020202020204" pitchFamily="34" charset="0"/>
              </a:rPr>
              <a:t> Source of reference or how the participant was recruited. </a:t>
            </a:r>
            <a:endParaRPr lang="en-US" sz="1800" b="0" i="0" dirty="0">
              <a:solidFill>
                <a:srgbClr val="212121"/>
              </a:solidFill>
              <a:effectLst/>
              <a:latin typeface="Lato" panose="020F0502020204030203" pitchFamily="34" charset="0"/>
            </a:endParaRPr>
          </a:p>
          <a:p>
            <a:pPr marL="139700" indent="0" algn="l" rtl="0">
              <a:spcBef>
                <a:spcPts val="0"/>
              </a:spcBef>
              <a:spcAft>
                <a:spcPts val="600"/>
              </a:spcAft>
              <a:buNone/>
            </a:pPr>
            <a:r>
              <a:rPr lang="en-US" sz="1800" b="1" i="0" dirty="0">
                <a:solidFill>
                  <a:srgbClr val="000000"/>
                </a:solidFill>
                <a:effectLst/>
                <a:latin typeface="Arial" panose="020B0604020202020204" pitchFamily="34" charset="0"/>
              </a:rPr>
              <a:t>20.Playstyle :</a:t>
            </a:r>
            <a:r>
              <a:rPr lang="en-US" sz="1800" b="0" i="0" dirty="0">
                <a:solidFill>
                  <a:srgbClr val="000000"/>
                </a:solidFill>
                <a:effectLst/>
                <a:latin typeface="Arial" panose="020B0604020202020204" pitchFamily="34" charset="0"/>
              </a:rPr>
              <a:t> Style or approach to gaming by the participant. </a:t>
            </a:r>
            <a:endParaRPr lang="en-US" sz="1800" b="0" i="0" dirty="0">
              <a:solidFill>
                <a:srgbClr val="212121"/>
              </a:solidFill>
              <a:effectLst/>
              <a:latin typeface="Lato" panose="020F0502020204030203" pitchFamily="34" charset="0"/>
            </a:endParaRPr>
          </a:p>
          <a:p>
            <a:pPr marL="139700" indent="0" algn="l" rtl="0">
              <a:spcBef>
                <a:spcPts val="0"/>
              </a:spcBef>
              <a:spcAft>
                <a:spcPts val="600"/>
              </a:spcAft>
              <a:buNone/>
            </a:pPr>
            <a:r>
              <a:rPr lang="en-US" sz="1800" b="1" i="0" dirty="0">
                <a:solidFill>
                  <a:srgbClr val="000000"/>
                </a:solidFill>
                <a:effectLst/>
                <a:latin typeface="Arial" panose="020B0604020202020204" pitchFamily="34" charset="0"/>
              </a:rPr>
              <a:t>21.Accept : </a:t>
            </a:r>
            <a:r>
              <a:rPr lang="en-US" sz="1800" b="0" i="0" dirty="0">
                <a:solidFill>
                  <a:srgbClr val="000000"/>
                </a:solidFill>
                <a:effectLst/>
                <a:latin typeface="Arial" panose="020B0604020202020204" pitchFamily="34" charset="0"/>
              </a:rPr>
              <a:t>Acceptance of the gaming lifestyle or culture of the participant.</a:t>
            </a:r>
            <a:endParaRPr lang="en-US" sz="1800" b="0" i="0" dirty="0">
              <a:solidFill>
                <a:srgbClr val="212121"/>
              </a:solidFill>
              <a:effectLst/>
              <a:latin typeface="Lato" panose="020F0502020204030203" pitchFamily="34" charset="0"/>
            </a:endParaRPr>
          </a:p>
          <a:p>
            <a:pPr marL="139700" indent="0" algn="l" rtl="0">
              <a:spcBef>
                <a:spcPts val="0"/>
              </a:spcBef>
              <a:spcAft>
                <a:spcPts val="600"/>
              </a:spcAft>
              <a:buNone/>
            </a:pPr>
            <a:r>
              <a:rPr lang="en-US" sz="1800" b="1" i="0" dirty="0">
                <a:solidFill>
                  <a:srgbClr val="000000"/>
                </a:solidFill>
                <a:effectLst/>
                <a:latin typeface="Arial" panose="020B0604020202020204" pitchFamily="34" charset="0"/>
              </a:rPr>
              <a:t>22.GAD_T  : </a:t>
            </a:r>
            <a:r>
              <a:rPr lang="en-US" sz="1800" b="0" i="0" dirty="0">
                <a:solidFill>
                  <a:srgbClr val="000000"/>
                </a:solidFill>
                <a:effectLst/>
                <a:latin typeface="Arial" panose="020B0604020202020204" pitchFamily="34" charset="0"/>
              </a:rPr>
              <a:t>Total score or evaluation from the Generalized Anxiety Disorder assessment.</a:t>
            </a:r>
            <a:endParaRPr lang="en-US" sz="1800" b="0" i="0" dirty="0">
              <a:solidFill>
                <a:srgbClr val="212121"/>
              </a:solidFill>
              <a:effectLst/>
              <a:latin typeface="Lato" panose="020F0502020204030203" pitchFamily="34" charset="0"/>
            </a:endParaRPr>
          </a:p>
          <a:p>
            <a:pPr marL="139700" indent="0" algn="l" rtl="0">
              <a:spcBef>
                <a:spcPts val="0"/>
              </a:spcBef>
              <a:spcAft>
                <a:spcPts val="600"/>
              </a:spcAft>
              <a:buNone/>
            </a:pPr>
            <a:r>
              <a:rPr lang="en-US" sz="1800" b="1" i="0" dirty="0">
                <a:solidFill>
                  <a:srgbClr val="000000"/>
                </a:solidFill>
                <a:effectLst/>
                <a:latin typeface="Arial" panose="020B0604020202020204" pitchFamily="34" charset="0"/>
              </a:rPr>
              <a:t>23.SWL_T :</a:t>
            </a:r>
            <a:r>
              <a:rPr lang="en-US" sz="1800" b="0" i="0" dirty="0">
                <a:solidFill>
                  <a:srgbClr val="000000"/>
                </a:solidFill>
                <a:effectLst/>
                <a:latin typeface="Arial" panose="020B0604020202020204" pitchFamily="34" charset="0"/>
              </a:rPr>
              <a:t> Total score or evaluation from the Satisfaction with Life scale. </a:t>
            </a:r>
            <a:endParaRPr lang="en-US" sz="1800" b="0" i="0" dirty="0">
              <a:solidFill>
                <a:srgbClr val="212121"/>
              </a:solidFill>
              <a:effectLst/>
              <a:latin typeface="Lato" panose="020F0502020204030203" pitchFamily="34" charset="0"/>
            </a:endParaRPr>
          </a:p>
          <a:p>
            <a:pPr marL="139700" indent="0" algn="l" rtl="0">
              <a:spcBef>
                <a:spcPts val="0"/>
              </a:spcBef>
              <a:spcAft>
                <a:spcPts val="600"/>
              </a:spcAft>
              <a:buNone/>
            </a:pPr>
            <a:r>
              <a:rPr lang="en-US" sz="1800" b="1" i="0" dirty="0">
                <a:solidFill>
                  <a:srgbClr val="000000"/>
                </a:solidFill>
                <a:effectLst/>
                <a:latin typeface="Arial" panose="020B0604020202020204" pitchFamily="34" charset="0"/>
              </a:rPr>
              <a:t>24.SPIN_T : </a:t>
            </a:r>
            <a:r>
              <a:rPr lang="en-US" sz="1800" b="0" i="0" dirty="0">
                <a:solidFill>
                  <a:srgbClr val="000000"/>
                </a:solidFill>
                <a:effectLst/>
                <a:latin typeface="Arial" panose="020B0604020202020204" pitchFamily="34" charset="0"/>
              </a:rPr>
              <a:t>Total score or evaluation from the SPIN scale. </a:t>
            </a:r>
            <a:endParaRPr lang="en-US" sz="1800" b="0" i="0" dirty="0">
              <a:solidFill>
                <a:srgbClr val="212121"/>
              </a:solidFill>
              <a:effectLst/>
              <a:latin typeface="Lato" panose="020F0502020204030203" pitchFamily="34" charset="0"/>
            </a:endParaRPr>
          </a:p>
          <a:p>
            <a:pPr marL="139700" indent="0">
              <a:buNone/>
            </a:pPr>
            <a:br>
              <a:rPr lang="en-US" dirty="0"/>
            </a:br>
            <a:endParaRPr lang="en-US" dirty="0"/>
          </a:p>
        </p:txBody>
      </p:sp>
      <p:sp>
        <p:nvSpPr>
          <p:cNvPr id="174" name="Google Shape;174;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75" name="Google Shape;175;p29"/>
          <p:cNvPicPr preferRelativeResize="0"/>
          <p:nvPr/>
        </p:nvPicPr>
        <p:blipFill>
          <a:blip r:embed="rId3">
            <a:alphaModFix/>
          </a:blip>
          <a:stretch>
            <a:fillRect/>
          </a:stretch>
        </p:blipFill>
        <p:spPr>
          <a:xfrm>
            <a:off x="4747625" y="102550"/>
            <a:ext cx="4276902" cy="475575"/>
          </a:xfrm>
          <a:prstGeom prst="rect">
            <a:avLst/>
          </a:prstGeom>
          <a:noFill/>
          <a:ln>
            <a:noFill/>
          </a:ln>
        </p:spPr>
      </p:pic>
    </p:spTree>
    <p:extLst>
      <p:ext uri="{BB962C8B-B14F-4D97-AF65-F5344CB8AC3E}">
        <p14:creationId xmlns:p14="http://schemas.microsoft.com/office/powerpoint/2010/main" val="242080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637114"/>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Feature Set Description</a:t>
            </a:r>
            <a:endParaRPr b="1" dirty="0"/>
          </a:p>
        </p:txBody>
      </p:sp>
      <p:sp>
        <p:nvSpPr>
          <p:cNvPr id="183" name="Google Shape;183;p30"/>
          <p:cNvSpPr txBox="1">
            <a:spLocks noGrp="1"/>
          </p:cNvSpPr>
          <p:nvPr>
            <p:ph type="body" idx="1"/>
          </p:nvPr>
        </p:nvSpPr>
        <p:spPr>
          <a:xfrm>
            <a:off x="628650" y="888852"/>
            <a:ext cx="7886700" cy="3343690"/>
          </a:xfrm>
          <a:prstGeom prst="rect">
            <a:avLst/>
          </a:prstGeom>
          <a:noFill/>
          <a:ln>
            <a:noFill/>
          </a:ln>
        </p:spPr>
        <p:txBody>
          <a:bodyPr spcFirstLastPara="1" wrap="square" lIns="68575" tIns="34275" rIns="68575" bIns="34275" anchor="t" anchorCtr="0">
            <a:normAutofit/>
          </a:bodyPr>
          <a:lstStyle/>
          <a:p>
            <a:pPr marL="6350" indent="0">
              <a:lnSpc>
                <a:spcPct val="110000"/>
              </a:lnSpc>
              <a:spcBef>
                <a:spcPts val="0"/>
              </a:spcBef>
              <a:buSzPts val="2100"/>
              <a:buNone/>
            </a:pPr>
            <a:r>
              <a:rPr lang="en-US" sz="1800" u="sng" dirty="0"/>
              <a:t>Numeric Attributes</a:t>
            </a:r>
            <a:r>
              <a:rPr lang="en-US" sz="1800" dirty="0"/>
              <a:t>:</a:t>
            </a:r>
          </a:p>
          <a:p>
            <a:pPr marL="6350" indent="0">
              <a:lnSpc>
                <a:spcPct val="110000"/>
              </a:lnSpc>
              <a:spcBef>
                <a:spcPts val="0"/>
              </a:spcBef>
              <a:buSzPts val="2100"/>
              <a:buNone/>
            </a:pPr>
            <a:r>
              <a:rPr lang="en-US" sz="1800" dirty="0"/>
              <a:t>1.GAD(Generalized anxiety disorder)</a:t>
            </a:r>
          </a:p>
          <a:p>
            <a:pPr marL="6350" indent="0">
              <a:lnSpc>
                <a:spcPct val="110000"/>
              </a:lnSpc>
              <a:spcBef>
                <a:spcPts val="0"/>
              </a:spcBef>
              <a:buSzPts val="2100"/>
              <a:buNone/>
            </a:pPr>
            <a:r>
              <a:rPr lang="en-US" sz="1800" dirty="0"/>
              <a:t>2.GADE</a:t>
            </a:r>
          </a:p>
          <a:p>
            <a:pPr marL="6350" indent="0">
              <a:lnSpc>
                <a:spcPct val="110000"/>
              </a:lnSpc>
              <a:spcBef>
                <a:spcPts val="0"/>
              </a:spcBef>
              <a:buSzPts val="2100"/>
              <a:buNone/>
            </a:pPr>
            <a:r>
              <a:rPr lang="en-US" sz="1800" dirty="0"/>
              <a:t>3.SWL(</a:t>
            </a:r>
            <a:r>
              <a:rPr lang="en-IN" sz="1800" dirty="0"/>
              <a:t>satisfaction with life)</a:t>
            </a:r>
          </a:p>
          <a:p>
            <a:pPr marL="6350" indent="0">
              <a:lnSpc>
                <a:spcPct val="110000"/>
              </a:lnSpc>
              <a:spcBef>
                <a:spcPts val="0"/>
              </a:spcBef>
              <a:buSzPts val="2100"/>
              <a:buNone/>
            </a:pPr>
            <a:r>
              <a:rPr lang="en-IN" sz="1800" dirty="0"/>
              <a:t>4.Earnings</a:t>
            </a:r>
          </a:p>
          <a:p>
            <a:pPr marL="6350" indent="0">
              <a:lnSpc>
                <a:spcPct val="110000"/>
              </a:lnSpc>
              <a:spcBef>
                <a:spcPts val="0"/>
              </a:spcBef>
              <a:buSzPts val="2100"/>
              <a:buNone/>
            </a:pPr>
            <a:r>
              <a:rPr lang="en-IN" sz="1800" dirty="0"/>
              <a:t>5.Age</a:t>
            </a:r>
          </a:p>
          <a:p>
            <a:pPr marL="6350" indent="0">
              <a:lnSpc>
                <a:spcPct val="110000"/>
              </a:lnSpc>
              <a:spcBef>
                <a:spcPts val="0"/>
              </a:spcBef>
              <a:buSzPts val="2100"/>
              <a:buNone/>
            </a:pPr>
            <a:r>
              <a:rPr lang="en-IN" sz="1800" dirty="0"/>
              <a:t>6.GAD_T</a:t>
            </a:r>
          </a:p>
          <a:p>
            <a:pPr marL="6350" indent="0">
              <a:lnSpc>
                <a:spcPct val="110000"/>
              </a:lnSpc>
              <a:spcBef>
                <a:spcPts val="0"/>
              </a:spcBef>
              <a:buSzPts val="2100"/>
              <a:buNone/>
            </a:pPr>
            <a:r>
              <a:rPr lang="en-IN" sz="1800" dirty="0"/>
              <a:t>7.SWL_T</a:t>
            </a:r>
          </a:p>
          <a:p>
            <a:pPr marL="6350" indent="0">
              <a:lnSpc>
                <a:spcPct val="110000"/>
              </a:lnSpc>
              <a:spcBef>
                <a:spcPts val="0"/>
              </a:spcBef>
              <a:buSzPts val="2100"/>
              <a:buNone/>
            </a:pPr>
            <a:r>
              <a:rPr lang="en-IN" sz="1800" dirty="0"/>
              <a:t>8.SPIN_T</a:t>
            </a:r>
            <a:endParaRPr lang="en-US" sz="1800" dirty="0"/>
          </a:p>
          <a:p>
            <a:pPr marL="6350" indent="0">
              <a:lnSpc>
                <a:spcPct val="120000"/>
              </a:lnSpc>
              <a:spcBef>
                <a:spcPts val="0"/>
              </a:spcBef>
              <a:buSzPct val="80000"/>
              <a:buNone/>
            </a:pPr>
            <a:endParaRPr lang="en-US" sz="12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79338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3" name="Google Shape;183;p30"/>
          <p:cNvSpPr txBox="1">
            <a:spLocks noGrp="1"/>
          </p:cNvSpPr>
          <p:nvPr>
            <p:ph type="body" idx="1"/>
          </p:nvPr>
        </p:nvSpPr>
        <p:spPr>
          <a:xfrm>
            <a:off x="472926" y="627975"/>
            <a:ext cx="7886700" cy="3782806"/>
          </a:xfrm>
          <a:prstGeom prst="rect">
            <a:avLst/>
          </a:prstGeom>
          <a:noFill/>
          <a:ln>
            <a:noFill/>
          </a:ln>
        </p:spPr>
        <p:txBody>
          <a:bodyPr spcFirstLastPara="1" wrap="square" lIns="68575" tIns="34275" rIns="68575" bIns="34275" anchor="t" anchorCtr="0">
            <a:normAutofit fontScale="55000" lnSpcReduction="20000"/>
          </a:bodyPr>
          <a:lstStyle/>
          <a:p>
            <a:pPr marL="139700" indent="0" algn="l">
              <a:buNone/>
            </a:pPr>
            <a:r>
              <a:rPr lang="en-US" b="1" u="sng" dirty="0"/>
              <a:t>Categorical Attributes</a:t>
            </a:r>
            <a:r>
              <a:rPr lang="en-US" dirty="0"/>
              <a:t>:</a:t>
            </a:r>
          </a:p>
          <a:p>
            <a:pPr marL="139700" indent="0" algn="l">
              <a:buNone/>
            </a:pPr>
            <a:r>
              <a:rPr lang="en-US" dirty="0"/>
              <a:t>1.Game                                        </a:t>
            </a:r>
          </a:p>
          <a:p>
            <a:pPr marL="139700" indent="0" algn="l">
              <a:buNone/>
            </a:pPr>
            <a:r>
              <a:rPr lang="en-US" dirty="0"/>
              <a:t>2.Platform</a:t>
            </a:r>
          </a:p>
          <a:p>
            <a:pPr marL="139700" indent="0" algn="l">
              <a:buNone/>
            </a:pPr>
            <a:r>
              <a:rPr lang="en-US" dirty="0"/>
              <a:t>3.Whyplay</a:t>
            </a:r>
          </a:p>
          <a:p>
            <a:pPr marL="139700" indent="0" algn="l">
              <a:buNone/>
            </a:pPr>
            <a:r>
              <a:rPr lang="en-US" dirty="0"/>
              <a:t>4.League</a:t>
            </a:r>
          </a:p>
          <a:p>
            <a:pPr marL="139700" indent="0" algn="l">
              <a:buNone/>
            </a:pPr>
            <a:r>
              <a:rPr lang="en-US" dirty="0"/>
              <a:t>5.Highest league</a:t>
            </a:r>
          </a:p>
          <a:p>
            <a:pPr marL="139700" indent="0" algn="l">
              <a:buNone/>
            </a:pPr>
            <a:r>
              <a:rPr lang="en-US" dirty="0"/>
              <a:t>6.Streams</a:t>
            </a:r>
          </a:p>
          <a:p>
            <a:pPr marL="139700" indent="0" algn="l">
              <a:buNone/>
            </a:pPr>
            <a:r>
              <a:rPr lang="en-US" dirty="0"/>
              <a:t>7.SPIN</a:t>
            </a:r>
          </a:p>
          <a:p>
            <a:pPr marL="139700" indent="0" algn="l">
              <a:buNone/>
            </a:pPr>
            <a:r>
              <a:rPr lang="en-US" dirty="0"/>
              <a:t>8.Narcissism</a:t>
            </a:r>
          </a:p>
          <a:p>
            <a:pPr marL="139700" indent="0" algn="l">
              <a:buNone/>
            </a:pPr>
            <a:r>
              <a:rPr lang="en-US" dirty="0"/>
              <a:t>9.Gender</a:t>
            </a:r>
          </a:p>
          <a:p>
            <a:pPr marL="139700" indent="0" algn="l">
              <a:buNone/>
            </a:pPr>
            <a:r>
              <a:rPr lang="en-US" dirty="0"/>
              <a:t>10.Work</a:t>
            </a:r>
          </a:p>
          <a:p>
            <a:pPr marL="139700" indent="0" algn="l">
              <a:buNone/>
            </a:pPr>
            <a:r>
              <a:rPr lang="en-US" dirty="0"/>
              <a:t>11.Degree</a:t>
            </a:r>
          </a:p>
          <a:p>
            <a:pPr marL="139700" indent="0" algn="l">
              <a:buNone/>
            </a:pPr>
            <a:r>
              <a:rPr lang="en-US" dirty="0"/>
              <a:t>12.Birth </a:t>
            </a:r>
            <a:r>
              <a:rPr lang="en-US" dirty="0" err="1"/>
              <a:t>palce</a:t>
            </a:r>
            <a:endParaRPr lang="en-US" dirty="0"/>
          </a:p>
          <a:p>
            <a:pPr marL="139700" indent="0" algn="l">
              <a:buNone/>
            </a:pPr>
            <a:r>
              <a:rPr lang="en-US" dirty="0"/>
              <a:t>13.</a:t>
            </a:r>
            <a:r>
              <a:rPr lang="en-IN" dirty="0"/>
              <a:t>Reference</a:t>
            </a:r>
          </a:p>
          <a:p>
            <a:pPr marL="139700" indent="0" algn="l">
              <a:buNone/>
            </a:pPr>
            <a:r>
              <a:rPr lang="en-US" dirty="0"/>
              <a:t>14.Playstyle</a:t>
            </a:r>
          </a:p>
          <a:p>
            <a:pPr marL="139700" indent="0" algn="l">
              <a:buNone/>
            </a:pPr>
            <a:r>
              <a:rPr lang="en-US" dirty="0"/>
              <a:t>15.Accept</a:t>
            </a: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128895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3" name="Google Shape;183;p30"/>
          <p:cNvSpPr txBox="1">
            <a:spLocks noGrp="1"/>
          </p:cNvSpPr>
          <p:nvPr>
            <p:ph type="body" idx="1"/>
          </p:nvPr>
        </p:nvSpPr>
        <p:spPr>
          <a:xfrm>
            <a:off x="472926" y="627975"/>
            <a:ext cx="7886700" cy="3700171"/>
          </a:xfrm>
          <a:prstGeom prst="rect">
            <a:avLst/>
          </a:prstGeom>
          <a:noFill/>
          <a:ln>
            <a:noFill/>
          </a:ln>
        </p:spPr>
        <p:txBody>
          <a:bodyPr spcFirstLastPara="1" wrap="square" lIns="68575" tIns="34275" rIns="68575" bIns="34275" anchor="t" anchorCtr="0">
            <a:normAutofit/>
          </a:bodyPr>
          <a:lstStyle/>
          <a:p>
            <a:pPr marL="139700" indent="0">
              <a:buNone/>
            </a:pPr>
            <a:r>
              <a:rPr lang="en-IN" b="1" dirty="0"/>
              <a:t>Domain Understanding:</a:t>
            </a:r>
          </a:p>
          <a:p>
            <a:endParaRPr lang="en-US" sz="1600" dirty="0"/>
          </a:p>
          <a:p>
            <a:r>
              <a:rPr lang="en-US" sz="1600" dirty="0">
                <a:latin typeface="+mj-lt"/>
              </a:rPr>
              <a:t>Anxiety disorder is a mental health condition characterized by persistent and excessive worry or fear about everyday situations. It encompasses various forms, such as generalized anxiety disorder (GAD), panic disorder, social anxiety disorder, and specific phobias, each presenting unique symptoms and triggers. Individuals with anxiety disorders often experience intense, prolonged periods of anxiety that interfere with daily activities, leading to physical symptoms like increased heart rate, sweating, and fatigue, as well as cognitive symptoms like difficulty concentrating and irrational fear. The disorder is influenced by a combination of genetic, environmental, and psychological factors, and it can be effectively managed through therapy, medication, and lifestyle changes.</a:t>
            </a:r>
          </a:p>
          <a:p>
            <a:pPr marL="139700" indent="0">
              <a:buNone/>
            </a:pPr>
            <a:endParaRPr lang="en-IN" dirty="0"/>
          </a:p>
          <a:p>
            <a:pPr marL="139700" indent="0" algn="l">
              <a:buNone/>
            </a:pPr>
            <a:endParaRPr lang="en-US"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93170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139373" y="984456"/>
            <a:ext cx="7886700" cy="3448188"/>
          </a:xfrm>
          <a:prstGeom prst="rect">
            <a:avLst/>
          </a:prstGeom>
          <a:noFill/>
          <a:ln>
            <a:noFill/>
          </a:ln>
        </p:spPr>
        <p:txBody>
          <a:bodyPr spcFirstLastPara="1" wrap="square" lIns="68575" tIns="34275" rIns="68575" bIns="34275" anchor="t" anchorCtr="0">
            <a:normAutofit/>
          </a:bodyPr>
          <a:lstStyle/>
          <a:p>
            <a:pPr marL="685800" lvl="1" indent="-342900" algn="just" rtl="0">
              <a:lnSpc>
                <a:spcPct val="150000"/>
              </a:lnSpc>
              <a:spcBef>
                <a:spcPts val="0"/>
              </a:spcBef>
              <a:spcAft>
                <a:spcPts val="0"/>
              </a:spcAft>
              <a:buSzPts val="1400"/>
              <a:buAutoNum type="arabicPeriod"/>
            </a:pPr>
            <a:r>
              <a:rPr lang="en-US" sz="1400" dirty="0"/>
              <a:t>Data Cleaning: Handle missing values, correct errors, and remove duplicates. </a:t>
            </a:r>
          </a:p>
          <a:p>
            <a:pPr marL="685800" lvl="1" indent="-342900" algn="just" rtl="0">
              <a:lnSpc>
                <a:spcPct val="150000"/>
              </a:lnSpc>
              <a:spcBef>
                <a:spcPts val="0"/>
              </a:spcBef>
              <a:spcAft>
                <a:spcPts val="0"/>
              </a:spcAft>
              <a:buSzPts val="1400"/>
              <a:buAutoNum type="arabicPeriod"/>
            </a:pPr>
            <a:r>
              <a:rPr lang="en-US" sz="1400" dirty="0"/>
              <a:t>Data Transformation: Standardize/ normalize data, convert data types, and apply mathematical transformations. </a:t>
            </a:r>
          </a:p>
          <a:p>
            <a:pPr marL="685800" lvl="1" indent="-342900" algn="just" rtl="0">
              <a:lnSpc>
                <a:spcPct val="150000"/>
              </a:lnSpc>
              <a:spcBef>
                <a:spcPts val="0"/>
              </a:spcBef>
              <a:spcAft>
                <a:spcPts val="0"/>
              </a:spcAft>
              <a:buSzPts val="1400"/>
              <a:buAutoNum type="arabicPeriod"/>
            </a:pPr>
            <a:r>
              <a:rPr lang="en-US" sz="1400" dirty="0"/>
              <a:t>Feature Engineering: Create new features to enhance model performance. </a:t>
            </a:r>
          </a:p>
          <a:p>
            <a:pPr marL="685800" lvl="1" indent="-342900" algn="just" rtl="0">
              <a:lnSpc>
                <a:spcPct val="150000"/>
              </a:lnSpc>
              <a:spcBef>
                <a:spcPts val="0"/>
              </a:spcBef>
              <a:spcAft>
                <a:spcPts val="0"/>
              </a:spcAft>
              <a:buSzPts val="1400"/>
              <a:buAutoNum type="arabicPeriod"/>
            </a:pPr>
            <a:r>
              <a:rPr lang="en-US" sz="1400" dirty="0"/>
              <a:t>Encoding Categorical Variables: Convert categorical data to numerical using one-hot or label encoding. </a:t>
            </a:r>
          </a:p>
          <a:p>
            <a:pPr marL="685800" lvl="1" indent="-342900" algn="just" rtl="0">
              <a:lnSpc>
                <a:spcPct val="150000"/>
              </a:lnSpc>
              <a:spcBef>
                <a:spcPts val="0"/>
              </a:spcBef>
              <a:spcAft>
                <a:spcPts val="0"/>
              </a:spcAft>
              <a:buSzPts val="1400"/>
              <a:buAutoNum type="arabicPeriod"/>
            </a:pPr>
            <a:r>
              <a:rPr lang="en-US" sz="1400" dirty="0"/>
              <a:t>Handling Outliers: Identify and treat outliers to prevent skewing analysis. </a:t>
            </a:r>
          </a:p>
          <a:p>
            <a:pPr marL="685800" lvl="1" indent="-342900" algn="just" rtl="0">
              <a:lnSpc>
                <a:spcPct val="150000"/>
              </a:lnSpc>
              <a:spcBef>
                <a:spcPts val="0"/>
              </a:spcBef>
              <a:spcAft>
                <a:spcPts val="0"/>
              </a:spcAft>
              <a:buSzPts val="1400"/>
              <a:buAutoNum type="arabicPeriod"/>
            </a:pPr>
            <a:r>
              <a:rPr lang="en-US" sz="1400" dirty="0"/>
              <a:t>Data Integration: Combine data from multiple sources for a comprehensive dataset. </a:t>
            </a:r>
          </a:p>
          <a:p>
            <a:pPr marL="685800" lvl="1" indent="-342900" algn="just" rtl="0">
              <a:lnSpc>
                <a:spcPct val="150000"/>
              </a:lnSpc>
              <a:spcBef>
                <a:spcPts val="0"/>
              </a:spcBef>
              <a:spcAft>
                <a:spcPts val="0"/>
              </a:spcAft>
              <a:buSzPts val="1400"/>
              <a:buAutoNum type="arabicPeriod"/>
            </a:pPr>
            <a:r>
              <a:rPr lang="en-US" sz="1400" dirty="0"/>
              <a:t>Data Reduction: Simplify datasets using dimensionality reduction or feature selection. </a:t>
            </a:r>
          </a:p>
          <a:p>
            <a:pPr marL="685800" lvl="1" indent="-342900" algn="just" rtl="0">
              <a:lnSpc>
                <a:spcPct val="150000"/>
              </a:lnSpc>
              <a:spcBef>
                <a:spcPts val="0"/>
              </a:spcBef>
              <a:spcAft>
                <a:spcPts val="0"/>
              </a:spcAft>
              <a:buSzPts val="1400"/>
              <a:buAutoNum type="arabicPeriod"/>
            </a:pPr>
            <a:r>
              <a:rPr lang="en-US" sz="1400" dirty="0"/>
              <a:t>Scaling and Normalization: Ensure features have comparable scales for sensitive algorithms.</a:t>
            </a: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Tree>
    <p:extLst>
      <p:ext uri="{BB962C8B-B14F-4D97-AF65-F5344CB8AC3E}">
        <p14:creationId xmlns:p14="http://schemas.microsoft.com/office/powerpoint/2010/main" val="206933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189379" y="1033108"/>
            <a:ext cx="8197383" cy="994173"/>
          </a:xfrm>
          <a:prstGeom prst="rect">
            <a:avLst/>
          </a:prstGeom>
          <a:noFill/>
          <a:ln>
            <a:noFill/>
          </a:ln>
        </p:spPr>
        <p:txBody>
          <a:bodyPr spcFirstLastPara="1" wrap="square" lIns="68575" tIns="34275" rIns="68575" bIns="34275" anchor="t" anchorCtr="0">
            <a:normAutofit/>
          </a:bodyPr>
          <a:lstStyle/>
          <a:p>
            <a:pPr marL="457200" marR="0" lvl="1" indent="0" algn="l" defTabSz="914400" rtl="0" eaLnBrk="0" fontAlgn="base" latinLnBrk="0" hangingPunct="0">
              <a:lnSpc>
                <a:spcPct val="100000"/>
              </a:lnSpc>
              <a:spcBef>
                <a:spcPct val="0"/>
              </a:spcBef>
              <a:spcAft>
                <a:spcPct val="0"/>
              </a:spcAft>
              <a:buClr>
                <a:schemeClr val="tx1"/>
              </a:buClr>
              <a:buSzPct val="100000"/>
              <a:buNone/>
              <a:tabLst/>
            </a:pPr>
            <a:r>
              <a:rPr lang="en-US" altLang="en-US" sz="1400" b="1" i="1" dirty="0"/>
              <a:t>A. Data Distribution </a:t>
            </a:r>
            <a:endParaRPr lang="en-US" altLang="en-US" sz="1400" dirty="0"/>
          </a:p>
          <a:p>
            <a:pPr marL="457200" marR="0" lvl="1" indent="0" algn="just" defTabSz="914400" rtl="0" eaLnBrk="0" fontAlgn="base" latinLnBrk="0" hangingPunct="0">
              <a:lnSpc>
                <a:spcPct val="100000"/>
              </a:lnSpc>
              <a:spcBef>
                <a:spcPct val="0"/>
              </a:spcBef>
              <a:spcAft>
                <a:spcPct val="0"/>
              </a:spcAft>
              <a:buClr>
                <a:schemeClr val="tx1"/>
              </a:buClr>
              <a:buSzPct val="100000"/>
              <a:buNone/>
              <a:tabLst/>
            </a:pPr>
            <a:r>
              <a:rPr lang="en-US" altLang="en-US" sz="1400" dirty="0"/>
              <a:t>The data distribution of our dataset :</a:t>
            </a:r>
          </a:p>
          <a:p>
            <a:pPr marL="0" marR="0" indent="0" algn="just">
              <a:spcBef>
                <a:spcPts val="0"/>
              </a:spcBef>
              <a:spcAft>
                <a:spcPts val="0"/>
              </a:spcAft>
              <a:buNone/>
            </a:pPr>
            <a:r>
              <a:rPr lang="en-US" altLang="en-US" sz="1400" dirty="0"/>
              <a:t>             </a:t>
            </a:r>
            <a:r>
              <a:rPr lang="en-IN" sz="1100" dirty="0">
                <a:effectLst/>
                <a:latin typeface="Times New Roman" panose="02020603050405020304" pitchFamily="18" charset="0"/>
              </a:rPr>
              <a:t>Uniform: Timestamp</a:t>
            </a:r>
          </a:p>
          <a:p>
            <a:pPr marL="0" marR="0" indent="0" algn="just">
              <a:spcBef>
                <a:spcPts val="0"/>
              </a:spcBef>
              <a:spcAft>
                <a:spcPts val="0"/>
              </a:spcAft>
              <a:buNone/>
            </a:pPr>
            <a:r>
              <a:rPr lang="en-IN" sz="1100" dirty="0">
                <a:effectLst/>
                <a:latin typeface="Times New Roman" panose="02020603050405020304" pitchFamily="18" charset="0"/>
              </a:rPr>
              <a:t>               Positively Skewed: ( GAD1 - GAD7 ) , ( SWL1 - SWL5 ) , (SPIN1- SPIN17), Narcissism, Age, GAD_T.</a:t>
            </a:r>
          </a:p>
          <a:p>
            <a:pPr marL="0" marR="0" indent="0" algn="just">
              <a:spcBef>
                <a:spcPts val="0"/>
              </a:spcBef>
              <a:spcAft>
                <a:spcPts val="0"/>
              </a:spcAft>
              <a:buNone/>
            </a:pPr>
            <a:r>
              <a:rPr lang="en-IN" sz="1100" dirty="0">
                <a:effectLst/>
                <a:latin typeface="Times New Roman" panose="02020603050405020304" pitchFamily="18" charset="0"/>
              </a:rPr>
              <a:t>               Normally distributed:  SPIN_T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1" indent="0" algn="just" rtl="0">
              <a:lnSpc>
                <a:spcPct val="150000"/>
              </a:lnSpc>
              <a:spcBef>
                <a:spcPts val="0"/>
              </a:spcBef>
              <a:spcAft>
                <a:spcPts val="0"/>
              </a:spcAft>
              <a:buSzPts val="1400"/>
              <a:buNone/>
            </a:pP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6" name="Google Shape;183;p30">
            <a:extLst>
              <a:ext uri="{FF2B5EF4-FFF2-40B4-BE49-F238E27FC236}">
                <a16:creationId xmlns:a16="http://schemas.microsoft.com/office/drawing/2014/main" id="{D73FCD23-39AB-854F-5929-412F6DF5F58D}"/>
              </a:ext>
            </a:extLst>
          </p:cNvPr>
          <p:cNvSpPr txBox="1">
            <a:spLocks/>
          </p:cNvSpPr>
          <p:nvPr/>
        </p:nvSpPr>
        <p:spPr>
          <a:xfrm>
            <a:off x="707231" y="4034323"/>
            <a:ext cx="8197383" cy="3698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buNone/>
            </a:pPr>
            <a:r>
              <a:rPr lang="en-US" altLang="en-US" sz="1400" dirty="0"/>
              <a:t>From the above figure, we understand that most of the attributes are positively skewed.</a:t>
            </a:r>
          </a:p>
        </p:txBody>
      </p:sp>
      <p:pic>
        <p:nvPicPr>
          <p:cNvPr id="1032" name="Picture 8">
            <a:extLst>
              <a:ext uri="{FF2B5EF4-FFF2-40B4-BE49-F238E27FC236}">
                <a16:creationId xmlns:a16="http://schemas.microsoft.com/office/drawing/2014/main" id="{3C5E5A58-B052-B483-ACD3-CB3A44CC5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033940"/>
            <a:ext cx="4629150" cy="1978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77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179610"/>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3200" b="1" dirty="0"/>
              <a:t>Data Pre-processing</a:t>
            </a:r>
            <a:endParaRPr sz="3200" b="1" dirty="0"/>
          </a:p>
        </p:txBody>
      </p:sp>
      <p:sp>
        <p:nvSpPr>
          <p:cNvPr id="183" name="Google Shape;183;p30"/>
          <p:cNvSpPr txBox="1">
            <a:spLocks noGrp="1"/>
          </p:cNvSpPr>
          <p:nvPr>
            <p:ph type="body" idx="1"/>
          </p:nvPr>
        </p:nvSpPr>
        <p:spPr>
          <a:xfrm>
            <a:off x="189379" y="947048"/>
            <a:ext cx="8197383" cy="1136081"/>
          </a:xfrm>
          <a:prstGeom prst="rect">
            <a:avLst/>
          </a:prstGeom>
          <a:noFill/>
          <a:ln>
            <a:noFill/>
          </a:ln>
        </p:spPr>
        <p:txBody>
          <a:bodyPr spcFirstLastPara="1" wrap="square" lIns="68575" tIns="34275" rIns="68575" bIns="34275" anchor="t" anchorCtr="0">
            <a:normAutofit lnSpcReduction="10000"/>
          </a:bodyPr>
          <a:lstStyle/>
          <a:p>
            <a:pPr marL="457200" lvl="1" indent="0" eaLnBrk="0" fontAlgn="base" hangingPunct="0">
              <a:lnSpc>
                <a:spcPct val="100000"/>
              </a:lnSpc>
              <a:spcBef>
                <a:spcPct val="0"/>
              </a:spcBef>
              <a:spcAft>
                <a:spcPct val="0"/>
              </a:spcAft>
              <a:buClr>
                <a:schemeClr val="tx1"/>
              </a:buClr>
              <a:buSzPct val="100000"/>
              <a:buNone/>
            </a:pPr>
            <a:r>
              <a:rPr lang="en-AE" sz="1400" b="1" i="1" dirty="0"/>
              <a:t>B. Handling Missing values</a:t>
            </a:r>
          </a:p>
          <a:p>
            <a:pPr algn="just"/>
            <a:r>
              <a:rPr lang="en-US" sz="1400" dirty="0">
                <a:effectLst/>
                <a:latin typeface="Times New Roman" panose="02020603050405020304" pitchFamily="18" charset="0"/>
                <a:ea typeface="SimSun" panose="02010600030101010101" pitchFamily="2" charset="-122"/>
              </a:rPr>
              <a:t>An essential step in data pre-processing is the correction of inaccurate and incorrect data within the dataset. Handling missing values appropriately is crucial and the optimal approach depends on the specific dataset and the desired outcomes. Several fundamental techniques are commonly employed to address missing values:</a:t>
            </a:r>
            <a:endParaRPr lang="en-AE" sz="14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1" indent="0" algn="just" rtl="0">
              <a:lnSpc>
                <a:spcPct val="150000"/>
              </a:lnSpc>
              <a:spcBef>
                <a:spcPts val="0"/>
              </a:spcBef>
              <a:spcAft>
                <a:spcPts val="0"/>
              </a:spcAft>
              <a:buSzPts val="1400"/>
              <a:buNone/>
            </a:pP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6" name="Google Shape;183;p30">
            <a:extLst>
              <a:ext uri="{FF2B5EF4-FFF2-40B4-BE49-F238E27FC236}">
                <a16:creationId xmlns:a16="http://schemas.microsoft.com/office/drawing/2014/main" id="{D73FCD23-39AB-854F-5929-412F6DF5F58D}"/>
              </a:ext>
            </a:extLst>
          </p:cNvPr>
          <p:cNvSpPr txBox="1">
            <a:spLocks/>
          </p:cNvSpPr>
          <p:nvPr/>
        </p:nvSpPr>
        <p:spPr>
          <a:xfrm>
            <a:off x="1207230" y="4094058"/>
            <a:ext cx="2450307" cy="3698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buNone/>
            </a:pPr>
            <a:r>
              <a:rPr lang="en-US" altLang="en-US" sz="1400" dirty="0"/>
              <a:t>Before handling missing values.</a:t>
            </a:r>
          </a:p>
        </p:txBody>
      </p:sp>
      <p:sp>
        <p:nvSpPr>
          <p:cNvPr id="4" name="Google Shape;183;p30">
            <a:extLst>
              <a:ext uri="{FF2B5EF4-FFF2-40B4-BE49-F238E27FC236}">
                <a16:creationId xmlns:a16="http://schemas.microsoft.com/office/drawing/2014/main" id="{7458FF40-3406-E073-DE11-1BE7B76A7751}"/>
              </a:ext>
            </a:extLst>
          </p:cNvPr>
          <p:cNvSpPr txBox="1">
            <a:spLocks/>
          </p:cNvSpPr>
          <p:nvPr/>
        </p:nvSpPr>
        <p:spPr>
          <a:xfrm>
            <a:off x="5731669" y="4094058"/>
            <a:ext cx="2450307" cy="3698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buNone/>
            </a:pPr>
            <a:r>
              <a:rPr lang="en-US" altLang="en-US" sz="1400" dirty="0"/>
              <a:t>After handling missing values.</a:t>
            </a:r>
          </a:p>
        </p:txBody>
      </p:sp>
      <p:pic>
        <p:nvPicPr>
          <p:cNvPr id="8194" name="Picture 2">
            <a:extLst>
              <a:ext uri="{FF2B5EF4-FFF2-40B4-BE49-F238E27FC236}">
                <a16:creationId xmlns:a16="http://schemas.microsoft.com/office/drawing/2014/main" id="{F67B15E6-B2C4-DC70-28A9-35E4B55F43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4322" y="1875089"/>
            <a:ext cx="1482328" cy="2161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523026-237E-37F8-9200-E53BBAD93AF2}"/>
              </a:ext>
            </a:extLst>
          </p:cNvPr>
          <p:cNvPicPr>
            <a:picLocks noChangeAspect="1"/>
          </p:cNvPicPr>
          <p:nvPr/>
        </p:nvPicPr>
        <p:blipFill>
          <a:blip r:embed="rId5"/>
          <a:stretch>
            <a:fillRect/>
          </a:stretch>
        </p:blipFill>
        <p:spPr>
          <a:xfrm>
            <a:off x="1522651" y="1932979"/>
            <a:ext cx="1482328" cy="2161079"/>
          </a:xfrm>
          <a:prstGeom prst="rect">
            <a:avLst/>
          </a:prstGeom>
        </p:spPr>
      </p:pic>
    </p:spTree>
    <p:extLst>
      <p:ext uri="{BB962C8B-B14F-4D97-AF65-F5344CB8AC3E}">
        <p14:creationId xmlns:p14="http://schemas.microsoft.com/office/powerpoint/2010/main" val="312727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189379" y="1033108"/>
            <a:ext cx="8197383" cy="591389"/>
          </a:xfrm>
          <a:prstGeom prst="rect">
            <a:avLst/>
          </a:prstGeom>
          <a:noFill/>
          <a:ln>
            <a:noFill/>
          </a:ln>
        </p:spPr>
        <p:txBody>
          <a:bodyPr spcFirstLastPara="1" wrap="square" lIns="68575" tIns="34275" rIns="68575" bIns="34275" anchor="t" anchorCtr="0">
            <a:normAutofit fontScale="62500" lnSpcReduction="20000"/>
          </a:bodyPr>
          <a:lstStyle/>
          <a:p>
            <a:pPr marL="457200" marR="0" lvl="1" indent="0" algn="l" defTabSz="914400" rtl="0" eaLnBrk="0" fontAlgn="base" latinLnBrk="0" hangingPunct="0">
              <a:lnSpc>
                <a:spcPct val="100000"/>
              </a:lnSpc>
              <a:spcBef>
                <a:spcPct val="0"/>
              </a:spcBef>
              <a:spcAft>
                <a:spcPct val="0"/>
              </a:spcAft>
              <a:buClr>
                <a:schemeClr val="tx1"/>
              </a:buClr>
              <a:buSzPct val="100000"/>
              <a:buNone/>
              <a:tabLst/>
            </a:pPr>
            <a:endParaRPr lang="en-US" altLang="en-US" sz="1400" dirty="0"/>
          </a:p>
          <a:p>
            <a:pPr marL="457200" marR="0" lvl="1" indent="0" algn="l" defTabSz="914400" rtl="0" eaLnBrk="0" fontAlgn="base" latinLnBrk="0" hangingPunct="0">
              <a:lnSpc>
                <a:spcPct val="100000"/>
              </a:lnSpc>
              <a:spcBef>
                <a:spcPct val="0"/>
              </a:spcBef>
              <a:spcAft>
                <a:spcPct val="0"/>
              </a:spcAft>
              <a:buClr>
                <a:schemeClr val="tx1"/>
              </a:buClr>
              <a:buSzPct val="100000"/>
              <a:buNone/>
              <a:tabLst/>
            </a:pPr>
            <a:r>
              <a:rPr lang="en-US" altLang="en-US" sz="1400" dirty="0"/>
              <a:t>The data distribution of our dataset after handling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1" indent="0" algn="just" rtl="0">
              <a:lnSpc>
                <a:spcPct val="150000"/>
              </a:lnSpc>
              <a:spcBef>
                <a:spcPts val="0"/>
              </a:spcBef>
              <a:spcAft>
                <a:spcPts val="0"/>
              </a:spcAft>
              <a:buSzPts val="1400"/>
              <a:buNone/>
            </a:pPr>
            <a:r>
              <a:rPr lang="en" sz="1400" dirty="0"/>
              <a:t>                                </a:t>
            </a:r>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6" name="Google Shape;183;p30">
            <a:extLst>
              <a:ext uri="{FF2B5EF4-FFF2-40B4-BE49-F238E27FC236}">
                <a16:creationId xmlns:a16="http://schemas.microsoft.com/office/drawing/2014/main" id="{D73FCD23-39AB-854F-5929-412F6DF5F58D}"/>
              </a:ext>
            </a:extLst>
          </p:cNvPr>
          <p:cNvSpPr txBox="1">
            <a:spLocks/>
          </p:cNvSpPr>
          <p:nvPr/>
        </p:nvSpPr>
        <p:spPr>
          <a:xfrm>
            <a:off x="707231" y="4034323"/>
            <a:ext cx="8197383" cy="3698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0" indent="0" eaLnBrk="0" fontAlgn="base" hangingPunct="0">
              <a:lnSpc>
                <a:spcPct val="100000"/>
              </a:lnSpc>
              <a:spcBef>
                <a:spcPct val="0"/>
              </a:spcBef>
              <a:spcAft>
                <a:spcPct val="0"/>
              </a:spcAft>
              <a:buClrTx/>
              <a:buSzTx/>
              <a:buNone/>
            </a:pPr>
            <a:r>
              <a:rPr lang="en-US" altLang="en-US" sz="1400" dirty="0"/>
              <a:t>From the above figure, we understand that the distribution is mostly unaffected.</a:t>
            </a:r>
          </a:p>
        </p:txBody>
      </p:sp>
      <p:pic>
        <p:nvPicPr>
          <p:cNvPr id="3074" name="Picture 2">
            <a:extLst>
              <a:ext uri="{FF2B5EF4-FFF2-40B4-BE49-F238E27FC236}">
                <a16:creationId xmlns:a16="http://schemas.microsoft.com/office/drawing/2014/main" id="{925D5F0D-934B-4B8B-6E00-745DC3E9C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185" y="1804307"/>
            <a:ext cx="3951515" cy="2058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79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813754" y="785660"/>
            <a:ext cx="3516492" cy="56166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200" b="1" i="0" u="none" strike="noStrike" cap="none" dirty="0">
                <a:solidFill>
                  <a:schemeClr val="dk1"/>
                </a:solidFill>
                <a:latin typeface="Calibri"/>
                <a:ea typeface="Calibri"/>
                <a:cs typeface="Calibri"/>
                <a:sym typeface="Calibri"/>
              </a:rPr>
              <a:t>Details of the Team</a:t>
            </a:r>
            <a:endParaRPr sz="3200" b="1" i="0" u="none"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1412709419"/>
              </p:ext>
            </p:extLst>
          </p:nvPr>
        </p:nvGraphicFramePr>
        <p:xfrm>
          <a:off x="1652368" y="1832190"/>
          <a:ext cx="6095975" cy="2057520"/>
        </p:xfrm>
        <a:graphic>
          <a:graphicData uri="http://schemas.openxmlformats.org/drawingml/2006/table">
            <a:tbl>
              <a:tblPr firstRow="1" bandRow="1">
                <a:noFill/>
                <a:tableStyleId>{1BA07E65-23D3-4327-A907-803515E79363}</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dirty="0"/>
                        <a:t>Div:</a:t>
                      </a:r>
                      <a:endParaRPr sz="1800" u="none" strike="noStrike" cap="none" dirty="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IN" sz="1800" u="none" strike="noStrike" cap="none" dirty="0"/>
                        <a:t>A</a:t>
                      </a:r>
                      <a:endParaRPr sz="1800" u="none" strike="noStrike" cap="none" dirty="0"/>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IN" sz="1800" u="none" strike="noStrike" cap="none" dirty="0"/>
                        <a:t>CHANDNI KUMARI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02FE22BCS026</a:t>
                      </a:r>
                      <a:endParaRPr sz="1800" u="none" strike="noStrike" cap="none" dirty="0"/>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PRASHANT UPPAR</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02FE22BCS069</a:t>
                      </a:r>
                      <a:endParaRPr sz="18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WILFRED BORGES</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02FE22BCS177</a:t>
                      </a:r>
                      <a:endParaRPr sz="18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US" sz="1800" u="none" strike="noStrike" cap="none" dirty="0"/>
                        <a:t>YUKTA H SANNAKKI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a:t>02FE22BCS179</a:t>
                      </a:r>
                      <a:endParaRPr sz="1800" u="none" strike="noStrike" cap="none" dirty="0"/>
                    </a:p>
                  </a:txBody>
                  <a:tcPr marL="68600" marR="68600" marT="34300" marB="34300" anchor="ctr"/>
                </a:tc>
                <a:extLst>
                  <a:ext uri="{0D108BD9-81ED-4DB2-BD59-A6C34878D82A}">
                    <a16:rowId xmlns:a16="http://schemas.microsoft.com/office/drawing/2014/main" val="10005"/>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447311" y="1033108"/>
            <a:ext cx="7939450" cy="567092"/>
          </a:xfrm>
          <a:prstGeom prst="rect">
            <a:avLst/>
          </a:prstGeom>
          <a:noFill/>
          <a:ln>
            <a:noFill/>
          </a:ln>
        </p:spPr>
        <p:txBody>
          <a:bodyPr spcFirstLastPara="1" wrap="square" lIns="68575" tIns="34275" rIns="68575" bIns="34275" anchor="t" anchorCtr="0">
            <a:normAutofit fontScale="92500" lnSpcReduction="10000"/>
          </a:bodyPr>
          <a:lstStyle/>
          <a:p>
            <a:pPr marL="457200" lvl="1" indent="0" eaLnBrk="0" fontAlgn="base" hangingPunct="0">
              <a:lnSpc>
                <a:spcPct val="100000"/>
              </a:lnSpc>
              <a:spcBef>
                <a:spcPct val="0"/>
              </a:spcBef>
              <a:spcAft>
                <a:spcPct val="0"/>
              </a:spcAft>
              <a:buClr>
                <a:schemeClr val="tx1"/>
              </a:buClr>
              <a:buSzPct val="100000"/>
              <a:buNone/>
            </a:pPr>
            <a:r>
              <a:rPr lang="en-AE" sz="1400" b="1" i="1" dirty="0"/>
              <a:t>C. Handling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a:spcBef>
                <a:spcPts val="0"/>
              </a:spcBef>
              <a:buNone/>
            </a:pPr>
            <a:r>
              <a:rPr lang="en-US" sz="1400" dirty="0">
                <a:effectLst/>
                <a:latin typeface="Times New Roman" panose="02020603050405020304" pitchFamily="18" charset="0"/>
              </a:rPr>
              <a:t>              Box plot before removing outliers                                         </a:t>
            </a:r>
            <a:r>
              <a:rPr lang="en-IN" sz="1100" dirty="0">
                <a:effectLst/>
                <a:latin typeface="Times New Roman" panose="02020603050405020304" pitchFamily="18" charset="0"/>
              </a:rPr>
              <a:t>    After removing outliers</a:t>
            </a:r>
          </a:p>
          <a:p>
            <a:pPr marL="0" marR="0" indent="0" algn="just">
              <a:spcBef>
                <a:spcPts val="0"/>
              </a:spcBef>
              <a:spcAft>
                <a:spcPts val="0"/>
              </a:spcAft>
              <a:buNone/>
            </a:pPr>
            <a:endParaRPr lang="en-US" sz="1400" dirty="0">
              <a:effectLst/>
              <a:latin typeface="Times New Roman" panose="02020603050405020304" pitchFamily="18" charset="0"/>
            </a:endParaRPr>
          </a:p>
          <a:p>
            <a:pPr marL="342900" lvl="1" indent="0" algn="just" rtl="0">
              <a:lnSpc>
                <a:spcPct val="150000"/>
              </a:lnSpc>
              <a:spcBef>
                <a:spcPts val="0"/>
              </a:spcBef>
              <a:spcAft>
                <a:spcPts val="0"/>
              </a:spcAft>
              <a:buSzPts val="1400"/>
              <a:buNone/>
            </a:pP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6" name="Google Shape;183;p30">
            <a:extLst>
              <a:ext uri="{FF2B5EF4-FFF2-40B4-BE49-F238E27FC236}">
                <a16:creationId xmlns:a16="http://schemas.microsoft.com/office/drawing/2014/main" id="{D73FCD23-39AB-854F-5929-412F6DF5F58D}"/>
              </a:ext>
            </a:extLst>
          </p:cNvPr>
          <p:cNvSpPr txBox="1">
            <a:spLocks/>
          </p:cNvSpPr>
          <p:nvPr/>
        </p:nvSpPr>
        <p:spPr>
          <a:xfrm>
            <a:off x="535781" y="3677841"/>
            <a:ext cx="8197383" cy="672217"/>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pPr marL="139700" indent="0" algn="just">
              <a:buNone/>
            </a:pPr>
            <a:r>
              <a:rPr lang="en-US" sz="1400" dirty="0">
                <a:effectLst/>
                <a:latin typeface="Times New Roman" panose="02020603050405020304" pitchFamily="18" charset="0"/>
                <a:ea typeface="SimSun" panose="02010600030101010101" pitchFamily="2" charset="-122"/>
              </a:rPr>
              <a:t>After removing outliers, there are some attributes with outliers as shown in above figure and we can’t remove or fill with null values, it will change the trend of our data. So, we are keeping these attributes as it is, if we fill it with null values, it will lead to overfitting of data.</a:t>
            </a:r>
            <a:endParaRPr lang="en-AE" sz="1400" dirty="0">
              <a:effectLst/>
              <a:latin typeface="Times New Roman" panose="02020603050405020304" pitchFamily="18" charset="0"/>
              <a:ea typeface="SimSun" panose="02010600030101010101" pitchFamily="2" charset="-122"/>
            </a:endParaRPr>
          </a:p>
        </p:txBody>
      </p:sp>
      <p:pic>
        <p:nvPicPr>
          <p:cNvPr id="2050" name="Picture 2">
            <a:extLst>
              <a:ext uri="{FF2B5EF4-FFF2-40B4-BE49-F238E27FC236}">
                <a16:creationId xmlns:a16="http://schemas.microsoft.com/office/drawing/2014/main" id="{9F7328C6-1A48-9465-CDD2-A82047637C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600200"/>
            <a:ext cx="3575958" cy="20296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6DCFE22-889C-D005-202C-8AB4667281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699375"/>
            <a:ext cx="3429000" cy="173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287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581289"/>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189379" y="855133"/>
            <a:ext cx="8954621" cy="3555649"/>
          </a:xfrm>
          <a:prstGeom prst="rect">
            <a:avLst/>
          </a:prstGeom>
          <a:noFill/>
          <a:ln>
            <a:noFill/>
          </a:ln>
        </p:spPr>
        <p:txBody>
          <a:bodyPr spcFirstLastPara="1" wrap="square" lIns="68575" tIns="34275" rIns="68575" bIns="34275" anchor="t" anchorCtr="0">
            <a:normAutofit/>
          </a:bodyPr>
          <a:lstStyle/>
          <a:p>
            <a:pPr marL="457200" lvl="1" indent="0" eaLnBrk="0" fontAlgn="base" hangingPunct="0">
              <a:lnSpc>
                <a:spcPct val="100000"/>
              </a:lnSpc>
              <a:spcBef>
                <a:spcPct val="0"/>
              </a:spcBef>
              <a:spcAft>
                <a:spcPct val="0"/>
              </a:spcAft>
              <a:buClr>
                <a:schemeClr val="tx1"/>
              </a:buClr>
              <a:buSzPct val="100000"/>
              <a:buNone/>
            </a:pPr>
            <a:r>
              <a:rPr lang="en-AE" sz="1400" b="1" i="1" dirty="0"/>
              <a:t>D. Data Transformation</a:t>
            </a:r>
          </a:p>
          <a:p>
            <a:pPr marL="182880" indent="-182880">
              <a:spcBef>
                <a:spcPts val="600"/>
              </a:spcBef>
              <a:spcAft>
                <a:spcPts val="300"/>
              </a:spcAft>
              <a:tabLst>
                <a:tab pos="182880" algn="l"/>
              </a:tabLst>
            </a:pPr>
            <a:r>
              <a:rPr lang="en-US" sz="1600" i="0" dirty="0">
                <a:effectLst/>
                <a:latin typeface="Times New Roman" panose="02020603050405020304" pitchFamily="18" charset="0"/>
              </a:rPr>
              <a:t>Most machine learning model cannot work with categorical data in a text form. We encode most of the categorical features using Ordinal Encoding because most of them have meaningful ranking in the data set and Nominal encoding for feature without meaningful ranking.</a:t>
            </a:r>
            <a:endParaRPr lang="en-AE" sz="1600" i="1" dirty="0">
              <a:effectLst/>
              <a:latin typeface="Times New Roman" panose="02020603050405020304" pitchFamily="18" charset="0"/>
            </a:endParaRPr>
          </a:p>
          <a:p>
            <a:pPr marL="182880" indent="-182880">
              <a:spcBef>
                <a:spcPts val="600"/>
              </a:spcBef>
              <a:spcAft>
                <a:spcPts val="300"/>
              </a:spcAft>
              <a:tabLst>
                <a:tab pos="182880" algn="l"/>
              </a:tabLst>
            </a:pPr>
            <a:r>
              <a:rPr lang="en-US" sz="1600" i="0" dirty="0">
                <a:effectLst/>
                <a:latin typeface="Times New Roman" panose="02020603050405020304" pitchFamily="18" charset="0"/>
              </a:rPr>
              <a:t>We replace the data using ordinal encoding </a:t>
            </a:r>
            <a:r>
              <a:rPr lang="en-US" sz="1600" i="0" dirty="0" err="1">
                <a:effectLst/>
                <a:latin typeface="Times New Roman" panose="02020603050405020304" pitchFamily="18" charset="0"/>
              </a:rPr>
              <a:t>i.e</a:t>
            </a:r>
            <a:r>
              <a:rPr lang="en-US" sz="1600" i="0" dirty="0">
                <a:effectLst/>
                <a:latin typeface="Times New Roman" panose="02020603050405020304" pitchFamily="18" charset="0"/>
              </a:rPr>
              <a:t> 2&gt;1&gt;0.</a:t>
            </a:r>
          </a:p>
          <a:p>
            <a:pPr marL="182880" indent="-182880">
              <a:spcBef>
                <a:spcPts val="600"/>
              </a:spcBef>
              <a:spcAft>
                <a:spcPts val="300"/>
              </a:spcAft>
              <a:tabLst>
                <a:tab pos="182880" algn="l"/>
              </a:tabLst>
            </a:pPr>
            <a:endParaRPr lang="en-US" sz="1600" i="0" dirty="0">
              <a:effectLst/>
              <a:latin typeface="Times New Roman" panose="02020603050405020304" pitchFamily="18" charset="0"/>
            </a:endParaRPr>
          </a:p>
          <a:p>
            <a:pPr marL="182880" indent="-182880">
              <a:spcBef>
                <a:spcPts val="600"/>
              </a:spcBef>
              <a:spcAft>
                <a:spcPts val="300"/>
              </a:spcAft>
              <a:tabLst>
                <a:tab pos="182880" algn="l"/>
              </a:tabLst>
            </a:pPr>
            <a:endParaRPr lang="en-AE" sz="1600" i="1" dirty="0">
              <a:effectLst/>
              <a:latin typeface="Times New Roman" panose="02020603050405020304" pitchFamily="18" charset="0"/>
            </a:endParaRPr>
          </a:p>
          <a:p>
            <a:pPr marL="457200" lvl="1" indent="0" eaLnBrk="0" fontAlgn="base" hangingPunct="0">
              <a:lnSpc>
                <a:spcPct val="100000"/>
              </a:lnSpc>
              <a:spcBef>
                <a:spcPct val="0"/>
              </a:spcBef>
              <a:spcAft>
                <a:spcPct val="0"/>
              </a:spcAft>
              <a:buClr>
                <a:schemeClr val="tx1"/>
              </a:buClr>
              <a:buSzPct val="100000"/>
              <a:buNone/>
            </a:pPr>
            <a:endParaRPr lang="en-AE" sz="1400" b="1" i="1" dirty="0"/>
          </a:p>
          <a:p>
            <a:pPr marL="457200" lvl="1" indent="0" eaLnBrk="0" fontAlgn="base" hangingPunct="0">
              <a:lnSpc>
                <a:spcPct val="100000"/>
              </a:lnSpc>
              <a:spcBef>
                <a:spcPct val="0"/>
              </a:spcBef>
              <a:spcAft>
                <a:spcPct val="0"/>
              </a:spcAft>
              <a:buClr>
                <a:schemeClr val="tx1"/>
              </a:buClr>
              <a:buSzPct val="100000"/>
              <a:buNone/>
            </a:pPr>
            <a:endParaRPr lang="en-AE" sz="1400" b="1" i="1" dirty="0"/>
          </a:p>
          <a:p>
            <a:pPr marL="457200" lvl="1" indent="0" eaLnBrk="0" fontAlgn="base" hangingPunct="0">
              <a:lnSpc>
                <a:spcPct val="100000"/>
              </a:lnSpc>
              <a:spcBef>
                <a:spcPct val="0"/>
              </a:spcBef>
              <a:spcAft>
                <a:spcPct val="0"/>
              </a:spcAft>
              <a:buClr>
                <a:schemeClr val="tx1"/>
              </a:buClr>
              <a:buSzPct val="100000"/>
              <a:buNone/>
            </a:pPr>
            <a:endParaRPr lang="en-AE" sz="1400" b="1" i="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lvl="1" indent="0" algn="just" rtl="0">
              <a:lnSpc>
                <a:spcPct val="150000"/>
              </a:lnSpc>
              <a:spcBef>
                <a:spcPts val="0"/>
              </a:spcBef>
              <a:spcAft>
                <a:spcPts val="0"/>
              </a:spcAft>
              <a:buSzPts val="1400"/>
              <a:buNone/>
            </a:pP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graphicFrame>
        <p:nvGraphicFramePr>
          <p:cNvPr id="10" name="Table 9">
            <a:extLst>
              <a:ext uri="{FF2B5EF4-FFF2-40B4-BE49-F238E27FC236}">
                <a16:creationId xmlns:a16="http://schemas.microsoft.com/office/drawing/2014/main" id="{E955029B-ED44-B343-17BE-96D5A23BF7C3}"/>
              </a:ext>
            </a:extLst>
          </p:cNvPr>
          <p:cNvGraphicFramePr>
            <a:graphicFrameLocks noGrp="1"/>
          </p:cNvGraphicFramePr>
          <p:nvPr>
            <p:extLst>
              <p:ext uri="{D42A27DB-BD31-4B8C-83A1-F6EECF244321}">
                <p14:modId xmlns:p14="http://schemas.microsoft.com/office/powerpoint/2010/main" val="1619589104"/>
              </p:ext>
            </p:extLst>
          </p:nvPr>
        </p:nvGraphicFramePr>
        <p:xfrm>
          <a:off x="368405" y="2359689"/>
          <a:ext cx="2091055" cy="1248410"/>
        </p:xfrm>
        <a:graphic>
          <a:graphicData uri="http://schemas.openxmlformats.org/drawingml/2006/table">
            <a:tbl>
              <a:tblPr>
                <a:tableStyleId>{1BA07E65-23D3-4327-A907-803515E79363}</a:tableStyleId>
              </a:tblPr>
              <a:tblGrid>
                <a:gridCol w="1247140">
                  <a:extLst>
                    <a:ext uri="{9D8B030D-6E8A-4147-A177-3AD203B41FA5}">
                      <a16:colId xmlns:a16="http://schemas.microsoft.com/office/drawing/2014/main" val="569239581"/>
                    </a:ext>
                  </a:extLst>
                </a:gridCol>
                <a:gridCol w="843915">
                  <a:extLst>
                    <a:ext uri="{9D8B030D-6E8A-4147-A177-3AD203B41FA5}">
                      <a16:colId xmlns:a16="http://schemas.microsoft.com/office/drawing/2014/main" val="414501450"/>
                    </a:ext>
                  </a:extLst>
                </a:gridCol>
              </a:tblGrid>
              <a:tr h="364490">
                <a:tc>
                  <a:txBody>
                    <a:bodyPr/>
                    <a:lstStyle/>
                    <a:p>
                      <a:r>
                        <a:rPr lang="en-IN" sz="1000">
                          <a:effectLst/>
                        </a:rPr>
                        <a:t>Platform Used</a:t>
                      </a:r>
                      <a:endParaRPr lang="en-IN" sz="1000">
                        <a:effectLst/>
                        <a:latin typeface="Times New Roman" panose="02020603050405020304" pitchFamily="18" charset="0"/>
                      </a:endParaRPr>
                    </a:p>
                  </a:txBody>
                  <a:tcPr marL="68580" marR="68580"/>
                </a:tc>
                <a:tc>
                  <a:txBody>
                    <a:bodyPr/>
                    <a:lstStyle/>
                    <a:p>
                      <a:r>
                        <a:rPr lang="en-IN" sz="1000">
                          <a:effectLst/>
                        </a:rPr>
                        <a:t>No.assigned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4657619"/>
                  </a:ext>
                </a:extLst>
              </a:tr>
              <a:tr h="142240">
                <a:tc>
                  <a:txBody>
                    <a:bodyPr/>
                    <a:lstStyle/>
                    <a:p>
                      <a:r>
                        <a:rPr lang="en-IN" sz="1000">
                          <a:effectLst/>
                        </a:rPr>
                        <a:t>Console</a:t>
                      </a:r>
                      <a:endParaRPr lang="en-IN" sz="1000">
                        <a:effectLst/>
                        <a:latin typeface="Times New Roman" panose="02020603050405020304" pitchFamily="18" charset="0"/>
                      </a:endParaRPr>
                    </a:p>
                  </a:txBody>
                  <a:tcPr marL="68580" marR="68580"/>
                </a:tc>
                <a:tc>
                  <a:txBody>
                    <a:bodyPr/>
                    <a:lstStyle/>
                    <a:p>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594293287"/>
                  </a:ext>
                </a:extLst>
              </a:tr>
              <a:tr h="223520">
                <a:tc>
                  <a:txBody>
                    <a:bodyPr/>
                    <a:lstStyle/>
                    <a:p>
                      <a:r>
                        <a:rPr lang="en-IN" sz="1000">
                          <a:effectLst/>
                        </a:rPr>
                        <a:t>PC</a:t>
                      </a:r>
                      <a:endParaRPr lang="en-IN" sz="1000">
                        <a:effectLst/>
                        <a:latin typeface="Times New Roman" panose="02020603050405020304" pitchFamily="18" charset="0"/>
                      </a:endParaRPr>
                    </a:p>
                  </a:txBody>
                  <a:tcPr marL="68580" marR="68580"/>
                </a:tc>
                <a:tc>
                  <a:txBody>
                    <a:bodyPr/>
                    <a:lstStyle/>
                    <a:p>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103948883"/>
                  </a:ext>
                </a:extLst>
              </a:tr>
              <a:tr h="223520">
                <a:tc>
                  <a:txBody>
                    <a:bodyPr/>
                    <a:lstStyle/>
                    <a:p>
                      <a:r>
                        <a:rPr lang="en-IN" sz="1000">
                          <a:effectLst/>
                        </a:rPr>
                        <a:t>Smartphone or Tablet</a:t>
                      </a:r>
                      <a:endParaRPr lang="en-IN" sz="1000">
                        <a:effectLst/>
                        <a:latin typeface="Times New Roman" panose="02020603050405020304" pitchFamily="18" charset="0"/>
                      </a:endParaRPr>
                    </a:p>
                  </a:txBody>
                  <a:tcPr marL="68580" marR="68580"/>
                </a:tc>
                <a:tc>
                  <a:txBody>
                    <a:bodyPr/>
                    <a:lstStyle/>
                    <a:p>
                      <a:r>
                        <a:rPr lang="en-IN" sz="1000" dirty="0">
                          <a:effectLst/>
                        </a:rPr>
                        <a:t>2</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2225069068"/>
                  </a:ext>
                </a:extLst>
              </a:tr>
            </a:tbl>
          </a:graphicData>
        </a:graphic>
      </p:graphicFrame>
      <p:sp>
        <p:nvSpPr>
          <p:cNvPr id="11" name="Rectangle 3">
            <a:extLst>
              <a:ext uri="{FF2B5EF4-FFF2-40B4-BE49-F238E27FC236}">
                <a16:creationId xmlns:a16="http://schemas.microsoft.com/office/drawing/2014/main" id="{C73C51C6-0E7A-1A30-0646-D3412EE80675}"/>
              </a:ext>
            </a:extLst>
          </p:cNvPr>
          <p:cNvSpPr>
            <a:spLocks noChangeArrowheads="1"/>
          </p:cNvSpPr>
          <p:nvPr/>
        </p:nvSpPr>
        <p:spPr bwMode="auto">
          <a:xfrm>
            <a:off x="367771" y="2322374"/>
            <a:ext cx="343946" cy="53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505" tIns="76176"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9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1">
            <a:extLst>
              <a:ext uri="{FF2B5EF4-FFF2-40B4-BE49-F238E27FC236}">
                <a16:creationId xmlns:a16="http://schemas.microsoft.com/office/drawing/2014/main" id="{3565A9BB-F30B-7C1A-4FF4-D11BBA9F5F61}"/>
              </a:ext>
            </a:extLst>
          </p:cNvPr>
          <p:cNvGraphicFramePr>
            <a:graphicFrameLocks noGrp="1"/>
          </p:cNvGraphicFramePr>
          <p:nvPr/>
        </p:nvGraphicFramePr>
        <p:xfrm>
          <a:off x="3277552" y="2190909"/>
          <a:ext cx="2588895" cy="1620520"/>
        </p:xfrm>
        <a:graphic>
          <a:graphicData uri="http://schemas.openxmlformats.org/drawingml/2006/table">
            <a:tbl>
              <a:tblPr>
                <a:tableStyleId>{1BA07E65-23D3-4327-A907-803515E79363}</a:tableStyleId>
              </a:tblPr>
              <a:tblGrid>
                <a:gridCol w="1419225">
                  <a:extLst>
                    <a:ext uri="{9D8B030D-6E8A-4147-A177-3AD203B41FA5}">
                      <a16:colId xmlns:a16="http://schemas.microsoft.com/office/drawing/2014/main" val="1222652689"/>
                    </a:ext>
                  </a:extLst>
                </a:gridCol>
                <a:gridCol w="1169670">
                  <a:extLst>
                    <a:ext uri="{9D8B030D-6E8A-4147-A177-3AD203B41FA5}">
                      <a16:colId xmlns:a16="http://schemas.microsoft.com/office/drawing/2014/main" val="3394685922"/>
                    </a:ext>
                  </a:extLst>
                </a:gridCol>
              </a:tblGrid>
              <a:tr h="340360">
                <a:tc>
                  <a:txBody>
                    <a:bodyPr/>
                    <a:lstStyle/>
                    <a:p>
                      <a:pPr marL="0" marR="0" algn="just">
                        <a:spcBef>
                          <a:spcPts val="0"/>
                        </a:spcBef>
                        <a:spcAft>
                          <a:spcPts val="0"/>
                        </a:spcAft>
                      </a:pPr>
                      <a:r>
                        <a:rPr lang="en-IN" sz="1000">
                          <a:effectLst/>
                        </a:rPr>
                        <a:t>Work</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No. 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599609276"/>
                  </a:ext>
                </a:extLst>
              </a:tr>
              <a:tr h="0">
                <a:tc>
                  <a:txBody>
                    <a:bodyPr/>
                    <a:lstStyle/>
                    <a:p>
                      <a:pPr marL="0" marR="0" algn="just">
                        <a:spcBef>
                          <a:spcPts val="0"/>
                        </a:spcBef>
                        <a:spcAft>
                          <a:spcPts val="0"/>
                        </a:spcAft>
                      </a:pPr>
                      <a:r>
                        <a:rPr lang="en-IN" sz="1000">
                          <a:effectLst/>
                        </a:rPr>
                        <a:t>Employed</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975550098"/>
                  </a:ext>
                </a:extLst>
              </a:tr>
              <a:tr h="0">
                <a:tc>
                  <a:txBody>
                    <a:bodyPr/>
                    <a:lstStyle/>
                    <a:p>
                      <a:pPr marL="0" marR="0" algn="just">
                        <a:spcBef>
                          <a:spcPts val="0"/>
                        </a:spcBef>
                        <a:spcAft>
                          <a:spcPts val="0"/>
                        </a:spcAft>
                      </a:pPr>
                      <a:r>
                        <a:rPr lang="en-IN" sz="1000">
                          <a:effectLst/>
                        </a:rPr>
                        <a:t>Student at college / University</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785519866"/>
                  </a:ext>
                </a:extLst>
              </a:tr>
              <a:tr h="0">
                <a:tc>
                  <a:txBody>
                    <a:bodyPr/>
                    <a:lstStyle/>
                    <a:p>
                      <a:pPr marL="0" marR="0" algn="just">
                        <a:spcBef>
                          <a:spcPts val="0"/>
                        </a:spcBef>
                        <a:spcAft>
                          <a:spcPts val="0"/>
                        </a:spcAft>
                      </a:pPr>
                      <a:r>
                        <a:rPr lang="en-IN" sz="1000">
                          <a:effectLst/>
                        </a:rPr>
                        <a:t>Student at school</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2</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844370034"/>
                  </a:ext>
                </a:extLst>
              </a:tr>
              <a:tr h="0">
                <a:tc>
                  <a:txBody>
                    <a:bodyPr/>
                    <a:lstStyle/>
                    <a:p>
                      <a:pPr marL="0" marR="0" algn="just">
                        <a:spcBef>
                          <a:spcPts val="0"/>
                        </a:spcBef>
                        <a:spcAft>
                          <a:spcPts val="0"/>
                        </a:spcAft>
                      </a:pPr>
                      <a:r>
                        <a:rPr lang="en-IN" sz="1000">
                          <a:effectLst/>
                        </a:rPr>
                        <a:t>Unemployed / between jobs</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dirty="0">
                          <a:effectLst/>
                        </a:rPr>
                        <a:t>3</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344204638"/>
                  </a:ext>
                </a:extLst>
              </a:tr>
            </a:tbl>
          </a:graphicData>
        </a:graphic>
      </p:graphicFrame>
      <p:graphicFrame>
        <p:nvGraphicFramePr>
          <p:cNvPr id="14" name="Table 13">
            <a:extLst>
              <a:ext uri="{FF2B5EF4-FFF2-40B4-BE49-F238E27FC236}">
                <a16:creationId xmlns:a16="http://schemas.microsoft.com/office/drawing/2014/main" id="{6BE07498-66CC-87E9-A95F-F4FBB0583193}"/>
              </a:ext>
            </a:extLst>
          </p:cNvPr>
          <p:cNvGraphicFramePr>
            <a:graphicFrameLocks noGrp="1"/>
          </p:cNvGraphicFramePr>
          <p:nvPr>
            <p:extLst>
              <p:ext uri="{D42A27DB-BD31-4B8C-83A1-F6EECF244321}">
                <p14:modId xmlns:p14="http://schemas.microsoft.com/office/powerpoint/2010/main" val="885597991"/>
              </p:ext>
            </p:extLst>
          </p:nvPr>
        </p:nvGraphicFramePr>
        <p:xfrm>
          <a:off x="6259459" y="2383523"/>
          <a:ext cx="2454381" cy="1083945"/>
        </p:xfrm>
        <a:graphic>
          <a:graphicData uri="http://schemas.openxmlformats.org/drawingml/2006/table">
            <a:tbl>
              <a:tblPr>
                <a:tableStyleId>{1BA07E65-23D3-4327-A907-803515E79363}</a:tableStyleId>
              </a:tblPr>
              <a:tblGrid>
                <a:gridCol w="1529699">
                  <a:extLst>
                    <a:ext uri="{9D8B030D-6E8A-4147-A177-3AD203B41FA5}">
                      <a16:colId xmlns:a16="http://schemas.microsoft.com/office/drawing/2014/main" val="982538709"/>
                    </a:ext>
                  </a:extLst>
                </a:gridCol>
                <a:gridCol w="924682">
                  <a:extLst>
                    <a:ext uri="{9D8B030D-6E8A-4147-A177-3AD203B41FA5}">
                      <a16:colId xmlns:a16="http://schemas.microsoft.com/office/drawing/2014/main" val="3067839196"/>
                    </a:ext>
                  </a:extLst>
                </a:gridCol>
              </a:tblGrid>
              <a:tr h="352425">
                <a:tc>
                  <a:txBody>
                    <a:bodyPr/>
                    <a:lstStyle/>
                    <a:p>
                      <a:pPr marL="0" marR="0" algn="just">
                        <a:spcBef>
                          <a:spcPts val="0"/>
                        </a:spcBef>
                        <a:spcAft>
                          <a:spcPts val="0"/>
                        </a:spcAft>
                      </a:pPr>
                      <a:r>
                        <a:rPr lang="en-IN" sz="1000">
                          <a:effectLst/>
                        </a:rPr>
                        <a:t>Gender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No. 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096003510"/>
                  </a:ext>
                </a:extLst>
              </a:tr>
              <a:tr h="0">
                <a:tc>
                  <a:txBody>
                    <a:bodyPr/>
                    <a:lstStyle/>
                    <a:p>
                      <a:pPr marL="0" marR="0" algn="just">
                        <a:spcBef>
                          <a:spcPts val="0"/>
                        </a:spcBef>
                        <a:spcAft>
                          <a:spcPts val="0"/>
                        </a:spcAft>
                      </a:pPr>
                      <a:r>
                        <a:rPr lang="en-IN" sz="1000">
                          <a:effectLst/>
                        </a:rPr>
                        <a:t>Female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284800896"/>
                  </a:ext>
                </a:extLst>
              </a:tr>
              <a:tr h="0">
                <a:tc>
                  <a:txBody>
                    <a:bodyPr/>
                    <a:lstStyle/>
                    <a:p>
                      <a:pPr marL="0" marR="0" algn="just">
                        <a:spcBef>
                          <a:spcPts val="0"/>
                        </a:spcBef>
                        <a:spcAft>
                          <a:spcPts val="0"/>
                        </a:spcAft>
                      </a:pPr>
                      <a:r>
                        <a:rPr lang="en-IN" sz="1000">
                          <a:effectLst/>
                        </a:rPr>
                        <a:t>Male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123025992"/>
                  </a:ext>
                </a:extLst>
              </a:tr>
              <a:tr h="0">
                <a:tc>
                  <a:txBody>
                    <a:bodyPr/>
                    <a:lstStyle/>
                    <a:p>
                      <a:pPr marL="0" marR="0" algn="just">
                        <a:spcBef>
                          <a:spcPts val="0"/>
                        </a:spcBef>
                        <a:spcAft>
                          <a:spcPts val="0"/>
                        </a:spcAft>
                      </a:pPr>
                      <a:r>
                        <a:rPr lang="en-IN" sz="1000">
                          <a:effectLst/>
                        </a:rPr>
                        <a:t>Other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dirty="0">
                          <a:effectLst/>
                        </a:rPr>
                        <a:t>2</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3879752382"/>
                  </a:ext>
                </a:extLst>
              </a:tr>
            </a:tbl>
          </a:graphicData>
        </a:graphic>
      </p:graphicFrame>
      <p:sp>
        <p:nvSpPr>
          <p:cNvPr id="15" name="Rectangle 5">
            <a:extLst>
              <a:ext uri="{FF2B5EF4-FFF2-40B4-BE49-F238E27FC236}">
                <a16:creationId xmlns:a16="http://schemas.microsoft.com/office/drawing/2014/main" id="{B092F5A2-BD3C-690C-85C4-21644959C524}"/>
              </a:ext>
            </a:extLst>
          </p:cNvPr>
          <p:cNvSpPr>
            <a:spLocks noChangeArrowheads="1"/>
          </p:cNvSpPr>
          <p:nvPr/>
        </p:nvSpPr>
        <p:spPr bwMode="auto">
          <a:xfrm>
            <a:off x="6321850" y="2359689"/>
            <a:ext cx="86688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10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542454"/>
            <a:ext cx="9144000" cy="581289"/>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581289"/>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11" name="Rectangle 3">
            <a:extLst>
              <a:ext uri="{FF2B5EF4-FFF2-40B4-BE49-F238E27FC236}">
                <a16:creationId xmlns:a16="http://schemas.microsoft.com/office/drawing/2014/main" id="{C73C51C6-0E7A-1A30-0646-D3412EE80675}"/>
              </a:ext>
            </a:extLst>
          </p:cNvPr>
          <p:cNvSpPr>
            <a:spLocks noChangeArrowheads="1"/>
          </p:cNvSpPr>
          <p:nvPr/>
        </p:nvSpPr>
        <p:spPr bwMode="auto">
          <a:xfrm>
            <a:off x="367771" y="2322374"/>
            <a:ext cx="343946" cy="530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2505" tIns="76176"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9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B092F5A2-BD3C-690C-85C4-21644959C524}"/>
              </a:ext>
            </a:extLst>
          </p:cNvPr>
          <p:cNvSpPr>
            <a:spLocks noChangeArrowheads="1"/>
          </p:cNvSpPr>
          <p:nvPr/>
        </p:nvSpPr>
        <p:spPr bwMode="auto">
          <a:xfrm>
            <a:off x="6321850" y="2359689"/>
            <a:ext cx="86688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5AFEADE-3856-DAC6-C57A-A623BC679F3F}"/>
              </a:ext>
            </a:extLst>
          </p:cNvPr>
          <p:cNvGraphicFramePr>
            <a:graphicFrameLocks noGrp="1"/>
          </p:cNvGraphicFramePr>
          <p:nvPr>
            <p:extLst>
              <p:ext uri="{D42A27DB-BD31-4B8C-83A1-F6EECF244321}">
                <p14:modId xmlns:p14="http://schemas.microsoft.com/office/powerpoint/2010/main" val="379387819"/>
              </p:ext>
            </p:extLst>
          </p:nvPr>
        </p:nvGraphicFramePr>
        <p:xfrm>
          <a:off x="278806" y="816662"/>
          <a:ext cx="1888661" cy="3078480"/>
        </p:xfrm>
        <a:graphic>
          <a:graphicData uri="http://schemas.openxmlformats.org/drawingml/2006/table">
            <a:tbl>
              <a:tblPr>
                <a:tableStyleId>{1BA07E65-23D3-4327-A907-803515E79363}</a:tableStyleId>
              </a:tblPr>
              <a:tblGrid>
                <a:gridCol w="1126202">
                  <a:extLst>
                    <a:ext uri="{9D8B030D-6E8A-4147-A177-3AD203B41FA5}">
                      <a16:colId xmlns:a16="http://schemas.microsoft.com/office/drawing/2014/main" val="840585759"/>
                    </a:ext>
                  </a:extLst>
                </a:gridCol>
                <a:gridCol w="762459">
                  <a:extLst>
                    <a:ext uri="{9D8B030D-6E8A-4147-A177-3AD203B41FA5}">
                      <a16:colId xmlns:a16="http://schemas.microsoft.com/office/drawing/2014/main" val="622110565"/>
                    </a:ext>
                  </a:extLst>
                </a:gridCol>
              </a:tblGrid>
              <a:tr h="234628">
                <a:tc>
                  <a:txBody>
                    <a:bodyPr/>
                    <a:lstStyle/>
                    <a:p>
                      <a:pPr marL="0" marR="0" algn="just">
                        <a:spcBef>
                          <a:spcPts val="0"/>
                        </a:spcBef>
                        <a:spcAft>
                          <a:spcPts val="0"/>
                        </a:spcAft>
                      </a:pPr>
                      <a:r>
                        <a:rPr lang="en-IN" sz="1000">
                          <a:effectLst/>
                        </a:rPr>
                        <a:t>Name of game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No. 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462980247"/>
                  </a:ext>
                </a:extLst>
              </a:tr>
              <a:tr h="234628">
                <a:tc>
                  <a:txBody>
                    <a:bodyPr/>
                    <a:lstStyle/>
                    <a:p>
                      <a:pPr marL="0" marR="0" algn="just">
                        <a:spcBef>
                          <a:spcPts val="0"/>
                        </a:spcBef>
                        <a:spcAft>
                          <a:spcPts val="0"/>
                        </a:spcAft>
                      </a:pPr>
                      <a:r>
                        <a:rPr lang="en-IN" sz="1000">
                          <a:effectLst/>
                        </a:rPr>
                        <a:t>Counter strike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212736695"/>
                  </a:ext>
                </a:extLst>
              </a:tr>
              <a:tr h="234628">
                <a:tc>
                  <a:txBody>
                    <a:bodyPr/>
                    <a:lstStyle/>
                    <a:p>
                      <a:pPr marL="0" marR="0" algn="just">
                        <a:spcBef>
                          <a:spcPts val="0"/>
                        </a:spcBef>
                        <a:spcAft>
                          <a:spcPts val="0"/>
                        </a:spcAft>
                      </a:pPr>
                      <a:r>
                        <a:rPr lang="en-IN" sz="1000">
                          <a:effectLst/>
                        </a:rPr>
                        <a:t>Destiny</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707376012"/>
                  </a:ext>
                </a:extLst>
              </a:tr>
              <a:tr h="234628">
                <a:tc>
                  <a:txBody>
                    <a:bodyPr/>
                    <a:lstStyle/>
                    <a:p>
                      <a:pPr marL="0" marR="0" algn="just">
                        <a:spcBef>
                          <a:spcPts val="0"/>
                        </a:spcBef>
                        <a:spcAft>
                          <a:spcPts val="0"/>
                        </a:spcAft>
                      </a:pPr>
                      <a:r>
                        <a:rPr lang="en-IN" sz="1000">
                          <a:effectLst/>
                        </a:rPr>
                        <a:t>Diablo3</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2</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199599630"/>
                  </a:ext>
                </a:extLst>
              </a:tr>
              <a:tr h="234628">
                <a:tc>
                  <a:txBody>
                    <a:bodyPr/>
                    <a:lstStyle/>
                    <a:p>
                      <a:pPr marL="0" marR="0" algn="just">
                        <a:spcBef>
                          <a:spcPts val="0"/>
                        </a:spcBef>
                        <a:spcAft>
                          <a:spcPts val="0"/>
                        </a:spcAft>
                      </a:pPr>
                      <a:r>
                        <a:rPr lang="en-IN" sz="1000">
                          <a:effectLst/>
                        </a:rPr>
                        <a:t>Guild war2</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3</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251361847"/>
                  </a:ext>
                </a:extLst>
              </a:tr>
              <a:tr h="234628">
                <a:tc>
                  <a:txBody>
                    <a:bodyPr/>
                    <a:lstStyle/>
                    <a:p>
                      <a:pPr marL="0" marR="0" algn="just">
                        <a:spcBef>
                          <a:spcPts val="0"/>
                        </a:spcBef>
                        <a:spcAft>
                          <a:spcPts val="0"/>
                        </a:spcAft>
                      </a:pPr>
                      <a:r>
                        <a:rPr lang="en-IN" sz="1000">
                          <a:effectLst/>
                        </a:rPr>
                        <a:t>Heart stone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4</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942108202"/>
                  </a:ext>
                </a:extLst>
              </a:tr>
              <a:tr h="234628">
                <a:tc>
                  <a:txBody>
                    <a:bodyPr/>
                    <a:lstStyle/>
                    <a:p>
                      <a:pPr marL="0" marR="0" algn="just">
                        <a:spcBef>
                          <a:spcPts val="0"/>
                        </a:spcBef>
                        <a:spcAft>
                          <a:spcPts val="0"/>
                        </a:spcAft>
                      </a:pPr>
                      <a:r>
                        <a:rPr lang="en-IN" sz="1000">
                          <a:effectLst/>
                        </a:rPr>
                        <a:t>Heroes of  strom</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5</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829710768"/>
                  </a:ext>
                </a:extLst>
              </a:tr>
              <a:tr h="234628">
                <a:tc>
                  <a:txBody>
                    <a:bodyPr/>
                    <a:lstStyle/>
                    <a:p>
                      <a:pPr marL="0" marR="0" algn="just">
                        <a:spcBef>
                          <a:spcPts val="0"/>
                        </a:spcBef>
                        <a:spcAft>
                          <a:spcPts val="0"/>
                        </a:spcAft>
                      </a:pPr>
                      <a:r>
                        <a:rPr lang="en-IN" sz="1000">
                          <a:effectLst/>
                        </a:rPr>
                        <a:t>League of legends</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6</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345055114"/>
                  </a:ext>
                </a:extLst>
              </a:tr>
              <a:tr h="234628">
                <a:tc>
                  <a:txBody>
                    <a:bodyPr/>
                    <a:lstStyle/>
                    <a:p>
                      <a:pPr marL="0" marR="0" algn="just">
                        <a:spcBef>
                          <a:spcPts val="0"/>
                        </a:spcBef>
                        <a:spcAft>
                          <a:spcPts val="0"/>
                        </a:spcAft>
                      </a:pPr>
                      <a:r>
                        <a:rPr lang="en-IN" sz="1000">
                          <a:effectLst/>
                        </a:rPr>
                        <a:t>Other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7</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697970066"/>
                  </a:ext>
                </a:extLst>
              </a:tr>
              <a:tr h="234628">
                <a:tc>
                  <a:txBody>
                    <a:bodyPr/>
                    <a:lstStyle/>
                    <a:p>
                      <a:pPr marL="0" marR="0" algn="just">
                        <a:spcBef>
                          <a:spcPts val="0"/>
                        </a:spcBef>
                        <a:spcAft>
                          <a:spcPts val="0"/>
                        </a:spcAft>
                      </a:pPr>
                      <a:r>
                        <a:rPr lang="en-IN" sz="1000">
                          <a:effectLst/>
                        </a:rPr>
                        <a:t>Skyrm</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8</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669609208"/>
                  </a:ext>
                </a:extLst>
              </a:tr>
              <a:tr h="234628">
                <a:tc>
                  <a:txBody>
                    <a:bodyPr/>
                    <a:lstStyle/>
                    <a:p>
                      <a:pPr marL="0" marR="0" algn="just">
                        <a:spcBef>
                          <a:spcPts val="0"/>
                        </a:spcBef>
                        <a:spcAft>
                          <a:spcPts val="0"/>
                        </a:spcAft>
                      </a:pPr>
                      <a:r>
                        <a:rPr lang="en-IN" sz="1000">
                          <a:effectLst/>
                        </a:rPr>
                        <a:t>Starcraft</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9</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960154768"/>
                  </a:ext>
                </a:extLst>
              </a:tr>
              <a:tr h="234628">
                <a:tc>
                  <a:txBody>
                    <a:bodyPr/>
                    <a:lstStyle/>
                    <a:p>
                      <a:pPr marL="0" marR="0" algn="just">
                        <a:spcBef>
                          <a:spcPts val="0"/>
                        </a:spcBef>
                        <a:spcAft>
                          <a:spcPts val="0"/>
                        </a:spcAft>
                      </a:pPr>
                      <a:r>
                        <a:rPr lang="en-IN" sz="1000">
                          <a:effectLst/>
                        </a:rPr>
                        <a:t>World of warcraft</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dirty="0">
                          <a:effectLst/>
                        </a:rPr>
                        <a:t>10</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3631106860"/>
                  </a:ext>
                </a:extLst>
              </a:tr>
            </a:tbl>
          </a:graphicData>
        </a:graphic>
      </p:graphicFrame>
      <p:sp>
        <p:nvSpPr>
          <p:cNvPr id="6" name="Rectangle 2">
            <a:extLst>
              <a:ext uri="{FF2B5EF4-FFF2-40B4-BE49-F238E27FC236}">
                <a16:creationId xmlns:a16="http://schemas.microsoft.com/office/drawing/2014/main" id="{46D76385-19AB-9A1F-BA71-9B047265F802}"/>
              </a:ext>
            </a:extLst>
          </p:cNvPr>
          <p:cNvSpPr>
            <a:spLocks noGrp="1" noChangeArrowheads="1"/>
          </p:cNvSpPr>
          <p:nvPr>
            <p:ph type="body" idx="1"/>
          </p:nvPr>
        </p:nvSpPr>
        <p:spPr bwMode="auto">
          <a:xfrm>
            <a:off x="-10511360" y="1533114"/>
            <a:ext cx="7588273" cy="1084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505" tIns="76176"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Game:</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Fig.:Table3</a:t>
            </a:r>
            <a:endParaRPr kumimoji="0" lang="en-US" altLang="en-US" sz="9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1"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9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Platform:</a:t>
            </a:r>
            <a:endParaRPr kumimoji="0" lang="en-US" altLang="en-US" sz="9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6CED8FCE-F38A-7BB1-713D-6C96F56EB674}"/>
              </a:ext>
            </a:extLst>
          </p:cNvPr>
          <p:cNvGraphicFramePr>
            <a:graphicFrameLocks noGrp="1"/>
          </p:cNvGraphicFramePr>
          <p:nvPr>
            <p:extLst>
              <p:ext uri="{D42A27DB-BD31-4B8C-83A1-F6EECF244321}">
                <p14:modId xmlns:p14="http://schemas.microsoft.com/office/powerpoint/2010/main" val="633151659"/>
              </p:ext>
            </p:extLst>
          </p:nvPr>
        </p:nvGraphicFramePr>
        <p:xfrm>
          <a:off x="2439352" y="831862"/>
          <a:ext cx="2588895" cy="2632710"/>
        </p:xfrm>
        <a:graphic>
          <a:graphicData uri="http://schemas.openxmlformats.org/drawingml/2006/table">
            <a:tbl>
              <a:tblPr>
                <a:tableStyleId>{1BA07E65-23D3-4327-A907-803515E79363}</a:tableStyleId>
              </a:tblPr>
              <a:tblGrid>
                <a:gridCol w="1238885">
                  <a:extLst>
                    <a:ext uri="{9D8B030D-6E8A-4147-A177-3AD203B41FA5}">
                      <a16:colId xmlns:a16="http://schemas.microsoft.com/office/drawing/2014/main" val="4214726340"/>
                    </a:ext>
                  </a:extLst>
                </a:gridCol>
                <a:gridCol w="1350010">
                  <a:extLst>
                    <a:ext uri="{9D8B030D-6E8A-4147-A177-3AD203B41FA5}">
                      <a16:colId xmlns:a16="http://schemas.microsoft.com/office/drawing/2014/main" val="3060010240"/>
                    </a:ext>
                  </a:extLst>
                </a:gridCol>
              </a:tblGrid>
              <a:tr h="319405">
                <a:tc>
                  <a:txBody>
                    <a:bodyPr/>
                    <a:lstStyle/>
                    <a:p>
                      <a:pPr marL="0" marR="0" algn="just">
                        <a:spcBef>
                          <a:spcPts val="0"/>
                        </a:spcBef>
                        <a:spcAft>
                          <a:spcPts val="0"/>
                        </a:spcAft>
                      </a:pPr>
                      <a:r>
                        <a:rPr lang="en-IN" sz="1000">
                          <a:effectLst/>
                        </a:rPr>
                        <a:t>Playstyle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No. 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677912440"/>
                  </a:ext>
                </a:extLst>
              </a:tr>
              <a:tr h="0">
                <a:tc>
                  <a:txBody>
                    <a:bodyPr/>
                    <a:lstStyle/>
                    <a:p>
                      <a:pPr marL="0" marR="0" algn="just">
                        <a:spcBef>
                          <a:spcPts val="0"/>
                        </a:spcBef>
                        <a:spcAft>
                          <a:spcPts val="0"/>
                        </a:spcAft>
                      </a:pPr>
                      <a:r>
                        <a:rPr lang="en-US" sz="1000">
                          <a:effectLst/>
                        </a:rPr>
                        <a:t>Multiplayer offline people in the same room</a:t>
                      </a:r>
                      <a:endParaRPr lang="en-US"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95715737"/>
                  </a:ext>
                </a:extLst>
              </a:tr>
              <a:tr h="0">
                <a:tc>
                  <a:txBody>
                    <a:bodyPr/>
                    <a:lstStyle/>
                    <a:p>
                      <a:pPr marL="0" marR="0" algn="just">
                        <a:spcBef>
                          <a:spcPts val="0"/>
                        </a:spcBef>
                        <a:spcAft>
                          <a:spcPts val="0"/>
                        </a:spcAft>
                      </a:pPr>
                      <a:r>
                        <a:rPr lang="en-US" sz="1000">
                          <a:effectLst/>
                        </a:rPr>
                        <a:t>Multiplayer online with online acquintances or teammates</a:t>
                      </a:r>
                      <a:endParaRPr lang="en-US"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180653801"/>
                  </a:ext>
                </a:extLst>
              </a:tr>
              <a:tr h="0">
                <a:tc>
                  <a:txBody>
                    <a:bodyPr/>
                    <a:lstStyle/>
                    <a:p>
                      <a:pPr marL="0" marR="0" algn="just">
                        <a:spcBef>
                          <a:spcPts val="0"/>
                        </a:spcBef>
                        <a:spcAft>
                          <a:spcPts val="0"/>
                        </a:spcAft>
                      </a:pPr>
                      <a:r>
                        <a:rPr lang="en-US" sz="1000">
                          <a:effectLst/>
                        </a:rPr>
                        <a:t>Multiplayer online with real life friends</a:t>
                      </a:r>
                      <a:endParaRPr lang="en-US"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2</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069702158"/>
                  </a:ext>
                </a:extLst>
              </a:tr>
              <a:tr h="0">
                <a:tc>
                  <a:txBody>
                    <a:bodyPr/>
                    <a:lstStyle/>
                    <a:p>
                      <a:pPr marL="0" marR="0" algn="just">
                        <a:spcBef>
                          <a:spcPts val="0"/>
                        </a:spcBef>
                        <a:spcAft>
                          <a:spcPts val="0"/>
                        </a:spcAft>
                      </a:pPr>
                      <a:r>
                        <a:rPr lang="en-IN" sz="1000">
                          <a:effectLst/>
                        </a:rPr>
                        <a:t>Multiplayer online with strangers</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3</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718191476"/>
                  </a:ext>
                </a:extLst>
              </a:tr>
              <a:tr h="271145">
                <a:tc>
                  <a:txBody>
                    <a:bodyPr/>
                    <a:lstStyle/>
                    <a:p>
                      <a:pPr marL="0" marR="0" algn="just">
                        <a:spcBef>
                          <a:spcPts val="0"/>
                        </a:spcBef>
                        <a:spcAft>
                          <a:spcPts val="0"/>
                        </a:spcAft>
                      </a:pPr>
                      <a:r>
                        <a:rPr lang="en-IN" sz="1000">
                          <a:effectLst/>
                        </a:rPr>
                        <a:t>singleplayer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dirty="0">
                          <a:effectLst/>
                        </a:rPr>
                        <a:t>4</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4149837213"/>
                  </a:ext>
                </a:extLst>
              </a:tr>
            </a:tbl>
          </a:graphicData>
        </a:graphic>
      </p:graphicFrame>
      <p:graphicFrame>
        <p:nvGraphicFramePr>
          <p:cNvPr id="18" name="Table 17">
            <a:extLst>
              <a:ext uri="{FF2B5EF4-FFF2-40B4-BE49-F238E27FC236}">
                <a16:creationId xmlns:a16="http://schemas.microsoft.com/office/drawing/2014/main" id="{112A13C5-F811-F95F-1043-9A24FD613519}"/>
              </a:ext>
            </a:extLst>
          </p:cNvPr>
          <p:cNvGraphicFramePr>
            <a:graphicFrameLocks noGrp="1"/>
          </p:cNvGraphicFramePr>
          <p:nvPr>
            <p:extLst>
              <p:ext uri="{D42A27DB-BD31-4B8C-83A1-F6EECF244321}">
                <p14:modId xmlns:p14="http://schemas.microsoft.com/office/powerpoint/2010/main" val="460259196"/>
              </p:ext>
            </p:extLst>
          </p:nvPr>
        </p:nvGraphicFramePr>
        <p:xfrm>
          <a:off x="5218484" y="852784"/>
          <a:ext cx="2426916" cy="3042360"/>
        </p:xfrm>
        <a:graphic>
          <a:graphicData uri="http://schemas.openxmlformats.org/drawingml/2006/table">
            <a:tbl>
              <a:tblPr>
                <a:tableStyleId>{1BA07E65-23D3-4327-A907-803515E79363}</a:tableStyleId>
              </a:tblPr>
              <a:tblGrid>
                <a:gridCol w="1111205">
                  <a:extLst>
                    <a:ext uri="{9D8B030D-6E8A-4147-A177-3AD203B41FA5}">
                      <a16:colId xmlns:a16="http://schemas.microsoft.com/office/drawing/2014/main" val="297664260"/>
                    </a:ext>
                  </a:extLst>
                </a:gridCol>
                <a:gridCol w="1315711">
                  <a:extLst>
                    <a:ext uri="{9D8B030D-6E8A-4147-A177-3AD203B41FA5}">
                      <a16:colId xmlns:a16="http://schemas.microsoft.com/office/drawing/2014/main" val="729879005"/>
                    </a:ext>
                  </a:extLst>
                </a:gridCol>
              </a:tblGrid>
              <a:tr h="304236">
                <a:tc>
                  <a:txBody>
                    <a:bodyPr/>
                    <a:lstStyle/>
                    <a:p>
                      <a:pPr marL="0" marR="0" algn="just">
                        <a:spcBef>
                          <a:spcPts val="0"/>
                        </a:spcBef>
                        <a:spcAft>
                          <a:spcPts val="0"/>
                        </a:spcAft>
                      </a:pPr>
                      <a:r>
                        <a:rPr lang="en-IN" sz="1000" dirty="0">
                          <a:effectLst/>
                        </a:rPr>
                        <a:t>Ranking</a:t>
                      </a:r>
                      <a:endParaRPr lang="en-IN" sz="1000" dirty="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No. assigned</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448444214"/>
                  </a:ext>
                </a:extLst>
              </a:tr>
              <a:tr h="304236">
                <a:tc>
                  <a:txBody>
                    <a:bodyPr/>
                    <a:lstStyle/>
                    <a:p>
                      <a:pPr marL="0" marR="0" algn="just">
                        <a:spcBef>
                          <a:spcPts val="0"/>
                        </a:spcBef>
                        <a:spcAft>
                          <a:spcPts val="0"/>
                        </a:spcAft>
                      </a:pPr>
                      <a:r>
                        <a:rPr lang="en-IN" sz="1000">
                          <a:effectLst/>
                        </a:rPr>
                        <a:t>Bronze</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0</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473223220"/>
                  </a:ext>
                </a:extLst>
              </a:tr>
              <a:tr h="304236">
                <a:tc>
                  <a:txBody>
                    <a:bodyPr/>
                    <a:lstStyle/>
                    <a:p>
                      <a:pPr marL="0" marR="0" algn="just">
                        <a:spcBef>
                          <a:spcPts val="0"/>
                        </a:spcBef>
                        <a:spcAft>
                          <a:spcPts val="0"/>
                        </a:spcAft>
                      </a:pPr>
                      <a:r>
                        <a:rPr lang="en-IN" sz="1000">
                          <a:effectLst/>
                        </a:rPr>
                        <a:t>Challenger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1</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067502619"/>
                  </a:ext>
                </a:extLst>
              </a:tr>
              <a:tr h="304236">
                <a:tc>
                  <a:txBody>
                    <a:bodyPr/>
                    <a:lstStyle/>
                    <a:p>
                      <a:pPr marL="0" marR="0" algn="just">
                        <a:spcBef>
                          <a:spcPts val="0"/>
                        </a:spcBef>
                        <a:spcAft>
                          <a:spcPts val="0"/>
                        </a:spcAft>
                      </a:pPr>
                      <a:r>
                        <a:rPr lang="en-IN" sz="1000">
                          <a:effectLst/>
                        </a:rPr>
                        <a:t>Diamond</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2</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2832605397"/>
                  </a:ext>
                </a:extLst>
              </a:tr>
              <a:tr h="304236">
                <a:tc>
                  <a:txBody>
                    <a:bodyPr/>
                    <a:lstStyle/>
                    <a:p>
                      <a:pPr marL="0" marR="0" algn="just">
                        <a:spcBef>
                          <a:spcPts val="0"/>
                        </a:spcBef>
                        <a:spcAft>
                          <a:spcPts val="0"/>
                        </a:spcAft>
                      </a:pPr>
                      <a:r>
                        <a:rPr lang="en-IN" sz="1000">
                          <a:effectLst/>
                        </a:rPr>
                        <a:t>Gold</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3</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330950984"/>
                  </a:ext>
                </a:extLst>
              </a:tr>
              <a:tr h="304236">
                <a:tc>
                  <a:txBody>
                    <a:bodyPr/>
                    <a:lstStyle/>
                    <a:p>
                      <a:pPr marL="0" marR="0" algn="just">
                        <a:spcBef>
                          <a:spcPts val="0"/>
                        </a:spcBef>
                        <a:spcAft>
                          <a:spcPts val="0"/>
                        </a:spcAft>
                      </a:pPr>
                      <a:r>
                        <a:rPr lang="en-IN" sz="1000">
                          <a:effectLst/>
                        </a:rPr>
                        <a:t>Master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4</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059914603"/>
                  </a:ext>
                </a:extLst>
              </a:tr>
              <a:tr h="304236">
                <a:tc>
                  <a:txBody>
                    <a:bodyPr/>
                    <a:lstStyle/>
                    <a:p>
                      <a:pPr marL="0" marR="0" algn="just">
                        <a:spcBef>
                          <a:spcPts val="0"/>
                        </a:spcBef>
                        <a:spcAft>
                          <a:spcPts val="0"/>
                        </a:spcAft>
                      </a:pPr>
                      <a:r>
                        <a:rPr lang="en-IN" sz="1000">
                          <a:effectLst/>
                        </a:rPr>
                        <a:t>Platinum</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5</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3548255402"/>
                  </a:ext>
                </a:extLst>
              </a:tr>
              <a:tr h="304236">
                <a:tc>
                  <a:txBody>
                    <a:bodyPr/>
                    <a:lstStyle/>
                    <a:p>
                      <a:pPr marL="0" marR="0" algn="just">
                        <a:spcBef>
                          <a:spcPts val="0"/>
                        </a:spcBef>
                        <a:spcAft>
                          <a:spcPts val="0"/>
                        </a:spcAft>
                      </a:pPr>
                      <a:r>
                        <a:rPr lang="en-IN" sz="1000">
                          <a:effectLst/>
                        </a:rPr>
                        <a:t>Silver</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6</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1240347229"/>
                  </a:ext>
                </a:extLst>
              </a:tr>
              <a:tr h="304236">
                <a:tc>
                  <a:txBody>
                    <a:bodyPr/>
                    <a:lstStyle/>
                    <a:p>
                      <a:pPr marL="0" marR="0" algn="just">
                        <a:spcBef>
                          <a:spcPts val="0"/>
                        </a:spcBef>
                        <a:spcAft>
                          <a:spcPts val="0"/>
                        </a:spcAft>
                      </a:pPr>
                      <a:r>
                        <a:rPr lang="en-IN" sz="1000">
                          <a:effectLst/>
                        </a:rPr>
                        <a:t>Unranked</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a:effectLst/>
                        </a:rPr>
                        <a:t>7</a:t>
                      </a:r>
                      <a:endParaRPr lang="en-IN" sz="1000">
                        <a:effectLst/>
                        <a:latin typeface="Times New Roman" panose="02020603050405020304" pitchFamily="18" charset="0"/>
                      </a:endParaRPr>
                    </a:p>
                  </a:txBody>
                  <a:tcPr marL="68580" marR="68580"/>
                </a:tc>
                <a:extLst>
                  <a:ext uri="{0D108BD9-81ED-4DB2-BD59-A6C34878D82A}">
                    <a16:rowId xmlns:a16="http://schemas.microsoft.com/office/drawing/2014/main" val="614047482"/>
                  </a:ext>
                </a:extLst>
              </a:tr>
              <a:tr h="304236">
                <a:tc>
                  <a:txBody>
                    <a:bodyPr/>
                    <a:lstStyle/>
                    <a:p>
                      <a:pPr marL="0" marR="0" algn="just">
                        <a:spcBef>
                          <a:spcPts val="0"/>
                        </a:spcBef>
                        <a:spcAft>
                          <a:spcPts val="0"/>
                        </a:spcAft>
                      </a:pPr>
                      <a:r>
                        <a:rPr lang="en-IN" sz="1000">
                          <a:effectLst/>
                        </a:rPr>
                        <a:t>Unspecified</a:t>
                      </a:r>
                      <a:endParaRPr lang="en-IN" sz="1000">
                        <a:effectLst/>
                        <a:latin typeface="Times New Roman" panose="02020603050405020304" pitchFamily="18" charset="0"/>
                      </a:endParaRPr>
                    </a:p>
                  </a:txBody>
                  <a:tcPr marL="68580" marR="68580"/>
                </a:tc>
                <a:tc>
                  <a:txBody>
                    <a:bodyPr/>
                    <a:lstStyle/>
                    <a:p>
                      <a:pPr marL="0" marR="0" algn="just">
                        <a:spcBef>
                          <a:spcPts val="0"/>
                        </a:spcBef>
                        <a:spcAft>
                          <a:spcPts val="0"/>
                        </a:spcAft>
                      </a:pPr>
                      <a:r>
                        <a:rPr lang="en-IN" sz="1000" dirty="0">
                          <a:effectLst/>
                        </a:rPr>
                        <a:t>8</a:t>
                      </a:r>
                      <a:endParaRPr lang="en-IN" sz="1000" dirty="0">
                        <a:effectLst/>
                        <a:latin typeface="Times New Roman" panose="02020603050405020304" pitchFamily="18" charset="0"/>
                      </a:endParaRPr>
                    </a:p>
                  </a:txBody>
                  <a:tcPr marL="68580" marR="68580"/>
                </a:tc>
                <a:extLst>
                  <a:ext uri="{0D108BD9-81ED-4DB2-BD59-A6C34878D82A}">
                    <a16:rowId xmlns:a16="http://schemas.microsoft.com/office/drawing/2014/main" val="3631897115"/>
                  </a:ext>
                </a:extLst>
              </a:tr>
            </a:tbl>
          </a:graphicData>
        </a:graphic>
      </p:graphicFrame>
    </p:spTree>
    <p:extLst>
      <p:ext uri="{BB962C8B-B14F-4D97-AF65-F5344CB8AC3E}">
        <p14:creationId xmlns:p14="http://schemas.microsoft.com/office/powerpoint/2010/main" val="39332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82" name="Google Shape;182;p30"/>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Data Pre-processing</a:t>
            </a:r>
            <a:endParaRPr b="1" dirty="0"/>
          </a:p>
        </p:txBody>
      </p:sp>
      <p:sp>
        <p:nvSpPr>
          <p:cNvPr id="183" name="Google Shape;183;p30"/>
          <p:cNvSpPr txBox="1">
            <a:spLocks noGrp="1"/>
          </p:cNvSpPr>
          <p:nvPr>
            <p:ph type="body" idx="1"/>
          </p:nvPr>
        </p:nvSpPr>
        <p:spPr>
          <a:xfrm>
            <a:off x="189379" y="1033108"/>
            <a:ext cx="8197383" cy="3295037"/>
          </a:xfrm>
          <a:prstGeom prst="rect">
            <a:avLst/>
          </a:prstGeom>
          <a:noFill/>
          <a:ln>
            <a:noFill/>
          </a:ln>
        </p:spPr>
        <p:txBody>
          <a:bodyPr spcFirstLastPara="1" wrap="square" lIns="68575" tIns="34275" rIns="68575" bIns="34275" anchor="t" anchorCtr="0">
            <a:normAutofit/>
          </a:bodyPr>
          <a:lstStyle/>
          <a:p>
            <a:pPr marL="457200" lvl="1" indent="0" eaLnBrk="0" fontAlgn="base" hangingPunct="0">
              <a:lnSpc>
                <a:spcPct val="100000"/>
              </a:lnSpc>
              <a:spcBef>
                <a:spcPct val="0"/>
              </a:spcBef>
              <a:spcAft>
                <a:spcPct val="0"/>
              </a:spcAft>
              <a:buClr>
                <a:schemeClr val="tx1"/>
              </a:buClr>
              <a:buSzPct val="100000"/>
              <a:buNone/>
            </a:pPr>
            <a:r>
              <a:rPr lang="en-AE" sz="1400" b="1" i="1" dirty="0"/>
              <a:t>E. Correlation Matrix</a:t>
            </a:r>
          </a:p>
          <a:p>
            <a:pPr marL="457200" lvl="1" indent="0" eaLnBrk="0" fontAlgn="base" hangingPunct="0">
              <a:lnSpc>
                <a:spcPct val="100000"/>
              </a:lnSpc>
              <a:spcBef>
                <a:spcPct val="0"/>
              </a:spcBef>
              <a:spcAft>
                <a:spcPct val="0"/>
              </a:spcAft>
              <a:buClr>
                <a:schemeClr val="tx1"/>
              </a:buClr>
              <a:buSzPct val="100000"/>
              <a:buNone/>
            </a:pPr>
            <a:endParaRPr lang="en-AE" sz="1400" b="1" i="1" dirty="0"/>
          </a:p>
          <a:p>
            <a:pPr marL="0" marR="0" algn="just">
              <a:spcBef>
                <a:spcPts val="0"/>
              </a:spcBef>
              <a:spcAft>
                <a:spcPts val="0"/>
              </a:spcAft>
            </a:pPr>
            <a:r>
              <a:rPr lang="en-US" sz="1400" dirty="0">
                <a:effectLst/>
                <a:latin typeface="Times New Roman" panose="02020603050405020304" pitchFamily="18" charset="0"/>
              </a:rPr>
              <a:t>The correlation coefficient ranges from-1 to 1.</a:t>
            </a:r>
          </a:p>
          <a:p>
            <a:pPr marL="0" marR="0" algn="just">
              <a:spcBef>
                <a:spcPts val="0"/>
              </a:spcBef>
              <a:spcAft>
                <a:spcPts val="0"/>
              </a:spcAft>
            </a:pPr>
            <a:r>
              <a:rPr lang="en-US" sz="1400" dirty="0">
                <a:effectLst/>
                <a:latin typeface="Times New Roman" panose="02020603050405020304" pitchFamily="18" charset="0"/>
              </a:rPr>
              <a:t>1 represents positive correlation.</a:t>
            </a:r>
          </a:p>
          <a:p>
            <a:pPr marL="0" marR="0" algn="just">
              <a:spcBef>
                <a:spcPts val="0"/>
              </a:spcBef>
              <a:spcAft>
                <a:spcPts val="0"/>
              </a:spcAft>
            </a:pPr>
            <a:r>
              <a:rPr lang="en-US" sz="1400" dirty="0">
                <a:effectLst/>
                <a:latin typeface="Times New Roman" panose="02020603050405020304" pitchFamily="18" charset="0"/>
              </a:rPr>
              <a:t>-1 represents negative correlation.</a:t>
            </a:r>
          </a:p>
          <a:p>
            <a:pPr marL="0" marR="0" algn="just">
              <a:spcBef>
                <a:spcPts val="0"/>
              </a:spcBef>
              <a:spcAft>
                <a:spcPts val="0"/>
              </a:spcAft>
            </a:pPr>
            <a:r>
              <a:rPr lang="en-US" sz="1400" dirty="0">
                <a:effectLst/>
                <a:latin typeface="Times New Roman" panose="02020603050405020304" pitchFamily="18" charset="0"/>
              </a:rPr>
              <a:t>0 means no correlation. </a:t>
            </a:r>
          </a:p>
          <a:p>
            <a:pPr marL="0" marR="0" algn="just">
              <a:spcBef>
                <a:spcPts val="0"/>
              </a:spcBef>
              <a:spcAft>
                <a:spcPts val="0"/>
              </a:spcAft>
            </a:pPr>
            <a:r>
              <a:rPr lang="en-US" sz="1400" dirty="0">
                <a:effectLst/>
                <a:latin typeface="Times New Roman" panose="02020603050405020304" pitchFamily="18" charset="0"/>
              </a:rPr>
              <a:t> </a:t>
            </a:r>
          </a:p>
          <a:p>
            <a:pPr marL="0" marR="0" algn="just">
              <a:spcBef>
                <a:spcPts val="0"/>
              </a:spcBef>
              <a:spcAft>
                <a:spcPts val="0"/>
              </a:spcAft>
            </a:pPr>
            <a:r>
              <a:rPr lang="en-US" sz="1400" dirty="0">
                <a:effectLst/>
                <a:latin typeface="Times New Roman" panose="02020603050405020304" pitchFamily="18" charset="0"/>
              </a:rPr>
              <a:t>Color represents correlation values.</a:t>
            </a:r>
          </a:p>
          <a:p>
            <a:pPr marL="0" marR="0" algn="just">
              <a:spcBef>
                <a:spcPts val="0"/>
              </a:spcBef>
              <a:spcAft>
                <a:spcPts val="0"/>
              </a:spcAft>
            </a:pPr>
            <a:r>
              <a:rPr lang="en-US" sz="1400" dirty="0">
                <a:effectLst/>
                <a:latin typeface="Times New Roman" panose="02020603050405020304" pitchFamily="18" charset="0"/>
              </a:rPr>
              <a:t>Higher the color, stronger the correlation.</a:t>
            </a:r>
          </a:p>
          <a:p>
            <a:pPr marL="0" marR="0" algn="just">
              <a:spcBef>
                <a:spcPts val="0"/>
              </a:spcBef>
              <a:spcAft>
                <a:spcPts val="0"/>
              </a:spcAft>
            </a:pPr>
            <a:endParaRPr lang="en-US" sz="1400" dirty="0">
              <a:latin typeface="Times New Roman" panose="02020603050405020304" pitchFamily="18" charset="0"/>
            </a:endParaRPr>
          </a:p>
          <a:p>
            <a:pPr marL="0" marR="0" algn="just">
              <a:spcBef>
                <a:spcPts val="0"/>
              </a:spcBef>
              <a:spcAft>
                <a:spcPts val="0"/>
              </a:spcAft>
            </a:pPr>
            <a:endParaRPr lang="en-US" sz="1400" dirty="0">
              <a:effectLst/>
              <a:latin typeface="Times New Roman" panose="02020603050405020304" pitchFamily="18" charset="0"/>
            </a:endParaRPr>
          </a:p>
          <a:p>
            <a:pPr marL="0" marR="0" algn="just">
              <a:spcBef>
                <a:spcPts val="0"/>
              </a:spcBef>
              <a:spcAft>
                <a:spcPts val="0"/>
              </a:spcAft>
            </a:pPr>
            <a:endParaRPr lang="en-US" sz="1400" dirty="0">
              <a:latin typeface="Times New Roman" panose="02020603050405020304" pitchFamily="18" charset="0"/>
            </a:endParaRPr>
          </a:p>
          <a:p>
            <a:pPr marL="0" marR="0" algn="just">
              <a:spcBef>
                <a:spcPts val="0"/>
              </a:spcBef>
              <a:spcAft>
                <a:spcPts val="0"/>
              </a:spcAft>
            </a:pPr>
            <a:endParaRPr lang="en-US" sz="1400" dirty="0">
              <a:effectLst/>
              <a:latin typeface="Times New Roman" panose="02020603050405020304" pitchFamily="18" charset="0"/>
            </a:endParaRPr>
          </a:p>
          <a:p>
            <a:pPr marL="0" algn="just">
              <a:spcBef>
                <a:spcPts val="0"/>
              </a:spcBef>
            </a:pPr>
            <a:endParaRPr lang="en-US" sz="1100" dirty="0">
              <a:effectLst/>
              <a:latin typeface="Times New Roman" panose="02020603050405020304" pitchFamily="18" charset="0"/>
            </a:endParaRPr>
          </a:p>
          <a:p>
            <a:pPr marL="0" algn="just">
              <a:spcBef>
                <a:spcPts val="0"/>
              </a:spcBef>
            </a:pPr>
            <a:endParaRPr lang="en-US" sz="1100" dirty="0">
              <a:latin typeface="Times New Roman" panose="02020603050405020304" pitchFamily="18" charset="0"/>
            </a:endParaRPr>
          </a:p>
          <a:p>
            <a:pPr marL="0" indent="0" algn="just">
              <a:spcBef>
                <a:spcPts val="0"/>
              </a:spcBef>
              <a:buNone/>
            </a:pPr>
            <a:r>
              <a:rPr lang="en-US" sz="1100" dirty="0">
                <a:effectLst/>
                <a:latin typeface="Times New Roman" panose="02020603050405020304" pitchFamily="18" charset="0"/>
              </a:rPr>
              <a:t>           * we analyzed that Streams and Hours have high correlation(Positive) . And SPIN and SWL have less correlation(Negative).</a:t>
            </a:r>
          </a:p>
          <a:p>
            <a:pPr marL="0" marR="0" algn="just">
              <a:spcBef>
                <a:spcPts val="0"/>
              </a:spcBef>
              <a:spcAft>
                <a:spcPts val="0"/>
              </a:spcAft>
            </a:pPr>
            <a:endParaRPr lang="en-US" sz="1400" dirty="0">
              <a:effectLst/>
              <a:latin typeface="Times New Roman" panose="02020603050405020304" pitchFamily="18" charset="0"/>
            </a:endParaRPr>
          </a:p>
          <a:p>
            <a:pPr marL="457200" lvl="1" indent="0" eaLnBrk="0" fontAlgn="base" hangingPunct="0">
              <a:lnSpc>
                <a:spcPct val="100000"/>
              </a:lnSpc>
              <a:spcBef>
                <a:spcPct val="0"/>
              </a:spcBef>
              <a:spcAft>
                <a:spcPct val="0"/>
              </a:spcAft>
              <a:buClr>
                <a:schemeClr val="tx1"/>
              </a:buClr>
              <a:buSzPct val="100000"/>
              <a:buNone/>
            </a:pPr>
            <a:endParaRPr lang="en-AE" sz="1400" b="1" i="1" dirty="0"/>
          </a:p>
          <a:p>
            <a:pPr marL="342900" lvl="1" indent="0" algn="just" rtl="0">
              <a:lnSpc>
                <a:spcPct val="150000"/>
              </a:lnSpc>
              <a:spcBef>
                <a:spcPts val="0"/>
              </a:spcBef>
              <a:spcAft>
                <a:spcPts val="0"/>
              </a:spcAft>
              <a:buSzPts val="1400"/>
              <a:buNone/>
            </a:pPr>
            <a:endParaRPr lang="en" sz="1400" dirty="0"/>
          </a:p>
        </p:txBody>
      </p:sp>
      <p:sp>
        <p:nvSpPr>
          <p:cNvPr id="184" name="Google Shape;184;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185" name="Google Shape;185;p30"/>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 name="Picture 2">
            <a:extLst>
              <a:ext uri="{FF2B5EF4-FFF2-40B4-BE49-F238E27FC236}">
                <a16:creationId xmlns:a16="http://schemas.microsoft.com/office/drawing/2014/main" id="{4645BE90-3AE0-C276-4A63-41C372312957}"/>
              </a:ext>
            </a:extLst>
          </p:cNvPr>
          <p:cNvPicPr>
            <a:picLocks noChangeAspect="1"/>
          </p:cNvPicPr>
          <p:nvPr/>
        </p:nvPicPr>
        <p:blipFill>
          <a:blip r:embed="rId4"/>
          <a:stretch>
            <a:fillRect/>
          </a:stretch>
        </p:blipFill>
        <p:spPr>
          <a:xfrm>
            <a:off x="4084085" y="984456"/>
            <a:ext cx="3397400" cy="2929905"/>
          </a:xfrm>
          <a:prstGeom prst="rect">
            <a:avLst/>
          </a:prstGeom>
        </p:spPr>
      </p:pic>
    </p:spTree>
    <p:extLst>
      <p:ext uri="{BB962C8B-B14F-4D97-AF65-F5344CB8AC3E}">
        <p14:creationId xmlns:p14="http://schemas.microsoft.com/office/powerpoint/2010/main" val="3736794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2" name="Google Shape;192;p31"/>
          <p:cNvSpPr txBox="1">
            <a:spLocks noGrp="1"/>
          </p:cNvSpPr>
          <p:nvPr>
            <p:ph type="title"/>
          </p:nvPr>
        </p:nvSpPr>
        <p:spPr>
          <a:xfrm>
            <a:off x="628650" y="-327700"/>
            <a:ext cx="8515350" cy="1435774"/>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b="1" dirty="0"/>
              <a:t>Proposed Hypotheses </a:t>
            </a:r>
            <a:endParaRPr b="1" dirty="0"/>
          </a:p>
        </p:txBody>
      </p:sp>
      <p:sp>
        <p:nvSpPr>
          <p:cNvPr id="193" name="Google Shape;193;p31"/>
          <p:cNvSpPr txBox="1">
            <a:spLocks noGrp="1"/>
          </p:cNvSpPr>
          <p:nvPr>
            <p:ph type="body" idx="1"/>
          </p:nvPr>
        </p:nvSpPr>
        <p:spPr>
          <a:xfrm>
            <a:off x="82293" y="627975"/>
            <a:ext cx="9167262" cy="3832227"/>
          </a:xfrm>
          <a:prstGeom prst="rect">
            <a:avLst/>
          </a:prstGeom>
          <a:noFill/>
          <a:ln>
            <a:noFill/>
          </a:ln>
        </p:spPr>
        <p:txBody>
          <a:bodyPr spcFirstLastPara="1" wrap="square" lIns="68575" tIns="34275" rIns="68575" bIns="34275" anchor="t" anchorCtr="0">
            <a:noAutofit/>
          </a:bodyPr>
          <a:lstStyle/>
          <a:p>
            <a:pPr marL="349250" indent="-342900" algn="just">
              <a:lnSpc>
                <a:spcPct val="100000"/>
              </a:lnSpc>
              <a:spcBef>
                <a:spcPts val="0"/>
              </a:spcBef>
              <a:buSzPts val="2100"/>
              <a:buAutoNum type="arabicPeriod"/>
            </a:pPr>
            <a:r>
              <a:rPr lang="en-US" sz="1800" dirty="0"/>
              <a:t>Which platform is more used by players?</a:t>
            </a:r>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349250" indent="-342900" algn="just">
              <a:lnSpc>
                <a:spcPct val="100000"/>
              </a:lnSpc>
              <a:spcBef>
                <a:spcPts val="0"/>
              </a:spcBef>
              <a:buSzPts val="2100"/>
              <a:buAutoNum type="arabicPeriod"/>
            </a:pPr>
            <a:endParaRPr lang="en-US" sz="1800" dirty="0"/>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t>We can say that the mostly used platform is 1(</a:t>
            </a:r>
            <a:r>
              <a:rPr lang="en-US" sz="1800" dirty="0" err="1"/>
              <a:t>i.e</a:t>
            </a:r>
            <a:r>
              <a:rPr lang="en-US" sz="1800" dirty="0"/>
              <a:t> PC)</a:t>
            </a: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026" name="Picture 2">
            <a:extLst>
              <a:ext uri="{FF2B5EF4-FFF2-40B4-BE49-F238E27FC236}">
                <a16:creationId xmlns:a16="http://schemas.microsoft.com/office/drawing/2014/main" id="{40B668F1-99AD-F836-1425-CF98D5695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2664" y="1103550"/>
            <a:ext cx="3254828" cy="227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99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508688" y="627976"/>
            <a:ext cx="7729076" cy="381339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2.</a:t>
            </a:r>
            <a:r>
              <a:rPr lang="en-US" sz="1400" dirty="0">
                <a:effectLst/>
                <a:latin typeface="Times New Roman" panose="02020603050405020304" pitchFamily="18" charset="0"/>
              </a:rPr>
              <a:t> </a:t>
            </a:r>
            <a:r>
              <a:rPr lang="en-US" sz="1800" dirty="0">
                <a:effectLst/>
                <a:latin typeface="Times New Roman" panose="02020603050405020304" pitchFamily="18" charset="0"/>
              </a:rPr>
              <a:t>Which is mostly played game?</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effectLst/>
                <a:latin typeface="Times New Roman" panose="02020603050405020304" pitchFamily="18" charset="0"/>
              </a:rPr>
              <a:t>we can say that the mostly played game is 6(</a:t>
            </a:r>
            <a:r>
              <a:rPr lang="en-US" sz="1800" dirty="0" err="1">
                <a:effectLst/>
                <a:latin typeface="Times New Roman" panose="02020603050405020304" pitchFamily="18" charset="0"/>
              </a:rPr>
              <a:t>i.e.League</a:t>
            </a:r>
            <a:r>
              <a:rPr lang="en-US" sz="1800" dirty="0">
                <a:effectLst/>
                <a:latin typeface="Times New Roman" panose="02020603050405020304" pitchFamily="18" charset="0"/>
              </a:rPr>
              <a:t> of legends).</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25</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2050" name="Picture 2">
            <a:extLst>
              <a:ext uri="{FF2B5EF4-FFF2-40B4-BE49-F238E27FC236}">
                <a16:creationId xmlns:a16="http://schemas.microsoft.com/office/drawing/2014/main" id="{6A0849BE-84A5-CDD8-4795-0A551C8549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88" y="1055473"/>
            <a:ext cx="3210539" cy="2510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403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8210770" cy="401986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3.</a:t>
            </a:r>
            <a:r>
              <a:rPr lang="en-IN" sz="1400" dirty="0">
                <a:effectLst/>
                <a:latin typeface="Times New Roman" panose="02020603050405020304" pitchFamily="18" charset="0"/>
              </a:rPr>
              <a:t> </a:t>
            </a:r>
            <a:r>
              <a:rPr lang="en-IN" sz="1800" dirty="0">
                <a:effectLst/>
                <a:latin typeface="Times New Roman" panose="02020603050405020304" pitchFamily="18" charset="0"/>
              </a:rPr>
              <a:t>How gender is distributed</a:t>
            </a:r>
            <a:r>
              <a:rPr lang="en-IN" sz="1400" dirty="0">
                <a:effectLst/>
                <a:latin typeface="Times New Roman" panose="02020603050405020304" pitchFamily="18" charset="0"/>
              </a:rPr>
              <a:t>?</a:t>
            </a: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effectLst/>
                <a:latin typeface="Times New Roman" panose="02020603050405020304" pitchFamily="18" charset="0"/>
              </a:rPr>
              <a:t>we can say that the players who are playing game are mostly males(1).</a:t>
            </a: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3074" name="Picture 2">
            <a:extLst>
              <a:ext uri="{FF2B5EF4-FFF2-40B4-BE49-F238E27FC236}">
                <a16:creationId xmlns:a16="http://schemas.microsoft.com/office/drawing/2014/main" id="{257BDA7F-B942-4403-B818-E69D2B5D5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335" y="1069522"/>
            <a:ext cx="2924175" cy="198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334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8210770" cy="401986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u="sng" dirty="0">
                <a:effectLst/>
                <a:latin typeface="Times New Roman" panose="02020603050405020304" pitchFamily="18" charset="0"/>
              </a:rPr>
              <a:t>Violin plot for the univariate analysis:</a:t>
            </a: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effectLst/>
                <a:latin typeface="Times New Roman" panose="02020603050405020304" pitchFamily="18" charset="0"/>
              </a:rPr>
              <a:t>we can infer that Students playing game are near to age 20 and Narcissism level is  1 and majority players are playing game for fun.</a:t>
            </a: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US" sz="1800" u="sng" dirty="0">
              <a:latin typeface="Times New Roman" panose="02020603050405020304" pitchFamily="18" charset="0"/>
            </a:endParaRPr>
          </a:p>
          <a:p>
            <a:pPr marL="6350" indent="0" algn="just">
              <a:lnSpc>
                <a:spcPct val="100000"/>
              </a:lnSpc>
              <a:spcBef>
                <a:spcPts val="0"/>
              </a:spcBef>
              <a:buSzPts val="2100"/>
              <a:buNone/>
            </a:pPr>
            <a:endParaRPr lang="en-US" sz="1800" u="sng" dirty="0">
              <a:effectLst/>
              <a:latin typeface="Times New Roman" panose="02020603050405020304" pitchFamily="18" charset="0"/>
            </a:endParaRP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IN" sz="14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9458" name="Picture 2">
            <a:extLst>
              <a:ext uri="{FF2B5EF4-FFF2-40B4-BE49-F238E27FC236}">
                <a16:creationId xmlns:a16="http://schemas.microsoft.com/office/drawing/2014/main" id="{AB46CA14-D366-62A2-FD75-3DC2F58CA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307" y="1006929"/>
            <a:ext cx="13716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FC3B8D0B-1B71-2B0C-DD7A-AED5DB9CF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5922" y="1019175"/>
            <a:ext cx="12192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8982DECD-19B8-0BE1-01FE-7BFD017761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046" y="1133475"/>
            <a:ext cx="16383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22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5" y="527641"/>
            <a:ext cx="7671927"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IN" sz="1800" kern="100" dirty="0">
                <a:solidFill>
                  <a:srgbClr val="000000"/>
                </a:solidFill>
                <a:effectLst/>
                <a:latin typeface="Times New Roman" panose="02020603050405020304" pitchFamily="18" charset="0"/>
                <a:ea typeface="宋体" panose="02010600030101010101" pitchFamily="2" charset="-122"/>
              </a:rPr>
              <a:t>  </a:t>
            </a:r>
            <a:r>
              <a:rPr lang="en-IN" sz="1800" u="sng" kern="100" dirty="0">
                <a:solidFill>
                  <a:srgbClr val="000000"/>
                </a:solidFill>
                <a:effectLst/>
                <a:latin typeface="Times New Roman" panose="02020603050405020304" pitchFamily="18" charset="0"/>
                <a:ea typeface="宋体" panose="02010600030101010101" pitchFamily="2" charset="-122"/>
              </a:rPr>
              <a:t>Bivariate Analysis :</a:t>
            </a:r>
            <a:endParaRPr lang="en-IN" sz="1800" u="sng" kern="100" dirty="0">
              <a:effectLst/>
              <a:latin typeface="Times New Roman" panose="02020603050405020304" pitchFamily="18" charset="0"/>
              <a:ea typeface="宋体" panose="02010600030101010101" pitchFamily="2" charset="-122"/>
            </a:endParaRPr>
          </a:p>
          <a:p>
            <a:pPr marL="6350" indent="0" algn="just">
              <a:lnSpc>
                <a:spcPct val="100000"/>
              </a:lnSpc>
              <a:spcBef>
                <a:spcPts val="0"/>
              </a:spcBef>
              <a:buSzPts val="2100"/>
              <a:buNone/>
            </a:pPr>
            <a:endParaRPr lang="en-US" sz="1800" dirty="0"/>
          </a:p>
          <a:p>
            <a:pPr marL="6350" indent="0" algn="just">
              <a:lnSpc>
                <a:spcPct val="100000"/>
              </a:lnSpc>
              <a:spcBef>
                <a:spcPts val="0"/>
              </a:spcBef>
              <a:buSzPts val="2100"/>
              <a:buNone/>
            </a:pPr>
            <a:r>
              <a:rPr lang="en-US" sz="1800" dirty="0"/>
              <a:t>4.</a:t>
            </a:r>
            <a:r>
              <a:rPr lang="en-US" sz="1400" dirty="0">
                <a:effectLst/>
                <a:latin typeface="Times New Roman" panose="02020603050405020304" pitchFamily="18" charset="0"/>
              </a:rPr>
              <a:t> </a:t>
            </a:r>
            <a:r>
              <a:rPr lang="en-US" sz="1800" dirty="0">
                <a:effectLst/>
                <a:latin typeface="Times New Roman" panose="02020603050405020304" pitchFamily="18" charset="0"/>
              </a:rPr>
              <a:t>How satisfaction with life is related with social phobia?</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social phobia and satisfaction with life is inversely proportional to each other. As social phobia increases satisfaction with life decreases.</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4098" name="Picture 2">
            <a:extLst>
              <a:ext uri="{FF2B5EF4-FFF2-40B4-BE49-F238E27FC236}">
                <a16:creationId xmlns:a16="http://schemas.microsoft.com/office/drawing/2014/main" id="{A49833A1-B6FF-53E2-60A8-20077BFA9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715" y="1462087"/>
            <a:ext cx="2819400"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282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8218934"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5.</a:t>
            </a:r>
            <a:r>
              <a:rPr lang="en-US" sz="1400" dirty="0">
                <a:effectLst/>
                <a:latin typeface="Times New Roman" panose="02020603050405020304" pitchFamily="18" charset="0"/>
              </a:rPr>
              <a:t> How Narcissism will affect the generalized anxiety disorder effect on students?</a:t>
            </a: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anxiety disorder not at all difficult with Narcissism level of 1.</a:t>
            </a: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5122" name="Picture 2">
            <a:extLst>
              <a:ext uri="{FF2B5EF4-FFF2-40B4-BE49-F238E27FC236}">
                <a16:creationId xmlns:a16="http://schemas.microsoft.com/office/drawing/2014/main" id="{66BA8CFD-F312-01FD-3605-20FF384F92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279" y="991281"/>
            <a:ext cx="30861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89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42" name="Google Shape;142;p26"/>
          <p:cNvSpPr txBox="1"/>
          <p:nvPr/>
        </p:nvSpPr>
        <p:spPr>
          <a:xfrm>
            <a:off x="0" y="741387"/>
            <a:ext cx="3516492" cy="56166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200" b="1" i="0" u="none" strike="noStrike" cap="none" dirty="0">
                <a:solidFill>
                  <a:schemeClr val="dk1"/>
                </a:solidFill>
                <a:latin typeface="Calibri"/>
                <a:ea typeface="Calibri"/>
                <a:cs typeface="Calibri"/>
                <a:sym typeface="Calibri"/>
              </a:rPr>
              <a:t>Introduction</a:t>
            </a:r>
            <a:endParaRPr sz="3200" b="1" i="0" u="none" strike="noStrike" cap="none" dirty="0">
              <a:solidFill>
                <a:schemeClr val="dk1"/>
              </a:solidFill>
              <a:latin typeface="Calibri"/>
              <a:ea typeface="Calibri"/>
              <a:cs typeface="Calibri"/>
              <a:sym typeface="Calibri"/>
            </a:endParaRPr>
          </a:p>
        </p:txBody>
      </p:sp>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
        <p:nvSpPr>
          <p:cNvPr id="3" name="Text Placeholder 2">
            <a:extLst>
              <a:ext uri="{FF2B5EF4-FFF2-40B4-BE49-F238E27FC236}">
                <a16:creationId xmlns:a16="http://schemas.microsoft.com/office/drawing/2014/main" id="{1DF8843A-7CFC-E16C-6DBB-02F4CD9DDC02}"/>
              </a:ext>
            </a:extLst>
          </p:cNvPr>
          <p:cNvSpPr txBox="1">
            <a:spLocks/>
          </p:cNvSpPr>
          <p:nvPr/>
        </p:nvSpPr>
        <p:spPr>
          <a:xfrm>
            <a:off x="192881" y="1303049"/>
            <a:ext cx="5736432" cy="2817019"/>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pPr marL="95250" indent="0" algn="just"/>
            <a:r>
              <a:rPr lang="en-US" sz="1600" dirty="0"/>
              <a:t>Anxiety disorders are common mental health problems that seriously affect people's lives. Predicting these disorders early provide timely support and treatment. This project explores how Exploratory Data Analysis (EDA) and cleaning to help make better analysis of anxiety levels. We studied different methods for handling missing data, feature scaling, and data visualization using one well- known anxiety disorder dataset. Our goal is to explore how gaming-related anxiety affects individuals, identify the signs, and find ways to manage and reduce this anxiety. By doing so, we hope to help people enjoy gaming responsibly without compromising their health and well- being. The goal analyze and understand Trends</a:t>
            </a:r>
            <a:endParaRPr lang="en-AE" sz="1600" dirty="0"/>
          </a:p>
        </p:txBody>
      </p:sp>
      <p:pic>
        <p:nvPicPr>
          <p:cNvPr id="4" name="Picture 3">
            <a:extLst>
              <a:ext uri="{FF2B5EF4-FFF2-40B4-BE49-F238E27FC236}">
                <a16:creationId xmlns:a16="http://schemas.microsoft.com/office/drawing/2014/main" id="{17F660DC-F27D-44C7-BABC-8B7456DB57BF}"/>
              </a:ext>
            </a:extLst>
          </p:cNvPr>
          <p:cNvPicPr>
            <a:picLocks noChangeAspect="1"/>
          </p:cNvPicPr>
          <p:nvPr/>
        </p:nvPicPr>
        <p:blipFill>
          <a:blip r:embed="rId4"/>
          <a:stretch>
            <a:fillRect/>
          </a:stretch>
        </p:blipFill>
        <p:spPr>
          <a:xfrm>
            <a:off x="6564086" y="412962"/>
            <a:ext cx="1604265" cy="1895706"/>
          </a:xfrm>
          <a:prstGeom prst="rect">
            <a:avLst/>
          </a:prstGeom>
        </p:spPr>
      </p:pic>
      <p:pic>
        <p:nvPicPr>
          <p:cNvPr id="6" name="Picture 5">
            <a:extLst>
              <a:ext uri="{FF2B5EF4-FFF2-40B4-BE49-F238E27FC236}">
                <a16:creationId xmlns:a16="http://schemas.microsoft.com/office/drawing/2014/main" id="{DC24AE74-E0C6-4742-DE3D-0389D9DC222E}"/>
              </a:ext>
            </a:extLst>
          </p:cNvPr>
          <p:cNvPicPr>
            <a:picLocks noChangeAspect="1"/>
          </p:cNvPicPr>
          <p:nvPr/>
        </p:nvPicPr>
        <p:blipFill>
          <a:blip r:embed="rId5"/>
          <a:stretch>
            <a:fillRect/>
          </a:stretch>
        </p:blipFill>
        <p:spPr>
          <a:xfrm>
            <a:off x="5975747" y="2486908"/>
            <a:ext cx="3021806" cy="1387657"/>
          </a:xfrm>
          <a:prstGeom prst="rect">
            <a:avLst/>
          </a:prstGeom>
        </p:spPr>
      </p:pic>
    </p:spTree>
    <p:extLst>
      <p:ext uri="{BB962C8B-B14F-4D97-AF65-F5344CB8AC3E}">
        <p14:creationId xmlns:p14="http://schemas.microsoft.com/office/powerpoint/2010/main" val="320640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5" y="527641"/>
            <a:ext cx="7549463" cy="3930059"/>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6.</a:t>
            </a:r>
            <a:r>
              <a:rPr lang="en-US" sz="1400" dirty="0">
                <a:effectLst/>
                <a:latin typeface="Times New Roman" panose="02020603050405020304" pitchFamily="18" charset="0"/>
              </a:rPr>
              <a:t> </a:t>
            </a:r>
            <a:r>
              <a:rPr lang="en-US" sz="1800" dirty="0">
                <a:effectLst/>
                <a:latin typeface="Times New Roman" panose="02020603050405020304" pitchFamily="18" charset="0"/>
              </a:rPr>
              <a:t>How Narcissism will affect the game played by students?</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 we can say that majority of the players plays league of legends with Narcissism level of 3.</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6146" name="Picture 2">
            <a:extLst>
              <a:ext uri="{FF2B5EF4-FFF2-40B4-BE49-F238E27FC236}">
                <a16:creationId xmlns:a16="http://schemas.microsoft.com/office/drawing/2014/main" id="{F4E91504-EDF4-130A-4B00-186721431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093" y="1010331"/>
            <a:ext cx="304800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683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280086" y="568392"/>
            <a:ext cx="7786227"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7.</a:t>
            </a:r>
            <a:r>
              <a:rPr lang="en-US" sz="1400" dirty="0">
                <a:effectLst/>
                <a:latin typeface="Times New Roman" panose="02020603050405020304" pitchFamily="18" charset="0"/>
              </a:rPr>
              <a:t> How Narcissism will affect the platform used for gaming?</a:t>
            </a: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effectLst/>
                <a:latin typeface="Times New Roman" panose="02020603050405020304" pitchFamily="18" charset="0"/>
              </a:rPr>
              <a:t>We can say that majority of the students plays on the PC(1) with Narcissism level of 2.</a:t>
            </a: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31</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7170" name="Picture 2">
            <a:extLst>
              <a:ext uri="{FF2B5EF4-FFF2-40B4-BE49-F238E27FC236}">
                <a16:creationId xmlns:a16="http://schemas.microsoft.com/office/drawing/2014/main" id="{0D1F71FB-5D90-4196-79EB-61CF15D2E3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92" y="1012371"/>
            <a:ext cx="30765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720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990334"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8.</a:t>
            </a:r>
            <a:r>
              <a:rPr lang="en-US" sz="1400" dirty="0">
                <a:effectLst/>
                <a:latin typeface="Times New Roman" panose="02020603050405020304" pitchFamily="18" charset="0"/>
              </a:rPr>
              <a:t> </a:t>
            </a:r>
            <a:r>
              <a:rPr lang="en-US" sz="1800" dirty="0">
                <a:effectLst/>
                <a:latin typeface="Times New Roman" panose="02020603050405020304" pitchFamily="18" charset="0"/>
              </a:rPr>
              <a:t>How Narcissism will affect the no. of hours spent playing game?</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800" dirty="0">
                <a:effectLst/>
                <a:latin typeface="Times New Roman" panose="02020603050405020304" pitchFamily="18" charset="0"/>
              </a:rPr>
              <a:t>we can say that as no. of playing hours increases Narcissism level also increases</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32</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8194" name="Picture 2">
            <a:extLst>
              <a:ext uri="{FF2B5EF4-FFF2-40B4-BE49-F238E27FC236}">
                <a16:creationId xmlns:a16="http://schemas.microsoft.com/office/drawing/2014/main" id="{AA7069FC-0A4B-3132-C974-42C89D032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428" y="996724"/>
            <a:ext cx="30861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794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9.</a:t>
            </a:r>
            <a:r>
              <a:rPr lang="en-US" sz="1400" dirty="0">
                <a:effectLst/>
                <a:latin typeface="Times New Roman" panose="02020603050405020304" pitchFamily="18" charset="0"/>
              </a:rPr>
              <a:t> </a:t>
            </a:r>
            <a:r>
              <a:rPr lang="en-US" sz="1800" dirty="0">
                <a:effectLst/>
                <a:latin typeface="Times New Roman" panose="02020603050405020304" pitchFamily="18" charset="0"/>
              </a:rPr>
              <a:t>How Narcissism will affect the </a:t>
            </a:r>
            <a:r>
              <a:rPr lang="en-US" sz="1800" dirty="0" err="1">
                <a:effectLst/>
                <a:latin typeface="Times New Roman" panose="02020603050405020304" pitchFamily="18" charset="0"/>
              </a:rPr>
              <a:t>whyplay</a:t>
            </a:r>
            <a:r>
              <a:rPr lang="en-US" sz="1800" dirty="0">
                <a:effectLst/>
                <a:latin typeface="Times New Roman" panose="02020603050405020304" pitchFamily="18" charset="0"/>
              </a:rPr>
              <a:t> of the game by students?</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most of the students playing game for fun, improving and winning with narcissism level of 2.</a:t>
            </a: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9218" name="Picture 2">
            <a:extLst>
              <a:ext uri="{FF2B5EF4-FFF2-40B4-BE49-F238E27FC236}">
                <a16:creationId xmlns:a16="http://schemas.microsoft.com/office/drawing/2014/main" id="{6D9E3E33-6790-DD40-A904-A9D62850DF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67" y="1123950"/>
            <a:ext cx="3531733" cy="199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2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10.</a:t>
            </a:r>
            <a:r>
              <a:rPr lang="en-US" sz="1400" dirty="0">
                <a:effectLst/>
                <a:latin typeface="Times New Roman" panose="02020603050405020304" pitchFamily="18" charset="0"/>
              </a:rPr>
              <a:t> </a:t>
            </a:r>
            <a:r>
              <a:rPr lang="en-US" sz="1800" dirty="0">
                <a:effectLst/>
                <a:latin typeface="Times New Roman" panose="02020603050405020304" pitchFamily="18" charset="0"/>
              </a:rPr>
              <a:t>How degree is related to Narcissism?</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IN" sz="1800" dirty="0"/>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majority of the players have degree high school diploma with narcissism level 1.</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0242" name="Picture 2">
            <a:extLst>
              <a:ext uri="{FF2B5EF4-FFF2-40B4-BE49-F238E27FC236}">
                <a16:creationId xmlns:a16="http://schemas.microsoft.com/office/drawing/2014/main" id="{51E2F57B-31A9-EC09-1E9A-93D22045F0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492" y="1081088"/>
            <a:ext cx="315277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83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11.</a:t>
            </a:r>
            <a:r>
              <a:rPr lang="en-US" sz="1400" dirty="0">
                <a:effectLst/>
                <a:latin typeface="Times New Roman" panose="02020603050405020304" pitchFamily="18" charset="0"/>
              </a:rPr>
              <a:t> </a:t>
            </a:r>
            <a:r>
              <a:rPr lang="en-US" sz="1800" dirty="0">
                <a:effectLst/>
                <a:latin typeface="Times New Roman" panose="02020603050405020304" pitchFamily="18" charset="0"/>
              </a:rPr>
              <a:t>How Narcissism will affect the League?</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0" marR="0" indent="0" algn="just">
              <a:spcBef>
                <a:spcPts val="0"/>
              </a:spcBef>
              <a:spcAft>
                <a:spcPts val="0"/>
              </a:spcAft>
              <a:buNone/>
            </a:pPr>
            <a:r>
              <a:rPr lang="en-US" sz="1400" dirty="0">
                <a:effectLst/>
                <a:latin typeface="Times New Roman" panose="02020603050405020304" pitchFamily="18" charset="0"/>
              </a:rPr>
              <a:t> we can say that most of the students got gold, platinum and some are unranked with an average narcissism level of 3.</a:t>
            </a:r>
          </a:p>
          <a:p>
            <a:pPr marL="0" marR="0" indent="0" algn="just">
              <a:spcBef>
                <a:spcPts val="0"/>
              </a:spcBef>
              <a:spcAft>
                <a:spcPts val="0"/>
              </a:spcAft>
              <a:buNone/>
            </a:pPr>
            <a:r>
              <a:rPr lang="en-US" sz="1400" dirty="0">
                <a:effectLst/>
                <a:latin typeface="Times New Roman" panose="02020603050405020304" pitchFamily="18" charset="0"/>
              </a:rPr>
              <a:t> </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1266" name="Picture 2">
            <a:extLst>
              <a:ext uri="{FF2B5EF4-FFF2-40B4-BE49-F238E27FC236}">
                <a16:creationId xmlns:a16="http://schemas.microsoft.com/office/drawing/2014/main" id="{0B9502F1-2CFB-75C5-BB97-7D6AEA5C3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436" y="1113745"/>
            <a:ext cx="30480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734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139373" y="535267"/>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12.</a:t>
            </a:r>
            <a:r>
              <a:rPr lang="en-US" sz="1400" dirty="0">
                <a:effectLst/>
                <a:latin typeface="Times New Roman" panose="02020603050405020304" pitchFamily="18" charset="0"/>
              </a:rPr>
              <a:t> </a:t>
            </a:r>
            <a:r>
              <a:rPr lang="en-US" sz="1600" dirty="0">
                <a:effectLst/>
                <a:latin typeface="Times New Roman" panose="02020603050405020304" pitchFamily="18" charset="0"/>
              </a:rPr>
              <a:t>How age is related to Narcissism?</a:t>
            </a: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r>
              <a:rPr lang="en-IN" sz="1600" dirty="0"/>
              <a:t>INFERENCE:</a:t>
            </a:r>
          </a:p>
          <a:p>
            <a:pPr marL="6350" indent="0" algn="just">
              <a:lnSpc>
                <a:spcPct val="100000"/>
              </a:lnSpc>
              <a:spcBef>
                <a:spcPts val="0"/>
              </a:spcBef>
              <a:buSzPts val="2100"/>
              <a:buNone/>
            </a:pPr>
            <a:r>
              <a:rPr lang="en-US" sz="1600" dirty="0">
                <a:effectLst/>
                <a:latin typeface="Times New Roman" panose="02020603050405020304" pitchFamily="18" charset="0"/>
              </a:rPr>
              <a:t>we can infer that majority of the students playing game are near to age 20 with narcissism level of 2&amp;4</a:t>
            </a:r>
            <a:r>
              <a:rPr lang="en-US" sz="1200" dirty="0">
                <a:effectLst/>
                <a:latin typeface="Times New Roman" panose="02020603050405020304" pitchFamily="18" charset="0"/>
              </a:rPr>
              <a:t>.</a:t>
            </a: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2290" name="Picture 2">
            <a:extLst>
              <a:ext uri="{FF2B5EF4-FFF2-40B4-BE49-F238E27FC236}">
                <a16:creationId xmlns:a16="http://schemas.microsoft.com/office/drawing/2014/main" id="{1D52D0A0-37EB-6923-7F96-1873DC3C6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293" y="1064759"/>
            <a:ext cx="29718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216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3938223"/>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13.</a:t>
            </a:r>
            <a:r>
              <a:rPr lang="en-US" sz="1400" dirty="0">
                <a:effectLst/>
                <a:latin typeface="Times New Roman" panose="02020603050405020304" pitchFamily="18" charset="0"/>
              </a:rPr>
              <a:t> </a:t>
            </a:r>
            <a:r>
              <a:rPr lang="en-US" sz="1600" dirty="0">
                <a:effectLst/>
                <a:latin typeface="Times New Roman" panose="02020603050405020304" pitchFamily="18" charset="0"/>
              </a:rPr>
              <a:t>Which is most streamed game based on hours?</a:t>
            </a: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r>
              <a:rPr lang="en-IN" sz="1600" dirty="0"/>
              <a:t>INFERENCE:</a:t>
            </a:r>
          </a:p>
          <a:p>
            <a:pPr marL="6350" indent="0" algn="just">
              <a:lnSpc>
                <a:spcPct val="100000"/>
              </a:lnSpc>
              <a:spcBef>
                <a:spcPts val="0"/>
              </a:spcBef>
              <a:buSzPts val="2100"/>
              <a:buNone/>
            </a:pPr>
            <a:r>
              <a:rPr lang="en-US" sz="1600" dirty="0">
                <a:effectLst/>
                <a:latin typeface="Times New Roman" panose="02020603050405020304" pitchFamily="18" charset="0"/>
              </a:rPr>
              <a:t>we can say that students playing heart stone spent more time in live streaming</a:t>
            </a: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3314" name="Picture 2">
            <a:extLst>
              <a:ext uri="{FF2B5EF4-FFF2-40B4-BE49-F238E27FC236}">
                <a16:creationId xmlns:a16="http://schemas.microsoft.com/office/drawing/2014/main" id="{B0C835A6-C60A-1E80-67B1-A336F032B2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590" y="1105580"/>
            <a:ext cx="29908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778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14.</a:t>
            </a:r>
            <a:r>
              <a:rPr lang="en-US" sz="1400" dirty="0">
                <a:effectLst/>
                <a:latin typeface="Times New Roman" panose="02020603050405020304" pitchFamily="18" charset="0"/>
              </a:rPr>
              <a:t> </a:t>
            </a:r>
            <a:r>
              <a:rPr lang="en-US" sz="1600" dirty="0">
                <a:effectLst/>
                <a:latin typeface="Times New Roman" panose="02020603050405020304" pitchFamily="18" charset="0"/>
              </a:rPr>
              <a:t>How generalized anxiety disorder is related to social phobia?</a:t>
            </a: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r>
              <a:rPr lang="en-IN" sz="16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generalized anxiety disorder is directly proportion to each other and having high positive correlation.</a:t>
            </a: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4338" name="Picture 2">
            <a:extLst>
              <a:ext uri="{FF2B5EF4-FFF2-40B4-BE49-F238E27FC236}">
                <a16:creationId xmlns:a16="http://schemas.microsoft.com/office/drawing/2014/main" id="{A1D1B6E2-2011-1954-9444-00FFD411C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285" y="1034458"/>
            <a:ext cx="30099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560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15.</a:t>
            </a:r>
            <a:r>
              <a:rPr lang="en-US" sz="1400" dirty="0">
                <a:effectLst/>
                <a:latin typeface="Times New Roman" panose="02020603050405020304" pitchFamily="18" charset="0"/>
              </a:rPr>
              <a:t> </a:t>
            </a:r>
            <a:r>
              <a:rPr lang="en-US" sz="1600" dirty="0">
                <a:effectLst/>
                <a:latin typeface="Times New Roman" panose="02020603050405020304" pitchFamily="18" charset="0"/>
              </a:rPr>
              <a:t>How Narcissism is affected by playstyle?</a:t>
            </a: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endParaRPr lang="en-US" sz="1600" dirty="0">
              <a:latin typeface="Times New Roman" panose="02020603050405020304" pitchFamily="18" charset="0"/>
            </a:endParaRPr>
          </a:p>
          <a:p>
            <a:pPr marL="6350" indent="0" algn="just">
              <a:lnSpc>
                <a:spcPct val="100000"/>
              </a:lnSpc>
              <a:spcBef>
                <a:spcPts val="0"/>
              </a:spcBef>
              <a:buSzPts val="2100"/>
              <a:buNone/>
            </a:pPr>
            <a:r>
              <a:rPr lang="en-IN" sz="16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can say that most of the players plays online with friends and strangers with narcissism level of 2.</a:t>
            </a:r>
          </a:p>
          <a:p>
            <a:pPr marL="6350" indent="0" algn="just">
              <a:lnSpc>
                <a:spcPct val="100000"/>
              </a:lnSpc>
              <a:spcBef>
                <a:spcPts val="0"/>
              </a:spcBef>
              <a:buSzPts val="2100"/>
              <a:buNone/>
            </a:pPr>
            <a:endParaRPr lang="en-US" sz="16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39</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5362" name="Picture 2">
            <a:extLst>
              <a:ext uri="{FF2B5EF4-FFF2-40B4-BE49-F238E27FC236}">
                <a16:creationId xmlns:a16="http://schemas.microsoft.com/office/drawing/2014/main" id="{20EE4D01-BF34-7C8D-A1F3-11A187716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211" y="1036864"/>
            <a:ext cx="310515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60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263042"/>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200" b="1" dirty="0"/>
              <a:t>Problem Statement and Objectives</a:t>
            </a:r>
            <a:endParaRPr sz="3200" dirty="0"/>
          </a:p>
        </p:txBody>
      </p:sp>
      <p:sp>
        <p:nvSpPr>
          <p:cNvPr id="152" name="Google Shape;152;p27"/>
          <p:cNvSpPr txBox="1">
            <a:spLocks noGrp="1"/>
          </p:cNvSpPr>
          <p:nvPr>
            <p:ph type="body" idx="1"/>
          </p:nvPr>
        </p:nvSpPr>
        <p:spPr>
          <a:xfrm>
            <a:off x="180074" y="1140685"/>
            <a:ext cx="8535301" cy="2759803"/>
          </a:xfrm>
          <a:prstGeom prst="rect">
            <a:avLst/>
          </a:prstGeom>
          <a:noFill/>
          <a:ln>
            <a:noFill/>
          </a:ln>
        </p:spPr>
        <p:txBody>
          <a:bodyPr spcFirstLastPara="1" wrap="square" lIns="68575" tIns="34275" rIns="68575" bIns="34275" anchor="t" anchorCtr="0">
            <a:normAutofit/>
          </a:bodyPr>
          <a:lstStyle/>
          <a:p>
            <a:pPr marL="6350" indent="0" algn="just">
              <a:spcBef>
                <a:spcPts val="0"/>
              </a:spcBef>
              <a:buSzPts val="2100"/>
              <a:buNone/>
            </a:pPr>
            <a:r>
              <a:rPr lang="en-US" sz="15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PROBLEM STATEMENT:</a:t>
            </a:r>
          </a:p>
          <a:p>
            <a:pPr marL="6350" indent="0" algn="just">
              <a:spcBef>
                <a:spcPts val="0"/>
              </a:spcBef>
              <a:buSzPts val="2100"/>
              <a:buNone/>
            </a:pPr>
            <a:endPar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endParaRPr>
          </a:p>
          <a:p>
            <a:pPr marL="6350" indent="0" algn="just">
              <a:spcBef>
                <a:spcPts val="0"/>
              </a:spcBef>
              <a:buSzPts val="2100"/>
              <a:buNone/>
            </a:pPr>
            <a:r>
              <a:rPr lang="en-US" sz="1400" b="0" i="0" dirty="0">
                <a:solidFill>
                  <a:srgbClr val="212121"/>
                </a:solidFill>
                <a:effectLst/>
                <a:latin typeface="Calibri" panose="020F0502020204030204" pitchFamily="34" charset="0"/>
                <a:ea typeface="Calibri" panose="020F0502020204030204" pitchFamily="34" charset="0"/>
                <a:cs typeface="Calibri" panose="020F0502020204030204" pitchFamily="34" charset="0"/>
              </a:rPr>
              <a:t>"Develop a predictive model to assess the level of narcissism in students based on their activities, mental health, and other influencing factors."</a:t>
            </a:r>
            <a:endParaRPr lang="en-US" sz="1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6350" indent="0" algn="just">
              <a:spcBef>
                <a:spcPts val="0"/>
              </a:spcBef>
              <a:buSzPts val="2100"/>
              <a:buNone/>
            </a:pPr>
            <a:endParaRPr lang="en-US" sz="14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6350" lvl="0" indent="0" algn="l" rtl="0">
              <a:lnSpc>
                <a:spcPct val="90000"/>
              </a:lnSpc>
              <a:spcBef>
                <a:spcPts val="0"/>
              </a:spcBef>
              <a:spcAft>
                <a:spcPts val="0"/>
              </a:spcAft>
              <a:buClr>
                <a:schemeClr val="dk1"/>
              </a:buClr>
              <a:buSzPts val="2100"/>
              <a:buNone/>
            </a:pPr>
            <a:r>
              <a:rPr lang="en-US" sz="1500" b="1" dirty="0">
                <a:highlight>
                  <a:srgbClr val="FFFFFF"/>
                </a:highlight>
                <a:latin typeface="Calibri" panose="020F0502020204030204" pitchFamily="34" charset="0"/>
                <a:ea typeface="Calibri" panose="020F0502020204030204" pitchFamily="34" charset="0"/>
                <a:cs typeface="Calibri" panose="020F0502020204030204" pitchFamily="34" charset="0"/>
              </a:rPr>
              <a:t>OBJECTIVES: </a:t>
            </a:r>
            <a:endParaRPr lang="en-US" sz="15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6350" lvl="0" indent="0" algn="just" rtl="0">
              <a:lnSpc>
                <a:spcPct val="150000"/>
              </a:lnSpc>
              <a:spcBef>
                <a:spcPts val="0"/>
              </a:spcBef>
              <a:spcAft>
                <a:spcPts val="0"/>
              </a:spcAft>
              <a:buClr>
                <a:schemeClr val="dk1"/>
              </a:buClr>
              <a:buSzPts val="2100"/>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  Doing preprocessing </a:t>
            </a:r>
          </a:p>
          <a:p>
            <a:pPr marL="6350" lvl="0" indent="0" algn="just" rtl="0">
              <a:lnSpc>
                <a:spcPct val="150000"/>
              </a:lnSpc>
              <a:spcBef>
                <a:spcPts val="0"/>
              </a:spcBef>
              <a:spcAft>
                <a:spcPts val="0"/>
              </a:spcAft>
              <a:buClr>
                <a:schemeClr val="dk1"/>
              </a:buClr>
              <a:buSzPts val="2100"/>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2.  Visualizing the trends and patterns </a:t>
            </a:r>
          </a:p>
          <a:p>
            <a:pPr marL="6350" lvl="0" indent="0" algn="just" rtl="0">
              <a:lnSpc>
                <a:spcPct val="150000"/>
              </a:lnSpc>
              <a:spcBef>
                <a:spcPts val="0"/>
              </a:spcBef>
              <a:spcAft>
                <a:spcPts val="0"/>
              </a:spcAft>
              <a:buClr>
                <a:schemeClr val="dk1"/>
              </a:buClr>
              <a:buSzPts val="2100"/>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3.  Drawing inferences</a:t>
            </a: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4006716"/>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16.</a:t>
            </a:r>
            <a:r>
              <a:rPr lang="en-US" sz="1400" dirty="0">
                <a:effectLst/>
                <a:latin typeface="Times New Roman" panose="02020603050405020304" pitchFamily="18" charset="0"/>
              </a:rPr>
              <a:t> </a:t>
            </a:r>
            <a:r>
              <a:rPr lang="en-US" sz="1800" dirty="0">
                <a:effectLst/>
                <a:latin typeface="Times New Roman" panose="02020603050405020304" pitchFamily="18" charset="0"/>
              </a:rPr>
              <a:t>How no. of hours related to no of hours streamed?</a:t>
            </a: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r>
              <a:rPr lang="en-IN" sz="1800" dirty="0"/>
              <a:t>INFERENCE:</a:t>
            </a:r>
          </a:p>
          <a:p>
            <a:pPr marL="6350" indent="0" algn="just">
              <a:lnSpc>
                <a:spcPct val="100000"/>
              </a:lnSpc>
              <a:spcBef>
                <a:spcPts val="0"/>
              </a:spcBef>
              <a:buSzPts val="2100"/>
              <a:buNone/>
            </a:pPr>
            <a:r>
              <a:rPr lang="en-US" sz="1600" dirty="0">
                <a:effectLst/>
                <a:latin typeface="Times New Roman" panose="02020603050405020304" pitchFamily="18" charset="0"/>
              </a:rPr>
              <a:t>we can infer that the no. of hours is directly proportional to no. of hours streamed.</a:t>
            </a: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40</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6386" name="Picture 2">
            <a:extLst>
              <a:ext uri="{FF2B5EF4-FFF2-40B4-BE49-F238E27FC236}">
                <a16:creationId xmlns:a16="http://schemas.microsoft.com/office/drawing/2014/main" id="{47A99467-0206-7951-53E4-C5F282797C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67" y="1008290"/>
            <a:ext cx="30575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10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710293"/>
            <a:ext cx="7429500" cy="3824064"/>
          </a:xfrm>
          <a:prstGeom prst="rect">
            <a:avLst/>
          </a:prstGeom>
          <a:noFill/>
          <a:ln>
            <a:noFill/>
          </a:ln>
        </p:spPr>
        <p:txBody>
          <a:bodyPr spcFirstLastPara="1" wrap="square" lIns="68575" tIns="34275" rIns="68575" bIns="34275" anchor="t" anchorCtr="0">
            <a:noAutofit/>
          </a:bodyPr>
          <a:lstStyle/>
          <a:p>
            <a:pPr marL="0" marR="0" indent="0" algn="just">
              <a:spcBef>
                <a:spcPts val="0"/>
              </a:spcBef>
              <a:spcAft>
                <a:spcPts val="0"/>
              </a:spcAft>
              <a:buNone/>
            </a:pPr>
            <a:r>
              <a:rPr lang="en-US" sz="1800" dirty="0"/>
              <a:t>17.</a:t>
            </a:r>
            <a:r>
              <a:rPr lang="en-US" sz="1400" dirty="0">
                <a:effectLst/>
                <a:latin typeface="Times New Roman" panose="02020603050405020304" pitchFamily="18" charset="0"/>
              </a:rPr>
              <a:t> </a:t>
            </a:r>
            <a:r>
              <a:rPr lang="en-US" sz="1600" dirty="0">
                <a:effectLst/>
                <a:latin typeface="Times New Roman" panose="02020603050405020304" pitchFamily="18" charset="0"/>
              </a:rPr>
              <a:t>How social phobia(SPIN), satisfaction with life(SWL) and generalized anxiety disorder(GAD) is distributed</a:t>
            </a:r>
            <a:r>
              <a:rPr lang="en-US" sz="1400" dirty="0">
                <a:effectLst/>
                <a:latin typeface="Times New Roman" panose="02020603050405020304" pitchFamily="18" charset="0"/>
              </a:rPr>
              <a:t>?</a:t>
            </a:r>
          </a:p>
          <a:p>
            <a:pPr marL="0" marR="0" indent="0" algn="just">
              <a:spcBef>
                <a:spcPts val="0"/>
              </a:spcBef>
              <a:spcAft>
                <a:spcPts val="0"/>
              </a:spcAft>
              <a:buNone/>
            </a:pPr>
            <a:endParaRPr lang="en-US" sz="1400" dirty="0">
              <a:latin typeface="Times New Roman" panose="02020603050405020304" pitchFamily="18" charset="0"/>
            </a:endParaRP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endParaRPr lang="en-US" sz="1400" dirty="0">
              <a:latin typeface="Times New Roman" panose="02020603050405020304" pitchFamily="18" charset="0"/>
            </a:endParaRP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endParaRPr lang="en-US" sz="1400" dirty="0">
              <a:latin typeface="Times New Roman" panose="02020603050405020304" pitchFamily="18" charset="0"/>
            </a:endParaRP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endParaRPr lang="en-US" sz="1400" dirty="0">
              <a:latin typeface="Times New Roman" panose="02020603050405020304" pitchFamily="18" charset="0"/>
            </a:endParaRP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endParaRPr lang="en-US" sz="1400" dirty="0">
              <a:latin typeface="Times New Roman" panose="02020603050405020304" pitchFamily="18" charset="0"/>
            </a:endParaRP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endParaRPr lang="en-US" sz="1400" dirty="0">
              <a:latin typeface="Times New Roman" panose="02020603050405020304" pitchFamily="18" charset="0"/>
            </a:endParaRPr>
          </a:p>
          <a:p>
            <a:pPr marL="0" indent="0" algn="just">
              <a:spcBef>
                <a:spcPts val="0"/>
              </a:spcBef>
              <a:buNone/>
            </a:pPr>
            <a:r>
              <a:rPr lang="en-IN" sz="1800" dirty="0"/>
              <a:t>INFERENCE:</a:t>
            </a:r>
          </a:p>
          <a:p>
            <a:pPr marL="0" indent="0" algn="just">
              <a:spcBef>
                <a:spcPts val="0"/>
              </a:spcBef>
              <a:buNone/>
            </a:pPr>
            <a:r>
              <a:rPr lang="en-US" sz="1400" dirty="0">
                <a:effectLst/>
                <a:latin typeface="Times New Roman" panose="02020603050405020304" pitchFamily="18" charset="0"/>
              </a:rPr>
              <a:t>we can infer that no. of students with social phobia, satisfaction with life is same as compared with generalized anxiety disorder.</a:t>
            </a:r>
          </a:p>
          <a:p>
            <a:pPr marL="0" marR="0" indent="0" algn="just">
              <a:spcBef>
                <a:spcPts val="0"/>
              </a:spcBef>
              <a:spcAft>
                <a:spcPts val="0"/>
              </a:spcAft>
              <a:buNone/>
            </a:pPr>
            <a:endParaRPr lang="en-US" sz="1400" dirty="0">
              <a:effectLst/>
              <a:latin typeface="Times New Roman" panose="02020603050405020304" pitchFamily="18" charset="0"/>
            </a:endParaRPr>
          </a:p>
          <a:p>
            <a:pPr marL="0" marR="0" indent="0" algn="just">
              <a:spcBef>
                <a:spcPts val="0"/>
              </a:spcBef>
              <a:spcAft>
                <a:spcPts val="0"/>
              </a:spcAft>
              <a:buNone/>
            </a:pPr>
            <a:r>
              <a:rPr lang="en-US" sz="1400" dirty="0">
                <a:effectLst/>
                <a:latin typeface="Times New Roman" panose="02020603050405020304" pitchFamily="18" charset="0"/>
              </a:rPr>
              <a:t> </a:t>
            </a:r>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41</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7410" name="Picture 2">
            <a:extLst>
              <a:ext uri="{FF2B5EF4-FFF2-40B4-BE49-F238E27FC236}">
                <a16:creationId xmlns:a16="http://schemas.microsoft.com/office/drawing/2014/main" id="{62D0B2C1-A5CB-60D8-A08F-F7E4A1622E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 y="1455284"/>
            <a:ext cx="28003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814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p:nvPr/>
        </p:nvSpPr>
        <p:spPr>
          <a:xfrm>
            <a:off x="0" y="4617076"/>
            <a:ext cx="9144000" cy="506806"/>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Department of Computer Science and Engineering, </a:t>
            </a:r>
            <a:endParaRPr sz="1100"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sz="1100" b="1" dirty="0">
                <a:solidFill>
                  <a:schemeClr val="lt1"/>
                </a:solidFill>
                <a:latin typeface="Calibri"/>
                <a:ea typeface="Calibri"/>
                <a:cs typeface="Calibri"/>
                <a:sym typeface="Calibri"/>
              </a:rPr>
              <a:t>KLE Technological University’s Dr. M. S. Sheshgiri College of Engineering and Technology, Belagavi</a:t>
            </a:r>
            <a:endParaRPr sz="1100" b="1" dirty="0">
              <a:solidFill>
                <a:schemeClr val="lt1"/>
              </a:solidFill>
              <a:latin typeface="Calibri"/>
              <a:ea typeface="Calibri"/>
              <a:cs typeface="Calibri"/>
              <a:sym typeface="Calibri"/>
            </a:endParaRPr>
          </a:p>
          <a:p>
            <a:pPr marL="0" marR="0" lvl="0" indent="0" algn="ctr" rtl="0">
              <a:spcBef>
                <a:spcPts val="0"/>
              </a:spcBef>
              <a:spcAft>
                <a:spcPts val="0"/>
              </a:spcAft>
              <a:buNone/>
            </a:pPr>
            <a:endParaRPr sz="1100" b="1" dirty="0">
              <a:solidFill>
                <a:schemeClr val="lt1"/>
              </a:solidFill>
              <a:latin typeface="Calibri"/>
              <a:ea typeface="Calibri"/>
              <a:cs typeface="Calibri"/>
              <a:sym typeface="Calibri"/>
            </a:endParaRPr>
          </a:p>
        </p:txBody>
      </p:sp>
      <p:sp>
        <p:nvSpPr>
          <p:cNvPr id="193" name="Google Shape;193;p31"/>
          <p:cNvSpPr txBox="1">
            <a:spLocks noGrp="1"/>
          </p:cNvSpPr>
          <p:nvPr>
            <p:ph type="body" idx="1"/>
          </p:nvPr>
        </p:nvSpPr>
        <p:spPr>
          <a:xfrm>
            <a:off x="410716" y="527641"/>
            <a:ext cx="7429500" cy="3590655"/>
          </a:xfrm>
          <a:prstGeom prst="rect">
            <a:avLst/>
          </a:prstGeom>
          <a:noFill/>
          <a:ln>
            <a:noFill/>
          </a:ln>
        </p:spPr>
        <p:txBody>
          <a:bodyPr spcFirstLastPara="1" wrap="square" lIns="68575" tIns="34275" rIns="68575" bIns="34275" anchor="t" anchorCtr="0">
            <a:noAutofit/>
          </a:bodyPr>
          <a:lstStyle/>
          <a:p>
            <a:pPr marL="6350" indent="0" algn="just">
              <a:lnSpc>
                <a:spcPct val="100000"/>
              </a:lnSpc>
              <a:spcBef>
                <a:spcPts val="0"/>
              </a:spcBef>
              <a:buSzPts val="2100"/>
              <a:buNone/>
            </a:pPr>
            <a:r>
              <a:rPr lang="en-US" sz="1800" dirty="0"/>
              <a:t>18.</a:t>
            </a:r>
            <a:r>
              <a:rPr lang="en-US" sz="1400" dirty="0">
                <a:effectLst/>
                <a:latin typeface="Times New Roman" panose="02020603050405020304" pitchFamily="18" charset="0"/>
              </a:rPr>
              <a:t> How SWL_T, SPIN_T and GAD_T will be affected by the no. of hours played?</a:t>
            </a: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latin typeface="Times New Roman" panose="02020603050405020304" pitchFamily="18" charset="0"/>
            </a:endParaRPr>
          </a:p>
          <a:p>
            <a:pPr marL="0" marR="0" indent="0" algn="just">
              <a:spcBef>
                <a:spcPts val="0"/>
              </a:spcBef>
              <a:spcAft>
                <a:spcPts val="0"/>
              </a:spcAft>
              <a:buNone/>
            </a:pPr>
            <a:endParaRPr lang="en-US" sz="1100" dirty="0">
              <a:latin typeface="Times New Roman" panose="02020603050405020304" pitchFamily="18" charset="0"/>
            </a:endParaRPr>
          </a:p>
          <a:p>
            <a:pPr marL="0" indent="0" algn="just">
              <a:spcBef>
                <a:spcPts val="0"/>
              </a:spcBef>
              <a:buNone/>
            </a:pPr>
            <a:r>
              <a:rPr lang="en-IN" sz="1800" dirty="0"/>
              <a:t>INFERENCE:</a:t>
            </a:r>
          </a:p>
          <a:p>
            <a:pPr marL="6350" indent="0" algn="just">
              <a:lnSpc>
                <a:spcPct val="100000"/>
              </a:lnSpc>
              <a:spcBef>
                <a:spcPts val="0"/>
              </a:spcBef>
              <a:buSzPts val="2100"/>
              <a:buNone/>
            </a:pPr>
            <a:r>
              <a:rPr lang="en-US" sz="1400" dirty="0">
                <a:effectLst/>
                <a:latin typeface="Times New Roman" panose="02020603050405020304" pitchFamily="18" charset="0"/>
              </a:rPr>
              <a:t>we are not getting any inferences. </a:t>
            </a: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400" dirty="0">
              <a:effectLst/>
              <a:latin typeface="Times New Roman" panose="02020603050405020304" pitchFamily="18" charset="0"/>
            </a:endParaRPr>
          </a:p>
          <a:p>
            <a:pPr marL="6350" indent="0" algn="just">
              <a:lnSpc>
                <a:spcPct val="100000"/>
              </a:lnSpc>
              <a:spcBef>
                <a:spcPts val="0"/>
              </a:spcBef>
              <a:buSzPts val="2100"/>
              <a:buNone/>
            </a:pPr>
            <a:endParaRPr lang="en-US" sz="1800" dirty="0"/>
          </a:p>
        </p:txBody>
      </p:sp>
      <p:sp>
        <p:nvSpPr>
          <p:cNvPr id="194" name="Google Shape;194;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42</a:t>
            </a:fld>
            <a:endParaRPr/>
          </a:p>
        </p:txBody>
      </p:sp>
      <p:pic>
        <p:nvPicPr>
          <p:cNvPr id="195" name="Google Shape;195;p31"/>
          <p:cNvPicPr preferRelativeResize="0"/>
          <p:nvPr/>
        </p:nvPicPr>
        <p:blipFill>
          <a:blip r:embed="rId3">
            <a:alphaModFix/>
          </a:blip>
          <a:stretch>
            <a:fillRect/>
          </a:stretch>
        </p:blipFill>
        <p:spPr>
          <a:xfrm>
            <a:off x="4727725" y="152400"/>
            <a:ext cx="4276902" cy="475575"/>
          </a:xfrm>
          <a:prstGeom prst="rect">
            <a:avLst/>
          </a:prstGeom>
          <a:noFill/>
          <a:ln>
            <a:noFill/>
          </a:ln>
        </p:spPr>
      </p:pic>
      <p:pic>
        <p:nvPicPr>
          <p:cNvPr id="18434" name="Picture 2">
            <a:extLst>
              <a:ext uri="{FF2B5EF4-FFF2-40B4-BE49-F238E27FC236}">
                <a16:creationId xmlns:a16="http://schemas.microsoft.com/office/drawing/2014/main" id="{4E813C17-A37C-274E-4590-0940C103F1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9366" y="1117576"/>
            <a:ext cx="3532634" cy="1722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48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3" name="Google Shape;213;p33"/>
          <p:cNvSpPr txBox="1">
            <a:spLocks noGrp="1"/>
          </p:cNvSpPr>
          <p:nvPr>
            <p:ph type="title"/>
          </p:nvPr>
        </p:nvSpPr>
        <p:spPr>
          <a:xfrm>
            <a:off x="628650" y="102337"/>
            <a:ext cx="7886700" cy="7131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200" b="1" dirty="0"/>
              <a:t>Conclusion</a:t>
            </a:r>
            <a:endParaRPr sz="3200" b="1" dirty="0"/>
          </a:p>
        </p:txBody>
      </p:sp>
      <p:sp>
        <p:nvSpPr>
          <p:cNvPr id="214" name="Google Shape;214;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43</a:t>
            </a:fld>
            <a:endParaRPr>
              <a:solidFill>
                <a:schemeClr val="lt1"/>
              </a:solidFill>
            </a:endParaRPr>
          </a:p>
        </p:txBody>
      </p:sp>
      <p:pic>
        <p:nvPicPr>
          <p:cNvPr id="215" name="Google Shape;215;p33"/>
          <p:cNvPicPr preferRelativeResize="0"/>
          <p:nvPr/>
        </p:nvPicPr>
        <p:blipFill>
          <a:blip r:embed="rId3">
            <a:alphaModFix/>
          </a:blip>
          <a:stretch>
            <a:fillRect/>
          </a:stretch>
        </p:blipFill>
        <p:spPr>
          <a:xfrm>
            <a:off x="4727725" y="152400"/>
            <a:ext cx="4276902" cy="475575"/>
          </a:xfrm>
          <a:prstGeom prst="rect">
            <a:avLst/>
          </a:prstGeom>
          <a:noFill/>
          <a:ln>
            <a:noFill/>
          </a:ln>
        </p:spPr>
      </p:pic>
      <p:sp>
        <p:nvSpPr>
          <p:cNvPr id="2" name="Google Shape;193;p31">
            <a:extLst>
              <a:ext uri="{FF2B5EF4-FFF2-40B4-BE49-F238E27FC236}">
                <a16:creationId xmlns:a16="http://schemas.microsoft.com/office/drawing/2014/main" id="{B0BC275A-294A-F8D4-7848-CEAE0E8AC0BF}"/>
              </a:ext>
            </a:extLst>
          </p:cNvPr>
          <p:cNvSpPr txBox="1">
            <a:spLocks noGrp="1"/>
          </p:cNvSpPr>
          <p:nvPr>
            <p:ph type="body" idx="1"/>
          </p:nvPr>
        </p:nvSpPr>
        <p:spPr>
          <a:xfrm>
            <a:off x="678657" y="740091"/>
            <a:ext cx="7429500" cy="3587972"/>
          </a:xfrm>
          <a:prstGeom prst="rect">
            <a:avLst/>
          </a:prstGeom>
          <a:noFill/>
          <a:ln>
            <a:noFill/>
          </a:ln>
        </p:spPr>
        <p:txBody>
          <a:bodyPr spcFirstLastPara="1" wrap="square" lIns="68575" tIns="34275" rIns="68575" bIns="34275" anchor="t" anchorCtr="0">
            <a:noAutofit/>
          </a:bodyPr>
          <a:lstStyle/>
          <a:p>
            <a:pPr marL="0" marR="0" algn="l">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our project, we understood the importance of Exploratory Data Analysis (EDA) and data pre-processing for analyzing anxiety levels. By carefully handling missing values, outliers, and noise, and applying appropriate imputation and scaling techniques, the quality of the data can be significantly improved, which is crucial for accurate results.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indent="0" algn="l">
              <a:spcBef>
                <a:spcPts val="0"/>
              </a:spcBef>
              <a:spcAft>
                <a:spcPts val="0"/>
              </a:spcAft>
              <a:buNone/>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0" marR="0" algn="l">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our project, we focused on understanding the data and forming hypotheses rather than building machine learning models. We explored different methods for dealing with missing values and outliers, and we examined how these pre-processing techniques can impact the data. We analyzed that the majority of the players suffering from anxiety are students as they are spending more time to play games on PC. Our analysis provided insights into the relationships between various features and the target variable(Narcissism), which is essential for developing robust prediction models in the future. </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6350" indent="0" algn="just">
              <a:lnSpc>
                <a:spcPct val="100000"/>
              </a:lnSpc>
              <a:spcBef>
                <a:spcPts val="0"/>
              </a:spcBef>
              <a:buSzPts val="2100"/>
              <a:buNone/>
            </a:pPr>
            <a:endParaRPr lang="en-US" sz="1800" dirty="0"/>
          </a:p>
        </p:txBody>
      </p:sp>
    </p:spTree>
    <p:extLst>
      <p:ext uri="{BB962C8B-B14F-4D97-AF65-F5344CB8AC3E}">
        <p14:creationId xmlns:p14="http://schemas.microsoft.com/office/powerpoint/2010/main" val="2514039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22" name="Google Shape;222;p34"/>
          <p:cNvSpPr txBox="1">
            <a:spLocks noGrp="1"/>
          </p:cNvSpPr>
          <p:nvPr>
            <p:ph type="title"/>
          </p:nvPr>
        </p:nvSpPr>
        <p:spPr>
          <a:xfrm>
            <a:off x="628650" y="1577569"/>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Thank you !</a:t>
            </a:r>
            <a:endParaRPr b="1"/>
          </a:p>
        </p:txBody>
      </p:sp>
      <p:sp>
        <p:nvSpPr>
          <p:cNvPr id="223" name="Google Shape;223;p34"/>
          <p:cNvSpPr txBox="1">
            <a:spLocks noGrp="1"/>
          </p:cNvSpPr>
          <p:nvPr>
            <p:ph type="body" idx="1"/>
          </p:nvPr>
        </p:nvSpPr>
        <p:spPr>
          <a:xfrm>
            <a:off x="628650" y="2624331"/>
            <a:ext cx="7886700" cy="8106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b="1"/>
              <a:t>Questions and Answers</a:t>
            </a:r>
            <a:endParaRPr/>
          </a:p>
          <a:p>
            <a:pPr marL="0" lvl="0" indent="0" algn="l" rtl="0">
              <a:lnSpc>
                <a:spcPct val="90000"/>
              </a:lnSpc>
              <a:spcBef>
                <a:spcPts val="800"/>
              </a:spcBef>
              <a:spcAft>
                <a:spcPts val="0"/>
              </a:spcAft>
              <a:buClr>
                <a:schemeClr val="dk1"/>
              </a:buClr>
              <a:buSzPts val="2100"/>
              <a:buNone/>
            </a:pPr>
            <a:endParaRPr b="1"/>
          </a:p>
        </p:txBody>
      </p:sp>
      <p:sp>
        <p:nvSpPr>
          <p:cNvPr id="224" name="Google Shape;224;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44</a:t>
            </a:fld>
            <a:endParaRPr/>
          </a:p>
        </p:txBody>
      </p:sp>
      <p:pic>
        <p:nvPicPr>
          <p:cNvPr id="225" name="Google Shape;225;p34"/>
          <p:cNvPicPr preferRelativeResize="0"/>
          <p:nvPr/>
        </p:nvPicPr>
        <p:blipFill>
          <a:blip r:embed="rId3">
            <a:alphaModFix/>
          </a:blip>
          <a:stretch>
            <a:fillRect/>
          </a:stretch>
        </p:blipFill>
        <p:spPr>
          <a:xfrm>
            <a:off x="4677875" y="112550"/>
            <a:ext cx="4276902" cy="475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263042"/>
            <a:ext cx="7886700" cy="87764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200" b="1" dirty="0"/>
              <a:t>SDG3 and its targets</a:t>
            </a:r>
            <a:endParaRPr sz="3200" dirty="0"/>
          </a:p>
        </p:txBody>
      </p:sp>
      <p:sp>
        <p:nvSpPr>
          <p:cNvPr id="152" name="Google Shape;152;p27"/>
          <p:cNvSpPr txBox="1">
            <a:spLocks noGrp="1"/>
          </p:cNvSpPr>
          <p:nvPr>
            <p:ph type="body" idx="1"/>
          </p:nvPr>
        </p:nvSpPr>
        <p:spPr>
          <a:xfrm>
            <a:off x="593988" y="959124"/>
            <a:ext cx="8874378" cy="3393515"/>
          </a:xfrm>
          <a:prstGeom prst="rect">
            <a:avLst/>
          </a:prstGeom>
          <a:noFill/>
          <a:ln>
            <a:noFill/>
          </a:ln>
        </p:spPr>
        <p:txBody>
          <a:bodyPr spcFirstLastPara="1" wrap="square" lIns="68575" tIns="34275" rIns="68575" bIns="34275" anchor="t" anchorCtr="0">
            <a:normAutofit fontScale="77500" lnSpcReduction="20000"/>
          </a:bodyPr>
          <a:lstStyle/>
          <a:p>
            <a:pPr marL="139700" marR="292100" indent="0" rtl="0">
              <a:spcBef>
                <a:spcPts val="0"/>
              </a:spcBef>
              <a:spcAft>
                <a:spcPts val="0"/>
              </a:spcAft>
              <a:buNone/>
            </a:pPr>
            <a:r>
              <a:rPr lang="en-US" sz="1400" b="1" dirty="0">
                <a:solidFill>
                  <a:schemeClr val="accent6">
                    <a:lumMod val="75000"/>
                  </a:schemeClr>
                </a:solidFill>
                <a:highlight>
                  <a:srgbClr val="FFFFFF"/>
                </a:highlight>
                <a:latin typeface="Calibri" panose="020F0502020204030204" pitchFamily="34" charset="0"/>
                <a:ea typeface="Calibri" panose="020F0502020204030204" pitchFamily="34" charset="0"/>
                <a:cs typeface="Calibri" panose="020F0502020204030204" pitchFamily="34" charset="0"/>
              </a:rPr>
              <a:t>Goal 3: “To ensure healthy lives and promote well-being for all at all ages.”</a:t>
            </a:r>
          </a:p>
          <a:p>
            <a:pPr marL="139700" marR="2628900" indent="0" algn="just" rtl="0">
              <a:spcBef>
                <a:spcPts val="0"/>
              </a:spcBef>
              <a:spcAft>
                <a:spcPts val="0"/>
              </a:spcAft>
              <a:buNone/>
            </a:pPr>
            <a:b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SDG 3 focuses on ensuring healthy lives and promoting well-being for all. The targets of SDG 3 focus on various aspects of healthy life and healthy lifestyle.</a:t>
            </a:r>
          </a:p>
          <a:p>
            <a:pPr marL="139700" marR="2628900" indent="0" algn="just" rtl="0">
              <a:spcBef>
                <a:spcPts val="0"/>
              </a:spcBef>
              <a:spcAft>
                <a:spcPts val="0"/>
              </a:spcAft>
              <a:buNone/>
            </a:pPr>
            <a:endPar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a:spcBef>
                <a:spcPts val="0"/>
              </a:spcBef>
              <a:buNone/>
            </a:pPr>
            <a:r>
              <a:rPr lang="en-US" sz="1400" b="1" dirty="0">
                <a:highlight>
                  <a:srgbClr val="FFFFFF"/>
                </a:highlight>
                <a:latin typeface="Calibri" panose="020F0502020204030204" pitchFamily="34" charset="0"/>
                <a:ea typeface="Calibri" panose="020F0502020204030204" pitchFamily="34" charset="0"/>
                <a:cs typeface="Calibri" panose="020F0502020204030204" pitchFamily="34" charset="0"/>
              </a:rPr>
              <a:t>TARGETS: </a:t>
            </a:r>
          </a:p>
          <a:p>
            <a:pPr marL="139700" marR="2628900" indent="0" algn="just">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SDG 3 has 13 targets and 28 indicators to measure progress toward targets.</a:t>
            </a:r>
          </a:p>
          <a:p>
            <a:pPr marL="139700" marR="2628900" indent="0" algn="just">
              <a:lnSpc>
                <a:spcPct val="120000"/>
              </a:lnSpc>
              <a:spcBef>
                <a:spcPts val="0"/>
              </a:spcBef>
              <a:buNone/>
            </a:pPr>
            <a:endPar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 reducing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maternal mortality</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2. ending all preventable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deaths under five years of age</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3. fighting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communicable diseases</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4. reducing mortality from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non-communicable diseases</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promoting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mental health</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5. preventing and treating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substance abuse</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6. reducing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9">
                  <a:extLst>
                    <a:ext uri="{A12FA001-AC4F-418D-AE19-62706E023703}">
                      <ahyp:hlinkClr xmlns:ahyp="http://schemas.microsoft.com/office/drawing/2018/hyperlinkcolor" val="tx"/>
                    </a:ext>
                  </a:extLst>
                </a:hlinkClick>
              </a:rPr>
              <a:t>road injuries and deaths</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7. granting universal access to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0">
                  <a:extLst>
                    <a:ext uri="{A12FA001-AC4F-418D-AE19-62706E023703}">
                      <ahyp:hlinkClr xmlns:ahyp="http://schemas.microsoft.com/office/drawing/2018/hyperlinkcolor" val="tx"/>
                    </a:ext>
                  </a:extLst>
                </a:hlinkClick>
              </a:rPr>
              <a:t>sexual and reproductive care</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family planning</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and education</a:t>
            </a: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8. achieving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2">
                  <a:extLst>
                    <a:ext uri="{A12FA001-AC4F-418D-AE19-62706E023703}">
                      <ahyp:hlinkClr xmlns:ahyp="http://schemas.microsoft.com/office/drawing/2018/hyperlinkcolor" val="tx"/>
                    </a:ext>
                  </a:extLst>
                </a:hlinkClick>
              </a:rPr>
              <a:t>universal health coverage</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9. reducing illnesses and deaths from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3">
                  <a:extLst>
                    <a:ext uri="{A12FA001-AC4F-418D-AE19-62706E023703}">
                      <ahyp:hlinkClr xmlns:ahyp="http://schemas.microsoft.com/office/drawing/2018/hyperlinkcolor" val="tx"/>
                    </a:ext>
                  </a:extLst>
                </a:hlinkClick>
              </a:rPr>
              <a:t>hazardous chemicals</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and </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4">
                  <a:extLst>
                    <a:ext uri="{A12FA001-AC4F-418D-AE19-62706E023703}">
                      <ahyp:hlinkClr xmlns:ahyp="http://schemas.microsoft.com/office/drawing/2018/hyperlinkcolor" val="tx"/>
                    </a:ext>
                  </a:extLst>
                </a:hlinkClick>
              </a:rPr>
              <a:t>pollution</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10. implementing the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5">
                  <a:extLst>
                    <a:ext uri="{A12FA001-AC4F-418D-AE19-62706E023703}">
                      <ahyp:hlinkClr xmlns:ahyp="http://schemas.microsoft.com/office/drawing/2018/hyperlinkcolor" val="tx"/>
                    </a:ext>
                  </a:extLst>
                </a:hlinkClick>
              </a:rPr>
              <a:t>WHO Framework Convention on Tobacco Control</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11. supporting research, development, and universal access to affordable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6">
                  <a:extLst>
                    <a:ext uri="{A12FA001-AC4F-418D-AE19-62706E023703}">
                      <ahyp:hlinkClr xmlns:ahyp="http://schemas.microsoft.com/office/drawing/2018/hyperlinkcolor" val="tx"/>
                    </a:ext>
                  </a:extLst>
                </a:hlinkClick>
              </a:rPr>
              <a:t>vaccines</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 and medicines</a:t>
            </a:r>
          </a:p>
          <a:p>
            <a:pPr marL="139700" marR="2628900" indent="0" algn="just" fontAlgn="base">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12. increasing health financing and support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7">
                  <a:extLst>
                    <a:ext uri="{A12FA001-AC4F-418D-AE19-62706E023703}">
                      <ahyp:hlinkClr xmlns:ahyp="http://schemas.microsoft.com/office/drawing/2018/hyperlinkcolor" val="tx"/>
                    </a:ext>
                  </a:extLst>
                </a:hlinkClick>
              </a:rPr>
              <a:t>the health workforce</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in </a:t>
            </a:r>
            <a:r>
              <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hlinkClick r:id="rId18">
                  <a:extLst>
                    <a:ext uri="{A12FA001-AC4F-418D-AE19-62706E023703}">
                      <ahyp:hlinkClr xmlns:ahyp="http://schemas.microsoft.com/office/drawing/2018/hyperlinkcolor" val="tx"/>
                    </a:ext>
                  </a:extLst>
                </a:hlinkClick>
              </a:rPr>
              <a:t>developing countries</a:t>
            </a:r>
            <a:endParaRPr lang="en-US" sz="1400" dirty="0">
              <a:solidFill>
                <a:srgbClr val="590000"/>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139700" marR="2628900" indent="0" algn="just">
              <a:lnSpc>
                <a:spcPct val="120000"/>
              </a:lnSpc>
              <a:spcBef>
                <a:spcPts val="0"/>
              </a:spcBef>
              <a:buNone/>
            </a:pPr>
            <a:r>
              <a:rPr lang="en-US" sz="1400" dirty="0">
                <a:solidFill>
                  <a:schemeClr val="tx1"/>
                </a:solidFill>
                <a:highlight>
                  <a:srgbClr val="FFFFFF"/>
                </a:highlight>
                <a:latin typeface="Calibri" panose="020F0502020204030204" pitchFamily="34" charset="0"/>
                <a:ea typeface="Calibri" panose="020F0502020204030204" pitchFamily="34" charset="0"/>
                <a:cs typeface="Calibri" panose="020F0502020204030204" pitchFamily="34" charset="0"/>
              </a:rPr>
              <a:t>13. improving early warning systems for global health risks.</a:t>
            </a: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55" name="Google Shape;155;p27"/>
          <p:cNvPicPr preferRelativeResize="0"/>
          <p:nvPr/>
        </p:nvPicPr>
        <p:blipFill>
          <a:blip r:embed="rId19">
            <a:alphaModFix/>
          </a:blip>
          <a:stretch>
            <a:fillRect/>
          </a:stretch>
        </p:blipFill>
        <p:spPr>
          <a:xfrm>
            <a:off x="4777550" y="102575"/>
            <a:ext cx="4276902" cy="475575"/>
          </a:xfrm>
          <a:prstGeom prst="rect">
            <a:avLst/>
          </a:prstGeom>
          <a:noFill/>
          <a:ln>
            <a:noFill/>
          </a:ln>
        </p:spPr>
      </p:pic>
      <p:pic>
        <p:nvPicPr>
          <p:cNvPr id="7170" name="Picture 2" descr="Virchow Prize for Global Health">
            <a:extLst>
              <a:ext uri="{FF2B5EF4-FFF2-40B4-BE49-F238E27FC236}">
                <a16:creationId xmlns:a16="http://schemas.microsoft.com/office/drawing/2014/main" id="{ABB8A639-9970-D2B2-E543-378360EDA23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43650" y="1497166"/>
            <a:ext cx="2499254" cy="275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978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263042"/>
            <a:ext cx="7886700" cy="87764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sz="3200" b="1" dirty="0"/>
              <a:t>SDG3 and its targets</a:t>
            </a:r>
            <a:endParaRPr sz="3200" dirty="0"/>
          </a:p>
        </p:txBody>
      </p:sp>
      <p:sp>
        <p:nvSpPr>
          <p:cNvPr id="152" name="Google Shape;152;p27"/>
          <p:cNvSpPr txBox="1">
            <a:spLocks noGrp="1"/>
          </p:cNvSpPr>
          <p:nvPr>
            <p:ph type="body" idx="1"/>
          </p:nvPr>
        </p:nvSpPr>
        <p:spPr>
          <a:xfrm>
            <a:off x="180074" y="1140685"/>
            <a:ext cx="8874378" cy="3116990"/>
          </a:xfrm>
          <a:prstGeom prst="rect">
            <a:avLst/>
          </a:prstGeom>
          <a:noFill/>
          <a:ln>
            <a:noFill/>
          </a:ln>
        </p:spPr>
        <p:txBody>
          <a:bodyPr spcFirstLastPara="1" wrap="square" lIns="68575" tIns="34275" rIns="68575" bIns="34275" anchor="t" anchorCtr="0">
            <a:normAutofit/>
          </a:bodyPr>
          <a:lstStyle/>
          <a:p>
            <a:pPr marL="292100" indent="-285750" algn="just">
              <a:lnSpc>
                <a:spcPct val="110000"/>
              </a:lnSpc>
              <a:spcBef>
                <a:spcPts val="0"/>
              </a:spcBef>
              <a:buSzPts val="2100"/>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Choosing to analyze anxiety disorders related to gaming aligns perfectly with Sustainable Development Goal 3.4, which aims to promote mental health and well-being. The rapid growth of the gaming industry has brought about both positive and negative impacts, with rising concerns about gaming addiction and its psychological repercussions. By focusing on this intersection, we can uncover crucial insights into how gaming influences anxiety levels, ultimately contributing to more informed mental health strategies. This analysis not only highlights the importance of addressing modern mental health challenges but also underscores the necessity of fostering a balanced approach to digital consumption. </a:t>
            </a:r>
            <a:br>
              <a:rPr lang="en-US" sz="1800" dirty="0">
                <a:latin typeface="Calibri" panose="020F0502020204030204" pitchFamily="34" charset="0"/>
                <a:ea typeface="Calibri" panose="020F0502020204030204" pitchFamily="34" charset="0"/>
                <a:cs typeface="Calibri" panose="020F0502020204030204" pitchFamily="34" charset="0"/>
              </a:rPr>
            </a:br>
            <a:endPar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spTree>
    <p:extLst>
      <p:ext uri="{BB962C8B-B14F-4D97-AF65-F5344CB8AC3E}">
        <p14:creationId xmlns:p14="http://schemas.microsoft.com/office/powerpoint/2010/main" val="403027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title"/>
          </p:nvPr>
        </p:nvSpPr>
        <p:spPr>
          <a:xfrm>
            <a:off x="180075" y="263042"/>
            <a:ext cx="7886700" cy="877643"/>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sz="3200" b="1" dirty="0"/>
              <a:t>Objectives</a:t>
            </a:r>
            <a:endParaRPr sz="3200" b="1" dirty="0"/>
          </a:p>
        </p:txBody>
      </p:sp>
      <p:sp>
        <p:nvSpPr>
          <p:cNvPr id="152" name="Google Shape;152;p27"/>
          <p:cNvSpPr txBox="1">
            <a:spLocks noGrp="1"/>
          </p:cNvSpPr>
          <p:nvPr>
            <p:ph type="body" idx="1"/>
          </p:nvPr>
        </p:nvSpPr>
        <p:spPr>
          <a:xfrm>
            <a:off x="180074" y="1140685"/>
            <a:ext cx="8874378" cy="3116990"/>
          </a:xfrm>
          <a:prstGeom prst="rect">
            <a:avLst/>
          </a:prstGeom>
          <a:noFill/>
          <a:ln>
            <a:noFill/>
          </a:ln>
        </p:spPr>
        <p:txBody>
          <a:bodyPr spcFirstLastPara="1" wrap="square" lIns="68575" tIns="34275" rIns="68575" bIns="34275" anchor="t" anchorCtr="0">
            <a:normAutofit/>
          </a:bodyPr>
          <a:lstStyle/>
          <a:p>
            <a:pPr marL="6350" indent="0" algn="just">
              <a:lnSpc>
                <a:spcPct val="110000"/>
              </a:lnSpc>
              <a:spcBef>
                <a:spcPts val="0"/>
              </a:spcBef>
              <a:buSzPts val="2100"/>
              <a:buNone/>
            </a:pP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1.Understanding the data related to target variable(Narcissism)..</a:t>
            </a:r>
          </a:p>
          <a:p>
            <a:pPr marL="6350" indent="0" algn="just">
              <a:lnSpc>
                <a:spcPct val="110000"/>
              </a:lnSpc>
              <a:spcBef>
                <a:spcPts val="0"/>
              </a:spcBef>
              <a:buSzPts val="2100"/>
              <a:buNone/>
            </a:pP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2. Understanding methods of preprocessing, visualization and model fitting.</a:t>
            </a:r>
          </a:p>
          <a:p>
            <a:pPr marL="6350" indent="0" algn="just">
              <a:lnSpc>
                <a:spcPct val="110000"/>
              </a:lnSpc>
              <a:spcBef>
                <a:spcPts val="0"/>
              </a:spcBef>
              <a:buSzPts val="2100"/>
              <a:buNone/>
            </a:pP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3. Understanding the trends of each attributes of each variable towards target variable.</a:t>
            </a:r>
          </a:p>
          <a:p>
            <a:pPr marL="6350" indent="0" algn="just">
              <a:lnSpc>
                <a:spcPct val="110000"/>
              </a:lnSpc>
              <a:spcBef>
                <a:spcPts val="0"/>
              </a:spcBef>
              <a:buSzPts val="2100"/>
              <a:buNone/>
            </a:pP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4. Understanding the relationship  between the attributes with transitivity property.</a:t>
            </a:r>
          </a:p>
          <a:p>
            <a:pPr marL="6350" indent="0" algn="just">
              <a:lnSpc>
                <a:spcPct val="110000"/>
              </a:lnSpc>
              <a:spcBef>
                <a:spcPts val="0"/>
              </a:spcBef>
              <a:buSzPts val="2100"/>
              <a:buNone/>
            </a:pP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5. Analyzing the level of  Narcissism related to the each students.  </a:t>
            </a:r>
          </a:p>
        </p:txBody>
      </p:sp>
      <p:sp>
        <p:nvSpPr>
          <p:cNvPr id="154" name="Google Shape;154;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55" name="Google Shape;155;p27"/>
          <p:cNvPicPr preferRelativeResize="0"/>
          <p:nvPr/>
        </p:nvPicPr>
        <p:blipFill>
          <a:blip r:embed="rId3">
            <a:alphaModFix/>
          </a:blip>
          <a:stretch>
            <a:fillRect/>
          </a:stretch>
        </p:blipFill>
        <p:spPr>
          <a:xfrm>
            <a:off x="4777550" y="102575"/>
            <a:ext cx="4276902" cy="475575"/>
          </a:xfrm>
          <a:prstGeom prst="rect">
            <a:avLst/>
          </a:prstGeom>
          <a:noFill/>
          <a:ln>
            <a:noFill/>
          </a:ln>
        </p:spPr>
      </p:pic>
    </p:spTree>
    <p:extLst>
      <p:ext uri="{BB962C8B-B14F-4D97-AF65-F5344CB8AC3E}">
        <p14:creationId xmlns:p14="http://schemas.microsoft.com/office/powerpoint/2010/main" val="175997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3300"/>
              <a:buFont typeface="Calibri"/>
              <a:buNone/>
            </a:pPr>
            <a:r>
              <a:rPr lang="en" sz="3200" b="1" dirty="0"/>
              <a:t>Dataset Details</a:t>
            </a:r>
            <a:endParaRPr sz="3200" b="1" dirty="0"/>
          </a:p>
        </p:txBody>
      </p:sp>
      <p:sp>
        <p:nvSpPr>
          <p:cNvPr id="163" name="Google Shape;163;p28"/>
          <p:cNvSpPr txBox="1">
            <a:spLocks noGrp="1"/>
          </p:cNvSpPr>
          <p:nvPr>
            <p:ph type="body" idx="1"/>
          </p:nvPr>
        </p:nvSpPr>
        <p:spPr>
          <a:xfrm>
            <a:off x="628650" y="1369219"/>
            <a:ext cx="7886700" cy="2799902"/>
          </a:xfrm>
          <a:prstGeom prst="rect">
            <a:avLst/>
          </a:prstGeom>
          <a:noFill/>
          <a:ln>
            <a:noFill/>
          </a:ln>
        </p:spPr>
        <p:txBody>
          <a:bodyPr spcFirstLastPara="1" wrap="square" lIns="68575" tIns="34275" rIns="68575" bIns="34275" anchor="t" anchorCtr="0">
            <a:normAutofit/>
          </a:bodyPr>
          <a:lstStyle/>
          <a:p>
            <a:pPr marL="349250" indent="-342900">
              <a:spcBef>
                <a:spcPts val="0"/>
              </a:spcBef>
              <a:buSzPts val="2100"/>
            </a:pPr>
            <a:r>
              <a:rPr lang="en-US" sz="1800" dirty="0">
                <a:latin typeface="Calibri" panose="020F0502020204030204" pitchFamily="34" charset="0"/>
                <a:ea typeface="Calibri" panose="020F0502020204030204" pitchFamily="34" charset="0"/>
                <a:cs typeface="Calibri" panose="020F0502020204030204" pitchFamily="34" charset="0"/>
              </a:rPr>
              <a:t>This dataset </a:t>
            </a:r>
            <a:r>
              <a:rPr lang="en-US" sz="1800" b="0" i="0" dirty="0">
                <a:solidFill>
                  <a:srgbClr val="3C404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presents a comprehensive collection of data that sheds light on the intricate landscape of anxiety experienced by students</a:t>
            </a:r>
            <a:r>
              <a:rPr lang="en-US" sz="1800" dirty="0">
                <a:latin typeface="Calibri" panose="020F0502020204030204" pitchFamily="34" charset="0"/>
                <a:ea typeface="Calibri" panose="020F0502020204030204" pitchFamily="34" charset="0"/>
                <a:cs typeface="Calibri" panose="020F0502020204030204" pitchFamily="34" charset="0"/>
              </a:rPr>
              <a:t>. The dataset proposes a social health challenge on Kaggle uploaded on Kaggle few years ago.</a:t>
            </a:r>
          </a:p>
          <a:p>
            <a:pPr marL="6350" indent="0">
              <a:spcBef>
                <a:spcPts val="0"/>
              </a:spcBef>
              <a:buSzPts val="2100"/>
              <a:buNone/>
            </a:pPr>
            <a:endParaRPr lang="en-US" sz="1800" dirty="0"/>
          </a:p>
          <a:p>
            <a:pPr marL="349250" indent="-342900">
              <a:spcBef>
                <a:spcPts val="0"/>
              </a:spcBef>
              <a:buSzPts val="2100"/>
            </a:pPr>
            <a:r>
              <a:rPr lang="en-US" sz="1800" dirty="0"/>
              <a:t>There are 13000+ instances in this dataset.</a:t>
            </a:r>
          </a:p>
          <a:p>
            <a:pPr marL="6350" indent="0">
              <a:spcBef>
                <a:spcPts val="0"/>
              </a:spcBef>
              <a:buSzPts val="2100"/>
              <a:buNone/>
            </a:pPr>
            <a:endParaRPr lang="en-US" sz="1800" dirty="0"/>
          </a:p>
          <a:p>
            <a:pPr marL="349250" indent="-342900">
              <a:spcBef>
                <a:spcPts val="0"/>
              </a:spcBef>
              <a:buSzPts val="2100"/>
            </a:pPr>
            <a:r>
              <a:rPr lang="en-US" sz="1800" dirty="0"/>
              <a:t>It also includes 55 attributes. </a:t>
            </a:r>
          </a:p>
          <a:p>
            <a:pPr marL="6350" indent="0">
              <a:spcBef>
                <a:spcPts val="0"/>
              </a:spcBef>
              <a:buSzPts val="2100"/>
              <a:buNone/>
            </a:pPr>
            <a:endParaRPr lang="en-US" sz="1800" dirty="0"/>
          </a:p>
          <a:p>
            <a:pPr marL="177800" lvl="0" indent="-171450">
              <a:spcBef>
                <a:spcPts val="0"/>
              </a:spcBef>
              <a:buSzPts val="2100"/>
            </a:pPr>
            <a:r>
              <a:rPr lang="en" sz="1800" dirty="0"/>
              <a:t>The source of this data set is Kaggle: </a:t>
            </a:r>
          </a:p>
          <a:p>
            <a:pPr marL="6350" lvl="0" indent="0">
              <a:spcBef>
                <a:spcPts val="0"/>
              </a:spcBef>
              <a:buSzPts val="2100"/>
              <a:buNone/>
            </a:pPr>
            <a:r>
              <a:rPr lang="en-IN" sz="1800" dirty="0"/>
              <a:t>https://www.kaggle.com/datasets/petalme/student-anxiety-dataset</a:t>
            </a:r>
            <a:endParaRPr lang="en" sz="1800"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65" name="Google Shape;165;p28"/>
          <p:cNvPicPr preferRelativeResize="0"/>
          <p:nvPr/>
        </p:nvPicPr>
        <p:blipFill>
          <a:blip r:embed="rId3">
            <a:alphaModFix/>
          </a:blip>
          <a:stretch>
            <a:fillRect/>
          </a:stretch>
        </p:blipFill>
        <p:spPr>
          <a:xfrm>
            <a:off x="4727725" y="142450"/>
            <a:ext cx="4276902" cy="475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411" y="-57955"/>
            <a:ext cx="8186939" cy="1325971"/>
          </a:xfrm>
        </p:spPr>
        <p:txBody>
          <a:bodyPr/>
          <a:lstStyle/>
          <a:p>
            <a:r>
              <a:rPr lang="en" b="1" dirty="0"/>
              <a:t>Dataset Details</a:t>
            </a:r>
            <a:endParaRPr lang="en-US" dirty="0"/>
          </a:p>
        </p:txBody>
      </p:sp>
      <p:sp>
        <p:nvSpPr>
          <p:cNvPr id="3" name="Text Placeholder 2"/>
          <p:cNvSpPr>
            <a:spLocks noGrp="1"/>
          </p:cNvSpPr>
          <p:nvPr>
            <p:ph type="body" idx="1"/>
          </p:nvPr>
        </p:nvSpPr>
        <p:spPr>
          <a:xfrm>
            <a:off x="-51515" y="714778"/>
            <a:ext cx="8566865" cy="3917946"/>
          </a:xfrm>
        </p:spPr>
        <p:txBody>
          <a:bodyPr/>
          <a:lstStyle/>
          <a:p>
            <a:pPr marL="457200" lvl="1">
              <a:spcBef>
                <a:spcPts val="800"/>
              </a:spcBef>
            </a:pPr>
            <a:r>
              <a:rPr lang="en-US" dirty="0"/>
              <a:t>Snapshot of the CSV file.</a:t>
            </a:r>
          </a:p>
          <a:p>
            <a:endParaRPr lang="en-US" dirty="0"/>
          </a:p>
        </p:txBody>
      </p:sp>
      <p:sp>
        <p:nvSpPr>
          <p:cNvPr id="5" name="Google Shape;171;p29"/>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Department of Computer Science and Engineering, </a:t>
            </a:r>
            <a:endParaRPr b="1" dirty="0">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dirty="0">
                <a:solidFill>
                  <a:schemeClr val="lt1"/>
                </a:solidFill>
                <a:latin typeface="Calibri"/>
                <a:ea typeface="Calibri"/>
                <a:cs typeface="Calibri"/>
                <a:sym typeface="Calibri"/>
              </a:rPr>
              <a:t>KLE Technological University’s Dr. M. S. Sheshgiri College of Engineering and Technology, Belagavi</a:t>
            </a:r>
            <a:endParaRPr b="1" dirty="0">
              <a:solidFill>
                <a:schemeClr val="lt1"/>
              </a:solidFill>
              <a:latin typeface="Calibri"/>
              <a:ea typeface="Calibri"/>
              <a:cs typeface="Calibri"/>
              <a:sym typeface="Calibri"/>
            </a:endParaRPr>
          </a:p>
          <a:p>
            <a:pPr marL="0" marR="0" lvl="0" indent="0" algn="ctr" rtl="0">
              <a:spcBef>
                <a:spcPts val="0"/>
              </a:spcBef>
              <a:spcAft>
                <a:spcPts val="0"/>
              </a:spcAft>
              <a:buNone/>
            </a:pPr>
            <a:endParaRPr b="1" dirty="0">
              <a:solidFill>
                <a:schemeClr val="lt1"/>
              </a:solidFill>
              <a:latin typeface="Calibri"/>
              <a:ea typeface="Calibri"/>
              <a:cs typeface="Calibri"/>
              <a:sym typeface="Calibri"/>
            </a:endParaRPr>
          </a:p>
        </p:txBody>
      </p:sp>
      <p:pic>
        <p:nvPicPr>
          <p:cNvPr id="6" name="Google Shape;165;p28"/>
          <p:cNvPicPr preferRelativeResize="0"/>
          <p:nvPr/>
        </p:nvPicPr>
        <p:blipFill>
          <a:blip r:embed="rId2">
            <a:alphaModFix/>
          </a:blip>
          <a:stretch>
            <a:fillRect/>
          </a:stretch>
        </p:blipFill>
        <p:spPr>
          <a:xfrm>
            <a:off x="4727725" y="142450"/>
            <a:ext cx="4276902" cy="475575"/>
          </a:xfrm>
          <a:prstGeom prst="rect">
            <a:avLst/>
          </a:prstGeom>
          <a:noFill/>
          <a:ln>
            <a:noFill/>
          </a:ln>
        </p:spPr>
      </p:pic>
      <p:pic>
        <p:nvPicPr>
          <p:cNvPr id="4" name="object 4">
            <a:extLst>
              <a:ext uri="{FF2B5EF4-FFF2-40B4-BE49-F238E27FC236}">
                <a16:creationId xmlns:a16="http://schemas.microsoft.com/office/drawing/2014/main" id="{79E4FC93-23BE-9878-9324-2C0758F82501}"/>
              </a:ext>
            </a:extLst>
          </p:cNvPr>
          <p:cNvPicPr/>
          <p:nvPr/>
        </p:nvPicPr>
        <p:blipFill>
          <a:blip r:embed="rId3" cstate="print"/>
          <a:stretch>
            <a:fillRect/>
          </a:stretch>
        </p:blipFill>
        <p:spPr>
          <a:xfrm>
            <a:off x="505968" y="1126671"/>
            <a:ext cx="8009382" cy="3058995"/>
          </a:xfrm>
          <a:prstGeom prst="rect">
            <a:avLst/>
          </a:prstGeom>
        </p:spPr>
      </p:pic>
    </p:spTree>
    <p:extLst>
      <p:ext uri="{BB962C8B-B14F-4D97-AF65-F5344CB8AC3E}">
        <p14:creationId xmlns:p14="http://schemas.microsoft.com/office/powerpoint/2010/main" val="122871020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TotalTime>
  <Words>3857</Words>
  <Application>Microsoft Office PowerPoint</Application>
  <PresentationFormat>On-screen Show (16:9)</PresentationFormat>
  <Paragraphs>722</Paragraphs>
  <Slides>44</Slides>
  <Notes>43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Lato</vt:lpstr>
      <vt:lpstr>Times New Roman</vt:lpstr>
      <vt:lpstr>Office Theme</vt:lpstr>
      <vt:lpstr>21ECSC210 Exploratory Data Analysis Course Project: ESA</vt:lpstr>
      <vt:lpstr>PowerPoint Presentation</vt:lpstr>
      <vt:lpstr>PowerPoint Presentation</vt:lpstr>
      <vt:lpstr>Problem Statement and Objectives</vt:lpstr>
      <vt:lpstr>SDG3 and its targets</vt:lpstr>
      <vt:lpstr>SDG3 and its targets</vt:lpstr>
      <vt:lpstr>Objectives</vt:lpstr>
      <vt:lpstr>Dataset Details</vt:lpstr>
      <vt:lpstr>Dataset Details</vt:lpstr>
      <vt:lpstr>Knowing the Dataset</vt:lpstr>
      <vt:lpstr>PowerPoint Presentation</vt:lpstr>
      <vt:lpstr>PowerPoint Presentation</vt:lpstr>
      <vt:lpstr>Feature Set Description</vt:lpstr>
      <vt:lpstr>PowerPoint Presentation</vt:lpstr>
      <vt:lpstr>PowerPoint Presentation</vt:lpstr>
      <vt:lpstr>Data Pre-processing</vt:lpstr>
      <vt:lpstr>Data Pre-processing</vt:lpstr>
      <vt:lpstr>Data Pre-processing</vt:lpstr>
      <vt:lpstr>Data Pre-processing</vt:lpstr>
      <vt:lpstr>Data Pre-processing</vt:lpstr>
      <vt:lpstr>Data Pre-processing</vt:lpstr>
      <vt:lpstr>Data Pre-processing</vt:lpstr>
      <vt:lpstr>Data Pre-processing</vt:lpstr>
      <vt:lpstr>Proposed Hypotheses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21ECSC210 Exploratory Data Analysis Course Project: Phase - I Review</dc:title>
  <dc:creator>Admin</dc:creator>
  <cp:lastModifiedBy>YUKTA SANNAKKI</cp:lastModifiedBy>
  <cp:revision>64</cp:revision>
  <dcterms:modified xsi:type="dcterms:W3CDTF">2024-06-27T12:24:46Z</dcterms:modified>
</cp:coreProperties>
</file>