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34.jpeg" ContentType="image/jpe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29.jpeg" ContentType="image/jpe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jpeg" ContentType="image/jpe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30.jpeg" ContentType="image/jpeg"/>
  <Override PartName="/ppt/media/image32.png" ContentType="image/png"/>
  <Override PartName="/ppt/media/image31.png" ContentType="image/png"/>
  <Override PartName="/ppt/media/image33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jpeg" ContentType="image/jpeg"/>
  <Override PartName="/ppt/media/image45.png" ContentType="image/png"/>
  <Override PartName="/ppt/media/image4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b="0" lang="es-E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EFDC174-8A20-434A-859F-F1B279171FF8}" type="datetime">
              <a:rPr b="0" lang="es-ES" sz="1200" spc="-1" strike="noStrike">
                <a:solidFill>
                  <a:srgbClr val="8b8b8b"/>
                </a:solidFill>
                <a:latin typeface="Calibri"/>
              </a:rPr>
              <a:t>12/09/20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3248095-C310-4B5A-B416-BC9C39A479B5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Editar los estilos de texto del patrón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Segundo nivel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Tercer nivel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Cuarto nivel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Quinto nivel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72800CF-ADBD-4FC4-B109-702A495B967C}" type="datetime">
              <a:rPr b="0" lang="es-ES" sz="1200" spc="-1" strike="noStrike">
                <a:solidFill>
                  <a:srgbClr val="8b8b8b"/>
                </a:solidFill>
                <a:latin typeface="Calibri"/>
              </a:rPr>
              <a:t>12/09/20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65B89B8-48F3-4A1F-BBF3-A813C19E2654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jpeg"/><Relationship Id="rId3" Type="http://schemas.openxmlformats.org/officeDocument/2006/relationships/image" Target="../media/image30.jpeg"/><Relationship Id="rId4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hyperlink" Target="https://docs.microsoft.com/en-us/security-updates" TargetMode="External"/><Relationship Id="rId4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jpeg"/><Relationship Id="rId3" Type="http://schemas.openxmlformats.org/officeDocument/2006/relationships/hyperlink" Target="https://docs.microsoft.com/en-us/security-updates/securityadvisories/2017/3214296" TargetMode="External"/><Relationship Id="rId4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4.jpe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enmilocalfunciona.io/construyendo-una-web-api-rest-segura-con-json-web-token-en-net-parte-i/" TargetMode="External"/><Relationship Id="rId2" Type="http://schemas.openxmlformats.org/officeDocument/2006/relationships/hyperlink" Target="https://enmilocalfunciona.io/construyendo-una-web-api-rest-segura-con-json-web-token-en-net-parte-ii/" TargetMode="External"/><Relationship Id="rId3" Type="http://schemas.openxmlformats.org/officeDocument/2006/relationships/hyperlink" Target="https://enmilocalfunciona.io/construyendo-una-web-api-rest-segura-con-json-web-token-en-net-parte-iii/" TargetMode="External"/><Relationship Id="rId4" Type="http://schemas.openxmlformats.org/officeDocument/2006/relationships/hyperlink" Target="https://github.com/santimacnet/WebAPI-Segura-JWT" TargetMode="External"/><Relationship Id="rId5" Type="http://schemas.openxmlformats.org/officeDocument/2006/relationships/hyperlink" Target="https://enmilocalfunciona.io/construyendo-una-web-api-rest-segura-con-json-web-token-en-net-parte-i/" TargetMode="External"/><Relationship Id="rId6" Type="http://schemas.openxmlformats.org/officeDocument/2006/relationships/hyperlink" Target="https://enmilocalfunciona.io/construyendo-una-web-api-rest-segura-con-json-web-token-en-net-parte-i/" TargetMode="External"/><Relationship Id="rId7" Type="http://schemas.openxmlformats.org/officeDocument/2006/relationships/hyperlink" Target="https://tools.ietf.org/html/rfc7519" TargetMode="External"/><Relationship Id="rId8" Type="http://schemas.openxmlformats.org/officeDocument/2006/relationships/hyperlink" Target="https://enmilocalfunciona.io/construyendo-una-web-api-rest-segura-con-json-web-token-en-net-parte-i/" TargetMode="External"/><Relationship Id="rId9" Type="http://schemas.openxmlformats.org/officeDocument/2006/relationships/hyperlink" Target="https://enmilocalfunciona.io/construyendo-una-web-api-rest-segura-con-json-web-token-en-net-parte-i/" TargetMode="External"/><Relationship Id="rId10" Type="http://schemas.openxmlformats.org/officeDocument/2006/relationships/image" Target="../media/image46.png"/><Relationship Id="rId1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hyperlink" Target="https://es.wikipedia.org/wiki/JSON_Web_Token" TargetMode="External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hyperlink" Target="https://tools.ietf.org/html/rfc7519" TargetMode="External"/><Relationship Id="rId8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hyperlink" Target="https://tools.ietf.org/html/rfc7519" TargetMode="External"/><Relationship Id="rId3" Type="http://schemas.openxmlformats.org/officeDocument/2006/relationships/image" Target="../media/image21.jpeg"/><Relationship Id="rId4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174920" y="2520720"/>
            <a:ext cx="7423200" cy="1677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es-ES" sz="4800" spc="-1" strike="noStrike">
                <a:solidFill>
                  <a:srgbClr val="2e75b6"/>
                </a:solidFill>
                <a:latin typeface="Calibri Light"/>
              </a:rPr>
              <a:t>Protegiendo tu API REST con JWT en aplicaciones .NET</a:t>
            </a:r>
            <a:endParaRPr b="0" lang="es-E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3" name="Imagen 3" descr=""/>
          <p:cNvPicPr/>
          <p:nvPr/>
        </p:nvPicPr>
        <p:blipFill>
          <a:blip r:embed="rId1"/>
          <a:stretch/>
        </p:blipFill>
        <p:spPr>
          <a:xfrm>
            <a:off x="0" y="2520"/>
            <a:ext cx="12204000" cy="2055240"/>
          </a:xfrm>
          <a:prstGeom prst="rect">
            <a:avLst/>
          </a:prstGeom>
          <a:ln w="0">
            <a:noFill/>
          </a:ln>
        </p:spPr>
      </p:pic>
      <p:pic>
        <p:nvPicPr>
          <p:cNvPr id="84" name="Imagen 5" descr=""/>
          <p:cNvPicPr/>
          <p:nvPr/>
        </p:nvPicPr>
        <p:blipFill>
          <a:blip r:embed="rId2"/>
          <a:srcRect l="35097" t="0" r="34518" b="0"/>
          <a:stretch/>
        </p:blipFill>
        <p:spPr>
          <a:xfrm>
            <a:off x="412920" y="2484720"/>
            <a:ext cx="3704040" cy="348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Imagen 3" descr=""/>
          <p:cNvPicPr/>
          <p:nvPr/>
        </p:nvPicPr>
        <p:blipFill>
          <a:blip r:embed="rId1"/>
          <a:stretch/>
        </p:blipFill>
        <p:spPr>
          <a:xfrm>
            <a:off x="0" y="2520"/>
            <a:ext cx="12204000" cy="2055240"/>
          </a:xfrm>
          <a:prstGeom prst="rect">
            <a:avLst/>
          </a:prstGeom>
          <a:ln w="0"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-174240" y="1760040"/>
            <a:ext cx="12191760" cy="115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es-ES" sz="5400" spc="-1" strike="noStrike">
                <a:solidFill>
                  <a:srgbClr val="2e75b6"/>
                </a:solidFill>
                <a:latin typeface="Calibri Light"/>
              </a:rPr>
              <a:t>NUESTRO AMIGOS DEBUGGERS</a:t>
            </a:r>
            <a:endParaRPr b="0" lang="es-ES" sz="5400" spc="-1" strike="noStrike">
              <a:latin typeface="Arial"/>
            </a:endParaRPr>
          </a:p>
        </p:txBody>
      </p:sp>
      <p:pic>
        <p:nvPicPr>
          <p:cNvPr id="126" name="Imagen 5" descr=""/>
          <p:cNvPicPr/>
          <p:nvPr/>
        </p:nvPicPr>
        <p:blipFill>
          <a:blip r:embed="rId2"/>
          <a:stretch/>
        </p:blipFill>
        <p:spPr>
          <a:xfrm>
            <a:off x="234360" y="2981880"/>
            <a:ext cx="5620680" cy="2433240"/>
          </a:xfrm>
          <a:prstGeom prst="rect">
            <a:avLst/>
          </a:prstGeom>
          <a:ln w="0">
            <a:noFill/>
          </a:ln>
        </p:spPr>
      </p:pic>
      <p:pic>
        <p:nvPicPr>
          <p:cNvPr id="127" name="Imagen 8" descr=""/>
          <p:cNvPicPr/>
          <p:nvPr/>
        </p:nvPicPr>
        <p:blipFill>
          <a:blip r:embed="rId3"/>
          <a:stretch/>
        </p:blipFill>
        <p:spPr>
          <a:xfrm>
            <a:off x="3154680" y="4689000"/>
            <a:ext cx="4580640" cy="2026080"/>
          </a:xfrm>
          <a:prstGeom prst="rect">
            <a:avLst/>
          </a:prstGeom>
          <a:ln w="9525">
            <a:solidFill>
              <a:schemeClr val="dk1"/>
            </a:solidFill>
            <a:round/>
          </a:ln>
        </p:spPr>
      </p:pic>
      <p:pic>
        <p:nvPicPr>
          <p:cNvPr id="128" name="Imagen 10" descr=""/>
          <p:cNvPicPr/>
          <p:nvPr/>
        </p:nvPicPr>
        <p:blipFill>
          <a:blip r:embed="rId4"/>
          <a:stretch/>
        </p:blipFill>
        <p:spPr>
          <a:xfrm>
            <a:off x="6914160" y="3008520"/>
            <a:ext cx="4867920" cy="2333880"/>
          </a:xfrm>
          <a:prstGeom prst="rect">
            <a:avLst/>
          </a:prstGeom>
          <a:ln w="9525">
            <a:solidFill>
              <a:schemeClr val="dk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n 3" descr=""/>
          <p:cNvPicPr/>
          <p:nvPr/>
        </p:nvPicPr>
        <p:blipFill>
          <a:blip r:embed="rId1"/>
          <a:stretch/>
        </p:blipFill>
        <p:spPr>
          <a:xfrm>
            <a:off x="0" y="2520"/>
            <a:ext cx="12204000" cy="2055240"/>
          </a:xfrm>
          <a:prstGeom prst="rect">
            <a:avLst/>
          </a:prstGeom>
          <a:ln w="0">
            <a:noFill/>
          </a:ln>
        </p:spPr>
      </p:pic>
      <p:pic>
        <p:nvPicPr>
          <p:cNvPr id="130" name="Imagen 2" descr="Imagen que contiene captura de pantalla&#10;&#10;Descripción generada con confianza muy alta"/>
          <p:cNvPicPr/>
          <p:nvPr/>
        </p:nvPicPr>
        <p:blipFill>
          <a:blip r:embed="rId2"/>
          <a:stretch/>
        </p:blipFill>
        <p:spPr>
          <a:xfrm>
            <a:off x="493560" y="2190240"/>
            <a:ext cx="5189040" cy="3962160"/>
          </a:xfrm>
          <a:prstGeom prst="rect">
            <a:avLst/>
          </a:prstGeom>
          <a:ln w="0">
            <a:noFill/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</a:effectLst>
        </p:spPr>
      </p:pic>
      <p:pic>
        <p:nvPicPr>
          <p:cNvPr id="131" name="Imagen 4" descr="Imagen que contiene captura de pantalla&#10;&#10;Descripción generada con confianza muy alta"/>
          <p:cNvPicPr/>
          <p:nvPr/>
        </p:nvPicPr>
        <p:blipFill>
          <a:blip r:embed="rId3"/>
          <a:stretch/>
        </p:blipFill>
        <p:spPr>
          <a:xfrm>
            <a:off x="6292440" y="2240280"/>
            <a:ext cx="5306040" cy="3912120"/>
          </a:xfrm>
          <a:prstGeom prst="rect">
            <a:avLst/>
          </a:prstGeom>
          <a:ln w="0">
            <a:noFill/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</a:effectLst>
        </p:spPr>
      </p:pic>
      <p:sp>
        <p:nvSpPr>
          <p:cNvPr id="132" name="CustomShape 1"/>
          <p:cNvSpPr/>
          <p:nvPr/>
        </p:nvSpPr>
        <p:spPr>
          <a:xfrm>
            <a:off x="285120" y="6284520"/>
            <a:ext cx="11621880" cy="395280"/>
          </a:xfrm>
          <a:prstGeom prst="rect">
            <a:avLst/>
          </a:prstGeom>
          <a:gradFill rotWithShape="0">
            <a:gsLst>
              <a:gs pos="0">
                <a:srgbClr val="71a6da"/>
              </a:gs>
              <a:gs pos="100000">
                <a:srgbClr val="549ada"/>
              </a:gs>
            </a:gsLst>
            <a:lin ang="5400000"/>
          </a:gradFill>
          <a:ln w="0">
            <a:noFill/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ffffff"/>
                </a:solidFill>
                <a:latin typeface="Calibri"/>
              </a:rPr>
              <a:t>DEMO</a:t>
            </a:r>
            <a:r>
              <a:rPr b="0" lang="es-ES" sz="2000" spc="-1" strike="noStrike">
                <a:solidFill>
                  <a:srgbClr val="ffffff"/>
                </a:solidFill>
                <a:latin typeface="Calibri"/>
              </a:rPr>
              <a:t>: Lo importante es el </a:t>
            </a:r>
            <a:r>
              <a:rPr b="1" lang="es-ES" sz="2000" spc="-1" strike="noStrike">
                <a:solidFill>
                  <a:srgbClr val="ffffff"/>
                </a:solidFill>
                <a:latin typeface="Calibri"/>
              </a:rPr>
              <a:t>SECRET</a:t>
            </a:r>
            <a:r>
              <a:rPr b="0" lang="es-ES" sz="2000" spc="-1" strike="noStrike">
                <a:solidFill>
                  <a:srgbClr val="ffffff"/>
                </a:solidFill>
                <a:latin typeface="Calibri"/>
              </a:rPr>
              <a:t> con el que firmamos el token y no debemos darlo a nadie.</a:t>
            </a: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agen 3" descr=""/>
          <p:cNvPicPr/>
          <p:nvPr/>
        </p:nvPicPr>
        <p:blipFill>
          <a:blip r:embed="rId1"/>
          <a:stretch/>
        </p:blipFill>
        <p:spPr>
          <a:xfrm>
            <a:off x="0" y="2520"/>
            <a:ext cx="12204000" cy="2055240"/>
          </a:xfrm>
          <a:prstGeom prst="rect">
            <a:avLst/>
          </a:prstGeom>
          <a:ln w="0"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0" y="2779200"/>
            <a:ext cx="6112800" cy="25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 fontScale="56000"/>
          </a:bodyPr>
          <a:p>
            <a:pPr algn="ctr">
              <a:lnSpc>
                <a:spcPct val="90000"/>
              </a:lnSpc>
            </a:pPr>
            <a:r>
              <a:rPr b="0" lang="es-ES" sz="6000" spc="-1" strike="noStrike">
                <a:solidFill>
                  <a:srgbClr val="2e75b6"/>
                </a:solidFill>
                <a:latin typeface="Calibri Light"/>
              </a:rPr>
              <a:t>JWT </a:t>
            </a:r>
            <a:endParaRPr b="0" lang="es-ES" sz="6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ES" sz="6000" spc="-1" strike="noStrike">
                <a:solidFill>
                  <a:srgbClr val="2e75b6"/>
                </a:solidFill>
                <a:latin typeface="Calibri Light"/>
              </a:rPr>
              <a:t> </a:t>
            </a:r>
            <a:r>
              <a:rPr b="0" lang="es-ES" sz="6000" spc="-1" strike="noStrike">
                <a:solidFill>
                  <a:srgbClr val="2e75b6"/>
                </a:solidFill>
                <a:latin typeface="Calibri Light"/>
              </a:rPr>
              <a:t>LIBRERIAS </a:t>
            </a:r>
            <a:endParaRPr b="0" lang="es-ES" sz="6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ES" sz="6000" spc="-1" strike="noStrike">
                <a:solidFill>
                  <a:srgbClr val="2e75b6"/>
                </a:solidFill>
                <a:latin typeface="Calibri Light"/>
              </a:rPr>
              <a:t>Y </a:t>
            </a:r>
            <a:endParaRPr b="0" lang="es-ES" sz="6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ES" sz="6000" spc="-1" strike="noStrike">
                <a:solidFill>
                  <a:srgbClr val="2e75b6"/>
                </a:solidFill>
                <a:latin typeface="Calibri Light"/>
              </a:rPr>
              <a:t>VULNERABILIDADES </a:t>
            </a:r>
            <a:endParaRPr b="0" lang="es-ES" sz="6000" spc="-1" strike="noStrike">
              <a:latin typeface="Arial"/>
            </a:endParaRPr>
          </a:p>
        </p:txBody>
      </p:sp>
      <p:pic>
        <p:nvPicPr>
          <p:cNvPr id="135" name="Imagen 4" descr=""/>
          <p:cNvPicPr/>
          <p:nvPr/>
        </p:nvPicPr>
        <p:blipFill>
          <a:blip r:embed="rId2"/>
          <a:stretch/>
        </p:blipFill>
        <p:spPr>
          <a:xfrm>
            <a:off x="6380640" y="2058120"/>
            <a:ext cx="5555520" cy="4604040"/>
          </a:xfrm>
          <a:prstGeom prst="rect">
            <a:avLst/>
          </a:prstGeom>
          <a:ln w="0">
            <a:noFill/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</a:effectLst>
        </p:spPr>
      </p:pic>
      <p:sp>
        <p:nvSpPr>
          <p:cNvPr id="136" name="CustomShape 2"/>
          <p:cNvSpPr/>
          <p:nvPr/>
        </p:nvSpPr>
        <p:spPr>
          <a:xfrm>
            <a:off x="0" y="6139080"/>
            <a:ext cx="594576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s-ES" sz="14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https://docs.microsoft.com/en-us/security-updates</a:t>
            </a:r>
            <a:endParaRPr b="0" lang="es-E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Imagen 3" descr=""/>
          <p:cNvPicPr/>
          <p:nvPr/>
        </p:nvPicPr>
        <p:blipFill>
          <a:blip r:embed="rId1"/>
          <a:stretch/>
        </p:blipFill>
        <p:spPr>
          <a:xfrm>
            <a:off x="0" y="2520"/>
            <a:ext cx="12204000" cy="2055240"/>
          </a:xfrm>
          <a:prstGeom prst="rect">
            <a:avLst/>
          </a:prstGeom>
          <a:ln w="0">
            <a:noFill/>
          </a:ln>
        </p:spPr>
      </p:pic>
      <p:pic>
        <p:nvPicPr>
          <p:cNvPr id="138" name="Imagen 2" descr="Imagen que contiene captura de pantalla&#10;&#10;Descripción generada con confianza muy alta"/>
          <p:cNvPicPr/>
          <p:nvPr/>
        </p:nvPicPr>
        <p:blipFill>
          <a:blip r:embed="rId2"/>
          <a:srcRect l="0" t="11953" r="0" b="0"/>
          <a:stretch/>
        </p:blipFill>
        <p:spPr>
          <a:xfrm>
            <a:off x="5546520" y="2245680"/>
            <a:ext cx="6423480" cy="3962880"/>
          </a:xfrm>
          <a:prstGeom prst="rect">
            <a:avLst/>
          </a:prstGeom>
          <a:ln w="0">
            <a:noFill/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</a:effectLst>
        </p:spPr>
      </p:pic>
      <p:sp>
        <p:nvSpPr>
          <p:cNvPr id="139" name="CustomShape 1"/>
          <p:cNvSpPr/>
          <p:nvPr/>
        </p:nvSpPr>
        <p:spPr>
          <a:xfrm>
            <a:off x="0" y="2815560"/>
            <a:ext cx="5377680" cy="25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 fontScale="56000"/>
          </a:bodyPr>
          <a:p>
            <a:pPr algn="ctr">
              <a:lnSpc>
                <a:spcPct val="90000"/>
              </a:lnSpc>
            </a:pPr>
            <a:r>
              <a:rPr b="0" lang="es-ES" sz="6000" spc="-1" strike="noStrike">
                <a:solidFill>
                  <a:srgbClr val="2e75b6"/>
                </a:solidFill>
                <a:latin typeface="Calibri Light"/>
              </a:rPr>
              <a:t>JWT </a:t>
            </a:r>
            <a:endParaRPr b="0" lang="es-ES" sz="6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ES" sz="6000" spc="-1" strike="noStrike">
                <a:solidFill>
                  <a:srgbClr val="2e75b6"/>
                </a:solidFill>
                <a:latin typeface="Calibri Light"/>
              </a:rPr>
              <a:t> </a:t>
            </a:r>
            <a:r>
              <a:rPr b="0" lang="es-ES" sz="6000" spc="-1" strike="noStrike">
                <a:solidFill>
                  <a:srgbClr val="2e75b6"/>
                </a:solidFill>
                <a:latin typeface="Calibri Light"/>
              </a:rPr>
              <a:t>LIBRERIAS </a:t>
            </a:r>
            <a:endParaRPr b="0" lang="es-ES" sz="6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ES" sz="6000" spc="-1" strike="noStrike">
                <a:solidFill>
                  <a:srgbClr val="2e75b6"/>
                </a:solidFill>
                <a:latin typeface="Calibri Light"/>
              </a:rPr>
              <a:t>Y </a:t>
            </a:r>
            <a:endParaRPr b="0" lang="es-ES" sz="6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ES" sz="6000" spc="-1" strike="noStrike">
                <a:solidFill>
                  <a:srgbClr val="2e75b6"/>
                </a:solidFill>
                <a:latin typeface="Calibri Light"/>
              </a:rPr>
              <a:t>VULNERABILIDADES </a:t>
            </a:r>
            <a:endParaRPr b="0" lang="es-ES" sz="60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17160" y="6362640"/>
            <a:ext cx="1045800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Vulnerabilities: </a:t>
            </a:r>
            <a:r>
              <a:rPr b="0" lang="es-ES" sz="18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https://docs.microsoft.com/en-us/security-updates/securityadvisories/2017/3214296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agen 3" descr=""/>
          <p:cNvPicPr/>
          <p:nvPr/>
        </p:nvPicPr>
        <p:blipFill>
          <a:blip r:embed="rId1"/>
          <a:stretch/>
        </p:blipFill>
        <p:spPr>
          <a:xfrm>
            <a:off x="0" y="2520"/>
            <a:ext cx="12204000" cy="2055240"/>
          </a:xfrm>
          <a:prstGeom prst="rect">
            <a:avLst/>
          </a:prstGeom>
          <a:ln w="0">
            <a:noFill/>
          </a:ln>
        </p:spPr>
      </p:pic>
      <p:sp>
        <p:nvSpPr>
          <p:cNvPr id="142" name="CustomShape 1"/>
          <p:cNvSpPr/>
          <p:nvPr/>
        </p:nvSpPr>
        <p:spPr>
          <a:xfrm>
            <a:off x="0" y="1882800"/>
            <a:ext cx="12191760" cy="97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es-ES" sz="4800" spc="-1" strike="noStrike">
                <a:solidFill>
                  <a:srgbClr val="2e75b6"/>
                </a:solidFill>
                <a:latin typeface="Calibri Light"/>
              </a:rPr>
              <a:t>Ciclo de vida de un Token</a:t>
            </a:r>
            <a:endParaRPr b="0" lang="es-ES" sz="4800" spc="-1" strike="noStrike">
              <a:latin typeface="Arial"/>
            </a:endParaRPr>
          </a:p>
        </p:txBody>
      </p:sp>
      <p:pic>
        <p:nvPicPr>
          <p:cNvPr id="143" name="Imagen 4" descr="Imagen que contiene captura de pantalla&#10;&#10;Descripción generada con confianza muy alta"/>
          <p:cNvPicPr/>
          <p:nvPr/>
        </p:nvPicPr>
        <p:blipFill>
          <a:blip r:embed="rId2"/>
          <a:srcRect l="2115" t="6216" r="2909" b="10239"/>
          <a:stretch/>
        </p:blipFill>
        <p:spPr>
          <a:xfrm>
            <a:off x="2062440" y="2531160"/>
            <a:ext cx="8465040" cy="417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n 2" descr=""/>
          <p:cNvPicPr/>
          <p:nvPr/>
        </p:nvPicPr>
        <p:blipFill>
          <a:blip r:embed="rId1"/>
          <a:stretch/>
        </p:blipFill>
        <p:spPr>
          <a:xfrm>
            <a:off x="3115440" y="1107000"/>
            <a:ext cx="5662440" cy="415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Imagen 2" descr=""/>
          <p:cNvPicPr/>
          <p:nvPr/>
        </p:nvPicPr>
        <p:blipFill>
          <a:blip r:embed="rId1"/>
          <a:stretch/>
        </p:blipFill>
        <p:spPr>
          <a:xfrm>
            <a:off x="1204200" y="945000"/>
            <a:ext cx="8896680" cy="5467320"/>
          </a:xfrm>
          <a:prstGeom prst="rect">
            <a:avLst/>
          </a:prstGeom>
          <a:ln w="0">
            <a:noFill/>
          </a:ln>
        </p:spPr>
      </p:pic>
      <p:sp>
        <p:nvSpPr>
          <p:cNvPr id="146" name="CustomShape 1"/>
          <p:cNvSpPr/>
          <p:nvPr/>
        </p:nvSpPr>
        <p:spPr>
          <a:xfrm>
            <a:off x="2370960" y="83880"/>
            <a:ext cx="7729920" cy="9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26000"/>
          </a:bodyPr>
          <a:p>
            <a:pPr>
              <a:lnSpc>
                <a:spcPct val="90000"/>
              </a:lnSpc>
            </a:pPr>
            <a:r>
              <a:rPr b="1" lang="es-ES" sz="6700" spc="-1" strike="noStrike">
                <a:solidFill>
                  <a:srgbClr val="808080"/>
                </a:solidFill>
                <a:latin typeface="Arial Black"/>
              </a:rPr>
              <a:t>DEMO ASP.NET WEB API</a:t>
            </a:r>
            <a:endParaRPr b="0" lang="es-ES" sz="6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302280" y="83880"/>
            <a:ext cx="6220080" cy="9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75000"/>
          </a:bodyPr>
          <a:p>
            <a:pPr>
              <a:lnSpc>
                <a:spcPct val="90000"/>
              </a:lnSpc>
            </a:pPr>
            <a:r>
              <a:rPr b="1" lang="es-ES" sz="6700" spc="-1" strike="noStrike">
                <a:solidFill>
                  <a:srgbClr val="808080"/>
                </a:solidFill>
                <a:latin typeface="Arial Black"/>
              </a:rPr>
              <a:t>DEBUGGERS</a:t>
            </a:r>
            <a:endParaRPr b="0" lang="es-ES" sz="6700" spc="-1" strike="noStrike">
              <a:latin typeface="Arial"/>
            </a:endParaRPr>
          </a:p>
        </p:txBody>
      </p:sp>
      <p:pic>
        <p:nvPicPr>
          <p:cNvPr id="148" name="Imagen 4" descr=""/>
          <p:cNvPicPr/>
          <p:nvPr/>
        </p:nvPicPr>
        <p:blipFill>
          <a:blip r:embed="rId1"/>
          <a:srcRect l="0" t="43562" r="0" b="-19667"/>
          <a:stretch/>
        </p:blipFill>
        <p:spPr>
          <a:xfrm>
            <a:off x="2790360" y="997200"/>
            <a:ext cx="6819480" cy="357120"/>
          </a:xfrm>
          <a:prstGeom prst="rect">
            <a:avLst/>
          </a:prstGeom>
          <a:ln w="0">
            <a:noFill/>
          </a:ln>
        </p:spPr>
      </p:pic>
      <p:pic>
        <p:nvPicPr>
          <p:cNvPr id="149" name="Imagen 5" descr=""/>
          <p:cNvPicPr/>
          <p:nvPr/>
        </p:nvPicPr>
        <p:blipFill>
          <a:blip r:embed="rId2"/>
          <a:stretch/>
        </p:blipFill>
        <p:spPr>
          <a:xfrm>
            <a:off x="482040" y="2820240"/>
            <a:ext cx="3528720" cy="1902960"/>
          </a:xfrm>
          <a:prstGeom prst="rect">
            <a:avLst/>
          </a:prstGeom>
          <a:ln w="0">
            <a:noFill/>
          </a:ln>
        </p:spPr>
      </p:pic>
      <p:pic>
        <p:nvPicPr>
          <p:cNvPr id="150" name="Imagen 6" descr=""/>
          <p:cNvPicPr/>
          <p:nvPr/>
        </p:nvPicPr>
        <p:blipFill>
          <a:blip r:embed="rId3"/>
          <a:stretch/>
        </p:blipFill>
        <p:spPr>
          <a:xfrm>
            <a:off x="4482360" y="1884600"/>
            <a:ext cx="3227040" cy="3774600"/>
          </a:xfrm>
          <a:prstGeom prst="rect">
            <a:avLst/>
          </a:prstGeom>
          <a:ln w="0">
            <a:noFill/>
          </a:ln>
        </p:spPr>
      </p:pic>
      <p:pic>
        <p:nvPicPr>
          <p:cNvPr id="151" name="Imagen 7" descr=""/>
          <p:cNvPicPr/>
          <p:nvPr/>
        </p:nvPicPr>
        <p:blipFill>
          <a:blip r:embed="rId4"/>
          <a:stretch/>
        </p:blipFill>
        <p:spPr>
          <a:xfrm>
            <a:off x="8153280" y="3105360"/>
            <a:ext cx="3553560" cy="133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2967120" y="83880"/>
            <a:ext cx="6555240" cy="9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26000"/>
          </a:bodyPr>
          <a:p>
            <a:pPr>
              <a:lnSpc>
                <a:spcPct val="90000"/>
              </a:lnSpc>
            </a:pPr>
            <a:r>
              <a:rPr b="1" lang="es-ES" sz="6700" spc="-1" strike="noStrike">
                <a:solidFill>
                  <a:srgbClr val="808080"/>
                </a:solidFill>
                <a:latin typeface="Arial Black"/>
              </a:rPr>
              <a:t>CUESTIONES CLAVE</a:t>
            </a:r>
            <a:endParaRPr b="0" lang="es-ES" sz="6700" spc="-1" strike="noStrike">
              <a:latin typeface="Arial"/>
            </a:endParaRPr>
          </a:p>
        </p:txBody>
      </p:sp>
      <p:pic>
        <p:nvPicPr>
          <p:cNvPr id="153" name="Imagen 6" descr=""/>
          <p:cNvPicPr/>
          <p:nvPr/>
        </p:nvPicPr>
        <p:blipFill>
          <a:blip r:embed="rId1"/>
          <a:srcRect l="0" t="43562" r="0" b="-19667"/>
          <a:stretch/>
        </p:blipFill>
        <p:spPr>
          <a:xfrm>
            <a:off x="2136600" y="939600"/>
            <a:ext cx="7385760" cy="357120"/>
          </a:xfrm>
          <a:prstGeom prst="rect">
            <a:avLst/>
          </a:prstGeom>
          <a:ln w="0">
            <a:noFill/>
          </a:ln>
        </p:spPr>
      </p:pic>
      <p:sp>
        <p:nvSpPr>
          <p:cNvPr id="154" name="CustomShape 2"/>
          <p:cNvSpPr/>
          <p:nvPr/>
        </p:nvSpPr>
        <p:spPr>
          <a:xfrm>
            <a:off x="763920" y="1186560"/>
            <a:ext cx="9928440" cy="545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br/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70c0"/>
                </a:solidFill>
                <a:latin typeface="Calibri"/>
              </a:rPr>
              <a:t>Que pasa cuando recibo el token en mi controlador</a:t>
            </a:r>
            <a:endParaRPr b="0" lang="es-ES" sz="3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70c0"/>
                </a:solidFill>
                <a:latin typeface="Calibri"/>
              </a:rPr>
              <a:t>Que pasa cuando caduca el token en mi aplicación</a:t>
            </a:r>
            <a:endParaRPr b="0" lang="es-ES" sz="3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70c0"/>
                </a:solidFill>
                <a:latin typeface="Calibri"/>
              </a:rPr>
              <a:t>Que pasa cuando realizamos logout en app/web</a:t>
            </a:r>
            <a:endParaRPr b="0" lang="es-ES" sz="3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70c0"/>
                </a:solidFill>
                <a:latin typeface="Calibri"/>
              </a:rPr>
              <a:t>Que pasa con mis token en devlocal y producción</a:t>
            </a:r>
            <a:endParaRPr b="0" lang="es-ES" sz="3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70c0"/>
                </a:solidFill>
                <a:latin typeface="Calibri"/>
              </a:rPr>
              <a:t>Que pasa si tengo varias API REST que usan JWT</a:t>
            </a:r>
            <a:endParaRPr b="0" lang="es-ES" sz="3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70c0"/>
                </a:solidFill>
                <a:latin typeface="Calibri"/>
              </a:rPr>
              <a:t>Quien y donde se gestionan los usuarios de mi API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Marcador de contenido 3" descr="Imagen que contiene persona, hombre&#10;&#10;Descripción generada con confianza alta"/>
          <p:cNvPicPr/>
          <p:nvPr/>
        </p:nvPicPr>
        <p:blipFill>
          <a:blip r:embed="rId1"/>
          <a:stretch/>
        </p:blipFill>
        <p:spPr>
          <a:xfrm>
            <a:off x="0" y="1274400"/>
            <a:ext cx="12191760" cy="5669640"/>
          </a:xfrm>
          <a:prstGeom prst="rect">
            <a:avLst/>
          </a:prstGeom>
          <a:ln w="0">
            <a:noFill/>
          </a:ln>
        </p:spPr>
      </p:pic>
      <p:sp>
        <p:nvSpPr>
          <p:cNvPr id="156" name="CustomShape 1"/>
          <p:cNvSpPr/>
          <p:nvPr/>
        </p:nvSpPr>
        <p:spPr>
          <a:xfrm>
            <a:off x="3302280" y="83880"/>
            <a:ext cx="6220080" cy="9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75000"/>
          </a:bodyPr>
          <a:p>
            <a:pPr>
              <a:lnSpc>
                <a:spcPct val="90000"/>
              </a:lnSpc>
            </a:pPr>
            <a:r>
              <a:rPr b="1" lang="es-ES" sz="6700" spc="-1" strike="noStrike">
                <a:solidFill>
                  <a:srgbClr val="808080"/>
                </a:solidFill>
                <a:latin typeface="Arial Black"/>
              </a:rPr>
              <a:t>PREGUNTAS</a:t>
            </a:r>
            <a:endParaRPr b="0" lang="es-ES" sz="6700" spc="-1" strike="noStrike">
              <a:latin typeface="Arial"/>
            </a:endParaRPr>
          </a:p>
        </p:txBody>
      </p:sp>
      <p:pic>
        <p:nvPicPr>
          <p:cNvPr id="157" name="Imagen 6" descr=""/>
          <p:cNvPicPr/>
          <p:nvPr/>
        </p:nvPicPr>
        <p:blipFill>
          <a:blip r:embed="rId2"/>
          <a:srcRect l="0" t="43562" r="0" b="-19667"/>
          <a:stretch/>
        </p:blipFill>
        <p:spPr>
          <a:xfrm>
            <a:off x="2790360" y="997200"/>
            <a:ext cx="6819480" cy="35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n 3" descr=""/>
          <p:cNvPicPr/>
          <p:nvPr/>
        </p:nvPicPr>
        <p:blipFill>
          <a:blip r:embed="rId1"/>
          <a:stretch/>
        </p:blipFill>
        <p:spPr>
          <a:xfrm>
            <a:off x="0" y="2520"/>
            <a:ext cx="12204000" cy="2055240"/>
          </a:xfrm>
          <a:prstGeom prst="rect">
            <a:avLst/>
          </a:prstGeom>
          <a:ln w="0"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2378160" y="2333520"/>
            <a:ext cx="8822880" cy="435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>
              <a:lnSpc>
                <a:spcPct val="100000"/>
              </a:lnSpc>
              <a:buClr>
                <a:srgbClr val="2e75b6"/>
              </a:buClr>
              <a:buFont typeface="Calibri Light"/>
              <a:buAutoNum type="arabicPeriod"/>
            </a:pPr>
            <a:r>
              <a:rPr b="1" lang="es-ES" sz="2800" spc="-1" strike="noStrike">
                <a:solidFill>
                  <a:srgbClr val="2e75b6"/>
                </a:solidFill>
                <a:latin typeface="Calibri"/>
              </a:rPr>
              <a:t>Conceptos básicos de seguridad</a:t>
            </a:r>
            <a:endParaRPr b="0" lang="es-E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2e75b6"/>
              </a:buClr>
              <a:buFont typeface="Calibri Light"/>
              <a:buAutoNum type="arabicPeriod"/>
            </a:pPr>
            <a:r>
              <a:rPr b="1" lang="es-ES" sz="2800" spc="-1" strike="noStrike">
                <a:solidFill>
                  <a:srgbClr val="2e75b6"/>
                </a:solidFill>
                <a:latin typeface="Calibri"/>
              </a:rPr>
              <a:t>Cookies vs Tokens</a:t>
            </a:r>
            <a:endParaRPr b="0" lang="es-E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2e75b6"/>
              </a:buClr>
              <a:buFont typeface="Calibri Light"/>
              <a:buAutoNum type="arabicPeriod"/>
            </a:pPr>
            <a:r>
              <a:rPr b="1" lang="es-ES" sz="2800" spc="-1" strike="noStrike">
                <a:solidFill>
                  <a:srgbClr val="2e75b6"/>
                </a:solidFill>
                <a:latin typeface="Calibri"/>
              </a:rPr>
              <a:t>Definiciones de JWT</a:t>
            </a:r>
            <a:endParaRPr b="0" lang="es-E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2e75b6"/>
              </a:buClr>
              <a:buFont typeface="Calibri Light"/>
              <a:buAutoNum type="arabicPeriod"/>
            </a:pPr>
            <a:r>
              <a:rPr b="1" lang="es-ES" sz="2800" spc="-1" strike="noStrike">
                <a:solidFill>
                  <a:srgbClr val="2e75b6"/>
                </a:solidFill>
                <a:latin typeface="Calibri"/>
              </a:rPr>
              <a:t>Fundamentos de JWT</a:t>
            </a:r>
            <a:endParaRPr b="0" lang="es-E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2e75b6"/>
              </a:buClr>
              <a:buFont typeface="Calibri Light"/>
              <a:buAutoNum type="arabicPeriod"/>
            </a:pPr>
            <a:r>
              <a:rPr b="1" lang="es-ES" sz="2800" spc="-1" strike="noStrike">
                <a:solidFill>
                  <a:srgbClr val="2e75b6"/>
                </a:solidFill>
                <a:latin typeface="Calibri"/>
              </a:rPr>
              <a:t>Anatomía de JWT</a:t>
            </a:r>
            <a:endParaRPr b="0" lang="es-E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2e75b6"/>
              </a:buClr>
              <a:buFont typeface="Calibri Light"/>
              <a:buAutoNum type="arabicPeriod"/>
            </a:pPr>
            <a:r>
              <a:rPr b="1" lang="es-ES" sz="2800" spc="-1" strike="noStrike">
                <a:solidFill>
                  <a:srgbClr val="2e75b6"/>
                </a:solidFill>
                <a:latin typeface="Calibri"/>
              </a:rPr>
              <a:t>Estructura de un Token</a:t>
            </a:r>
            <a:endParaRPr b="0" lang="es-E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2e75b6"/>
              </a:buClr>
              <a:buFont typeface="Calibri Light"/>
              <a:buAutoNum type="arabicPeriod"/>
            </a:pPr>
            <a:r>
              <a:rPr b="1" lang="es-ES" sz="2800" spc="-1" strike="noStrike">
                <a:solidFill>
                  <a:srgbClr val="2e75b6"/>
                </a:solidFill>
                <a:latin typeface="Calibri"/>
              </a:rPr>
              <a:t>Nuestros amigos debuggers</a:t>
            </a:r>
            <a:endParaRPr b="0" lang="es-E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2e75b6"/>
              </a:buClr>
              <a:buFont typeface="Calibri Light"/>
              <a:buAutoNum type="arabicPeriod"/>
            </a:pPr>
            <a:r>
              <a:rPr b="1" lang="es-ES" sz="2800" spc="-1" strike="noStrike">
                <a:solidFill>
                  <a:srgbClr val="2e75b6"/>
                </a:solidFill>
                <a:latin typeface="Calibri"/>
              </a:rPr>
              <a:t>Ciclo de vida de un Token</a:t>
            </a:r>
            <a:endParaRPr b="0" lang="es-E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2e75b6"/>
              </a:buClr>
              <a:buFont typeface="Calibri Light"/>
              <a:buAutoNum type="arabicPeriod"/>
            </a:pPr>
            <a:r>
              <a:rPr b="1" lang="es-ES" sz="2800" spc="-1" strike="noStrike">
                <a:solidFill>
                  <a:srgbClr val="2e75b6"/>
                </a:solidFill>
                <a:latin typeface="Calibri"/>
              </a:rPr>
              <a:t>Librerías y vulnerabilidades</a:t>
            </a:r>
            <a:endParaRPr b="0" lang="es-E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2e75b6"/>
              </a:buClr>
              <a:buFont typeface="Calibri Light"/>
              <a:buAutoNum type="arabicPeriod"/>
            </a:pPr>
            <a:r>
              <a:rPr b="1" lang="es-ES" sz="2800" spc="-1" strike="noStrike">
                <a:solidFill>
                  <a:srgbClr val="2e75b6"/>
                </a:solidFill>
                <a:latin typeface="Calibri"/>
              </a:rPr>
              <a:t>Vamos a la acción</a:t>
            </a: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3097080" y="330840"/>
            <a:ext cx="6220080" cy="993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26000"/>
          </a:bodyPr>
          <a:p>
            <a:pPr>
              <a:lnSpc>
                <a:spcPct val="90000"/>
              </a:lnSpc>
            </a:pPr>
            <a:r>
              <a:rPr b="1" lang="es-ES" sz="6700" spc="-1" strike="noStrike">
                <a:solidFill>
                  <a:srgbClr val="808080"/>
                </a:solidFill>
                <a:latin typeface="Arial Black"/>
              </a:rPr>
              <a:t>REFERENCIAS</a:t>
            </a:r>
            <a:endParaRPr b="0" lang="es-ES" sz="6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238680" y="1903320"/>
            <a:ext cx="11714400" cy="41011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https://enmilocalfunciona.io/construyendo-una-web-api-rest-segura-con-json-web-token-en-net-parte-i/</a:t>
            </a: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https://enmilocalfunciona.io/construyendo-una-web-api-rest-segura-con-json-web-token-en-net-parte-ii/</a:t>
            </a: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https://enmilocalfunciona.io/construyendo-una-web-api-rest-segura-con-json-web-token-en-net-parte-iii/</a:t>
            </a: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 u="sng">
                <a:solidFill>
                  <a:srgbClr val="0563c1"/>
                </a:solidFill>
                <a:uFillTx/>
                <a:latin typeface="Calibri"/>
                <a:hlinkClick r:id="rId4"/>
              </a:rPr>
              <a:t>https://github.com/santimacnet/WebAPI-Segura-JWT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 u="sng">
                <a:solidFill>
                  <a:srgbClr val="0563c1"/>
                </a:solidFill>
                <a:uFillTx/>
                <a:latin typeface="Calibri"/>
                <a:hlinkClick r:id="rId5"/>
              </a:rPr>
              <a:t>https://jwt.io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 u="sng">
                <a:solidFill>
                  <a:srgbClr val="0563c1"/>
                </a:solidFill>
                <a:uFillTx/>
                <a:latin typeface="Calibri"/>
                <a:hlinkClick r:id="rId6"/>
              </a:rPr>
              <a:t>https://www.jsonwebtoken.io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 u="sng">
                <a:solidFill>
                  <a:srgbClr val="0563c1"/>
                </a:solidFill>
                <a:uFillTx/>
                <a:latin typeface="Calibri"/>
                <a:hlinkClick r:id="rId7"/>
              </a:rPr>
              <a:t>https://tools.ietf.org/html/rfc7519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 u="sng">
                <a:solidFill>
                  <a:srgbClr val="0563c1"/>
                </a:solidFill>
                <a:uFillTx/>
                <a:latin typeface="Calibri"/>
                <a:hlinkClick r:id="rId8"/>
              </a:rPr>
              <a:t>https://docs.microsoft.com/en-us/security-updates/securityadvisories/2017/3214296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 u="sng">
                <a:solidFill>
                  <a:srgbClr val="0563c1"/>
                </a:solidFill>
                <a:uFillTx/>
                <a:latin typeface="Calibri"/>
                <a:hlinkClick r:id="rId9"/>
              </a:rPr>
              <a:t>https://auth0.com/blog/ten-things-you-should-know-about-tokens-and-cookies/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0" name="Imagen 3" descr=""/>
          <p:cNvPicPr/>
          <p:nvPr/>
        </p:nvPicPr>
        <p:blipFill>
          <a:blip r:embed="rId10"/>
          <a:stretch/>
        </p:blipFill>
        <p:spPr>
          <a:xfrm>
            <a:off x="2755080" y="1117800"/>
            <a:ext cx="6819480" cy="56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Imagen 3" descr=""/>
          <p:cNvPicPr/>
          <p:nvPr/>
        </p:nvPicPr>
        <p:blipFill>
          <a:blip r:embed="rId1"/>
          <a:stretch/>
        </p:blipFill>
        <p:spPr>
          <a:xfrm>
            <a:off x="0" y="2520"/>
            <a:ext cx="12204000" cy="2055240"/>
          </a:xfrm>
          <a:prstGeom prst="rect">
            <a:avLst/>
          </a:prstGeom>
          <a:ln w="0"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228600" y="2108520"/>
            <a:ext cx="12191760" cy="70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es-ES" sz="4000" spc="-1" strike="noStrike">
                <a:solidFill>
                  <a:srgbClr val="2e75b6"/>
                </a:solidFill>
                <a:latin typeface="Calibri Light"/>
              </a:rPr>
              <a:t>UN REPASO A CONCEPTOS BASICOS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28600" y="2812680"/>
            <a:ext cx="3697560" cy="35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000000"/>
                </a:solidFill>
                <a:latin typeface="Calibri"/>
              </a:rPr>
              <a:t>Autenticación</a:t>
            </a: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s-E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Recepción hotel</a:t>
            </a:r>
            <a:endParaRPr b="0" lang="es-E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Login con password</a:t>
            </a:r>
            <a:endParaRPr b="0" lang="es-E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HTTP 401 Unauthorized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000000"/>
                </a:solidFill>
                <a:latin typeface="Calibri"/>
              </a:rPr>
              <a:t>Autorización</a:t>
            </a:r>
            <a:endParaRPr b="0" lang="es-ES" sz="3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Llave de la habitación </a:t>
            </a:r>
            <a:endParaRPr b="0" lang="es-E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Permisos de acceso</a:t>
            </a:r>
            <a:endParaRPr b="0" lang="es-E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HTTP 403 Forbidden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90" name="Imagen 5" descr=""/>
          <p:cNvPicPr/>
          <p:nvPr/>
        </p:nvPicPr>
        <p:blipFill>
          <a:blip r:embed="rId2"/>
          <a:stretch/>
        </p:blipFill>
        <p:spPr>
          <a:xfrm>
            <a:off x="4383720" y="2812680"/>
            <a:ext cx="7323480" cy="3705120"/>
          </a:xfrm>
          <a:prstGeom prst="rect">
            <a:avLst/>
          </a:prstGeom>
          <a:ln w="0">
            <a:noFill/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n 3" descr=""/>
          <p:cNvPicPr/>
          <p:nvPr/>
        </p:nvPicPr>
        <p:blipFill>
          <a:blip r:embed="rId1"/>
          <a:stretch/>
        </p:blipFill>
        <p:spPr>
          <a:xfrm>
            <a:off x="0" y="2520"/>
            <a:ext cx="12204000" cy="2055240"/>
          </a:xfrm>
          <a:prstGeom prst="rect">
            <a:avLst/>
          </a:prstGeom>
          <a:ln w="0">
            <a:noFill/>
          </a:ln>
        </p:spPr>
      </p:pic>
      <p:pic>
        <p:nvPicPr>
          <p:cNvPr id="92" name="Imagen 2" descr=""/>
          <p:cNvPicPr/>
          <p:nvPr/>
        </p:nvPicPr>
        <p:blipFill>
          <a:blip r:embed="rId2"/>
          <a:stretch/>
        </p:blipFill>
        <p:spPr>
          <a:xfrm>
            <a:off x="264960" y="2635200"/>
            <a:ext cx="5708880" cy="2905200"/>
          </a:xfrm>
          <a:prstGeom prst="rect">
            <a:avLst/>
          </a:prstGeom>
          <a:ln w="0">
            <a:noFill/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</a:effectLst>
        </p:spPr>
      </p:pic>
      <p:sp>
        <p:nvSpPr>
          <p:cNvPr id="93" name="CustomShape 1"/>
          <p:cNvSpPr/>
          <p:nvPr/>
        </p:nvSpPr>
        <p:spPr>
          <a:xfrm>
            <a:off x="291240" y="5712840"/>
            <a:ext cx="528048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Cookies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: WebForms, asp.net mvc, etc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Sesión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: Necesitan ser guardas en el servidor, -Escalable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Datos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: Contiene la sessionID, AUTH del usuario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94" name="Imagen 5" descr=""/>
          <p:cNvPicPr/>
          <p:nvPr/>
        </p:nvPicPr>
        <p:blipFill>
          <a:blip r:embed="rId3"/>
          <a:stretch/>
        </p:blipFill>
        <p:spPr>
          <a:xfrm>
            <a:off x="6217920" y="2635200"/>
            <a:ext cx="5838480" cy="2905200"/>
          </a:xfrm>
          <a:prstGeom prst="rect">
            <a:avLst/>
          </a:prstGeom>
          <a:ln w="0">
            <a:noFill/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</a:effectLst>
        </p:spPr>
      </p:pic>
      <p:sp>
        <p:nvSpPr>
          <p:cNvPr id="95" name="CustomShape 2"/>
          <p:cNvSpPr/>
          <p:nvPr/>
        </p:nvSpPr>
        <p:spPr>
          <a:xfrm>
            <a:off x="6270480" y="5781600"/>
            <a:ext cx="583848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Tokens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: Api key, OAuth2, openID, SSO, etc.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Sesión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: Se almacena en cada cliente, +Escalable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Datos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: Contiene información del usuario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-122040" y="1971000"/>
            <a:ext cx="12191760" cy="70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es-ES" sz="4000" spc="-1" strike="noStrike">
                <a:solidFill>
                  <a:srgbClr val="2e75b6"/>
                </a:solidFill>
                <a:latin typeface="Calibri Light"/>
              </a:rPr>
              <a:t>Cookies vs Tokens</a:t>
            </a:r>
            <a:endParaRPr b="0" lang="es-E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Imagen 3" descr=""/>
          <p:cNvPicPr/>
          <p:nvPr/>
        </p:nvPicPr>
        <p:blipFill>
          <a:blip r:embed="rId1"/>
          <a:stretch/>
        </p:blipFill>
        <p:spPr>
          <a:xfrm>
            <a:off x="0" y="2520"/>
            <a:ext cx="12204000" cy="2055240"/>
          </a:xfrm>
          <a:prstGeom prst="rect">
            <a:avLst/>
          </a:prstGeom>
          <a:ln w="0">
            <a:noFill/>
          </a:ln>
        </p:spPr>
      </p:pic>
      <p:pic>
        <p:nvPicPr>
          <p:cNvPr id="98" name="Imagen 2" descr=""/>
          <p:cNvPicPr/>
          <p:nvPr/>
        </p:nvPicPr>
        <p:blipFill>
          <a:blip r:embed="rId2"/>
          <a:stretch/>
        </p:blipFill>
        <p:spPr>
          <a:xfrm>
            <a:off x="346680" y="2181600"/>
            <a:ext cx="4673520" cy="1738800"/>
          </a:xfrm>
          <a:prstGeom prst="rect">
            <a:avLst/>
          </a:prstGeom>
          <a:ln w="0">
            <a:noFill/>
          </a:ln>
        </p:spPr>
      </p:pic>
      <p:pic>
        <p:nvPicPr>
          <p:cNvPr id="99" name="Imagen 4" descr=""/>
          <p:cNvPicPr/>
          <p:nvPr/>
        </p:nvPicPr>
        <p:blipFill>
          <a:blip r:embed="rId3"/>
          <a:stretch/>
        </p:blipFill>
        <p:spPr>
          <a:xfrm>
            <a:off x="315720" y="4044600"/>
            <a:ext cx="11171520" cy="1990080"/>
          </a:xfrm>
          <a:prstGeom prst="rect">
            <a:avLst/>
          </a:prstGeom>
          <a:ln w="0">
            <a:noFill/>
          </a:ln>
        </p:spPr>
      </p:pic>
      <p:sp>
        <p:nvSpPr>
          <p:cNvPr id="100" name="CustomShape 1"/>
          <p:cNvSpPr/>
          <p:nvPr/>
        </p:nvSpPr>
        <p:spPr>
          <a:xfrm>
            <a:off x="374400" y="6312960"/>
            <a:ext cx="4617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 u="sng">
                <a:solidFill>
                  <a:srgbClr val="0563c1"/>
                </a:solidFill>
                <a:uFillTx/>
                <a:latin typeface="Calibri"/>
                <a:hlinkClick r:id="rId4"/>
              </a:rPr>
              <a:t>https://es.wikipedia.org/wiki/JSON_Web_Token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01" name="Imagen 6" descr=""/>
          <p:cNvPicPr/>
          <p:nvPr/>
        </p:nvPicPr>
        <p:blipFill>
          <a:blip r:embed="rId5"/>
          <a:stretch/>
        </p:blipFill>
        <p:spPr>
          <a:xfrm>
            <a:off x="6819840" y="2179440"/>
            <a:ext cx="4561920" cy="1019160"/>
          </a:xfrm>
          <a:prstGeom prst="rect">
            <a:avLst/>
          </a:prstGeom>
          <a:ln w="0">
            <a:noFill/>
          </a:ln>
        </p:spPr>
      </p:pic>
      <p:pic>
        <p:nvPicPr>
          <p:cNvPr id="102" name="Imagen 7" descr=""/>
          <p:cNvPicPr/>
          <p:nvPr/>
        </p:nvPicPr>
        <p:blipFill>
          <a:blip r:embed="rId6"/>
          <a:stretch/>
        </p:blipFill>
        <p:spPr>
          <a:xfrm>
            <a:off x="5439600" y="2526480"/>
            <a:ext cx="5942160" cy="1587240"/>
          </a:xfrm>
          <a:prstGeom prst="rect">
            <a:avLst/>
          </a:prstGeom>
          <a:ln w="0"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7983360" y="6336720"/>
            <a:ext cx="337248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 u="sng">
                <a:solidFill>
                  <a:srgbClr val="0563c1"/>
                </a:solidFill>
                <a:uFillTx/>
                <a:latin typeface="Calibri"/>
                <a:hlinkClick r:id="rId7"/>
              </a:rPr>
              <a:t>https://tools.ietf.org/html/rfc7519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Imagen 3" descr=""/>
          <p:cNvPicPr/>
          <p:nvPr/>
        </p:nvPicPr>
        <p:blipFill>
          <a:blip r:embed="rId1"/>
          <a:stretch/>
        </p:blipFill>
        <p:spPr>
          <a:xfrm>
            <a:off x="0" y="2520"/>
            <a:ext cx="12204000" cy="2055240"/>
          </a:xfrm>
          <a:prstGeom prst="rect">
            <a:avLst/>
          </a:prstGeom>
          <a:ln w="0"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3490560" y="2212920"/>
            <a:ext cx="8373600" cy="22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Desktop, Mobile &amp; Web Ready!!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Ligero: podemos codificar gran cantidad de datos y pasarlo como una cadena.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Self-container: Delegamos mantener el estado al cliente.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Stateless: Creamos servicios optimizados desacoplados del servidor .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Scalable: Los webserver pueden escalar sin problemas y aumentar en rendimiento.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La información es confiable porque está firmada digitalmente.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s-ES" sz="1800" spc="-1" strike="noStrike">
                <a:solidFill>
                  <a:srgbClr val="000000"/>
                </a:solidFill>
                <a:latin typeface="Calibri"/>
              </a:rPr>
              <a:t>"Authorization: Bearer token“ es l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a forma más común de enviarlo (existen otras).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¡Nos olvidamos de cookies!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3490560" y="5676120"/>
            <a:ext cx="809100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Los JWT son mecanismos para transferir datos, no para asegurarlo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Los JWT son seguros cuando se utiliza conjuntamente con HTTPS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07" name="Imagen 5" descr=""/>
          <p:cNvPicPr/>
          <p:nvPr/>
        </p:nvPicPr>
        <p:blipFill>
          <a:blip r:embed="rId2"/>
          <a:stretch/>
        </p:blipFill>
        <p:spPr>
          <a:xfrm>
            <a:off x="412920" y="5421960"/>
            <a:ext cx="2423880" cy="1115280"/>
          </a:xfrm>
          <a:prstGeom prst="rect">
            <a:avLst/>
          </a:prstGeom>
          <a:ln w="0">
            <a:noFill/>
          </a:ln>
        </p:spPr>
      </p:pic>
      <p:pic>
        <p:nvPicPr>
          <p:cNvPr id="108" name="Imagen 6" descr=""/>
          <p:cNvPicPr/>
          <p:nvPr/>
        </p:nvPicPr>
        <p:blipFill>
          <a:blip r:embed="rId3"/>
          <a:stretch/>
        </p:blipFill>
        <p:spPr>
          <a:xfrm>
            <a:off x="327600" y="2499480"/>
            <a:ext cx="2964240" cy="1258200"/>
          </a:xfrm>
          <a:prstGeom prst="rect">
            <a:avLst/>
          </a:prstGeom>
          <a:ln w="0">
            <a:noFill/>
          </a:ln>
        </p:spPr>
      </p:pic>
      <p:sp>
        <p:nvSpPr>
          <p:cNvPr id="109" name="CustomShape 3"/>
          <p:cNvSpPr/>
          <p:nvPr/>
        </p:nvSpPr>
        <p:spPr>
          <a:xfrm>
            <a:off x="918720" y="6459120"/>
            <a:ext cx="11032200" cy="364680"/>
          </a:xfrm>
          <a:prstGeom prst="rect">
            <a:avLst/>
          </a:prstGeom>
          <a:gradFill rotWithShape="0">
            <a:gsLst>
              <a:gs pos="0">
                <a:srgbClr val="6082ca"/>
              </a:gs>
              <a:gs pos="100000">
                <a:srgbClr val="3d6fc9"/>
              </a:gs>
            </a:gsLst>
            <a:lin ang="5400000"/>
          </a:gradFill>
          <a:ln w="0">
            <a:noFill/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</a:rPr>
              <a:t>RECORDAR: Siempre, debemos usar HTTPS entre el cliente/servidor para encriptar las peticiones.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3490560" y="4775400"/>
            <a:ext cx="87134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JWT sirve para transmitir información de un usuario garantizando integridad de datos entre un cliente/servidor mediante una cadena de texto codificada en Base64.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11" name="Imagen 9" descr=""/>
          <p:cNvPicPr/>
          <p:nvPr/>
        </p:nvPicPr>
        <p:blipFill>
          <a:blip r:embed="rId4"/>
          <a:stretch/>
        </p:blipFill>
        <p:spPr>
          <a:xfrm>
            <a:off x="412920" y="4358520"/>
            <a:ext cx="2232000" cy="83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Imagen 3" descr=""/>
          <p:cNvPicPr/>
          <p:nvPr/>
        </p:nvPicPr>
        <p:blipFill>
          <a:blip r:embed="rId1"/>
          <a:stretch/>
        </p:blipFill>
        <p:spPr>
          <a:xfrm>
            <a:off x="0" y="2520"/>
            <a:ext cx="12204000" cy="2055240"/>
          </a:xfrm>
          <a:prstGeom prst="rect">
            <a:avLst/>
          </a:prstGeom>
          <a:ln w="0">
            <a:noFill/>
          </a:ln>
        </p:spPr>
      </p:pic>
      <p:sp>
        <p:nvSpPr>
          <p:cNvPr id="113" name="CustomShape 1"/>
          <p:cNvSpPr/>
          <p:nvPr/>
        </p:nvSpPr>
        <p:spPr>
          <a:xfrm>
            <a:off x="0" y="1815480"/>
            <a:ext cx="12204000" cy="115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es-ES" sz="4800" spc="-1" strike="noStrike">
                <a:solidFill>
                  <a:srgbClr val="2e75b6"/>
                </a:solidFill>
                <a:latin typeface="Calibri Light"/>
              </a:rPr>
              <a:t>ANATOMIA DEL TOKEN</a:t>
            </a:r>
            <a:endParaRPr b="0" lang="es-ES" sz="48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798480" y="5130720"/>
            <a:ext cx="10308960" cy="15526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000000"/>
                </a:solidFill>
                <a:latin typeface="Calibri"/>
              </a:rPr>
              <a:t>HEADER</a:t>
            </a: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: Indica el algoritmo y tipo de Token.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000000"/>
                </a:solidFill>
                <a:latin typeface="Calibri"/>
              </a:rPr>
              <a:t>PAYLOAD</a:t>
            </a: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: Datos de usuario/claims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000000"/>
                </a:solidFill>
                <a:latin typeface="Calibri"/>
              </a:rPr>
              <a:t>SIGNATURE</a:t>
            </a: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: la firma, para verificar que el token es válido.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115" name="Imagen 5" descr=""/>
          <p:cNvPicPr/>
          <p:nvPr/>
        </p:nvPicPr>
        <p:blipFill>
          <a:blip r:embed="rId2"/>
          <a:srcRect l="5732" t="0" r="4992" b="10343"/>
          <a:stretch/>
        </p:blipFill>
        <p:spPr>
          <a:xfrm>
            <a:off x="1395720" y="3020400"/>
            <a:ext cx="8939160" cy="1864080"/>
          </a:xfrm>
          <a:prstGeom prst="rect">
            <a:avLst/>
          </a:prstGeom>
          <a:ln w="0">
            <a:noFill/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Imagen 3" descr=""/>
          <p:cNvPicPr/>
          <p:nvPr/>
        </p:nvPicPr>
        <p:blipFill>
          <a:blip r:embed="rId1"/>
          <a:stretch/>
        </p:blipFill>
        <p:spPr>
          <a:xfrm>
            <a:off x="0" y="2520"/>
            <a:ext cx="12204000" cy="2055240"/>
          </a:xfrm>
          <a:prstGeom prst="rect">
            <a:avLst/>
          </a:prstGeom>
          <a:ln w="0"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0" y="1947240"/>
            <a:ext cx="12191760" cy="115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es-ES" sz="6000" spc="-1" strike="noStrike">
                <a:solidFill>
                  <a:srgbClr val="2e75b6"/>
                </a:solidFill>
                <a:latin typeface="Calibri Light"/>
              </a:rPr>
              <a:t>ESTRUCTURA DEL TOKEN (Claims)</a:t>
            </a:r>
            <a:endParaRPr b="0" lang="es-ES" sz="60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747040" y="3234600"/>
            <a:ext cx="6284160" cy="22849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Claims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: No son obligatorios.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Claims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: Se recomienda seguir este formato.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Claims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: No todas las librerías .NET los implementan.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jti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: Es muy útil para usar Tokens de un solo uso y evitar ataques.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Especificación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: </a:t>
            </a:r>
            <a:r>
              <a:rPr b="0" lang="es-ES" sz="1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https://tools.ietf.org/html/rfc7519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  <p:pic>
        <p:nvPicPr>
          <p:cNvPr id="119" name="Imagen 5" descr="Imagen que contiene captura de pantalla&#10;&#10;Descripción generada con confianza muy alta"/>
          <p:cNvPicPr/>
          <p:nvPr/>
        </p:nvPicPr>
        <p:blipFill>
          <a:blip r:embed="rId3"/>
          <a:stretch/>
        </p:blipFill>
        <p:spPr>
          <a:xfrm>
            <a:off x="299880" y="3234600"/>
            <a:ext cx="5318640" cy="3419280"/>
          </a:xfrm>
          <a:prstGeom prst="rect">
            <a:avLst/>
          </a:prstGeom>
          <a:ln w="0">
            <a:noFill/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n 3" descr=""/>
          <p:cNvPicPr/>
          <p:nvPr/>
        </p:nvPicPr>
        <p:blipFill>
          <a:blip r:embed="rId1"/>
          <a:stretch/>
        </p:blipFill>
        <p:spPr>
          <a:xfrm>
            <a:off x="0" y="2520"/>
            <a:ext cx="12204000" cy="2055240"/>
          </a:xfrm>
          <a:prstGeom prst="rect">
            <a:avLst/>
          </a:prstGeom>
          <a:ln w="0"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0" y="1767960"/>
            <a:ext cx="12191760" cy="115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es-ES" sz="4800" spc="-1" strike="noStrike">
                <a:solidFill>
                  <a:srgbClr val="2e75b6"/>
                </a:solidFill>
                <a:latin typeface="Calibri Light"/>
              </a:rPr>
              <a:t>JWT – ESTRUCTURA DEL TOKEN</a:t>
            </a:r>
            <a:endParaRPr b="0" lang="es-ES" sz="48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825480" y="5134680"/>
            <a:ext cx="10308960" cy="16149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HEADER:</a:t>
            </a: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 Algoritmo Hash HS256 y token JWT.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PAYLOAD</a:t>
            </a: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: Datos de nombre usuario y lo que necesite nuestra API para validar la petición, recordar que nosotros generamos el token y podemos incluir todos los atributos que queramos.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SIGNATURE</a:t>
            </a: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: Firma para la integridad del Token 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Aquí lo importante es el “SECRET" con el que firmamos y que ahora explicaremos.</a:t>
            </a:r>
            <a:endParaRPr b="0" lang="es-ES" sz="2000" spc="-1" strike="noStrike">
              <a:latin typeface="Arial"/>
            </a:endParaRPr>
          </a:p>
        </p:txBody>
      </p:sp>
      <p:pic>
        <p:nvPicPr>
          <p:cNvPr id="123" name="Imagen 5" descr="Imagen que contiene captura de pantalla&#10;&#10;Descripción generada con confianza muy alta"/>
          <p:cNvPicPr/>
          <p:nvPr/>
        </p:nvPicPr>
        <p:blipFill>
          <a:blip r:embed="rId2"/>
          <a:stretch/>
        </p:blipFill>
        <p:spPr>
          <a:xfrm>
            <a:off x="1557000" y="2923200"/>
            <a:ext cx="8226360" cy="2055240"/>
          </a:xfrm>
          <a:prstGeom prst="rect">
            <a:avLst/>
          </a:prstGeom>
          <a:ln w="0">
            <a:noFill/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Application>LibreOffice/7.0.0.3$Windows_X86_64 LibreOffice_project/8061b3e9204bef6b321a21033174034a5e2ea88e</Application>
  <Words>630</Words>
  <Paragraphs>96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2018-09-20T11:39:33Z</dcterms:created>
  <dc:creator>Santiago Macías Rodríguez</dc:creator>
  <dc:description/>
  <dc:language>es-ES</dc:language>
  <cp:lastModifiedBy/>
  <dcterms:modified xsi:type="dcterms:W3CDTF">2020-09-12T07:34:11Z</dcterms:modified>
  <cp:revision>42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