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2" r:id="rId16"/>
    <p:sldId id="273" r:id="rId17"/>
    <p:sldId id="274" r:id="rId18"/>
  </p:sldIdLst>
  <p:sldSz cx="12192000" cy="6858000"/>
  <p:notesSz cx="7559675" cy="10691813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60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E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1EFDC174-8A20-434A-859F-F1B279171FF8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16/06/2025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3248095-C310-4B5A-B416-BC9C39A479B5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s-ES" sz="4400" b="0" strike="noStrike" spc="-1">
                <a:solidFill>
                  <a:srgbClr val="000000"/>
                </a:solidFill>
                <a:latin typeface="Calibri Light"/>
              </a:rPr>
              <a:t>Haga clic para modificar el estilo de título del patrón</a:t>
            </a: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Editar los estilos de texto del patrón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Segundo nivel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Tercer nivel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Cuarto nivel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Quinto nivel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72800CF-ADBD-4FC4-B109-702A495B967C}" type="datetime">
              <a:rPr lang="es-ES" sz="1200" b="0" strike="noStrike" spc="-1">
                <a:solidFill>
                  <a:srgbClr val="8B8B8B"/>
                </a:solidFill>
                <a:latin typeface="Calibri"/>
              </a:rPr>
              <a:t>16/06/2025</a:t>
            </a:fld>
            <a:endParaRPr lang="es-E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s-E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65B89B8-48F3-4A1F-BBF3-A813C19E2654}" type="slidenum">
              <a:rPr lang="es-E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ools.ietf.org/html/rfc7519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es.wikipedia.org/wiki/JSON_Web_Token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751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174920" y="2520720"/>
            <a:ext cx="7423200" cy="1677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4800" b="1" strike="noStrike" spc="-1" dirty="0">
                <a:solidFill>
                  <a:srgbClr val="2E75B6"/>
                </a:solidFill>
                <a:latin typeface="Calibri Light"/>
              </a:rPr>
              <a:t>Protegiendo tu API REST con JWT en aplicaciones</a:t>
            </a:r>
            <a:endParaRPr lang="es-ES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3" name="Imagen 3"/>
          <p:cNvPicPr/>
          <p:nvPr/>
        </p:nvPicPr>
        <p:blipFill>
          <a:blip r:embed="rId2"/>
          <a:stretch/>
        </p:blipFill>
        <p:spPr>
          <a:xfrm>
            <a:off x="0" y="2520"/>
            <a:ext cx="12204000" cy="2055240"/>
          </a:xfrm>
          <a:prstGeom prst="rect">
            <a:avLst/>
          </a:prstGeom>
          <a:ln w="0">
            <a:noFill/>
          </a:ln>
        </p:spPr>
      </p:pic>
      <p:pic>
        <p:nvPicPr>
          <p:cNvPr id="84" name="Imagen 5"/>
          <p:cNvPicPr/>
          <p:nvPr/>
        </p:nvPicPr>
        <p:blipFill>
          <a:blip r:embed="rId3"/>
          <a:srcRect l="35097" r="34518"/>
          <a:stretch/>
        </p:blipFill>
        <p:spPr>
          <a:xfrm>
            <a:off x="412920" y="2484720"/>
            <a:ext cx="3704040" cy="3483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n 3"/>
          <p:cNvPicPr/>
          <p:nvPr/>
        </p:nvPicPr>
        <p:blipFill>
          <a:blip r:embed="rId2"/>
          <a:stretch/>
        </p:blipFill>
        <p:spPr>
          <a:xfrm>
            <a:off x="0" y="2520"/>
            <a:ext cx="12204000" cy="2055240"/>
          </a:xfrm>
          <a:prstGeom prst="rect">
            <a:avLst/>
          </a:prstGeom>
          <a:ln w="0">
            <a:noFill/>
          </a:ln>
        </p:spPr>
      </p:pic>
      <p:sp>
        <p:nvSpPr>
          <p:cNvPr id="125" name="CustomShape 1"/>
          <p:cNvSpPr/>
          <p:nvPr/>
        </p:nvSpPr>
        <p:spPr>
          <a:xfrm>
            <a:off x="-174240" y="1760040"/>
            <a:ext cx="12191760" cy="11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5400" b="1" strike="noStrike" spc="-1">
                <a:solidFill>
                  <a:srgbClr val="2E75B6"/>
                </a:solidFill>
                <a:latin typeface="Calibri Light"/>
              </a:rPr>
              <a:t>NUESTRO AMIGOS DEBUGGERS</a:t>
            </a:r>
            <a:endParaRPr lang="es-ES" sz="5400" b="0" strike="noStrike" spc="-1">
              <a:latin typeface="Arial"/>
            </a:endParaRPr>
          </a:p>
        </p:txBody>
      </p:sp>
      <p:pic>
        <p:nvPicPr>
          <p:cNvPr id="126" name="Imagen 5"/>
          <p:cNvPicPr/>
          <p:nvPr/>
        </p:nvPicPr>
        <p:blipFill>
          <a:blip r:embed="rId3"/>
          <a:stretch/>
        </p:blipFill>
        <p:spPr>
          <a:xfrm>
            <a:off x="234360" y="2981880"/>
            <a:ext cx="5620680" cy="2433240"/>
          </a:xfrm>
          <a:prstGeom prst="rect">
            <a:avLst/>
          </a:prstGeom>
          <a:ln w="0">
            <a:noFill/>
          </a:ln>
        </p:spPr>
      </p:pic>
      <p:pic>
        <p:nvPicPr>
          <p:cNvPr id="127" name="Imagen 8"/>
          <p:cNvPicPr/>
          <p:nvPr/>
        </p:nvPicPr>
        <p:blipFill>
          <a:blip r:embed="rId4"/>
          <a:stretch/>
        </p:blipFill>
        <p:spPr>
          <a:xfrm>
            <a:off x="3154680" y="4689000"/>
            <a:ext cx="4580640" cy="2026080"/>
          </a:xfrm>
          <a:prstGeom prst="rect">
            <a:avLst/>
          </a:prstGeom>
          <a:ln w="9525">
            <a:solidFill>
              <a:schemeClr val="dk1"/>
            </a:solidFill>
            <a:round/>
          </a:ln>
        </p:spPr>
      </p:pic>
      <p:pic>
        <p:nvPicPr>
          <p:cNvPr id="128" name="Imagen 10"/>
          <p:cNvPicPr/>
          <p:nvPr/>
        </p:nvPicPr>
        <p:blipFill>
          <a:blip r:embed="rId5"/>
          <a:stretch/>
        </p:blipFill>
        <p:spPr>
          <a:xfrm>
            <a:off x="6914160" y="3008520"/>
            <a:ext cx="4867920" cy="2333880"/>
          </a:xfrm>
          <a:prstGeom prst="rect">
            <a:avLst/>
          </a:prstGeom>
          <a:ln w="9525">
            <a:solidFill>
              <a:schemeClr val="dk1"/>
            </a:solidFill>
            <a:rou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n 3"/>
          <p:cNvPicPr/>
          <p:nvPr/>
        </p:nvPicPr>
        <p:blipFill>
          <a:blip r:embed="rId2"/>
          <a:stretch/>
        </p:blipFill>
        <p:spPr>
          <a:xfrm>
            <a:off x="0" y="2520"/>
            <a:ext cx="12204000" cy="2055240"/>
          </a:xfrm>
          <a:prstGeom prst="rect">
            <a:avLst/>
          </a:prstGeom>
          <a:ln w="0">
            <a:noFill/>
          </a:ln>
        </p:spPr>
      </p:pic>
      <p:pic>
        <p:nvPicPr>
          <p:cNvPr id="130" name="Imagen 2" descr="Imagen que contiene captura de pantalla&#10;&#10;Descripción generada con confianza muy alta"/>
          <p:cNvPicPr/>
          <p:nvPr/>
        </p:nvPicPr>
        <p:blipFill>
          <a:blip r:embed="rId3"/>
          <a:stretch/>
        </p:blipFill>
        <p:spPr>
          <a:xfrm>
            <a:off x="493560" y="2190240"/>
            <a:ext cx="5189040" cy="3962160"/>
          </a:xfrm>
          <a:prstGeom prst="rect">
            <a:avLst/>
          </a:prstGeom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</p:pic>
      <p:pic>
        <p:nvPicPr>
          <p:cNvPr id="131" name="Imagen 4" descr="Imagen que contiene captura de pantalla&#10;&#10;Descripción generada con confianza muy alta"/>
          <p:cNvPicPr/>
          <p:nvPr/>
        </p:nvPicPr>
        <p:blipFill>
          <a:blip r:embed="rId4"/>
          <a:stretch/>
        </p:blipFill>
        <p:spPr>
          <a:xfrm>
            <a:off x="6292440" y="2240280"/>
            <a:ext cx="5306040" cy="3912120"/>
          </a:xfrm>
          <a:prstGeom prst="rect">
            <a:avLst/>
          </a:prstGeom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</p:pic>
      <p:sp>
        <p:nvSpPr>
          <p:cNvPr id="132" name="CustomShape 1"/>
          <p:cNvSpPr/>
          <p:nvPr/>
        </p:nvSpPr>
        <p:spPr>
          <a:xfrm>
            <a:off x="285120" y="6284520"/>
            <a:ext cx="11621880" cy="395280"/>
          </a:xfrm>
          <a:prstGeom prst="rect">
            <a:avLst/>
          </a:prstGeom>
          <a:gradFill rotWithShape="0">
            <a:gsLst>
              <a:gs pos="0">
                <a:srgbClr val="71A6DA"/>
              </a:gs>
              <a:gs pos="100000">
                <a:srgbClr val="549ADA"/>
              </a:gs>
            </a:gsLst>
            <a:lin ang="5400000"/>
          </a:gra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FFFFFF"/>
                </a:solidFill>
                <a:latin typeface="Calibri"/>
              </a:rPr>
              <a:t>DEMO</a:t>
            </a:r>
            <a:r>
              <a:rPr lang="es-ES" sz="2000" b="0" strike="noStrike" spc="-1">
                <a:solidFill>
                  <a:srgbClr val="FFFFFF"/>
                </a:solidFill>
                <a:latin typeface="Calibri"/>
              </a:rPr>
              <a:t>: Lo importante es el </a:t>
            </a:r>
            <a:r>
              <a:rPr lang="es-ES" sz="2000" b="1" strike="noStrike" spc="-1">
                <a:solidFill>
                  <a:srgbClr val="FFFFFF"/>
                </a:solidFill>
                <a:latin typeface="Calibri"/>
              </a:rPr>
              <a:t>SECRET</a:t>
            </a:r>
            <a:r>
              <a:rPr lang="es-ES" sz="2000" b="0" strike="noStrike" spc="-1">
                <a:solidFill>
                  <a:srgbClr val="FFFFFF"/>
                </a:solidFill>
                <a:latin typeface="Calibri"/>
              </a:rPr>
              <a:t> con el que firmamos el token y no debemos darlo a nadie.</a:t>
            </a:r>
            <a:endParaRPr lang="es-E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n 3"/>
          <p:cNvPicPr/>
          <p:nvPr/>
        </p:nvPicPr>
        <p:blipFill>
          <a:blip r:embed="rId2"/>
          <a:stretch/>
        </p:blipFill>
        <p:spPr>
          <a:xfrm>
            <a:off x="0" y="2520"/>
            <a:ext cx="12204000" cy="2055240"/>
          </a:xfrm>
          <a:prstGeom prst="rect">
            <a:avLst/>
          </a:prstGeom>
          <a:ln w="0">
            <a:noFill/>
          </a:ln>
        </p:spPr>
      </p:pic>
      <p:sp>
        <p:nvSpPr>
          <p:cNvPr id="142" name="CustomShape 1"/>
          <p:cNvSpPr/>
          <p:nvPr/>
        </p:nvSpPr>
        <p:spPr>
          <a:xfrm>
            <a:off x="0" y="1882800"/>
            <a:ext cx="12191760" cy="97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800" b="1" strike="noStrike" spc="-1">
                <a:solidFill>
                  <a:srgbClr val="2E75B6"/>
                </a:solidFill>
                <a:latin typeface="Calibri Light"/>
              </a:rPr>
              <a:t>Ciclo de vida de un Token</a:t>
            </a:r>
            <a:endParaRPr lang="es-ES" sz="4800" b="0" strike="noStrike" spc="-1">
              <a:latin typeface="Arial"/>
            </a:endParaRPr>
          </a:p>
        </p:txBody>
      </p:sp>
      <p:pic>
        <p:nvPicPr>
          <p:cNvPr id="143" name="Imagen 4" descr="Imagen que contiene captura de pantalla&#10;&#10;Descripción generada con confianza muy alta"/>
          <p:cNvPicPr/>
          <p:nvPr/>
        </p:nvPicPr>
        <p:blipFill>
          <a:blip r:embed="rId3"/>
          <a:srcRect l="2115" t="6216" r="2909" b="10239"/>
          <a:stretch/>
        </p:blipFill>
        <p:spPr>
          <a:xfrm>
            <a:off x="2062440" y="2531160"/>
            <a:ext cx="8465040" cy="417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n 2"/>
          <p:cNvPicPr/>
          <p:nvPr/>
        </p:nvPicPr>
        <p:blipFill>
          <a:blip r:embed="rId2"/>
          <a:stretch/>
        </p:blipFill>
        <p:spPr>
          <a:xfrm>
            <a:off x="3115440" y="1107000"/>
            <a:ext cx="5662440" cy="4152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302280" y="83880"/>
            <a:ext cx="6220080" cy="99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75000"/>
          </a:bodyPr>
          <a:lstStyle/>
          <a:p>
            <a:pPr>
              <a:lnSpc>
                <a:spcPct val="90000"/>
              </a:lnSpc>
            </a:pPr>
            <a:r>
              <a:rPr lang="es-ES" sz="6700" b="1" strike="noStrike" spc="-1">
                <a:solidFill>
                  <a:srgbClr val="808080"/>
                </a:solidFill>
                <a:latin typeface="Arial Black"/>
              </a:rPr>
              <a:t>DEBUGGERS</a:t>
            </a:r>
            <a:endParaRPr lang="es-ES" sz="6700" b="0" strike="noStrike" spc="-1">
              <a:latin typeface="Arial"/>
            </a:endParaRPr>
          </a:p>
        </p:txBody>
      </p:sp>
      <p:pic>
        <p:nvPicPr>
          <p:cNvPr id="148" name="Imagen 4"/>
          <p:cNvPicPr/>
          <p:nvPr/>
        </p:nvPicPr>
        <p:blipFill>
          <a:blip r:embed="rId2"/>
          <a:srcRect t="43562" b="-19667"/>
          <a:stretch/>
        </p:blipFill>
        <p:spPr>
          <a:xfrm>
            <a:off x="2790360" y="997200"/>
            <a:ext cx="6819480" cy="357120"/>
          </a:xfrm>
          <a:prstGeom prst="rect">
            <a:avLst/>
          </a:prstGeom>
          <a:ln w="0">
            <a:noFill/>
          </a:ln>
        </p:spPr>
      </p:pic>
      <p:pic>
        <p:nvPicPr>
          <p:cNvPr id="149" name="Imagen 5"/>
          <p:cNvPicPr/>
          <p:nvPr/>
        </p:nvPicPr>
        <p:blipFill>
          <a:blip r:embed="rId3"/>
          <a:stretch/>
        </p:blipFill>
        <p:spPr>
          <a:xfrm>
            <a:off x="482040" y="2820240"/>
            <a:ext cx="3528720" cy="1902960"/>
          </a:xfrm>
          <a:prstGeom prst="rect">
            <a:avLst/>
          </a:prstGeom>
          <a:ln w="0">
            <a:noFill/>
          </a:ln>
        </p:spPr>
      </p:pic>
      <p:pic>
        <p:nvPicPr>
          <p:cNvPr id="150" name="Imagen 6"/>
          <p:cNvPicPr/>
          <p:nvPr/>
        </p:nvPicPr>
        <p:blipFill>
          <a:blip r:embed="rId4"/>
          <a:stretch/>
        </p:blipFill>
        <p:spPr>
          <a:xfrm>
            <a:off x="4482360" y="1884600"/>
            <a:ext cx="3227040" cy="3774600"/>
          </a:xfrm>
          <a:prstGeom prst="rect">
            <a:avLst/>
          </a:prstGeom>
          <a:ln w="0">
            <a:noFill/>
          </a:ln>
        </p:spPr>
      </p:pic>
      <p:pic>
        <p:nvPicPr>
          <p:cNvPr id="151" name="Imagen 7"/>
          <p:cNvPicPr/>
          <p:nvPr/>
        </p:nvPicPr>
        <p:blipFill>
          <a:blip r:embed="rId5"/>
          <a:stretch/>
        </p:blipFill>
        <p:spPr>
          <a:xfrm>
            <a:off x="8153280" y="3105360"/>
            <a:ext cx="3553560" cy="1332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2967120" y="83880"/>
            <a:ext cx="6555240" cy="99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26000"/>
          </a:bodyPr>
          <a:lstStyle/>
          <a:p>
            <a:pPr>
              <a:lnSpc>
                <a:spcPct val="90000"/>
              </a:lnSpc>
            </a:pPr>
            <a:r>
              <a:rPr lang="es-ES" sz="6700" b="1" strike="noStrike" spc="-1">
                <a:solidFill>
                  <a:srgbClr val="808080"/>
                </a:solidFill>
                <a:latin typeface="Arial Black"/>
              </a:rPr>
              <a:t>CUESTIONES CLAVE</a:t>
            </a:r>
            <a:endParaRPr lang="es-ES" sz="6700" b="0" strike="noStrike" spc="-1">
              <a:latin typeface="Arial"/>
            </a:endParaRPr>
          </a:p>
        </p:txBody>
      </p:sp>
      <p:pic>
        <p:nvPicPr>
          <p:cNvPr id="153" name="Imagen 6"/>
          <p:cNvPicPr/>
          <p:nvPr/>
        </p:nvPicPr>
        <p:blipFill>
          <a:blip r:embed="rId2"/>
          <a:srcRect t="43562" b="-19667"/>
          <a:stretch/>
        </p:blipFill>
        <p:spPr>
          <a:xfrm>
            <a:off x="2136600" y="939600"/>
            <a:ext cx="7385760" cy="357120"/>
          </a:xfrm>
          <a:prstGeom prst="rect">
            <a:avLst/>
          </a:prstGeom>
          <a:ln w="0"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763920" y="1186560"/>
            <a:ext cx="9928440" cy="545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br/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70C0"/>
                </a:solidFill>
                <a:latin typeface="Calibri"/>
              </a:rPr>
              <a:t>Que pasa cuando recibo el token en mi controlador</a:t>
            </a:r>
            <a:endParaRPr lang="es-ES" sz="3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70C0"/>
                </a:solidFill>
                <a:latin typeface="Calibri"/>
              </a:rPr>
              <a:t>Que pasa cuando caduca el token en mi aplicación</a:t>
            </a:r>
            <a:endParaRPr lang="es-ES" sz="3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70C0"/>
                </a:solidFill>
                <a:latin typeface="Calibri"/>
              </a:rPr>
              <a:t>Que pasa cuando realizamos logout en app/web</a:t>
            </a:r>
            <a:endParaRPr lang="es-ES" sz="3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70C0"/>
                </a:solidFill>
                <a:latin typeface="Calibri"/>
              </a:rPr>
              <a:t>Que pasa con mis token en devlocal y producción</a:t>
            </a:r>
            <a:endParaRPr lang="es-ES" sz="3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70C0"/>
                </a:solidFill>
                <a:latin typeface="Calibri"/>
              </a:rPr>
              <a:t>Que pasa si tengo varias API REST que usan JWT</a:t>
            </a:r>
            <a:endParaRPr lang="es-ES" sz="3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lang="es-ES" sz="3200" b="0" strike="noStrike" spc="-1">
                <a:solidFill>
                  <a:srgbClr val="0070C0"/>
                </a:solidFill>
                <a:latin typeface="Calibri"/>
              </a:rPr>
              <a:t>Quien y donde se gestionan los usuarios de mi API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Marcador de contenido 3" descr="Imagen que contiene persona, hombre&#10;&#10;Descripción generada con confianza alta"/>
          <p:cNvPicPr/>
          <p:nvPr/>
        </p:nvPicPr>
        <p:blipFill>
          <a:blip r:embed="rId2"/>
          <a:stretch/>
        </p:blipFill>
        <p:spPr>
          <a:xfrm>
            <a:off x="0" y="1274400"/>
            <a:ext cx="12191760" cy="5669640"/>
          </a:xfrm>
          <a:prstGeom prst="rect">
            <a:avLst/>
          </a:prstGeom>
          <a:ln w="0">
            <a:noFill/>
          </a:ln>
        </p:spPr>
      </p:pic>
      <p:sp>
        <p:nvSpPr>
          <p:cNvPr id="156" name="CustomShape 1"/>
          <p:cNvSpPr/>
          <p:nvPr/>
        </p:nvSpPr>
        <p:spPr>
          <a:xfrm>
            <a:off x="3302280" y="83880"/>
            <a:ext cx="6220080" cy="99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75000"/>
          </a:bodyPr>
          <a:lstStyle/>
          <a:p>
            <a:pPr>
              <a:lnSpc>
                <a:spcPct val="90000"/>
              </a:lnSpc>
            </a:pPr>
            <a:r>
              <a:rPr lang="es-ES" sz="6700" b="1" strike="noStrike" spc="-1">
                <a:solidFill>
                  <a:srgbClr val="808080"/>
                </a:solidFill>
                <a:latin typeface="Arial Black"/>
              </a:rPr>
              <a:t>PREGUNTAS</a:t>
            </a:r>
            <a:endParaRPr lang="es-ES" sz="6700" b="0" strike="noStrike" spc="-1">
              <a:latin typeface="Arial"/>
            </a:endParaRPr>
          </a:p>
        </p:txBody>
      </p:sp>
      <p:pic>
        <p:nvPicPr>
          <p:cNvPr id="157" name="Imagen 6"/>
          <p:cNvPicPr/>
          <p:nvPr/>
        </p:nvPicPr>
        <p:blipFill>
          <a:blip r:embed="rId3"/>
          <a:srcRect t="43562" b="-19667"/>
          <a:stretch/>
        </p:blipFill>
        <p:spPr>
          <a:xfrm>
            <a:off x="2790360" y="997200"/>
            <a:ext cx="6819480" cy="357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n 3"/>
          <p:cNvPicPr/>
          <p:nvPr/>
        </p:nvPicPr>
        <p:blipFill>
          <a:blip r:embed="rId2"/>
          <a:stretch/>
        </p:blipFill>
        <p:spPr>
          <a:xfrm>
            <a:off x="0" y="2520"/>
            <a:ext cx="12204000" cy="2055240"/>
          </a:xfrm>
          <a:prstGeom prst="rect">
            <a:avLst/>
          </a:prstGeom>
          <a:ln w="0">
            <a:noFill/>
          </a:ln>
        </p:spPr>
      </p:pic>
      <p:sp>
        <p:nvSpPr>
          <p:cNvPr id="86" name="CustomShape 1"/>
          <p:cNvSpPr/>
          <p:nvPr/>
        </p:nvSpPr>
        <p:spPr>
          <a:xfrm>
            <a:off x="2378160" y="2333520"/>
            <a:ext cx="8822880" cy="435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100000"/>
              </a:lnSpc>
              <a:buClr>
                <a:srgbClr val="2E75B6"/>
              </a:buClr>
              <a:buFont typeface="Calibri Light"/>
              <a:buAutoNum type="arabicPeriod"/>
            </a:pPr>
            <a:r>
              <a:rPr lang="es-ES" sz="2800" b="1" strike="noStrike" spc="-1" dirty="0">
                <a:solidFill>
                  <a:srgbClr val="2E75B6"/>
                </a:solidFill>
                <a:latin typeface="Calibri"/>
              </a:rPr>
              <a:t>Conceptos básicos de seguridad</a:t>
            </a:r>
            <a:endParaRPr lang="es-ES" sz="28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2E75B6"/>
              </a:buClr>
              <a:buFont typeface="Calibri Light"/>
              <a:buAutoNum type="arabicPeriod"/>
            </a:pPr>
            <a:r>
              <a:rPr lang="es-ES" sz="2800" b="1" strike="noStrike" spc="-1" dirty="0">
                <a:solidFill>
                  <a:srgbClr val="2E75B6"/>
                </a:solidFill>
                <a:latin typeface="Calibri"/>
              </a:rPr>
              <a:t>Cookies vs Tokens</a:t>
            </a:r>
            <a:endParaRPr lang="es-ES" sz="28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2E75B6"/>
              </a:buClr>
              <a:buFont typeface="Calibri Light"/>
              <a:buAutoNum type="arabicPeriod"/>
            </a:pPr>
            <a:r>
              <a:rPr lang="es-ES" sz="2800" b="1" strike="noStrike" spc="-1" dirty="0">
                <a:solidFill>
                  <a:srgbClr val="2E75B6"/>
                </a:solidFill>
                <a:latin typeface="Calibri"/>
              </a:rPr>
              <a:t>Definiciones de JWT</a:t>
            </a:r>
            <a:endParaRPr lang="es-ES" sz="28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2E75B6"/>
              </a:buClr>
              <a:buFont typeface="Calibri Light"/>
              <a:buAutoNum type="arabicPeriod"/>
            </a:pPr>
            <a:r>
              <a:rPr lang="es-ES" sz="2800" b="1" strike="noStrike" spc="-1" dirty="0">
                <a:solidFill>
                  <a:srgbClr val="2E75B6"/>
                </a:solidFill>
                <a:latin typeface="Calibri"/>
              </a:rPr>
              <a:t>Fundamentos de JWT</a:t>
            </a:r>
            <a:endParaRPr lang="es-ES" sz="28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2E75B6"/>
              </a:buClr>
              <a:buFont typeface="Calibri Light"/>
              <a:buAutoNum type="arabicPeriod"/>
            </a:pPr>
            <a:r>
              <a:rPr lang="es-ES" sz="2800" b="1" strike="noStrike" spc="-1" dirty="0">
                <a:solidFill>
                  <a:srgbClr val="2E75B6"/>
                </a:solidFill>
                <a:latin typeface="Calibri"/>
              </a:rPr>
              <a:t>Anatomía de JWT</a:t>
            </a:r>
            <a:endParaRPr lang="es-ES" sz="28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2E75B6"/>
              </a:buClr>
              <a:buFont typeface="Calibri Light"/>
              <a:buAutoNum type="arabicPeriod"/>
            </a:pPr>
            <a:r>
              <a:rPr lang="es-ES" sz="2800" b="1" strike="noStrike" spc="-1" dirty="0">
                <a:solidFill>
                  <a:srgbClr val="2E75B6"/>
                </a:solidFill>
                <a:latin typeface="Calibri"/>
              </a:rPr>
              <a:t>Estructura de un Token</a:t>
            </a:r>
            <a:endParaRPr lang="es-ES" sz="28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2E75B6"/>
              </a:buClr>
              <a:buFont typeface="Calibri Light"/>
              <a:buAutoNum type="arabicPeriod"/>
            </a:pPr>
            <a:r>
              <a:rPr lang="es-ES" sz="2800" b="1" strike="noStrike" spc="-1" dirty="0">
                <a:solidFill>
                  <a:srgbClr val="2E75B6"/>
                </a:solidFill>
                <a:latin typeface="Calibri"/>
              </a:rPr>
              <a:t>Nuestros amigos </a:t>
            </a:r>
            <a:r>
              <a:rPr lang="es-ES" sz="2800" b="1" strike="noStrike" spc="-1" dirty="0" err="1">
                <a:solidFill>
                  <a:srgbClr val="2E75B6"/>
                </a:solidFill>
                <a:latin typeface="Calibri"/>
              </a:rPr>
              <a:t>debuggers</a:t>
            </a:r>
            <a:endParaRPr lang="es-ES" sz="28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2E75B6"/>
              </a:buClr>
              <a:buFont typeface="Calibri Light"/>
              <a:buAutoNum type="arabicPeriod"/>
            </a:pPr>
            <a:r>
              <a:rPr lang="es-ES" sz="2800" b="1" strike="noStrike" spc="-1" dirty="0">
                <a:solidFill>
                  <a:srgbClr val="2E75B6"/>
                </a:solidFill>
                <a:latin typeface="Calibri"/>
              </a:rPr>
              <a:t>Ciclo de vida de un Token</a:t>
            </a:r>
            <a:endParaRPr lang="es-ES" sz="28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2E75B6"/>
              </a:buClr>
              <a:buFont typeface="Calibri Light"/>
              <a:buAutoNum type="arabicPeriod"/>
            </a:pPr>
            <a:r>
              <a:rPr lang="es-ES" sz="2800" b="1" strike="noStrike" spc="-1" dirty="0">
                <a:solidFill>
                  <a:srgbClr val="2E75B6"/>
                </a:solidFill>
                <a:latin typeface="Calibri"/>
              </a:rPr>
              <a:t>Librerías y vulnerabilidades</a:t>
            </a:r>
            <a:endParaRPr lang="es-ES" sz="2800" b="0" strike="noStrike" spc="-1" dirty="0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2E75B6"/>
              </a:buClr>
              <a:buFont typeface="Calibri Light"/>
              <a:buAutoNum type="arabicPeriod"/>
            </a:pPr>
            <a:r>
              <a:rPr lang="es-ES" sz="2800" b="1" strike="noStrike" spc="-1" dirty="0">
                <a:solidFill>
                  <a:srgbClr val="2E75B6"/>
                </a:solidFill>
                <a:latin typeface="Calibri"/>
              </a:rPr>
              <a:t>Vamos a la acción</a:t>
            </a:r>
            <a:endParaRPr lang="es-E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n 3"/>
          <p:cNvPicPr/>
          <p:nvPr/>
        </p:nvPicPr>
        <p:blipFill>
          <a:blip r:embed="rId2"/>
          <a:stretch/>
        </p:blipFill>
        <p:spPr>
          <a:xfrm>
            <a:off x="0" y="2520"/>
            <a:ext cx="12204000" cy="2055240"/>
          </a:xfrm>
          <a:prstGeom prst="rect">
            <a:avLst/>
          </a:prstGeom>
          <a:ln w="0">
            <a:noFill/>
          </a:ln>
        </p:spPr>
      </p:pic>
      <p:sp>
        <p:nvSpPr>
          <p:cNvPr id="88" name="CustomShape 1"/>
          <p:cNvSpPr/>
          <p:nvPr/>
        </p:nvSpPr>
        <p:spPr>
          <a:xfrm>
            <a:off x="228600" y="2108520"/>
            <a:ext cx="12191760" cy="70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000" b="1" strike="noStrike" spc="-1">
                <a:solidFill>
                  <a:srgbClr val="2E75B6"/>
                </a:solidFill>
                <a:latin typeface="Calibri Light"/>
              </a:rPr>
              <a:t>UN REPASO A CONCEPTOS BASICOS</a:t>
            </a:r>
            <a:endParaRPr lang="es-ES" sz="40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28600" y="2812680"/>
            <a:ext cx="3697560" cy="353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000000"/>
                </a:solidFill>
                <a:latin typeface="Calibri"/>
              </a:rPr>
              <a:t>Autenticación</a:t>
            </a:r>
            <a:r>
              <a:rPr lang="es-ES" sz="2400" b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s-E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Recepción hotel</a:t>
            </a:r>
            <a:endParaRPr lang="es-E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Login con password</a:t>
            </a:r>
            <a:endParaRPr lang="es-E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HTTP 401 Unauthorized</a:t>
            </a: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000000"/>
                </a:solidFill>
                <a:latin typeface="Calibri"/>
              </a:rPr>
              <a:t>Autorización</a:t>
            </a:r>
            <a:endParaRPr lang="es-ES" sz="3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Llave de la habitación </a:t>
            </a:r>
            <a:endParaRPr lang="es-ES" sz="2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Permisos de acceso</a:t>
            </a:r>
            <a:endParaRPr lang="es-ES" sz="2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HTTP 403 Forbidden</a:t>
            </a:r>
            <a:endParaRPr lang="es-ES" sz="2400" b="0" strike="noStrike" spc="-1">
              <a:latin typeface="Arial"/>
            </a:endParaRPr>
          </a:p>
        </p:txBody>
      </p:sp>
      <p:pic>
        <p:nvPicPr>
          <p:cNvPr id="90" name="Imagen 5"/>
          <p:cNvPicPr/>
          <p:nvPr/>
        </p:nvPicPr>
        <p:blipFill>
          <a:blip r:embed="rId3"/>
          <a:stretch/>
        </p:blipFill>
        <p:spPr>
          <a:xfrm>
            <a:off x="4383720" y="2812680"/>
            <a:ext cx="7323480" cy="3705120"/>
          </a:xfrm>
          <a:prstGeom prst="rect">
            <a:avLst/>
          </a:prstGeom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n 3"/>
          <p:cNvPicPr/>
          <p:nvPr/>
        </p:nvPicPr>
        <p:blipFill>
          <a:blip r:embed="rId2"/>
          <a:stretch/>
        </p:blipFill>
        <p:spPr>
          <a:xfrm>
            <a:off x="0" y="2520"/>
            <a:ext cx="12204000" cy="2055240"/>
          </a:xfrm>
          <a:prstGeom prst="rect">
            <a:avLst/>
          </a:prstGeom>
          <a:ln w="0">
            <a:noFill/>
          </a:ln>
        </p:spPr>
      </p:pic>
      <p:pic>
        <p:nvPicPr>
          <p:cNvPr id="92" name="Imagen 2"/>
          <p:cNvPicPr/>
          <p:nvPr/>
        </p:nvPicPr>
        <p:blipFill>
          <a:blip r:embed="rId3"/>
          <a:stretch/>
        </p:blipFill>
        <p:spPr>
          <a:xfrm>
            <a:off x="264960" y="2635200"/>
            <a:ext cx="5708880" cy="2905200"/>
          </a:xfrm>
          <a:prstGeom prst="rect">
            <a:avLst/>
          </a:prstGeom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</p:pic>
      <p:sp>
        <p:nvSpPr>
          <p:cNvPr id="93" name="CustomShape 1"/>
          <p:cNvSpPr/>
          <p:nvPr/>
        </p:nvSpPr>
        <p:spPr>
          <a:xfrm>
            <a:off x="291240" y="5712840"/>
            <a:ext cx="528048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latin typeface="Calibri"/>
              </a:rPr>
              <a:t>Cookies</a:t>
            </a: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: WebForms, asp.net mvc, etc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latin typeface="Calibri"/>
              </a:rPr>
              <a:t>Sesión</a:t>
            </a: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: Necesitan ser guardas en el servidor, -Escalable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latin typeface="Calibri"/>
              </a:rPr>
              <a:t>Datos</a:t>
            </a: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: Contiene la sessionID, AUTH del usuario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94" name="Imagen 5"/>
          <p:cNvPicPr/>
          <p:nvPr/>
        </p:nvPicPr>
        <p:blipFill>
          <a:blip r:embed="rId4"/>
          <a:stretch/>
        </p:blipFill>
        <p:spPr>
          <a:xfrm>
            <a:off x="6217920" y="2635200"/>
            <a:ext cx="5838480" cy="2905200"/>
          </a:xfrm>
          <a:prstGeom prst="rect">
            <a:avLst/>
          </a:prstGeom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</p:pic>
      <p:sp>
        <p:nvSpPr>
          <p:cNvPr id="95" name="CustomShape 2"/>
          <p:cNvSpPr/>
          <p:nvPr/>
        </p:nvSpPr>
        <p:spPr>
          <a:xfrm>
            <a:off x="6270480" y="5781600"/>
            <a:ext cx="5838480" cy="91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latin typeface="Calibri"/>
              </a:rPr>
              <a:t>Tokens</a:t>
            </a: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: Api key, OAuth2, openID, SSO, etc.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latin typeface="Calibri"/>
              </a:rPr>
              <a:t>Sesión</a:t>
            </a: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: Se almacena en cada cliente, +Escalable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latin typeface="Calibri"/>
              </a:rPr>
              <a:t>Datos</a:t>
            </a: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: Contiene información del usuario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-122040" y="1971000"/>
            <a:ext cx="12191760" cy="70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000" b="1" strike="noStrike" spc="-1">
                <a:solidFill>
                  <a:srgbClr val="2E75B6"/>
                </a:solidFill>
                <a:latin typeface="Calibri Light"/>
              </a:rPr>
              <a:t>Cookies vs Tokens</a:t>
            </a:r>
            <a:endParaRPr lang="es-E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n 3"/>
          <p:cNvPicPr/>
          <p:nvPr/>
        </p:nvPicPr>
        <p:blipFill>
          <a:blip r:embed="rId2"/>
          <a:stretch/>
        </p:blipFill>
        <p:spPr>
          <a:xfrm>
            <a:off x="0" y="2520"/>
            <a:ext cx="12204000" cy="2055240"/>
          </a:xfrm>
          <a:prstGeom prst="rect">
            <a:avLst/>
          </a:prstGeom>
          <a:ln w="0">
            <a:noFill/>
          </a:ln>
        </p:spPr>
      </p:pic>
      <p:pic>
        <p:nvPicPr>
          <p:cNvPr id="98" name="Imagen 2"/>
          <p:cNvPicPr/>
          <p:nvPr/>
        </p:nvPicPr>
        <p:blipFill>
          <a:blip r:embed="rId3"/>
          <a:stretch/>
        </p:blipFill>
        <p:spPr>
          <a:xfrm>
            <a:off x="346680" y="2181600"/>
            <a:ext cx="4673520" cy="1738800"/>
          </a:xfrm>
          <a:prstGeom prst="rect">
            <a:avLst/>
          </a:prstGeom>
          <a:ln w="0">
            <a:noFill/>
          </a:ln>
        </p:spPr>
      </p:pic>
      <p:pic>
        <p:nvPicPr>
          <p:cNvPr id="99" name="Imagen 4"/>
          <p:cNvPicPr/>
          <p:nvPr/>
        </p:nvPicPr>
        <p:blipFill>
          <a:blip r:embed="rId4"/>
          <a:stretch/>
        </p:blipFill>
        <p:spPr>
          <a:xfrm>
            <a:off x="315720" y="4044600"/>
            <a:ext cx="11171520" cy="1990080"/>
          </a:xfrm>
          <a:prstGeom prst="rect">
            <a:avLst/>
          </a:prstGeom>
          <a:ln w="0">
            <a:noFill/>
          </a:ln>
        </p:spPr>
      </p:pic>
      <p:sp>
        <p:nvSpPr>
          <p:cNvPr id="100" name="CustomShape 1"/>
          <p:cNvSpPr/>
          <p:nvPr/>
        </p:nvSpPr>
        <p:spPr>
          <a:xfrm>
            <a:off x="374400" y="6312960"/>
            <a:ext cx="4617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u="sng" strike="noStrike" spc="-1">
                <a:solidFill>
                  <a:srgbClr val="0563C1"/>
                </a:solidFill>
                <a:uFillTx/>
                <a:latin typeface="Calibri"/>
                <a:hlinkClick r:id="rId5"/>
              </a:rPr>
              <a:t>https://es.wikipedia.org/wiki/JSON_Web_Token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01" name="Imagen 6"/>
          <p:cNvPicPr/>
          <p:nvPr/>
        </p:nvPicPr>
        <p:blipFill>
          <a:blip r:embed="rId6"/>
          <a:stretch/>
        </p:blipFill>
        <p:spPr>
          <a:xfrm>
            <a:off x="6819840" y="2179440"/>
            <a:ext cx="4561920" cy="1019160"/>
          </a:xfrm>
          <a:prstGeom prst="rect">
            <a:avLst/>
          </a:prstGeom>
          <a:ln w="0">
            <a:noFill/>
          </a:ln>
        </p:spPr>
      </p:pic>
      <p:pic>
        <p:nvPicPr>
          <p:cNvPr id="102" name="Imagen 7"/>
          <p:cNvPicPr/>
          <p:nvPr/>
        </p:nvPicPr>
        <p:blipFill>
          <a:blip r:embed="rId7"/>
          <a:stretch/>
        </p:blipFill>
        <p:spPr>
          <a:xfrm>
            <a:off x="5439600" y="2526480"/>
            <a:ext cx="5942160" cy="1587240"/>
          </a:xfrm>
          <a:prstGeom prst="rect">
            <a:avLst/>
          </a:prstGeom>
          <a:ln w="0"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7983360" y="6336720"/>
            <a:ext cx="337248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0" u="sng" strike="noStrike" spc="-1">
                <a:solidFill>
                  <a:srgbClr val="0563C1"/>
                </a:solidFill>
                <a:uFillTx/>
                <a:latin typeface="Calibri"/>
                <a:hlinkClick r:id="rId8"/>
              </a:rPr>
              <a:t>https://tools.ietf.org/html/rfc7519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n 3"/>
          <p:cNvPicPr/>
          <p:nvPr/>
        </p:nvPicPr>
        <p:blipFill>
          <a:blip r:embed="rId2"/>
          <a:stretch/>
        </p:blipFill>
        <p:spPr>
          <a:xfrm>
            <a:off x="0" y="2520"/>
            <a:ext cx="12204000" cy="2055240"/>
          </a:xfrm>
          <a:prstGeom prst="rect">
            <a:avLst/>
          </a:prstGeom>
          <a:ln w="0">
            <a:noFill/>
          </a:ln>
        </p:spPr>
      </p:pic>
      <p:sp>
        <p:nvSpPr>
          <p:cNvPr id="105" name="CustomShape 1"/>
          <p:cNvSpPr/>
          <p:nvPr/>
        </p:nvSpPr>
        <p:spPr>
          <a:xfrm>
            <a:off x="3490560" y="2212920"/>
            <a:ext cx="8373600" cy="22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Desktop, Mobile &amp; Web Ready!!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Ligero: podemos codificar gran cantidad de datos y pasarlo como una cadena.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Self-container: Delegamos mantener el estado al cliente.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Stateless: Creamos servicios optimizados desacoplados del servidor .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Scalable: Los webserver pueden escalar sin problemas y aumentar en rendimiento.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La información es confiable porque está firmada digitalmente.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i="1" strike="noStrike" spc="-1">
                <a:solidFill>
                  <a:srgbClr val="000000"/>
                </a:solidFill>
                <a:latin typeface="Calibri"/>
              </a:rPr>
              <a:t>"Authorization: Bearer token“ es l</a:t>
            </a: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a forma más común de enviarlo (existen otras).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¡Nos olvidamos de cookies!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490560" y="5676120"/>
            <a:ext cx="809100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1" strike="noStrike" spc="-1">
                <a:solidFill>
                  <a:srgbClr val="000000"/>
                </a:solidFill>
                <a:latin typeface="Calibri"/>
              </a:rPr>
              <a:t>Los JWT son mecanismos para transferir datos, no para asegurarlo</a:t>
            </a:r>
            <a:endParaRPr lang="es-E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1" strike="noStrike" spc="-1">
                <a:solidFill>
                  <a:srgbClr val="000000"/>
                </a:solidFill>
                <a:latin typeface="Calibri"/>
              </a:rPr>
              <a:t>Los JWT son seguros cuando se utiliza conjuntamente con HTTPS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07" name="Imagen 5"/>
          <p:cNvPicPr/>
          <p:nvPr/>
        </p:nvPicPr>
        <p:blipFill>
          <a:blip r:embed="rId3"/>
          <a:stretch/>
        </p:blipFill>
        <p:spPr>
          <a:xfrm>
            <a:off x="412920" y="5421960"/>
            <a:ext cx="2423880" cy="1115280"/>
          </a:xfrm>
          <a:prstGeom prst="rect">
            <a:avLst/>
          </a:prstGeom>
          <a:ln w="0">
            <a:noFill/>
          </a:ln>
        </p:spPr>
      </p:pic>
      <p:pic>
        <p:nvPicPr>
          <p:cNvPr id="108" name="Imagen 6"/>
          <p:cNvPicPr/>
          <p:nvPr/>
        </p:nvPicPr>
        <p:blipFill>
          <a:blip r:embed="rId4"/>
          <a:stretch/>
        </p:blipFill>
        <p:spPr>
          <a:xfrm>
            <a:off x="327600" y="2499480"/>
            <a:ext cx="2964240" cy="1258200"/>
          </a:xfrm>
          <a:prstGeom prst="rect">
            <a:avLst/>
          </a:prstGeom>
          <a:ln w="0">
            <a:noFill/>
          </a:ln>
        </p:spPr>
      </p:pic>
      <p:sp>
        <p:nvSpPr>
          <p:cNvPr id="109" name="CustomShape 3"/>
          <p:cNvSpPr/>
          <p:nvPr/>
        </p:nvSpPr>
        <p:spPr>
          <a:xfrm>
            <a:off x="918720" y="6459120"/>
            <a:ext cx="11032200" cy="364680"/>
          </a:xfrm>
          <a:prstGeom prst="rect">
            <a:avLst/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FFFFFF"/>
                </a:solidFill>
                <a:latin typeface="Calibri"/>
              </a:rPr>
              <a:t>RECORDAR: Siempre, debemos usar HTTPS entre el cliente/servidor para encriptar las peticiones.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3490560" y="4775400"/>
            <a:ext cx="871344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JWT sirve para transmitir información de un usuario garantizando integridad de datos entre un cliente/servidor mediante una cadena de texto codificada en Base64.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111" name="Imagen 9"/>
          <p:cNvPicPr/>
          <p:nvPr/>
        </p:nvPicPr>
        <p:blipFill>
          <a:blip r:embed="rId5"/>
          <a:stretch/>
        </p:blipFill>
        <p:spPr>
          <a:xfrm>
            <a:off x="412920" y="4358520"/>
            <a:ext cx="2232000" cy="833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agen 3"/>
          <p:cNvPicPr/>
          <p:nvPr/>
        </p:nvPicPr>
        <p:blipFill>
          <a:blip r:embed="rId2"/>
          <a:stretch/>
        </p:blipFill>
        <p:spPr>
          <a:xfrm>
            <a:off x="0" y="2520"/>
            <a:ext cx="12204000" cy="2055240"/>
          </a:xfrm>
          <a:prstGeom prst="rect">
            <a:avLst/>
          </a:prstGeom>
          <a:ln w="0">
            <a:noFill/>
          </a:ln>
        </p:spPr>
      </p:pic>
      <p:sp>
        <p:nvSpPr>
          <p:cNvPr id="113" name="CustomShape 1"/>
          <p:cNvSpPr/>
          <p:nvPr/>
        </p:nvSpPr>
        <p:spPr>
          <a:xfrm>
            <a:off x="0" y="1815480"/>
            <a:ext cx="12204000" cy="11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800" b="1" strike="noStrike" spc="-1">
                <a:solidFill>
                  <a:srgbClr val="2E75B6"/>
                </a:solidFill>
                <a:latin typeface="Calibri Light"/>
              </a:rPr>
              <a:t>ANATOMIA DEL TOKEN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798480" y="5130720"/>
            <a:ext cx="10308960" cy="15526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000000"/>
                </a:solidFill>
                <a:latin typeface="Calibri"/>
              </a:rPr>
              <a:t>HEADER</a:t>
            </a:r>
            <a:r>
              <a:rPr lang="es-ES" sz="3200" b="0" strike="noStrike" spc="-1">
                <a:solidFill>
                  <a:srgbClr val="000000"/>
                </a:solidFill>
                <a:latin typeface="Calibri"/>
              </a:rPr>
              <a:t>: Indica el algoritmo y tipo de Token.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000000"/>
                </a:solidFill>
                <a:latin typeface="Calibri"/>
              </a:rPr>
              <a:t>PAYLOAD</a:t>
            </a:r>
            <a:r>
              <a:rPr lang="es-ES" sz="3200" b="0" strike="noStrike" spc="-1">
                <a:solidFill>
                  <a:srgbClr val="000000"/>
                </a:solidFill>
                <a:latin typeface="Calibri"/>
              </a:rPr>
              <a:t>: Datos de usuario/claims</a:t>
            </a:r>
            <a:endParaRPr lang="es-E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3200" b="1" strike="noStrike" spc="-1">
                <a:solidFill>
                  <a:srgbClr val="000000"/>
                </a:solidFill>
                <a:latin typeface="Calibri"/>
              </a:rPr>
              <a:t>SIGNATURE</a:t>
            </a:r>
            <a:r>
              <a:rPr lang="es-ES" sz="3200" b="0" strike="noStrike" spc="-1">
                <a:solidFill>
                  <a:srgbClr val="000000"/>
                </a:solidFill>
                <a:latin typeface="Calibri"/>
              </a:rPr>
              <a:t>: la firma, para verificar que el token es válido.</a:t>
            </a:r>
            <a:endParaRPr lang="es-ES" sz="3200" b="0" strike="noStrike" spc="-1">
              <a:latin typeface="Arial"/>
            </a:endParaRPr>
          </a:p>
        </p:txBody>
      </p:sp>
      <p:pic>
        <p:nvPicPr>
          <p:cNvPr id="115" name="Imagen 5"/>
          <p:cNvPicPr/>
          <p:nvPr/>
        </p:nvPicPr>
        <p:blipFill>
          <a:blip r:embed="rId3"/>
          <a:srcRect l="5732" r="4992" b="10343"/>
          <a:stretch/>
        </p:blipFill>
        <p:spPr>
          <a:xfrm>
            <a:off x="1395720" y="3020400"/>
            <a:ext cx="8939160" cy="1864080"/>
          </a:xfrm>
          <a:prstGeom prst="rect">
            <a:avLst/>
          </a:prstGeom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Imagen 3"/>
          <p:cNvPicPr/>
          <p:nvPr/>
        </p:nvPicPr>
        <p:blipFill>
          <a:blip r:embed="rId2"/>
          <a:stretch/>
        </p:blipFill>
        <p:spPr>
          <a:xfrm>
            <a:off x="0" y="2520"/>
            <a:ext cx="12204000" cy="2055240"/>
          </a:xfrm>
          <a:prstGeom prst="rect">
            <a:avLst/>
          </a:prstGeom>
          <a:ln w="0"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0" y="1947240"/>
            <a:ext cx="12191760" cy="11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6000" b="1" strike="noStrike" spc="-1">
                <a:solidFill>
                  <a:srgbClr val="2E75B6"/>
                </a:solidFill>
                <a:latin typeface="Calibri Light"/>
              </a:rPr>
              <a:t>ESTRUCTURA DEL TOKEN (Claims)</a:t>
            </a:r>
            <a:endParaRPr lang="es-ES" sz="60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747040" y="3234600"/>
            <a:ext cx="6284160" cy="22849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latin typeface="Calibri"/>
              </a:rPr>
              <a:t>Claims</a:t>
            </a: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: No son obligatorios.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latin typeface="Calibri"/>
              </a:rPr>
              <a:t>Claims</a:t>
            </a: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: Se recomienda seguir este formato.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latin typeface="Calibri"/>
              </a:rPr>
              <a:t>Claims</a:t>
            </a: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: No todas las librerías .NET los implementan.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latin typeface="Calibri"/>
              </a:rPr>
              <a:t>jti</a:t>
            </a: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: Es muy útil para usar Tokens de un solo uso y evitar ataques.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000000"/>
                </a:solidFill>
                <a:latin typeface="Calibri"/>
              </a:rPr>
              <a:t>Especificación</a:t>
            </a:r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: </a:t>
            </a:r>
            <a:r>
              <a:rPr lang="es-ES" sz="18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https://tools.ietf.org/html/rfc7519</a:t>
            </a:r>
            <a:endParaRPr lang="es-E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800" b="0" strike="noStrike" spc="-1">
              <a:latin typeface="Arial"/>
            </a:endParaRPr>
          </a:p>
        </p:txBody>
      </p:sp>
      <p:pic>
        <p:nvPicPr>
          <p:cNvPr id="119" name="Imagen 5" descr="Imagen que contiene captura de pantalla&#10;&#10;Descripción generada con confianza muy alta"/>
          <p:cNvPicPr/>
          <p:nvPr/>
        </p:nvPicPr>
        <p:blipFill>
          <a:blip r:embed="rId4"/>
          <a:stretch/>
        </p:blipFill>
        <p:spPr>
          <a:xfrm>
            <a:off x="299880" y="3234600"/>
            <a:ext cx="5318640" cy="3419280"/>
          </a:xfrm>
          <a:prstGeom prst="rect">
            <a:avLst/>
          </a:prstGeom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n 3"/>
          <p:cNvPicPr/>
          <p:nvPr/>
        </p:nvPicPr>
        <p:blipFill>
          <a:blip r:embed="rId2"/>
          <a:stretch/>
        </p:blipFill>
        <p:spPr>
          <a:xfrm>
            <a:off x="0" y="2520"/>
            <a:ext cx="12204000" cy="2055240"/>
          </a:xfrm>
          <a:prstGeom prst="rect">
            <a:avLst/>
          </a:prstGeom>
          <a:ln w="0"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0" y="1767960"/>
            <a:ext cx="12191760" cy="115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ES" sz="4800" b="1" strike="noStrike" spc="-1">
                <a:solidFill>
                  <a:srgbClr val="2E75B6"/>
                </a:solidFill>
                <a:latin typeface="Calibri Light"/>
              </a:rPr>
              <a:t>JWT – ESTRUCTURA DEL TOKEN</a:t>
            </a:r>
            <a:endParaRPr lang="es-ES" sz="48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25480" y="5134680"/>
            <a:ext cx="10308960" cy="16149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HEADER:</a:t>
            </a: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 Algoritmo Hash HS256 y token JWT.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PAYLOAD</a:t>
            </a: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: Datos de nombre usuario y lo que necesite nuestra API para validar la petición, recordar que nosotros generamos el token y podemos incluir todos los atributos que queramos.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1" strike="noStrike" spc="-1">
                <a:solidFill>
                  <a:srgbClr val="000000"/>
                </a:solidFill>
                <a:latin typeface="Calibri"/>
              </a:rPr>
              <a:t>SIGNATURE</a:t>
            </a: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: Firma para la integridad del Token </a:t>
            </a:r>
            <a:endParaRPr lang="es-E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Aquí lo importante es el “SECRET" con el que firmamos y que ahora explicaremos.</a:t>
            </a:r>
            <a:endParaRPr lang="es-ES" sz="2000" b="0" strike="noStrike" spc="-1">
              <a:latin typeface="Arial"/>
            </a:endParaRPr>
          </a:p>
        </p:txBody>
      </p:sp>
      <p:pic>
        <p:nvPicPr>
          <p:cNvPr id="123" name="Imagen 5" descr="Imagen que contiene captura de pantalla&#10;&#10;Descripción generada con confianza muy alta"/>
          <p:cNvPicPr/>
          <p:nvPr/>
        </p:nvPicPr>
        <p:blipFill>
          <a:blip r:embed="rId3"/>
          <a:stretch/>
        </p:blipFill>
        <p:spPr>
          <a:xfrm>
            <a:off x="1557000" y="2923200"/>
            <a:ext cx="8226360" cy="2055240"/>
          </a:xfrm>
          <a:prstGeom prst="rect">
            <a:avLst/>
          </a:prstGeom>
          <a:ln w="0">
            <a:noFill/>
          </a:ln>
          <a:effectLst>
            <a:outerShdw blurRad="57150" dist="19080" dir="5400000" algn="ctr" rotWithShape="0">
              <a:srgbClr val="000000">
                <a:alpha val="6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559</Words>
  <Application>Microsoft Office PowerPoint</Application>
  <PresentationFormat>Panorámica</PresentationFormat>
  <Paragraphs>73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StarSymbol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Santiago Macías Rodríguez</dc:creator>
  <dc:description/>
  <cp:lastModifiedBy>Victor Daniel Portugal Gorozabel</cp:lastModifiedBy>
  <cp:revision>43</cp:revision>
  <dcterms:created xsi:type="dcterms:W3CDTF">2018-09-20T11:39:33Z</dcterms:created>
  <dcterms:modified xsi:type="dcterms:W3CDTF">2025-06-16T22:44:26Z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21</vt:i4>
  </property>
</Properties>
</file>