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67" r:id="rId3"/>
    <p:sldId id="266" r:id="rId4"/>
    <p:sldId id="286" r:id="rId5"/>
    <p:sldId id="258" r:id="rId6"/>
    <p:sldId id="257" r:id="rId7"/>
    <p:sldId id="274" r:id="rId8"/>
    <p:sldId id="279" r:id="rId9"/>
    <p:sldId id="288" r:id="rId10"/>
    <p:sldId id="313" r:id="rId11"/>
    <p:sldId id="268" r:id="rId12"/>
    <p:sldId id="260" r:id="rId13"/>
    <p:sldId id="271" r:id="rId14"/>
    <p:sldId id="291" r:id="rId15"/>
    <p:sldId id="292" r:id="rId16"/>
    <p:sldId id="290" r:id="rId17"/>
    <p:sldId id="298" r:id="rId18"/>
    <p:sldId id="293" r:id="rId19"/>
    <p:sldId id="277" r:id="rId20"/>
    <p:sldId id="299" r:id="rId21"/>
    <p:sldId id="285" r:id="rId22"/>
    <p:sldId id="300" r:id="rId23"/>
    <p:sldId id="301" r:id="rId24"/>
    <p:sldId id="294" r:id="rId25"/>
    <p:sldId id="295" r:id="rId26"/>
    <p:sldId id="302" r:id="rId27"/>
    <p:sldId id="303" r:id="rId28"/>
    <p:sldId id="305" r:id="rId29"/>
    <p:sldId id="306" r:id="rId30"/>
    <p:sldId id="314" r:id="rId31"/>
    <p:sldId id="308" r:id="rId32"/>
    <p:sldId id="307" r:id="rId33"/>
    <p:sldId id="309" r:id="rId34"/>
    <p:sldId id="310" r:id="rId35"/>
    <p:sldId id="311" r:id="rId36"/>
    <p:sldId id="312" r:id="rId37"/>
    <p:sldId id="275" r:id="rId38"/>
    <p:sldId id="296" r:id="rId39"/>
    <p:sldId id="284" r:id="rId40"/>
    <p:sldId id="272" r:id="rId41"/>
    <p:sldId id="263" r:id="rId42"/>
    <p:sldId id="2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68" d="100"/>
          <a:sy n="68" d="100"/>
        </p:scale>
        <p:origin x="7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4BFF63-9AF7-48FB-867E-79EBA50C8E63}"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241152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BFF63-9AF7-48FB-867E-79EBA50C8E63}"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236362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BFF63-9AF7-48FB-867E-79EBA50C8E63}"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207593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BFF63-9AF7-48FB-867E-79EBA50C8E63}"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187648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4BFF63-9AF7-48FB-867E-79EBA50C8E63}"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259687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4BFF63-9AF7-48FB-867E-79EBA50C8E63}"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58290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4BFF63-9AF7-48FB-867E-79EBA50C8E63}"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165984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4BFF63-9AF7-48FB-867E-79EBA50C8E63}"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61866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BFF63-9AF7-48FB-867E-79EBA50C8E63}"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272002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4BFF63-9AF7-48FB-867E-79EBA50C8E63}"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13210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4BFF63-9AF7-48FB-867E-79EBA50C8E63}"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917A4-8C34-4EE6-A21D-526E72EF4BDF}" type="slidenum">
              <a:rPr lang="en-US" smtClean="0"/>
              <a:t>‹#›</a:t>
            </a:fld>
            <a:endParaRPr lang="en-US"/>
          </a:p>
        </p:txBody>
      </p:sp>
    </p:spTree>
    <p:extLst>
      <p:ext uri="{BB962C8B-B14F-4D97-AF65-F5344CB8AC3E}">
        <p14:creationId xmlns:p14="http://schemas.microsoft.com/office/powerpoint/2010/main" val="31661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BFF63-9AF7-48FB-867E-79EBA50C8E63}"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917A4-8C34-4EE6-A21D-526E72EF4BDF}" type="slidenum">
              <a:rPr lang="en-US" smtClean="0"/>
              <a:t>‹#›</a:t>
            </a:fld>
            <a:endParaRPr lang="en-US"/>
          </a:p>
        </p:txBody>
      </p:sp>
    </p:spTree>
    <p:extLst>
      <p:ext uri="{BB962C8B-B14F-4D97-AF65-F5344CB8AC3E}">
        <p14:creationId xmlns:p14="http://schemas.microsoft.com/office/powerpoint/2010/main" val="49291740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isca-speech.org/archive_v0/Interspeech_2020/pdfs/2571.pdf" TargetMode="External"/><Relationship Id="rId2" Type="http://schemas.openxmlformats.org/officeDocument/2006/relationships/hyperlink" Target="https://luzs.gitlab.io/adresso-2021/" TargetMode="External"/><Relationship Id="rId1" Type="http://schemas.openxmlformats.org/officeDocument/2006/relationships/slideLayout" Target="../slideLayouts/slideLayout2.xml"/><Relationship Id="rId6" Type="http://schemas.openxmlformats.org/officeDocument/2006/relationships/hyperlink" Target="https://www.analyticsvidhya.com/blog/2021/06/mfcc-technique-for-speech-recognition/#:~:text=It%20is%20observed%20that%20extracting,features%20from%20the%20audio%20signal" TargetMode="External"/><Relationship Id="rId5" Type="http://schemas.openxmlformats.org/officeDocument/2006/relationships/hyperlink" Target="https://devpost.com/software/classification-of-alzheimer-s-disease-from-speech-data" TargetMode="External"/><Relationship Id="rId4" Type="http://schemas.openxmlformats.org/officeDocument/2006/relationships/hyperlink" Target="https://www.ncbi.nlm.nih.gov/pmc/articles/PMC940682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endatacommons.org/licenses/odbl/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97" y="1587237"/>
            <a:ext cx="10950640" cy="1493820"/>
          </a:xfrm>
        </p:spPr>
        <p:txBody>
          <a:bodyPr>
            <a:noAutofit/>
          </a:bodyPr>
          <a:lstStyle/>
          <a:p>
            <a:pPr algn="ctr"/>
            <a:r>
              <a:rPr lang="en-US" sz="3200" dirty="0" smtClean="0">
                <a:solidFill>
                  <a:srgbClr val="C00000"/>
                </a:solidFill>
                <a:latin typeface="Arial" panose="020B0604020202020204" pitchFamily="34" charset="0"/>
                <a:cs typeface="Arial" panose="020B0604020202020204" pitchFamily="34" charset="0"/>
              </a:rPr>
              <a:t>Alzheimer's Dementia Classification through Spontaneous Speech and MRI Dataset</a:t>
            </a:r>
            <a:endParaRPr lang="en-US" sz="3200" dirty="0">
              <a:solidFill>
                <a:srgbClr val="C0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087917" y="4069333"/>
            <a:ext cx="3974969" cy="2251344"/>
          </a:xfrm>
        </p:spPr>
        <p:txBody>
          <a:bodyPr>
            <a:normAutofit fontScale="25000" lnSpcReduction="20000"/>
          </a:bodyPr>
          <a:lstStyle/>
          <a:p>
            <a:pPr lvl="0" algn="ctr">
              <a:lnSpc>
                <a:spcPct val="150000"/>
              </a:lnSpc>
              <a:spcBef>
                <a:spcPts val="0"/>
              </a:spcBef>
            </a:pPr>
            <a:r>
              <a:rPr lang="en-IN" sz="7200" dirty="0">
                <a:latin typeface="Times New Roman" panose="02020603050405020304" pitchFamily="18" charset="0"/>
                <a:ea typeface="Times New Roman"/>
                <a:cs typeface="Times New Roman" panose="02020603050405020304" pitchFamily="18" charset="0"/>
                <a:sym typeface="Times New Roman"/>
              </a:rPr>
              <a:t>Supervisor </a:t>
            </a:r>
            <a:endParaRPr lang="en-IN" sz="7200" dirty="0">
              <a:latin typeface="Times New Roman" panose="02020603050405020304" pitchFamily="18" charset="0"/>
              <a:cs typeface="Times New Roman" panose="02020603050405020304" pitchFamily="18" charset="0"/>
            </a:endParaRPr>
          </a:p>
          <a:p>
            <a:pPr lvl="0" algn="just">
              <a:lnSpc>
                <a:spcPct val="150000"/>
              </a:lnSpc>
              <a:spcBef>
                <a:spcPts val="0"/>
              </a:spcBef>
            </a:pPr>
            <a:r>
              <a:rPr lang="en-IN" sz="7200" dirty="0">
                <a:latin typeface="Times New Roman" panose="02020603050405020304" pitchFamily="18" charset="0"/>
                <a:ea typeface="Times New Roman"/>
                <a:cs typeface="Times New Roman" panose="02020603050405020304" pitchFamily="18" charset="0"/>
                <a:sym typeface="Times New Roman"/>
              </a:rPr>
              <a:t>Dr.Pitchumani Angayarkanni</a:t>
            </a:r>
            <a:endParaRPr lang="en-IN" sz="7200" dirty="0">
              <a:latin typeface="Times New Roman" panose="02020603050405020304" pitchFamily="18" charset="0"/>
              <a:cs typeface="Times New Roman" panose="02020603050405020304" pitchFamily="18" charset="0"/>
            </a:endParaRPr>
          </a:p>
          <a:p>
            <a:pPr lvl="0" algn="just">
              <a:lnSpc>
                <a:spcPct val="150000"/>
              </a:lnSpc>
              <a:spcBef>
                <a:spcPts val="0"/>
              </a:spcBef>
            </a:pPr>
            <a:r>
              <a:rPr lang="en-IN" sz="7200" dirty="0">
                <a:latin typeface="Times New Roman" panose="02020603050405020304" pitchFamily="18" charset="0"/>
                <a:ea typeface="Times New Roman"/>
                <a:cs typeface="Times New Roman" panose="02020603050405020304" pitchFamily="18" charset="0"/>
                <a:sym typeface="Times New Roman"/>
              </a:rPr>
              <a:t>Associate Professor</a:t>
            </a:r>
            <a:endParaRPr lang="en-IN" sz="7200" dirty="0">
              <a:latin typeface="Times New Roman" panose="02020603050405020304" pitchFamily="18" charset="0"/>
              <a:cs typeface="Times New Roman" panose="02020603050405020304" pitchFamily="18" charset="0"/>
            </a:endParaRPr>
          </a:p>
          <a:p>
            <a:pPr lvl="0" algn="just">
              <a:lnSpc>
                <a:spcPct val="150000"/>
              </a:lnSpc>
              <a:spcBef>
                <a:spcPts val="0"/>
              </a:spcBef>
            </a:pPr>
            <a:r>
              <a:rPr lang="en-IN" sz="7200" dirty="0">
                <a:latin typeface="Times New Roman" panose="02020603050405020304" pitchFamily="18" charset="0"/>
                <a:ea typeface="Times New Roman"/>
                <a:cs typeface="Times New Roman" panose="02020603050405020304" pitchFamily="18" charset="0"/>
                <a:sym typeface="Times New Roman"/>
              </a:rPr>
              <a:t>Machine Learning, Image Processing and Data </a:t>
            </a:r>
            <a:r>
              <a:rPr lang="en-IN" sz="7200" dirty="0" smtClean="0">
                <a:latin typeface="Times New Roman" panose="02020603050405020304" pitchFamily="18" charset="0"/>
                <a:ea typeface="Times New Roman"/>
                <a:cs typeface="Times New Roman" panose="02020603050405020304" pitchFamily="18" charset="0"/>
                <a:sym typeface="Times New Roman"/>
              </a:rPr>
              <a:t>Science</a:t>
            </a:r>
          </a:p>
          <a:p>
            <a:pPr lvl="0" algn="just">
              <a:lnSpc>
                <a:spcPct val="150000"/>
              </a:lnSpc>
              <a:spcBef>
                <a:spcPts val="0"/>
              </a:spcBef>
            </a:pPr>
            <a:r>
              <a:rPr lang="en-IN" sz="7200" dirty="0" smtClean="0">
                <a:latin typeface="Times New Roman" panose="02020603050405020304" pitchFamily="18" charset="0"/>
                <a:cs typeface="Times New Roman" panose="02020603050405020304" pitchFamily="18" charset="0"/>
                <a:sym typeface="Times New Roman"/>
              </a:rPr>
              <a:t>SRIHER(DU)</a:t>
            </a:r>
            <a:endParaRPr lang="en-IN" sz="7200" dirty="0">
              <a:latin typeface="Times New Roman" panose="02020603050405020304" pitchFamily="18" charset="0"/>
              <a:cs typeface="Times New Roman" panose="02020603050405020304" pitchFamily="18" charset="0"/>
            </a:endParaRPr>
          </a:p>
          <a:p>
            <a:pPr lvl="0" algn="just">
              <a:lnSpc>
                <a:spcPct val="150000"/>
              </a:lnSpc>
              <a:spcBef>
                <a:spcPts val="0"/>
              </a:spcBef>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SRIHER (DU)</a:t>
            </a:r>
            <a:endParaRPr lang="en-IN" sz="2000" b="1"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tx2">
                  <a:lumMod val="75000"/>
                </a:schemeClr>
              </a:solidFill>
            </a:endParaRPr>
          </a:p>
        </p:txBody>
      </p:sp>
      <p:sp>
        <p:nvSpPr>
          <p:cNvPr id="5" name="Subtitle 2"/>
          <p:cNvSpPr txBox="1">
            <a:spLocks/>
          </p:cNvSpPr>
          <p:nvPr/>
        </p:nvSpPr>
        <p:spPr>
          <a:xfrm>
            <a:off x="782285" y="4507014"/>
            <a:ext cx="5635656" cy="1655762"/>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US" sz="2600" dirty="0" smtClean="0">
              <a:solidFill>
                <a:schemeClr val="tx1"/>
              </a:solidFill>
              <a:latin typeface="Times New Roman" panose="02020603050405020304" pitchFamily="18" charset="0"/>
              <a:cs typeface="Times New Roman" panose="02020603050405020304" pitchFamily="18" charset="0"/>
            </a:endParaRPr>
          </a:p>
          <a:p>
            <a:pPr algn="l"/>
            <a:r>
              <a:rPr lang="en-US" sz="2600" dirty="0" smtClean="0">
                <a:solidFill>
                  <a:schemeClr val="tx1"/>
                </a:solidFill>
                <a:latin typeface="Times New Roman" panose="02020603050405020304" pitchFamily="18" charset="0"/>
                <a:cs typeface="Times New Roman" panose="02020603050405020304" pitchFamily="18" charset="0"/>
              </a:rPr>
              <a:t>Vidarshana Govilesh - E0119067 B.Tech CSE (AI &amp; ML)</a:t>
            </a:r>
          </a:p>
          <a:p>
            <a:pPr algn="l"/>
            <a:r>
              <a:rPr lang="en-US" sz="2600" dirty="0" smtClean="0">
                <a:solidFill>
                  <a:schemeClr val="tx1"/>
                </a:solidFill>
                <a:latin typeface="Times New Roman" panose="02020603050405020304" pitchFamily="18" charset="0"/>
                <a:cs typeface="Times New Roman" panose="02020603050405020304" pitchFamily="18" charset="0"/>
              </a:rPr>
              <a:t>Aswin G </a:t>
            </a:r>
            <a:r>
              <a:rPr lang="en-US" sz="2600" dirty="0">
                <a:solidFill>
                  <a:schemeClr val="tx1"/>
                </a:solidFill>
                <a:latin typeface="Times New Roman" panose="02020603050405020304" pitchFamily="18" charset="0"/>
                <a:cs typeface="Times New Roman" panose="02020603050405020304" pitchFamily="18" charset="0"/>
              </a:rPr>
              <a:t>- E0119062 B.Tech CSE (AI &amp; ML</a:t>
            </a:r>
            <a:r>
              <a:rPr lang="en-US" sz="2600" dirty="0" smtClean="0">
                <a:solidFill>
                  <a:schemeClr val="tx1"/>
                </a:solidFill>
                <a:latin typeface="Times New Roman" panose="02020603050405020304" pitchFamily="18" charset="0"/>
                <a:cs typeface="Times New Roman" panose="02020603050405020304" pitchFamily="18" charset="0"/>
              </a:rPr>
              <a:t>)</a:t>
            </a:r>
          </a:p>
          <a:p>
            <a:pPr algn="l"/>
            <a:r>
              <a:rPr lang="en-US" sz="2600" dirty="0" smtClean="0">
                <a:solidFill>
                  <a:schemeClr val="tx1"/>
                </a:solidFill>
                <a:latin typeface="Times New Roman" panose="02020603050405020304" pitchFamily="18" charset="0"/>
                <a:cs typeface="Times New Roman" panose="02020603050405020304" pitchFamily="18" charset="0"/>
              </a:rPr>
              <a:t>Nimalesh.E </a:t>
            </a:r>
            <a:r>
              <a:rPr lang="en-US" sz="2600" dirty="0">
                <a:solidFill>
                  <a:schemeClr val="tx1"/>
                </a:solidFill>
                <a:latin typeface="Times New Roman" panose="02020603050405020304" pitchFamily="18" charset="0"/>
                <a:cs typeface="Times New Roman" panose="02020603050405020304" pitchFamily="18" charset="0"/>
              </a:rPr>
              <a:t>- E0119055 B.Tech CSE (AI &amp; ML)</a:t>
            </a:r>
          </a:p>
          <a:p>
            <a:pPr algn="l"/>
            <a:endParaRPr lang="en-US" sz="2600" dirty="0" smtClean="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2">
                  <a:lumMod val="75000"/>
                </a:schemeClr>
              </a:solidFill>
            </a:endParaRPr>
          </a:p>
        </p:txBody>
      </p:sp>
      <p:pic>
        <p:nvPicPr>
          <p:cNvPr id="1026" name="Picture 2" descr="SRET — Sri Ramachandra Engineering and Techn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691" y="343953"/>
            <a:ext cx="8672660" cy="12432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09839" y="2575513"/>
            <a:ext cx="8016205" cy="1846659"/>
          </a:xfrm>
          <a:prstGeom prst="rect">
            <a:avLst/>
          </a:prstGeom>
        </p:spPr>
        <p:txBody>
          <a:bodyPr wrap="square">
            <a:spAutoFit/>
          </a:bodyPr>
          <a:lstStyle/>
          <a:p>
            <a:pPr algn="ct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INT 500- INTERNSHIP 4 </a:t>
            </a:r>
          </a:p>
          <a:p>
            <a:pPr algn="ctr"/>
            <a:r>
              <a:rPr lang="en-US" sz="2800" dirty="0" smtClean="0">
                <a:latin typeface="Arial" panose="020B0604020202020204" pitchFamily="34" charset="0"/>
                <a:cs typeface="Arial" panose="020B0604020202020204" pitchFamily="34" charset="0"/>
              </a:rPr>
              <a:t>FINAL REVIEW </a:t>
            </a:r>
            <a:r>
              <a:rPr lang="en-US" sz="1400" b="1" dirty="0">
                <a:latin typeface="Arial" panose="020B0604020202020204" pitchFamily="34" charset="0"/>
                <a:cs typeface="Arial" panose="020B0604020202020204" pitchFamily="34" charset="0"/>
              </a:rPr>
              <a:t/>
            </a:r>
            <a:br>
              <a:rPr lang="en-US" sz="1400" b="1"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093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LICENSE : Speech </a:t>
            </a:r>
            <a:r>
              <a:rPr lang="en-US" sz="4000" b="1" dirty="0">
                <a:solidFill>
                  <a:srgbClr val="C00000"/>
                </a:solidFill>
                <a:latin typeface="Arial" panose="020B0604020202020204" pitchFamily="34" charset="0"/>
                <a:cs typeface="Arial" panose="020B0604020202020204" pitchFamily="34" charset="0"/>
              </a:rPr>
              <a:t>D</a:t>
            </a:r>
            <a:r>
              <a:rPr lang="en-US" sz="4000" b="1" dirty="0" smtClean="0">
                <a:solidFill>
                  <a:srgbClr val="C00000"/>
                </a:solidFill>
                <a:latin typeface="Arial" panose="020B0604020202020204" pitchFamily="34" charset="0"/>
                <a:cs typeface="Arial" panose="020B0604020202020204" pitchFamily="34" charset="0"/>
              </a:rPr>
              <a:t>ata</a:t>
            </a:r>
            <a:endParaRPr lang="en-US" sz="4000" b="1" dirty="0">
              <a:solidFill>
                <a:srgbClr val="C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74766" y="2248037"/>
            <a:ext cx="11512753" cy="3447369"/>
          </a:xfrm>
          <a:prstGeom prst="rect">
            <a:avLst/>
          </a:prstGeom>
        </p:spPr>
      </p:pic>
    </p:spTree>
    <p:extLst>
      <p:ext uri="{BB962C8B-B14F-4D97-AF65-F5344CB8AC3E}">
        <p14:creationId xmlns:p14="http://schemas.microsoft.com/office/powerpoint/2010/main" val="750688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458" y="767715"/>
            <a:ext cx="8761413" cy="706964"/>
          </a:xfrm>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CHALLENGES</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53738" y="2379681"/>
            <a:ext cx="10641873" cy="2270158"/>
          </a:xfrm>
        </p:spPr>
        <p:txBody>
          <a:bodyPr>
            <a:noAutofit/>
          </a:bodyPr>
          <a:lstStyle/>
          <a:p>
            <a:pPr>
              <a:lnSpc>
                <a:spcPct val="150000"/>
              </a:lnSpc>
            </a:pPr>
            <a:r>
              <a:rPr lang="en-US" sz="2000" dirty="0"/>
              <a:t>T</a:t>
            </a:r>
            <a:r>
              <a:rPr lang="en-US" sz="2000" dirty="0" smtClean="0"/>
              <a:t>he spontaneous speech dataset is limited.</a:t>
            </a:r>
          </a:p>
          <a:p>
            <a:pPr>
              <a:lnSpc>
                <a:spcPct val="150000"/>
              </a:lnSpc>
            </a:pPr>
            <a:r>
              <a:rPr lang="en-US" sz="2000" dirty="0" smtClean="0"/>
              <a:t> Special techniques and libraries have to be utilized in order to make the speech data trainable for machine learning models.</a:t>
            </a:r>
          </a:p>
          <a:p>
            <a:pPr>
              <a:lnSpc>
                <a:spcPct val="150000"/>
              </a:lnSpc>
            </a:pPr>
            <a:r>
              <a:rPr lang="en-US" sz="2000" dirty="0" smtClean="0"/>
              <a:t>The image dataset is unbalanced, that is the 4 different classes do not have equal distribution of data. </a:t>
            </a:r>
            <a:r>
              <a:rPr lang="en-US" sz="2000" dirty="0"/>
              <a:t>T</a:t>
            </a:r>
            <a:r>
              <a:rPr lang="en-US" sz="2000" dirty="0" smtClean="0"/>
              <a:t>herefore it will affect the accuracy of the deep learning models.</a:t>
            </a:r>
          </a:p>
          <a:p>
            <a:pPr>
              <a:lnSpc>
                <a:spcPct val="150000"/>
              </a:lnSpc>
            </a:pPr>
            <a:r>
              <a:rPr lang="en-US" sz="2000" dirty="0" smtClean="0"/>
              <a:t>The data we have utilized is not real time data.</a:t>
            </a:r>
          </a:p>
        </p:txBody>
      </p:sp>
    </p:spTree>
    <p:extLst>
      <p:ext uri="{BB962C8B-B14F-4D97-AF65-F5344CB8AC3E}">
        <p14:creationId xmlns:p14="http://schemas.microsoft.com/office/powerpoint/2010/main" val="3026653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00" y="662734"/>
            <a:ext cx="8761413" cy="706964"/>
          </a:xfrm>
        </p:spPr>
        <p:txBody>
          <a:bodyPr>
            <a:normAutofit/>
          </a:bodyPr>
          <a:lstStyle/>
          <a:p>
            <a:pPr algn="ctr"/>
            <a:r>
              <a:rPr lang="en-US" sz="3600" b="1" dirty="0" smtClean="0">
                <a:solidFill>
                  <a:srgbClr val="C00000"/>
                </a:solidFill>
                <a:latin typeface="Arial" panose="020B0604020202020204" pitchFamily="34" charset="0"/>
                <a:cs typeface="Arial" panose="020B0604020202020204" pitchFamily="34" charset="0"/>
              </a:rPr>
              <a:t>TOOLS AND TECHNOLOGIES</a:t>
            </a:r>
            <a:endParaRPr lang="en-US" sz="36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90313" y="1946635"/>
            <a:ext cx="9852549" cy="4911365"/>
          </a:xfrm>
        </p:spPr>
        <p:txBody>
          <a:bodyPr>
            <a:noAutofit/>
          </a:bodyPr>
          <a:lstStyle/>
          <a:p>
            <a:pPr marL="0" lvl="0" indent="0">
              <a:lnSpc>
                <a:spcPct val="70000"/>
              </a:lnSpc>
              <a:buSzPts val="2800"/>
              <a:buNone/>
            </a:pPr>
            <a:r>
              <a:rPr lang="en-IN" sz="1800" b="1" dirty="0" smtClean="0">
                <a:latin typeface="Times New Roman" panose="02020603050405020304" pitchFamily="18" charset="0"/>
                <a:ea typeface="Arial"/>
                <a:cs typeface="Times New Roman" panose="02020603050405020304" pitchFamily="18" charset="0"/>
                <a:sym typeface="Arial"/>
              </a:rPr>
              <a:t>      Deep Learning – Python:-</a:t>
            </a:r>
            <a:endParaRPr lang="en-IN" sz="1800" b="1" dirty="0">
              <a:latin typeface="Times New Roman" panose="02020603050405020304" pitchFamily="18" charset="0"/>
              <a:ea typeface="Arial"/>
              <a:cs typeface="Times New Roman" panose="02020603050405020304" pitchFamily="18" charset="0"/>
              <a:sym typeface="Arial"/>
            </a:endParaRPr>
          </a:p>
          <a:p>
            <a:pPr marL="228600" lvl="0" indent="0">
              <a:lnSpc>
                <a:spcPct val="70000"/>
              </a:lnSpc>
              <a:buSzPts val="770"/>
              <a:buNone/>
            </a:pPr>
            <a:r>
              <a:rPr lang="en-IN" sz="1800" dirty="0">
                <a:latin typeface="+mj-lt"/>
                <a:ea typeface="Arial"/>
                <a:cs typeface="Arial"/>
                <a:sym typeface="Arial"/>
              </a:rPr>
              <a:t>	</a:t>
            </a:r>
            <a:r>
              <a:rPr lang="en-IN" sz="1800" b="1" dirty="0">
                <a:latin typeface="+mj-lt"/>
                <a:ea typeface="Arial"/>
                <a:cs typeface="Arial"/>
                <a:sym typeface="Arial"/>
              </a:rPr>
              <a:t>Python </a:t>
            </a:r>
            <a:r>
              <a:rPr lang="en-IN" sz="1800" b="1" dirty="0" smtClean="0">
                <a:latin typeface="+mj-lt"/>
                <a:ea typeface="Arial"/>
                <a:cs typeface="Arial"/>
                <a:sym typeface="Arial"/>
              </a:rPr>
              <a:t>Libraries:</a:t>
            </a:r>
            <a:endParaRPr lang="en-IN" sz="1800" b="1" dirty="0">
              <a:latin typeface="+mj-lt"/>
              <a:ea typeface="Arial"/>
              <a:cs typeface="Arial"/>
              <a:sym typeface="Arial"/>
            </a:endParaRPr>
          </a:p>
          <a:p>
            <a:pPr marL="228600" lvl="0" indent="0">
              <a:lnSpc>
                <a:spcPct val="70000"/>
              </a:lnSpc>
              <a:buSzPts val="770"/>
              <a:buNone/>
            </a:pPr>
            <a:r>
              <a:rPr lang="en-IN" sz="1800" dirty="0">
                <a:latin typeface="+mj-lt"/>
                <a:ea typeface="Arial"/>
                <a:cs typeface="Arial"/>
                <a:sym typeface="Arial"/>
              </a:rPr>
              <a:t>	</a:t>
            </a:r>
            <a:r>
              <a:rPr lang="en-IN" sz="1800" dirty="0" err="1" smtClean="0">
                <a:latin typeface="+mj-lt"/>
                <a:ea typeface="Arial"/>
                <a:cs typeface="Arial"/>
                <a:sym typeface="Arial"/>
              </a:rPr>
              <a:t>sklearn</a:t>
            </a:r>
            <a:r>
              <a:rPr lang="en-IN" sz="1800" dirty="0" smtClean="0">
                <a:latin typeface="+mj-lt"/>
                <a:ea typeface="Arial"/>
                <a:cs typeface="Arial"/>
                <a:sym typeface="Arial"/>
              </a:rPr>
              <a:t>, matplotlib, TensorFlow, pandas, numpy, librosa</a:t>
            </a:r>
            <a:endParaRPr lang="en-IN" sz="1800" dirty="0">
              <a:latin typeface="+mj-lt"/>
              <a:ea typeface="Arial"/>
              <a:cs typeface="Arial"/>
              <a:sym typeface="Arial"/>
            </a:endParaRPr>
          </a:p>
          <a:p>
            <a:pPr marL="0" lvl="0" indent="0">
              <a:lnSpc>
                <a:spcPct val="70000"/>
              </a:lnSpc>
              <a:buSzPts val="770"/>
              <a:buNone/>
            </a:pPr>
            <a:r>
              <a:rPr lang="en-IN" sz="1800" dirty="0">
                <a:latin typeface="+mj-lt"/>
                <a:ea typeface="Arial"/>
                <a:cs typeface="Arial"/>
                <a:sym typeface="Arial"/>
              </a:rPr>
              <a:t>	</a:t>
            </a:r>
            <a:r>
              <a:rPr lang="en-IN" sz="1800" b="1" dirty="0" smtClean="0">
                <a:latin typeface="+mj-lt"/>
                <a:ea typeface="Arial"/>
                <a:cs typeface="Arial"/>
                <a:sym typeface="Arial"/>
              </a:rPr>
              <a:t>Pre-processing Technique:</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EDA(exploratory Data Analysis)</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Data Augmentation</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Standardization</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Feature Extraction               </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a:t>
            </a:r>
            <a:r>
              <a:rPr lang="en-IN" sz="1800" b="1" dirty="0" smtClean="0">
                <a:latin typeface="+mj-lt"/>
                <a:ea typeface="Arial"/>
                <a:cs typeface="Arial"/>
                <a:sym typeface="Arial"/>
              </a:rPr>
              <a:t>   Evaluation metrics:</a:t>
            </a:r>
            <a:endParaRPr lang="en-IN" sz="1800" b="1" dirty="0">
              <a:latin typeface="+mj-lt"/>
              <a:ea typeface="Arial"/>
              <a:cs typeface="Arial"/>
              <a:sym typeface="Arial"/>
            </a:endParaRP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Accuracy</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Precision</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Recall</a:t>
            </a:r>
          </a:p>
          <a:p>
            <a:pPr marL="0" lvl="0" indent="0">
              <a:lnSpc>
                <a:spcPct val="70000"/>
              </a:lnSpc>
              <a:buSzPts val="770"/>
              <a:buNone/>
            </a:pPr>
            <a:r>
              <a:rPr lang="en-IN" sz="1600" dirty="0">
                <a:latin typeface="+mj-lt"/>
                <a:ea typeface="Arial"/>
                <a:cs typeface="Arial"/>
                <a:sym typeface="Arial"/>
              </a:rPr>
              <a:t> </a:t>
            </a:r>
            <a:r>
              <a:rPr lang="en-IN" sz="1600" dirty="0" smtClean="0">
                <a:latin typeface="+mj-lt"/>
                <a:ea typeface="Arial"/>
                <a:cs typeface="Arial"/>
                <a:sym typeface="Arial"/>
              </a:rPr>
              <a:t>                    </a:t>
            </a:r>
            <a:r>
              <a:rPr lang="en-IN" sz="1800" dirty="0" smtClean="0">
                <a:latin typeface="+mj-lt"/>
                <a:ea typeface="Arial"/>
                <a:cs typeface="Arial"/>
                <a:sym typeface="Arial"/>
              </a:rPr>
              <a:t>AUC</a:t>
            </a:r>
          </a:p>
          <a:p>
            <a:pPr marL="0" lvl="0" indent="0">
              <a:lnSpc>
                <a:spcPct val="70000"/>
              </a:lnSpc>
              <a:buSzPts val="770"/>
              <a:buNone/>
            </a:pPr>
            <a:r>
              <a:rPr lang="en-IN" sz="1800" dirty="0">
                <a:latin typeface="+mj-lt"/>
                <a:ea typeface="Arial"/>
                <a:cs typeface="Arial"/>
                <a:sym typeface="Arial"/>
              </a:rPr>
              <a:t> </a:t>
            </a:r>
            <a:r>
              <a:rPr lang="en-IN" sz="1800" dirty="0" smtClean="0">
                <a:latin typeface="+mj-lt"/>
                <a:ea typeface="Arial"/>
                <a:cs typeface="Arial"/>
                <a:sym typeface="Arial"/>
              </a:rPr>
              <a:t>                 </a:t>
            </a:r>
            <a:endParaRPr lang="en-IN" sz="1800" dirty="0">
              <a:latin typeface="+mj-lt"/>
              <a:ea typeface="Arial"/>
              <a:cs typeface="Arial"/>
              <a:sym typeface="Arial"/>
            </a:endParaRPr>
          </a:p>
          <a:p>
            <a:pPr marL="0" indent="0">
              <a:buNone/>
            </a:pPr>
            <a:endParaRPr lang="en-US" sz="1050" dirty="0"/>
          </a:p>
        </p:txBody>
      </p:sp>
      <p:sp>
        <p:nvSpPr>
          <p:cNvPr id="5" name="AutoShape 4" descr="What is Machine Learning? 2022 Beginner's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What Is Deep Learning and How Does It Work? | Built 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9817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753" y="964959"/>
            <a:ext cx="8761413" cy="706964"/>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WORKFLOW</a:t>
            </a:r>
            <a:endParaRPr lang="en-US" sz="4000" b="1" dirty="0">
              <a:solidFill>
                <a:srgbClr val="C00000"/>
              </a:solidFill>
              <a:latin typeface="Arial" panose="020B0604020202020204" pitchFamily="34" charset="0"/>
              <a:cs typeface="Arial" panose="020B0604020202020204" pitchFamily="34" charset="0"/>
            </a:endParaRPr>
          </a:p>
        </p:txBody>
      </p:sp>
      <p:pic>
        <p:nvPicPr>
          <p:cNvPr id="6" name="Picture 2" descr="Comparison of deep learning and traditional machine learning methods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302"/>
          <a:stretch/>
        </p:blipFill>
        <p:spPr bwMode="auto">
          <a:xfrm>
            <a:off x="2260090" y="2313423"/>
            <a:ext cx="7542480" cy="29960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22023" y="5382705"/>
            <a:ext cx="2818614"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Machine learning method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523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8" y="678633"/>
            <a:ext cx="10515600" cy="1325563"/>
          </a:xfrm>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IMAGE PRE - PROCESSING</a:t>
            </a:r>
            <a:r>
              <a:rPr lang="en-US" sz="4000" b="1" dirty="0">
                <a:solidFill>
                  <a:srgbClr val="C00000"/>
                </a:solidFill>
                <a:latin typeface="Arial" panose="020B0604020202020204" pitchFamily="34" charset="0"/>
                <a:cs typeface="Arial" panose="020B0604020202020204" pitchFamily="34" charset="0"/>
              </a:rPr>
              <a:t/>
            </a:r>
            <a:br>
              <a:rPr lang="en-US" sz="4000" b="1" dirty="0">
                <a:solidFill>
                  <a:srgbClr val="C00000"/>
                </a:solidFill>
                <a:latin typeface="Arial" panose="020B0604020202020204" pitchFamily="34" charset="0"/>
                <a:cs typeface="Arial" panose="020B0604020202020204" pitchFamily="34" charset="0"/>
              </a:rPr>
            </a:b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53764" y="3648173"/>
            <a:ext cx="9504585" cy="2500994"/>
          </a:xfrm>
        </p:spPr>
        <p:txBody>
          <a:bodyPr>
            <a:normAutofit fontScale="92500"/>
          </a:bodyPr>
          <a:lstStyle/>
          <a:p>
            <a:pPr marL="0" indent="0" algn="just">
              <a:buNone/>
            </a:pPr>
            <a:endParaRPr lang="en-US" sz="2400" b="1" dirty="0"/>
          </a:p>
          <a:p>
            <a:pPr marL="0" indent="0" algn="just">
              <a:lnSpc>
                <a:spcPct val="120000"/>
              </a:lnSpc>
              <a:buNone/>
            </a:pPr>
            <a:r>
              <a:rPr lang="en-US" sz="2000" b="1" dirty="0">
                <a:latin typeface="Arial" panose="020B0604020202020204" pitchFamily="34" charset="0"/>
                <a:cs typeface="Arial" panose="020B0604020202020204" pitchFamily="34" charset="0"/>
              </a:rPr>
              <a:t>Data augmentation </a:t>
            </a:r>
            <a:r>
              <a:rPr lang="en-US" sz="2000" dirty="0">
                <a:latin typeface="Arial" panose="020B0604020202020204" pitchFamily="34" charset="0"/>
                <a:cs typeface="Arial" panose="020B0604020202020204" pitchFamily="34" charset="0"/>
              </a:rPr>
              <a:t>is a technique of artificially increasing the training set by creating modified copies of a dataset using existing data. It includes making minor changes to the dataset or using deep learning to generate new data points. Techniques include resizing, zoom, rotating, cropping, padding, etc. It helps to address issues like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and data scarcity, and it makes the model robust with better performance.</a:t>
            </a:r>
          </a:p>
          <a:p>
            <a:pPr marL="0" indent="0">
              <a:buNone/>
            </a:pPr>
            <a:endParaRPr lang="en-US" sz="2400" dirty="0"/>
          </a:p>
        </p:txBody>
      </p:sp>
      <p:sp>
        <p:nvSpPr>
          <p:cNvPr id="4" name="TextBox 3"/>
          <p:cNvSpPr txBox="1"/>
          <p:nvPr/>
        </p:nvSpPr>
        <p:spPr>
          <a:xfrm>
            <a:off x="1154973" y="1906497"/>
            <a:ext cx="9603377" cy="1631216"/>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Pre-processing </a:t>
            </a:r>
            <a:r>
              <a:rPr lang="en-US" sz="2000" dirty="0">
                <a:latin typeface="Arial" panose="020B0604020202020204" pitchFamily="34" charset="0"/>
                <a:cs typeface="Arial" panose="020B0604020202020204" pitchFamily="34" charset="0"/>
              </a:rPr>
              <a:t>is just as important in deep learning as it is in other areas of machine learning and data analysis. In fact, it can be argued that it is even more critical in deep learning due to the complexity of the models and the large amount of data typically involved.</a:t>
            </a:r>
          </a:p>
          <a:p>
            <a:endParaRPr lang="en-IN" sz="2000" dirty="0"/>
          </a:p>
        </p:txBody>
      </p:sp>
    </p:spTree>
    <p:extLst>
      <p:ext uri="{BB962C8B-B14F-4D97-AF65-F5344CB8AC3E}">
        <p14:creationId xmlns:p14="http://schemas.microsoft.com/office/powerpoint/2010/main" val="285870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994" y="0"/>
            <a:ext cx="6222554" cy="1325563"/>
          </a:xfrm>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MODELS</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6500" y="1277734"/>
            <a:ext cx="11406432" cy="3237705"/>
          </a:xfrm>
        </p:spPr>
        <p:txBody>
          <a:bodyPr>
            <a:normAutofit fontScale="70000" lnSpcReduction="20000"/>
          </a:bodyPr>
          <a:lstStyle/>
          <a:p>
            <a:pPr marL="0" indent="0">
              <a:buNone/>
            </a:pPr>
            <a:r>
              <a:rPr lang="en-US" b="1" dirty="0" smtClean="0"/>
              <a:t>Resnet50</a:t>
            </a:r>
          </a:p>
          <a:p>
            <a:r>
              <a:rPr lang="en-US" sz="2600" dirty="0"/>
              <a:t>Deep residual networks like the popular ResNet-50 model is a convolutional neural network (CNN) that </a:t>
            </a:r>
            <a:r>
              <a:rPr lang="en-US" sz="2600" dirty="0" smtClean="0"/>
              <a:t>is 50 layers deep.</a:t>
            </a:r>
          </a:p>
          <a:p>
            <a:r>
              <a:rPr lang="en-US" sz="2600" dirty="0" smtClean="0"/>
              <a:t>A </a:t>
            </a:r>
            <a:r>
              <a:rPr lang="en-US" sz="2600" dirty="0"/>
              <a:t>residual neural network (ResNet) is an artificial neural network (ANN) of a kind that stacks </a:t>
            </a:r>
            <a:r>
              <a:rPr lang="en-US" sz="2600" dirty="0" smtClean="0"/>
              <a:t>residual blocks </a:t>
            </a:r>
            <a:r>
              <a:rPr lang="en-US" sz="2600" dirty="0"/>
              <a:t>on top of each other to form a network</a:t>
            </a:r>
            <a:r>
              <a:rPr lang="en-US" sz="2600" dirty="0" smtClean="0"/>
              <a:t>.</a:t>
            </a:r>
          </a:p>
          <a:p>
            <a:r>
              <a:rPr lang="en-US" sz="2600" dirty="0" smtClean="0"/>
              <a:t>It can work with different input size and designed to overcome problem of vanishing gradient by using residual connections.</a:t>
            </a:r>
          </a:p>
          <a:p>
            <a:r>
              <a:rPr lang="en-US" sz="2600" dirty="0" smtClean="0"/>
              <a:t>Architecture includes</a:t>
            </a:r>
          </a:p>
          <a:p>
            <a:pPr lvl="1"/>
            <a:r>
              <a:rPr lang="en-US" sz="2200" dirty="0" smtClean="0"/>
              <a:t>It contains a initial convolutional layer,</a:t>
            </a:r>
            <a:r>
              <a:rPr lang="en-US" sz="2200" dirty="0"/>
              <a:t> </a:t>
            </a:r>
            <a:r>
              <a:rPr lang="en-US" sz="2200" dirty="0" smtClean="0"/>
              <a:t> </a:t>
            </a:r>
            <a:r>
              <a:rPr lang="en-US" sz="2200" dirty="0"/>
              <a:t>followed by a max pooling layer.</a:t>
            </a:r>
          </a:p>
          <a:p>
            <a:pPr lvl="1"/>
            <a:r>
              <a:rPr lang="en-US" sz="2200" dirty="0"/>
              <a:t>Four sets of convolutional layers, with each set containing several residual blocks.</a:t>
            </a:r>
          </a:p>
          <a:p>
            <a:pPr lvl="1"/>
            <a:r>
              <a:rPr lang="en-US" sz="2200" dirty="0"/>
              <a:t>A global average pooling layer.</a:t>
            </a:r>
          </a:p>
          <a:p>
            <a:pPr lvl="1"/>
            <a:r>
              <a:rPr lang="en-US" sz="2200" dirty="0"/>
              <a:t>A fully connected layer with a softmax activation function.</a:t>
            </a:r>
          </a:p>
          <a:p>
            <a:endParaRPr lang="en-US" sz="2400" dirty="0" smtClean="0"/>
          </a:p>
          <a:p>
            <a:pPr marL="0" indent="0">
              <a:buNone/>
            </a:pPr>
            <a:endParaRPr lang="en-US" dirty="0"/>
          </a:p>
        </p:txBody>
      </p:sp>
      <p:pic>
        <p:nvPicPr>
          <p:cNvPr id="4" name="Picture 3"/>
          <p:cNvPicPr>
            <a:picLocks noChangeAspect="1"/>
          </p:cNvPicPr>
          <p:nvPr/>
        </p:nvPicPr>
        <p:blipFill rotWithShape="1">
          <a:blip r:embed="rId2"/>
          <a:srcRect t="9548"/>
          <a:stretch/>
        </p:blipFill>
        <p:spPr>
          <a:xfrm>
            <a:off x="1677468" y="4426039"/>
            <a:ext cx="8604692" cy="1614051"/>
          </a:xfrm>
          <a:prstGeom prst="rect">
            <a:avLst/>
          </a:prstGeom>
        </p:spPr>
      </p:pic>
    </p:spTree>
    <p:extLst>
      <p:ext uri="{BB962C8B-B14F-4D97-AF65-F5344CB8AC3E}">
        <p14:creationId xmlns:p14="http://schemas.microsoft.com/office/powerpoint/2010/main" val="331753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4731" y="812846"/>
            <a:ext cx="10058400" cy="4024312"/>
          </a:xfrm>
        </p:spPr>
        <p:txBody>
          <a:bodyPr>
            <a:normAutofit/>
          </a:bodyPr>
          <a:lstStyle/>
          <a:p>
            <a:pPr marL="0" indent="0">
              <a:buNone/>
            </a:pPr>
            <a:r>
              <a:rPr lang="en-US" b="1" dirty="0" smtClean="0"/>
              <a:t>VGG16</a:t>
            </a:r>
          </a:p>
          <a:p>
            <a:r>
              <a:rPr lang="en-US" sz="2400" dirty="0" smtClean="0"/>
              <a:t>VGG Net </a:t>
            </a:r>
            <a:r>
              <a:rPr lang="en-US" sz="2400" dirty="0"/>
              <a:t>is a Convolutional Neural Network architecture proposed by Karen </a:t>
            </a:r>
            <a:r>
              <a:rPr lang="en-US" sz="2400" dirty="0" err="1"/>
              <a:t>Simonyan</a:t>
            </a:r>
            <a:r>
              <a:rPr lang="en-US" sz="2400" dirty="0"/>
              <a:t> and Andrew Zisserman from </a:t>
            </a:r>
            <a:r>
              <a:rPr lang="en-US" sz="2400" dirty="0" smtClean="0"/>
              <a:t>the University </a:t>
            </a:r>
            <a:r>
              <a:rPr lang="en-US" sz="2400" dirty="0"/>
              <a:t>of Oxford in 2014</a:t>
            </a:r>
            <a:r>
              <a:rPr lang="en-US" sz="2400" dirty="0" smtClean="0"/>
              <a:t>.</a:t>
            </a:r>
            <a:endParaRPr lang="en-US" sz="2400" dirty="0"/>
          </a:p>
          <a:p>
            <a:r>
              <a:rPr lang="en-US" sz="2400" dirty="0"/>
              <a:t>Focuses on the effect of the convolutional neural network depth on its </a:t>
            </a:r>
            <a:r>
              <a:rPr lang="en-US" sz="2400" dirty="0" smtClean="0"/>
              <a:t>accuracy</a:t>
            </a:r>
            <a:endParaRPr lang="en-US" sz="2400" dirty="0"/>
          </a:p>
          <a:p>
            <a:r>
              <a:rPr lang="en-US" sz="2400" dirty="0"/>
              <a:t>The famous paper “Very Deep Convolutional Networks for Large-Scale Image Recognition” made the term deep viral</a:t>
            </a:r>
            <a:r>
              <a:rPr lang="en-US" sz="2400" dirty="0" smtClean="0"/>
              <a:t>.</a:t>
            </a:r>
            <a:endParaRPr lang="en-US" sz="2400" dirty="0"/>
          </a:p>
          <a:p>
            <a:r>
              <a:rPr lang="en-US" sz="2400" dirty="0"/>
              <a:t>It was the first study that provided undeniable evidence that simply adding more layers increases the performance.</a:t>
            </a:r>
            <a:endParaRPr lang="en-US" sz="2400" dirty="0" smtClean="0"/>
          </a:p>
        </p:txBody>
      </p:sp>
      <p:pic>
        <p:nvPicPr>
          <p:cNvPr id="4" name="Picture 3"/>
          <p:cNvPicPr>
            <a:picLocks noChangeAspect="1"/>
          </p:cNvPicPr>
          <p:nvPr/>
        </p:nvPicPr>
        <p:blipFill>
          <a:blip r:embed="rId2"/>
          <a:stretch>
            <a:fillRect/>
          </a:stretch>
        </p:blipFill>
        <p:spPr>
          <a:xfrm>
            <a:off x="3309257" y="4685212"/>
            <a:ext cx="6335738" cy="1726145"/>
          </a:xfrm>
          <a:prstGeom prst="rect">
            <a:avLst/>
          </a:prstGeom>
        </p:spPr>
      </p:pic>
    </p:spTree>
    <p:extLst>
      <p:ext uri="{BB962C8B-B14F-4D97-AF65-F5344CB8AC3E}">
        <p14:creationId xmlns:p14="http://schemas.microsoft.com/office/powerpoint/2010/main" val="191963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7583" y="659876"/>
            <a:ext cx="9851011" cy="5509200"/>
          </a:xfrm>
          <a:prstGeom prst="rect">
            <a:avLst/>
          </a:prstGeom>
          <a:noFill/>
        </p:spPr>
        <p:txBody>
          <a:bodyPr wrap="square" rtlCol="0">
            <a:spAutoFit/>
          </a:bodyPr>
          <a:lstStyle/>
          <a:p>
            <a:r>
              <a:rPr lang="en-US" sz="2800" b="1" dirty="0" smtClean="0"/>
              <a:t>INCEPTION V3</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Inception-v3 is a pre-trained convolutional neural network that is 48 layers deep, which is a version of the network already trained on more than a million images from the </a:t>
            </a:r>
            <a:r>
              <a:rPr lang="en-US" dirty="0" err="1">
                <a:latin typeface="Arial" panose="020B0604020202020204" pitchFamily="34" charset="0"/>
                <a:cs typeface="Arial" panose="020B0604020202020204" pitchFamily="34" charset="0"/>
              </a:rPr>
              <a:t>ImageNet</a:t>
            </a:r>
            <a:r>
              <a:rPr lang="en-US" dirty="0">
                <a:latin typeface="Arial" panose="020B0604020202020204" pitchFamily="34" charset="0"/>
                <a:cs typeface="Arial" panose="020B0604020202020204" pitchFamily="34" charset="0"/>
              </a:rPr>
              <a:t> database. This pre-trained network can classify images into 1000 object categories, such as keyboard, mouse, pencil, and many animals. </a:t>
            </a: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As </a:t>
            </a:r>
            <a:r>
              <a:rPr lang="en-US" dirty="0">
                <a:latin typeface="Arial" panose="020B0604020202020204" pitchFamily="34" charset="0"/>
                <a:cs typeface="Arial" panose="020B0604020202020204" pitchFamily="34" charset="0"/>
              </a:rPr>
              <a:t>a result, the network has learned rich feature representations for a wide range of images. The model extracts general features from input images in the first part and classifies them based on those features in the second part.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2703122" y="3698799"/>
            <a:ext cx="6350326" cy="2470277"/>
          </a:xfrm>
          <a:prstGeom prst="rect">
            <a:avLst/>
          </a:prstGeom>
        </p:spPr>
      </p:pic>
    </p:spTree>
    <p:extLst>
      <p:ext uri="{BB962C8B-B14F-4D97-AF65-F5344CB8AC3E}">
        <p14:creationId xmlns:p14="http://schemas.microsoft.com/office/powerpoint/2010/main" val="782395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7583" y="659876"/>
            <a:ext cx="9851011" cy="5786199"/>
          </a:xfrm>
          <a:prstGeom prst="rect">
            <a:avLst/>
          </a:prstGeom>
          <a:noFill/>
        </p:spPr>
        <p:txBody>
          <a:bodyPr wrap="square" rtlCol="0">
            <a:spAutoFit/>
          </a:bodyPr>
          <a:lstStyle/>
          <a:p>
            <a:r>
              <a:rPr lang="en-US" sz="2800" b="1" dirty="0" smtClean="0"/>
              <a:t>DENSENET169</a:t>
            </a:r>
          </a:p>
          <a:p>
            <a:endParaRPr lang="en-US" dirty="0"/>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DenseNet-169 was chosen because despite having a depth of 169 layers it is relatively low in parameters compared to other models, and the architecture handles the vanish gradient problem well</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each layer, the </a:t>
            </a:r>
            <a:r>
              <a:rPr lang="en-US" dirty="0" smtClean="0">
                <a:latin typeface="Arial" panose="020B0604020202020204" pitchFamily="34" charset="0"/>
                <a:cs typeface="Arial" panose="020B0604020202020204" pitchFamily="34" charset="0"/>
              </a:rPr>
              <a:t>feature maps </a:t>
            </a:r>
            <a:r>
              <a:rPr lang="en-US" dirty="0">
                <a:latin typeface="Arial" panose="020B0604020202020204" pitchFamily="34" charset="0"/>
                <a:cs typeface="Arial" panose="020B0604020202020204" pitchFamily="34" charset="0"/>
              </a:rPr>
              <a:t>of all preceding layers are used as inputs, and its own feature-maps are used as inputs into all subsequent layers. </a:t>
            </a:r>
            <a:r>
              <a:rPr lang="en-US" dirty="0" err="1">
                <a:latin typeface="Arial" panose="020B0604020202020204" pitchFamily="34" charset="0"/>
                <a:cs typeface="Arial" panose="020B0604020202020204" pitchFamily="34" charset="0"/>
              </a:rPr>
              <a:t>DenseNets</a:t>
            </a:r>
            <a:r>
              <a:rPr lang="en-US" dirty="0">
                <a:latin typeface="Arial" panose="020B0604020202020204" pitchFamily="34" charset="0"/>
                <a:cs typeface="Arial" panose="020B0604020202020204" pitchFamily="34" charset="0"/>
              </a:rPr>
              <a:t> have several compelling advantages: they alleviate the vanishing-gradient problem, strengthen feature propagation, encourage feature reuse, and substantially reduce the number of parameters.</a:t>
            </a:r>
            <a:endParaRPr lang="en-US" dirty="0" smtClean="0">
              <a:latin typeface="Arial" panose="020B0604020202020204" pitchFamily="34" charset="0"/>
              <a:cs typeface="Arial" panose="020B0604020202020204" pitchFamily="34"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1784668" y="3586840"/>
            <a:ext cx="8116977" cy="2769774"/>
          </a:xfrm>
          <a:prstGeom prst="rect">
            <a:avLst/>
          </a:prstGeom>
        </p:spPr>
      </p:pic>
    </p:spTree>
    <p:extLst>
      <p:ext uri="{BB962C8B-B14F-4D97-AF65-F5344CB8AC3E}">
        <p14:creationId xmlns:p14="http://schemas.microsoft.com/office/powerpoint/2010/main" val="385791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503" y="295420"/>
            <a:ext cx="8761413" cy="706964"/>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APPENDIX</a:t>
            </a:r>
            <a:endParaRPr lang="en-US"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pic>
        <p:nvPicPr>
          <p:cNvPr id="7" name="Picture 6"/>
          <p:cNvPicPr>
            <a:picLocks noChangeAspect="1"/>
          </p:cNvPicPr>
          <p:nvPr/>
        </p:nvPicPr>
        <p:blipFill rotWithShape="1">
          <a:blip r:embed="rId2"/>
          <a:srcRect r="34543"/>
          <a:stretch/>
        </p:blipFill>
        <p:spPr>
          <a:xfrm>
            <a:off x="468697" y="2538127"/>
            <a:ext cx="4923435" cy="2926334"/>
          </a:xfrm>
          <a:prstGeom prst="rect">
            <a:avLst/>
          </a:prstGeom>
        </p:spPr>
      </p:pic>
      <p:pic>
        <p:nvPicPr>
          <p:cNvPr id="5" name="Picture 4"/>
          <p:cNvPicPr>
            <a:picLocks noChangeAspect="1"/>
          </p:cNvPicPr>
          <p:nvPr/>
        </p:nvPicPr>
        <p:blipFill rotWithShape="1">
          <a:blip r:embed="rId3"/>
          <a:srcRect r="5776"/>
          <a:stretch/>
        </p:blipFill>
        <p:spPr>
          <a:xfrm>
            <a:off x="5747646" y="2538128"/>
            <a:ext cx="5630507" cy="2926334"/>
          </a:xfrm>
          <a:prstGeom prst="rect">
            <a:avLst/>
          </a:prstGeom>
        </p:spPr>
      </p:pic>
      <p:sp>
        <p:nvSpPr>
          <p:cNvPr id="6" name="TextBox 5"/>
          <p:cNvSpPr txBox="1"/>
          <p:nvPr/>
        </p:nvSpPr>
        <p:spPr>
          <a:xfrm>
            <a:off x="838200" y="1414021"/>
            <a:ext cx="5769990" cy="523220"/>
          </a:xfrm>
          <a:prstGeom prst="rect">
            <a:avLst/>
          </a:prstGeom>
          <a:noFill/>
        </p:spPr>
        <p:txBody>
          <a:bodyPr wrap="square" rtlCol="0">
            <a:spAutoFit/>
          </a:bodyPr>
          <a:lstStyle/>
          <a:p>
            <a:r>
              <a:rPr lang="en-US" sz="2800" b="1" dirty="0" smtClean="0"/>
              <a:t>PREPROCESSING</a:t>
            </a:r>
            <a:endParaRPr lang="en-US" sz="2800" b="1" dirty="0"/>
          </a:p>
        </p:txBody>
      </p:sp>
    </p:spTree>
    <p:extLst>
      <p:ext uri="{BB962C8B-B14F-4D97-AF65-F5344CB8AC3E}">
        <p14:creationId xmlns:p14="http://schemas.microsoft.com/office/powerpoint/2010/main" val="2365253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492" y="611695"/>
            <a:ext cx="3464217" cy="1320800"/>
          </a:xfrm>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CONTENTS</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6514" y="1932495"/>
            <a:ext cx="3131853" cy="4158050"/>
          </a:xfrm>
        </p:spPr>
        <p:txBody>
          <a:bodyPr>
            <a:normAutofit fontScale="92500" lnSpcReduction="20000"/>
          </a:bodyPr>
          <a:lstStyle/>
          <a:p>
            <a:r>
              <a:rPr lang="en-US" sz="2400" dirty="0" smtClean="0">
                <a:cs typeface="Times New Roman" panose="02020603050405020304" pitchFamily="18" charset="0"/>
              </a:rPr>
              <a:t>Introduction</a:t>
            </a:r>
          </a:p>
          <a:p>
            <a:r>
              <a:rPr lang="en-US" sz="2400" dirty="0" smtClean="0">
                <a:cs typeface="Times New Roman" panose="02020603050405020304" pitchFamily="18" charset="0"/>
              </a:rPr>
              <a:t>Literature Survey</a:t>
            </a:r>
          </a:p>
          <a:p>
            <a:r>
              <a:rPr lang="en-US" sz="2400" dirty="0" smtClean="0">
                <a:cs typeface="Times New Roman" panose="02020603050405020304" pitchFamily="18" charset="0"/>
              </a:rPr>
              <a:t>Challenges</a:t>
            </a:r>
          </a:p>
          <a:p>
            <a:pPr lvl="0"/>
            <a:r>
              <a:rPr lang="en-US" sz="2400" dirty="0" smtClean="0">
                <a:cs typeface="Times New Roman" panose="02020603050405020304" pitchFamily="18" charset="0"/>
              </a:rPr>
              <a:t>Objective</a:t>
            </a:r>
          </a:p>
          <a:p>
            <a:r>
              <a:rPr lang="en-US" sz="2400" dirty="0">
                <a:ea typeface="Arial"/>
                <a:cs typeface="Times New Roman" panose="02020603050405020304" pitchFamily="18" charset="0"/>
                <a:sym typeface="Arial"/>
              </a:rPr>
              <a:t>Tools and Techniques</a:t>
            </a:r>
          </a:p>
          <a:p>
            <a:r>
              <a:rPr lang="en-US" sz="2400" dirty="0" smtClean="0">
                <a:cs typeface="Times New Roman" panose="02020603050405020304" pitchFamily="18" charset="0"/>
              </a:rPr>
              <a:t>Methodology</a:t>
            </a:r>
          </a:p>
          <a:p>
            <a:r>
              <a:rPr lang="en-US" sz="2400" dirty="0" smtClean="0">
                <a:cs typeface="Times New Roman" panose="02020603050405020304" pitchFamily="18" charset="0"/>
              </a:rPr>
              <a:t>Experimental Results</a:t>
            </a:r>
          </a:p>
          <a:p>
            <a:r>
              <a:rPr lang="en-US" sz="2400" dirty="0" smtClean="0">
                <a:cs typeface="Times New Roman" panose="02020603050405020304" pitchFamily="18" charset="0"/>
              </a:rPr>
              <a:t>Conclusion</a:t>
            </a:r>
          </a:p>
          <a:p>
            <a:pPr lvl="0"/>
            <a:r>
              <a:rPr lang="en-US" sz="2400" dirty="0" smtClean="0">
                <a:cs typeface="Times New Roman" panose="02020603050405020304" pitchFamily="18" charset="0"/>
                <a:sym typeface="Arial"/>
              </a:rPr>
              <a:t>References</a:t>
            </a:r>
          </a:p>
          <a:p>
            <a:pPr lvl="0"/>
            <a:r>
              <a:rPr lang="en-US" sz="2400" dirty="0" smtClean="0">
                <a:cs typeface="Times New Roman" panose="02020603050405020304" pitchFamily="18" charset="0"/>
                <a:sym typeface="Arial"/>
              </a:rPr>
              <a:t>Appendix</a:t>
            </a:r>
          </a:p>
          <a:p>
            <a:r>
              <a:rPr lang="en-US" sz="2400" dirty="0" smtClean="0">
                <a:ea typeface="Arial"/>
                <a:cs typeface="Times New Roman" panose="02020603050405020304" pitchFamily="18" charset="0"/>
                <a:sym typeface="Arial"/>
              </a:rPr>
              <a:t>Work log</a:t>
            </a:r>
          </a:p>
          <a:p>
            <a:pPr lvl="0"/>
            <a:endParaRPr lang="en-US" sz="2400" dirty="0" smtClean="0">
              <a:latin typeface="+mj-lt"/>
            </a:endParaRPr>
          </a:p>
          <a:p>
            <a:endParaRPr lang="en-US" dirty="0"/>
          </a:p>
        </p:txBody>
      </p:sp>
      <p:sp>
        <p:nvSpPr>
          <p:cNvPr id="4" name="Content Placeholder 2"/>
          <p:cNvSpPr txBox="1">
            <a:spLocks/>
          </p:cNvSpPr>
          <p:nvPr/>
        </p:nvSpPr>
        <p:spPr>
          <a:xfrm>
            <a:off x="5514098" y="2018908"/>
            <a:ext cx="3131853" cy="4158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latin typeface="+mj-lt"/>
            </a:endParaRPr>
          </a:p>
          <a:p>
            <a:endParaRPr lang="en-US" dirty="0"/>
          </a:p>
        </p:txBody>
      </p:sp>
    </p:spTree>
    <p:extLst>
      <p:ext uri="{BB962C8B-B14F-4D97-AF65-F5344CB8AC3E}">
        <p14:creationId xmlns:p14="http://schemas.microsoft.com/office/powerpoint/2010/main" val="598838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226" y="1038074"/>
            <a:ext cx="8761413" cy="706964"/>
          </a:xfrm>
        </p:spPr>
        <p:txBody>
          <a:bodyPr>
            <a:normAutofit/>
          </a:bodyPr>
          <a:lstStyle/>
          <a:p>
            <a:r>
              <a:rPr lang="en-US" sz="3200" b="1" dirty="0" smtClean="0">
                <a:solidFill>
                  <a:schemeClr val="tx1"/>
                </a:solidFill>
                <a:latin typeface="Arial" panose="020B0604020202020204" pitchFamily="34" charset="0"/>
                <a:cs typeface="Arial" panose="020B0604020202020204" pitchFamily="34" charset="0"/>
              </a:rPr>
              <a:t>RESNet50</a:t>
            </a:r>
            <a:endParaRPr lang="en-US" sz="32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sp>
        <p:nvSpPr>
          <p:cNvPr id="9" name="TextBox 8"/>
          <p:cNvSpPr txBox="1"/>
          <p:nvPr/>
        </p:nvSpPr>
        <p:spPr>
          <a:xfrm>
            <a:off x="2604293" y="2670337"/>
            <a:ext cx="6644640" cy="369332"/>
          </a:xfrm>
          <a:prstGeom prst="rect">
            <a:avLst/>
          </a:prstGeom>
          <a:noFill/>
        </p:spPr>
        <p:txBody>
          <a:bodyPr wrap="square" rtlCol="0">
            <a:spAutoFit/>
          </a:bodyPr>
          <a:lstStyle/>
          <a:p>
            <a:pPr algn="ctr"/>
            <a:endParaRPr lang="en-IN" dirty="0"/>
          </a:p>
        </p:txBody>
      </p:sp>
      <p:pic>
        <p:nvPicPr>
          <p:cNvPr id="6" name="Picture 5"/>
          <p:cNvPicPr>
            <a:picLocks noChangeAspect="1"/>
          </p:cNvPicPr>
          <p:nvPr/>
        </p:nvPicPr>
        <p:blipFill>
          <a:blip r:embed="rId2"/>
          <a:stretch>
            <a:fillRect/>
          </a:stretch>
        </p:blipFill>
        <p:spPr>
          <a:xfrm>
            <a:off x="942700" y="2143260"/>
            <a:ext cx="9040286" cy="1258004"/>
          </a:xfrm>
          <a:prstGeom prst="rect">
            <a:avLst/>
          </a:prstGeom>
        </p:spPr>
      </p:pic>
      <p:pic>
        <p:nvPicPr>
          <p:cNvPr id="7" name="Picture 6"/>
          <p:cNvPicPr>
            <a:picLocks noChangeAspect="1"/>
          </p:cNvPicPr>
          <p:nvPr/>
        </p:nvPicPr>
        <p:blipFill>
          <a:blip r:embed="rId3"/>
          <a:stretch>
            <a:fillRect/>
          </a:stretch>
        </p:blipFill>
        <p:spPr>
          <a:xfrm>
            <a:off x="942700" y="3566746"/>
            <a:ext cx="9040286" cy="2609984"/>
          </a:xfrm>
          <a:prstGeom prst="rect">
            <a:avLst/>
          </a:prstGeom>
        </p:spPr>
      </p:pic>
    </p:spTree>
    <p:extLst>
      <p:ext uri="{BB962C8B-B14F-4D97-AF65-F5344CB8AC3E}">
        <p14:creationId xmlns:p14="http://schemas.microsoft.com/office/powerpoint/2010/main" val="8999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2471"/>
            <a:ext cx="3460422" cy="706964"/>
          </a:xfrm>
        </p:spPr>
        <p:txBody>
          <a:bodyPr>
            <a:normAutofit/>
          </a:bodyPr>
          <a:lstStyle/>
          <a:p>
            <a:r>
              <a:rPr lang="en-US" sz="3200" b="1" dirty="0" smtClean="0">
                <a:solidFill>
                  <a:schemeClr val="tx1"/>
                </a:solidFill>
                <a:latin typeface="Arial" panose="020B0604020202020204" pitchFamily="34" charset="0"/>
                <a:cs typeface="Arial" panose="020B0604020202020204" pitchFamily="34" charset="0"/>
              </a:rPr>
              <a:t>VGG16</a:t>
            </a:r>
            <a:endParaRPr lang="en-US" sz="32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pic>
        <p:nvPicPr>
          <p:cNvPr id="8" name="Picture 7"/>
          <p:cNvPicPr>
            <a:picLocks noChangeAspect="1"/>
          </p:cNvPicPr>
          <p:nvPr/>
        </p:nvPicPr>
        <p:blipFill>
          <a:blip r:embed="rId2"/>
          <a:stretch>
            <a:fillRect/>
          </a:stretch>
        </p:blipFill>
        <p:spPr>
          <a:xfrm>
            <a:off x="760291" y="3578744"/>
            <a:ext cx="9125419" cy="2502029"/>
          </a:xfrm>
          <a:prstGeom prst="rect">
            <a:avLst/>
          </a:prstGeom>
        </p:spPr>
      </p:pic>
      <p:pic>
        <p:nvPicPr>
          <p:cNvPr id="10" name="Picture 9"/>
          <p:cNvPicPr>
            <a:picLocks noChangeAspect="1"/>
          </p:cNvPicPr>
          <p:nvPr/>
        </p:nvPicPr>
        <p:blipFill rotWithShape="1">
          <a:blip r:embed="rId3"/>
          <a:srcRect b="50089"/>
          <a:stretch/>
        </p:blipFill>
        <p:spPr>
          <a:xfrm>
            <a:off x="760290" y="2051073"/>
            <a:ext cx="9125419" cy="1302223"/>
          </a:xfrm>
          <a:prstGeom prst="rect">
            <a:avLst/>
          </a:prstGeom>
        </p:spPr>
      </p:pic>
    </p:spTree>
    <p:extLst>
      <p:ext uri="{BB962C8B-B14F-4D97-AF65-F5344CB8AC3E}">
        <p14:creationId xmlns:p14="http://schemas.microsoft.com/office/powerpoint/2010/main" val="1695811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226" y="1038074"/>
            <a:ext cx="4238067" cy="706964"/>
          </a:xfrm>
        </p:spPr>
        <p:txBody>
          <a:bodyPr>
            <a:normAutofit/>
          </a:bodyPr>
          <a:lstStyle/>
          <a:p>
            <a:r>
              <a:rPr lang="en-US" sz="3200" b="1" dirty="0" smtClean="0">
                <a:latin typeface="Arial" panose="020B0604020202020204" pitchFamily="34" charset="0"/>
                <a:cs typeface="Arial" panose="020B0604020202020204" pitchFamily="34" charset="0"/>
              </a:rPr>
              <a:t>DenseNet169</a:t>
            </a:r>
            <a:endParaRPr lang="en-US" sz="32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sp>
        <p:nvSpPr>
          <p:cNvPr id="9" name="TextBox 8"/>
          <p:cNvSpPr txBox="1"/>
          <p:nvPr/>
        </p:nvSpPr>
        <p:spPr>
          <a:xfrm>
            <a:off x="2604293" y="2670337"/>
            <a:ext cx="6644640" cy="369332"/>
          </a:xfrm>
          <a:prstGeom prst="rect">
            <a:avLst/>
          </a:prstGeom>
          <a:noFill/>
        </p:spPr>
        <p:txBody>
          <a:bodyPr wrap="square" rtlCol="0">
            <a:spAutoFit/>
          </a:bodyPr>
          <a:lstStyle/>
          <a:p>
            <a:pPr algn="ctr"/>
            <a:endParaRPr lang="en-IN" dirty="0"/>
          </a:p>
        </p:txBody>
      </p:sp>
      <p:pic>
        <p:nvPicPr>
          <p:cNvPr id="7" name="Picture 6"/>
          <p:cNvPicPr>
            <a:picLocks noChangeAspect="1"/>
          </p:cNvPicPr>
          <p:nvPr/>
        </p:nvPicPr>
        <p:blipFill>
          <a:blip r:embed="rId2"/>
          <a:stretch>
            <a:fillRect/>
          </a:stretch>
        </p:blipFill>
        <p:spPr>
          <a:xfrm>
            <a:off x="1062704" y="1825625"/>
            <a:ext cx="8617393" cy="1409772"/>
          </a:xfrm>
          <a:prstGeom prst="rect">
            <a:avLst/>
          </a:prstGeom>
        </p:spPr>
      </p:pic>
      <p:pic>
        <p:nvPicPr>
          <p:cNvPr id="8" name="Picture 7"/>
          <p:cNvPicPr>
            <a:picLocks noChangeAspect="1"/>
          </p:cNvPicPr>
          <p:nvPr/>
        </p:nvPicPr>
        <p:blipFill>
          <a:blip r:embed="rId3"/>
          <a:stretch>
            <a:fillRect/>
          </a:stretch>
        </p:blipFill>
        <p:spPr>
          <a:xfrm>
            <a:off x="1062704" y="3462078"/>
            <a:ext cx="8617393" cy="2609984"/>
          </a:xfrm>
          <a:prstGeom prst="rect">
            <a:avLst/>
          </a:prstGeom>
        </p:spPr>
      </p:pic>
    </p:spTree>
    <p:extLst>
      <p:ext uri="{BB962C8B-B14F-4D97-AF65-F5344CB8AC3E}">
        <p14:creationId xmlns:p14="http://schemas.microsoft.com/office/powerpoint/2010/main" val="2923429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226" y="1038074"/>
            <a:ext cx="8761413" cy="706964"/>
          </a:xfrm>
        </p:spPr>
        <p:txBody>
          <a:bodyPr>
            <a:normAutofit/>
          </a:bodyPr>
          <a:lstStyle/>
          <a:p>
            <a:r>
              <a:rPr lang="en-US" sz="3200" b="1" dirty="0" smtClean="0">
                <a:solidFill>
                  <a:schemeClr val="tx1"/>
                </a:solidFill>
                <a:latin typeface="Arial" panose="020B0604020202020204" pitchFamily="34" charset="0"/>
                <a:cs typeface="Arial" panose="020B0604020202020204" pitchFamily="34" charset="0"/>
              </a:rPr>
              <a:t>Inception V3</a:t>
            </a:r>
            <a:endParaRPr lang="en-US" sz="32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sp>
        <p:nvSpPr>
          <p:cNvPr id="9" name="TextBox 8"/>
          <p:cNvSpPr txBox="1"/>
          <p:nvPr/>
        </p:nvSpPr>
        <p:spPr>
          <a:xfrm>
            <a:off x="2604293" y="2670337"/>
            <a:ext cx="6644640" cy="369332"/>
          </a:xfrm>
          <a:prstGeom prst="rect">
            <a:avLst/>
          </a:prstGeom>
          <a:noFill/>
        </p:spPr>
        <p:txBody>
          <a:bodyPr wrap="square" rtlCol="0">
            <a:spAutoFit/>
          </a:bodyPr>
          <a:lstStyle/>
          <a:p>
            <a:pPr algn="ctr"/>
            <a:endParaRPr lang="en-IN" dirty="0"/>
          </a:p>
        </p:txBody>
      </p:sp>
      <p:pic>
        <p:nvPicPr>
          <p:cNvPr id="5" name="Picture 4"/>
          <p:cNvPicPr>
            <a:picLocks noChangeAspect="1"/>
          </p:cNvPicPr>
          <p:nvPr/>
        </p:nvPicPr>
        <p:blipFill>
          <a:blip r:embed="rId2"/>
          <a:stretch>
            <a:fillRect/>
          </a:stretch>
        </p:blipFill>
        <p:spPr>
          <a:xfrm>
            <a:off x="1171817" y="3204905"/>
            <a:ext cx="8699947" cy="2972058"/>
          </a:xfrm>
          <a:prstGeom prst="rect">
            <a:avLst/>
          </a:prstGeom>
        </p:spPr>
      </p:pic>
      <p:pic>
        <p:nvPicPr>
          <p:cNvPr id="4" name="Picture 3"/>
          <p:cNvPicPr>
            <a:picLocks noChangeAspect="1"/>
          </p:cNvPicPr>
          <p:nvPr/>
        </p:nvPicPr>
        <p:blipFill>
          <a:blip r:embed="rId3"/>
          <a:stretch>
            <a:fillRect/>
          </a:stretch>
        </p:blipFill>
        <p:spPr>
          <a:xfrm>
            <a:off x="1171817" y="1659584"/>
            <a:ext cx="8699947" cy="1505027"/>
          </a:xfrm>
          <a:prstGeom prst="rect">
            <a:avLst/>
          </a:prstGeom>
        </p:spPr>
      </p:pic>
    </p:spTree>
    <p:extLst>
      <p:ext uri="{BB962C8B-B14F-4D97-AF65-F5344CB8AC3E}">
        <p14:creationId xmlns:p14="http://schemas.microsoft.com/office/powerpoint/2010/main" val="3806843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9787" y="1588283"/>
            <a:ext cx="8908330" cy="5355312"/>
          </a:xfrm>
          <a:prstGeom prst="rect">
            <a:avLst/>
          </a:prstGeom>
          <a:noFill/>
        </p:spPr>
        <p:txBody>
          <a:bodyPr wrap="square" rtlCol="0">
            <a:spAutoFit/>
          </a:bodyPr>
          <a:lstStyle/>
          <a:p>
            <a:pPr algn="just"/>
            <a:r>
              <a:rPr lang="en-US" b="1" dirty="0"/>
              <a:t>Explanatory Data Analysis</a:t>
            </a:r>
            <a:r>
              <a:rPr lang="en-US" b="1" dirty="0" smtClean="0"/>
              <a:t>:</a:t>
            </a:r>
            <a:endParaRPr lang="en-US" b="1" dirty="0"/>
          </a:p>
          <a:p>
            <a:pPr algn="just"/>
            <a:r>
              <a:rPr lang="en-US" dirty="0"/>
              <a:t>Exploratory Data Analysis refers to the critical process of conducting initial research on data</a:t>
            </a:r>
          </a:p>
          <a:p>
            <a:pPr algn="just"/>
            <a:r>
              <a:rPr lang="en-US" dirty="0"/>
              <a:t>to discover patterns, detect anomalies, and check assumptions with the help of summary</a:t>
            </a:r>
          </a:p>
          <a:p>
            <a:pPr algn="just"/>
            <a:r>
              <a:rPr lang="en-US" dirty="0"/>
              <a:t>statistics and graphical representations</a:t>
            </a:r>
            <a:r>
              <a:rPr lang="en-US" dirty="0" smtClean="0"/>
              <a:t>. </a:t>
            </a:r>
          </a:p>
          <a:p>
            <a:pPr algn="just"/>
            <a:endParaRPr lang="en-US" dirty="0"/>
          </a:p>
          <a:p>
            <a:pPr algn="just"/>
            <a:r>
              <a:rPr lang="en-US" b="1" dirty="0"/>
              <a:t>Feature Extraction:</a:t>
            </a:r>
          </a:p>
          <a:p>
            <a:pPr algn="just"/>
            <a:r>
              <a:rPr lang="en-US" dirty="0" smtClean="0"/>
              <a:t>Using the Librosa package, we were able to extract the </a:t>
            </a:r>
            <a:r>
              <a:rPr lang="en-US" dirty="0"/>
              <a:t>Mel-Frequency </a:t>
            </a:r>
            <a:r>
              <a:rPr lang="en-US" dirty="0" err="1"/>
              <a:t>Cepstrum</a:t>
            </a:r>
            <a:r>
              <a:rPr lang="en-US" dirty="0"/>
              <a:t> Coefficients (MFCC)</a:t>
            </a:r>
            <a:r>
              <a:rPr lang="en-US" dirty="0" smtClean="0"/>
              <a:t> feature from the speech data which was in the .wav format. It </a:t>
            </a:r>
            <a:r>
              <a:rPr lang="en-US" dirty="0"/>
              <a:t>is observed that extracting features from the audio signal and using it as input to the base model will produce much better performance than directly considering raw audio signal as input. MFCC is the widely used technique for extracting the features from the audio signal.</a:t>
            </a:r>
          </a:p>
          <a:p>
            <a:pPr algn="just"/>
            <a:endParaRPr lang="en-US" dirty="0"/>
          </a:p>
          <a:p>
            <a:pPr algn="just"/>
            <a:r>
              <a:rPr lang="en-US" b="1" dirty="0"/>
              <a:t>Data </a:t>
            </a:r>
            <a:r>
              <a:rPr lang="en-US" b="1" dirty="0" smtClean="0"/>
              <a:t>Scaling:</a:t>
            </a:r>
            <a:endParaRPr lang="en-US" b="1" dirty="0"/>
          </a:p>
          <a:p>
            <a:pPr algn="just"/>
            <a:r>
              <a:rPr lang="en-US" dirty="0"/>
              <a:t>It involves scaling the features of the data so that they have a mean of zero and a standard deviation of one. Standardization is useful when the features of the data have different ranges, and it can help to avoid biases in the model that may occur when some features have larger values than others.</a:t>
            </a:r>
          </a:p>
          <a:p>
            <a:endParaRPr lang="en-US" dirty="0" smtClean="0"/>
          </a:p>
          <a:p>
            <a:endParaRPr lang="en-US" dirty="0" smtClean="0"/>
          </a:p>
        </p:txBody>
      </p:sp>
      <p:sp>
        <p:nvSpPr>
          <p:cNvPr id="2" name="Rectangle 1"/>
          <p:cNvSpPr/>
          <p:nvPr/>
        </p:nvSpPr>
        <p:spPr>
          <a:xfrm>
            <a:off x="2577736" y="441013"/>
            <a:ext cx="8159931" cy="1323439"/>
          </a:xfrm>
          <a:prstGeom prst="rect">
            <a:avLst/>
          </a:prstGeom>
        </p:spPr>
        <p:txBody>
          <a:bodyPr wrap="square">
            <a:spAutoFit/>
          </a:bodyPr>
          <a:lstStyle/>
          <a:p>
            <a:r>
              <a:rPr lang="en-US" sz="4000" b="1" dirty="0" smtClean="0">
                <a:solidFill>
                  <a:srgbClr val="C00000"/>
                </a:solidFill>
                <a:latin typeface="Arial" panose="020B0604020202020204" pitchFamily="34" charset="0"/>
                <a:cs typeface="Arial" panose="020B0604020202020204" pitchFamily="34" charset="0"/>
              </a:rPr>
              <a:t>AUDIO </a:t>
            </a:r>
            <a:r>
              <a:rPr lang="en-US" sz="4000" b="1" dirty="0">
                <a:solidFill>
                  <a:srgbClr val="C00000"/>
                </a:solidFill>
                <a:latin typeface="Arial" panose="020B0604020202020204" pitchFamily="34" charset="0"/>
                <a:cs typeface="Arial" panose="020B0604020202020204" pitchFamily="34" charset="0"/>
              </a:rPr>
              <a:t>PRE - PROCESSING</a:t>
            </a:r>
            <a:br>
              <a:rPr lang="en-US" sz="4000" b="1" dirty="0">
                <a:solidFill>
                  <a:srgbClr val="C00000"/>
                </a:solidFill>
                <a:latin typeface="Arial" panose="020B0604020202020204" pitchFamily="34" charset="0"/>
                <a:cs typeface="Arial" panose="020B0604020202020204" pitchFamily="34" charset="0"/>
              </a:rPr>
            </a:br>
            <a:endParaRPr lang="en-IN" sz="4000" dirty="0"/>
          </a:p>
        </p:txBody>
      </p:sp>
    </p:spTree>
    <p:extLst>
      <p:ext uri="{BB962C8B-B14F-4D97-AF65-F5344CB8AC3E}">
        <p14:creationId xmlns:p14="http://schemas.microsoft.com/office/powerpoint/2010/main" val="4088388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 y="2370917"/>
            <a:ext cx="10267406" cy="2585323"/>
          </a:xfrm>
          <a:prstGeom prst="rect">
            <a:avLst/>
          </a:prstGeom>
        </p:spPr>
        <p:txBody>
          <a:bodyPr wrap="square">
            <a:spAutoFit/>
          </a:bodyPr>
          <a:lstStyle/>
          <a:p>
            <a:r>
              <a:rPr lang="en-US" dirty="0" smtClean="0"/>
              <a:t>     </a:t>
            </a:r>
            <a:endParaRPr lang="en-US" dirty="0"/>
          </a:p>
          <a:p>
            <a:pPr lvl="1"/>
            <a:r>
              <a:rPr lang="en-US" b="1" dirty="0"/>
              <a:t>Classification models</a:t>
            </a:r>
            <a:r>
              <a:rPr lang="en-US" b="1" dirty="0" smtClean="0"/>
              <a:t>:</a:t>
            </a:r>
            <a:endParaRPr lang="en-US" b="1" dirty="0"/>
          </a:p>
          <a:p>
            <a:pPr lvl="1"/>
            <a:r>
              <a:rPr lang="en-US" dirty="0"/>
              <a:t>After having performed data preprocessing, we apply five classification models, </a:t>
            </a:r>
            <a:r>
              <a:rPr lang="en-US" dirty="0" smtClean="0"/>
              <a:t>namely</a:t>
            </a:r>
            <a:endParaRPr lang="en-US" dirty="0"/>
          </a:p>
          <a:p>
            <a:pPr lvl="1"/>
            <a:r>
              <a:rPr lang="en-US" dirty="0" smtClean="0"/>
              <a:t>Random </a:t>
            </a:r>
            <a:r>
              <a:rPr lang="en-US" dirty="0"/>
              <a:t>Forest</a:t>
            </a:r>
          </a:p>
          <a:p>
            <a:pPr lvl="1"/>
            <a:r>
              <a:rPr lang="en-US" dirty="0" smtClean="0"/>
              <a:t>Support </a:t>
            </a:r>
            <a:r>
              <a:rPr lang="en-US" dirty="0"/>
              <a:t>Vector Machine</a:t>
            </a:r>
          </a:p>
          <a:p>
            <a:pPr lvl="1"/>
            <a:r>
              <a:rPr lang="en-US" dirty="0" smtClean="0"/>
              <a:t>K-Nearest Neighbor</a:t>
            </a:r>
            <a:endParaRPr lang="en-US" dirty="0"/>
          </a:p>
          <a:p>
            <a:pPr lvl="1"/>
            <a:r>
              <a:rPr lang="en-US" dirty="0" smtClean="0"/>
              <a:t>Decision </a:t>
            </a:r>
            <a:r>
              <a:rPr lang="en-US" dirty="0"/>
              <a:t>Tree</a:t>
            </a:r>
          </a:p>
          <a:p>
            <a:pPr lvl="1"/>
            <a:r>
              <a:rPr lang="en-US" dirty="0" smtClean="0"/>
              <a:t>Naïve Bayes</a:t>
            </a:r>
          </a:p>
          <a:p>
            <a:pPr lvl="1"/>
            <a:r>
              <a:rPr lang="en-US" dirty="0" smtClean="0"/>
              <a:t>Ensemble Model</a:t>
            </a:r>
          </a:p>
        </p:txBody>
      </p:sp>
      <p:sp>
        <p:nvSpPr>
          <p:cNvPr id="3" name="Rectangle 2"/>
          <p:cNvSpPr/>
          <p:nvPr/>
        </p:nvSpPr>
        <p:spPr>
          <a:xfrm>
            <a:off x="687977" y="909956"/>
            <a:ext cx="9840686" cy="1754326"/>
          </a:xfrm>
          <a:prstGeom prst="rect">
            <a:avLst/>
          </a:prstGeom>
        </p:spPr>
        <p:txBody>
          <a:bodyPr wrap="square">
            <a:spAutoFit/>
          </a:bodyPr>
          <a:lstStyle/>
          <a:p>
            <a:pPr algn="just"/>
            <a:r>
              <a:rPr lang="en-US" b="1" dirty="0"/>
              <a:t>Classification Algorithms</a:t>
            </a:r>
            <a:r>
              <a:rPr lang="en-US" b="1" dirty="0" smtClean="0"/>
              <a:t>: </a:t>
            </a:r>
          </a:p>
          <a:p>
            <a:pPr algn="just"/>
            <a:endParaRPr lang="en-US" dirty="0"/>
          </a:p>
          <a:p>
            <a:pPr algn="just"/>
            <a:r>
              <a:rPr lang="en-US" dirty="0"/>
              <a:t>We split the dataset into two parts—training set and test set. The training set consisting of 80% of the</a:t>
            </a:r>
          </a:p>
          <a:p>
            <a:pPr algn="just"/>
            <a:r>
              <a:rPr lang="en-US" dirty="0"/>
              <a:t>data will be used to train the classification model. The remaining 20% of the data will be reserved for</a:t>
            </a:r>
          </a:p>
          <a:p>
            <a:pPr algn="just"/>
            <a:r>
              <a:rPr lang="en-US" dirty="0"/>
              <a:t>testing the accuracy and effectiveness of the model on unseen data and will be referred to as the </a:t>
            </a:r>
            <a:r>
              <a:rPr lang="en-US" dirty="0" smtClean="0"/>
              <a:t>testing data </a:t>
            </a:r>
            <a:r>
              <a:rPr lang="en-US" dirty="0"/>
              <a:t>set.</a:t>
            </a:r>
            <a:endParaRPr lang="en-US" b="1" dirty="0"/>
          </a:p>
        </p:txBody>
      </p:sp>
      <p:sp>
        <p:nvSpPr>
          <p:cNvPr id="4" name="Rectangle 3"/>
          <p:cNvSpPr/>
          <p:nvPr/>
        </p:nvSpPr>
        <p:spPr>
          <a:xfrm>
            <a:off x="261257" y="5233239"/>
            <a:ext cx="10267406" cy="923330"/>
          </a:xfrm>
          <a:prstGeom prst="rect">
            <a:avLst/>
          </a:prstGeom>
        </p:spPr>
        <p:txBody>
          <a:bodyPr wrap="square">
            <a:spAutoFit/>
          </a:bodyPr>
          <a:lstStyle/>
          <a:p>
            <a:pPr lvl="1" algn="just"/>
            <a:r>
              <a:rPr lang="en-US" b="1" dirty="0"/>
              <a:t>Evaluation:</a:t>
            </a:r>
          </a:p>
          <a:p>
            <a:pPr lvl="1" algn="just"/>
            <a:r>
              <a:rPr lang="en-US" dirty="0"/>
              <a:t>For assessing the performance of all these models, the </a:t>
            </a:r>
            <a:r>
              <a:rPr lang="en-US" dirty="0" err="1" smtClean="0"/>
              <a:t>accuracy,precision,recall</a:t>
            </a:r>
            <a:r>
              <a:rPr lang="en-US" dirty="0" smtClean="0"/>
              <a:t>, </a:t>
            </a:r>
            <a:r>
              <a:rPr lang="en-US" dirty="0"/>
              <a:t>F1 score, </a:t>
            </a:r>
            <a:r>
              <a:rPr lang="en-US" dirty="0" smtClean="0"/>
              <a:t>recall </a:t>
            </a:r>
            <a:r>
              <a:rPr lang="en-US" dirty="0"/>
              <a:t>of the model are calculated. The model with the highest accuracy score is considered as the best model.</a:t>
            </a:r>
          </a:p>
        </p:txBody>
      </p:sp>
    </p:spTree>
    <p:extLst>
      <p:ext uri="{BB962C8B-B14F-4D97-AF65-F5344CB8AC3E}">
        <p14:creationId xmlns:p14="http://schemas.microsoft.com/office/powerpoint/2010/main" val="2381096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30625" cy="1325563"/>
          </a:xfrm>
        </p:spPr>
        <p:txBody>
          <a:bodyPr>
            <a:normAutofit/>
          </a:bodyPr>
          <a:lstStyle/>
          <a:p>
            <a:r>
              <a:rPr lang="en-US" sz="3600" b="1" dirty="0" smtClean="0">
                <a:solidFill>
                  <a:srgbClr val="C00000"/>
                </a:solidFill>
                <a:latin typeface="Arial" panose="020B0604020202020204" pitchFamily="34" charset="0"/>
                <a:cs typeface="Arial" panose="020B0604020202020204" pitchFamily="34" charset="0"/>
              </a:rPr>
              <a:t>SPEECH DATA-EDA</a:t>
            </a:r>
            <a:endParaRPr lang="en-US" sz="3600" b="1"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631596" y="1461153"/>
            <a:ext cx="3624544" cy="4788817"/>
          </a:xfrm>
          <a:prstGeom prst="rect">
            <a:avLst/>
          </a:prstGeom>
        </p:spPr>
      </p:pic>
      <p:pic>
        <p:nvPicPr>
          <p:cNvPr id="5" name="Picture 4"/>
          <p:cNvPicPr>
            <a:picLocks noChangeAspect="1"/>
          </p:cNvPicPr>
          <p:nvPr/>
        </p:nvPicPr>
        <p:blipFill>
          <a:blip r:embed="rId3"/>
          <a:stretch>
            <a:fillRect/>
          </a:stretch>
        </p:blipFill>
        <p:spPr>
          <a:xfrm>
            <a:off x="6547500" y="519307"/>
            <a:ext cx="4139629" cy="2785036"/>
          </a:xfrm>
          <a:prstGeom prst="rect">
            <a:avLst/>
          </a:prstGeom>
        </p:spPr>
      </p:pic>
      <p:pic>
        <p:nvPicPr>
          <p:cNvPr id="6" name="Picture 5"/>
          <p:cNvPicPr>
            <a:picLocks noChangeAspect="1"/>
          </p:cNvPicPr>
          <p:nvPr/>
        </p:nvPicPr>
        <p:blipFill>
          <a:blip r:embed="rId4"/>
          <a:stretch>
            <a:fillRect/>
          </a:stretch>
        </p:blipFill>
        <p:spPr>
          <a:xfrm>
            <a:off x="5364875" y="3447989"/>
            <a:ext cx="6504878" cy="3210199"/>
          </a:xfrm>
          <a:prstGeom prst="rect">
            <a:avLst/>
          </a:prstGeom>
        </p:spPr>
      </p:pic>
    </p:spTree>
    <p:extLst>
      <p:ext uri="{BB962C8B-B14F-4D97-AF65-F5344CB8AC3E}">
        <p14:creationId xmlns:p14="http://schemas.microsoft.com/office/powerpoint/2010/main" val="3401866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118882" y="1854342"/>
            <a:ext cx="7073118" cy="3836710"/>
          </a:xfrm>
          <a:prstGeom prst="rect">
            <a:avLst/>
          </a:prstGeom>
        </p:spPr>
      </p:pic>
      <p:pic>
        <p:nvPicPr>
          <p:cNvPr id="5" name="Picture 4"/>
          <p:cNvPicPr>
            <a:picLocks noChangeAspect="1"/>
          </p:cNvPicPr>
          <p:nvPr/>
        </p:nvPicPr>
        <p:blipFill>
          <a:blip r:embed="rId3"/>
          <a:stretch>
            <a:fillRect/>
          </a:stretch>
        </p:blipFill>
        <p:spPr>
          <a:xfrm>
            <a:off x="126647" y="2215298"/>
            <a:ext cx="4992235" cy="2762052"/>
          </a:xfrm>
          <a:prstGeom prst="rect">
            <a:avLst/>
          </a:prstGeom>
        </p:spPr>
      </p:pic>
    </p:spTree>
    <p:extLst>
      <p:ext uri="{BB962C8B-B14F-4D97-AF65-F5344CB8AC3E}">
        <p14:creationId xmlns:p14="http://schemas.microsoft.com/office/powerpoint/2010/main" val="4271871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r="48985"/>
          <a:stretch/>
        </p:blipFill>
        <p:spPr>
          <a:xfrm>
            <a:off x="1753386" y="603316"/>
            <a:ext cx="7305773" cy="5500841"/>
          </a:xfrm>
          <a:prstGeom prst="rect">
            <a:avLst/>
          </a:prstGeom>
        </p:spPr>
      </p:pic>
    </p:spTree>
    <p:extLst>
      <p:ext uri="{BB962C8B-B14F-4D97-AF65-F5344CB8AC3E}">
        <p14:creationId xmlns:p14="http://schemas.microsoft.com/office/powerpoint/2010/main" val="2760374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6672" y="84842"/>
            <a:ext cx="6994419" cy="2799760"/>
          </a:xfrm>
          <a:prstGeom prst="rect">
            <a:avLst/>
          </a:prstGeom>
        </p:spPr>
      </p:pic>
      <p:pic>
        <p:nvPicPr>
          <p:cNvPr id="5" name="Picture 4"/>
          <p:cNvPicPr>
            <a:picLocks noChangeAspect="1"/>
          </p:cNvPicPr>
          <p:nvPr/>
        </p:nvPicPr>
        <p:blipFill rotWithShape="1">
          <a:blip r:embed="rId3"/>
          <a:srcRect t="4672" b="1367"/>
          <a:stretch/>
        </p:blipFill>
        <p:spPr>
          <a:xfrm>
            <a:off x="5414992" y="2884602"/>
            <a:ext cx="6399936" cy="3563332"/>
          </a:xfrm>
          <a:prstGeom prst="rect">
            <a:avLst/>
          </a:prstGeom>
        </p:spPr>
      </p:pic>
    </p:spTree>
    <p:extLst>
      <p:ext uri="{BB962C8B-B14F-4D97-AF65-F5344CB8AC3E}">
        <p14:creationId xmlns:p14="http://schemas.microsoft.com/office/powerpoint/2010/main" val="314373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346" y="847528"/>
            <a:ext cx="4893014" cy="706964"/>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INTRODUCTION</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7053" y="1554492"/>
            <a:ext cx="10515600" cy="4839288"/>
          </a:xfrm>
        </p:spPr>
        <p:txBody>
          <a:bodyPr>
            <a:normAutofit/>
          </a:bodyPr>
          <a:lstStyle/>
          <a:p>
            <a:r>
              <a:rPr lang="en-US" sz="2400" dirty="0"/>
              <a:t>Alzheimer’s disease is a brain disorder that slowly destroys memory and thinking skills and, eventually, the ability to carry out the simplest tasks. </a:t>
            </a:r>
            <a:endParaRPr lang="en-US" sz="2400" dirty="0" smtClean="0"/>
          </a:p>
          <a:p>
            <a:r>
              <a:rPr lang="en-US" sz="2400" dirty="0" smtClean="0"/>
              <a:t>People </a:t>
            </a:r>
            <a:r>
              <a:rPr lang="en-US" sz="2400" dirty="0"/>
              <a:t>with Alzheimer’s also experience changes in behavior and </a:t>
            </a:r>
            <a:r>
              <a:rPr lang="en-US" sz="2400" dirty="0" smtClean="0"/>
              <a:t>personality. </a:t>
            </a:r>
          </a:p>
          <a:p>
            <a:r>
              <a:rPr lang="en-US" sz="2400" dirty="0" smtClean="0"/>
              <a:t>Alzheimer's </a:t>
            </a:r>
            <a:r>
              <a:rPr lang="en-US" sz="2400" dirty="0"/>
              <a:t>changes typically begin in the part of the brain that affects </a:t>
            </a:r>
            <a:r>
              <a:rPr lang="en-US" sz="2400" dirty="0" smtClean="0"/>
              <a:t>learning.</a:t>
            </a:r>
          </a:p>
          <a:p>
            <a:r>
              <a:rPr lang="en-US" sz="2400" dirty="0" smtClean="0"/>
              <a:t> The method of diagnosis usually includes:</a:t>
            </a:r>
          </a:p>
          <a:p>
            <a:pPr lvl="1">
              <a:buFont typeface="Wingdings" panose="05000000000000000000" pitchFamily="2" charset="2"/>
              <a:buChar char="§"/>
            </a:pPr>
            <a:r>
              <a:rPr lang="en-US" sz="2000" dirty="0" smtClean="0"/>
              <a:t> </a:t>
            </a:r>
            <a:r>
              <a:rPr lang="en-US" sz="2000" dirty="0"/>
              <a:t>Cognitive and neuropsychological </a:t>
            </a:r>
            <a:r>
              <a:rPr lang="en-US" sz="2000" dirty="0" smtClean="0"/>
              <a:t>tests</a:t>
            </a:r>
          </a:p>
          <a:p>
            <a:pPr marL="457200" lvl="1" indent="0">
              <a:buNone/>
            </a:pPr>
            <a:r>
              <a:rPr lang="en-US" sz="2000" dirty="0" smtClean="0"/>
              <a:t>(Mini-Mental </a:t>
            </a:r>
            <a:r>
              <a:rPr lang="en-US" sz="2000" dirty="0"/>
              <a:t>State Examination (MMSE</a:t>
            </a:r>
            <a:r>
              <a:rPr lang="en-US" sz="2000" dirty="0" smtClean="0"/>
              <a:t>), </a:t>
            </a:r>
          </a:p>
          <a:p>
            <a:pPr marL="457200" lvl="1" indent="0">
              <a:buNone/>
            </a:pPr>
            <a:r>
              <a:rPr lang="en-US" sz="2000" dirty="0" smtClean="0"/>
              <a:t>the </a:t>
            </a:r>
            <a:r>
              <a:rPr lang="en-US" sz="2000" dirty="0"/>
              <a:t>Montreal Cognitive Assessment (</a:t>
            </a:r>
            <a:r>
              <a:rPr lang="en-US" sz="2000" dirty="0" err="1"/>
              <a:t>MoCA</a:t>
            </a:r>
            <a:r>
              <a:rPr lang="en-US" sz="2000" dirty="0" smtClean="0"/>
              <a:t>)</a:t>
            </a:r>
            <a:endParaRPr lang="en-US" sz="1800" dirty="0"/>
          </a:p>
          <a:p>
            <a:pPr lvl="1">
              <a:buFont typeface="Wingdings" panose="05000000000000000000" pitchFamily="2" charset="2"/>
              <a:buChar char="§"/>
            </a:pPr>
            <a:r>
              <a:rPr lang="en-US" sz="2000" dirty="0"/>
              <a:t>Brain </a:t>
            </a:r>
            <a:r>
              <a:rPr lang="en-US" sz="2000" dirty="0" smtClean="0"/>
              <a:t>scans (CT / MRI)</a:t>
            </a:r>
            <a:endParaRPr lang="en-US" sz="2000" dirty="0"/>
          </a:p>
          <a:p>
            <a:pPr lvl="1">
              <a:buFont typeface="Wingdings" panose="05000000000000000000" pitchFamily="2" charset="2"/>
              <a:buChar char="§"/>
            </a:pPr>
            <a:r>
              <a:rPr lang="en-US" sz="2000" dirty="0" smtClean="0"/>
              <a:t>cerebrospinal </a:t>
            </a:r>
            <a:r>
              <a:rPr lang="en-US" sz="2000" dirty="0"/>
              <a:t>fluid or blood </a:t>
            </a:r>
            <a:r>
              <a:rPr lang="en-US" sz="2000" dirty="0" smtClean="0"/>
              <a:t>tests</a:t>
            </a:r>
          </a:p>
          <a:p>
            <a:pPr lvl="1">
              <a:buFont typeface="Wingdings" panose="05000000000000000000" pitchFamily="2" charset="2"/>
              <a:buChar char="§"/>
            </a:pPr>
            <a:r>
              <a:rPr lang="en-US" sz="2000" dirty="0"/>
              <a:t>Genetic Testing</a:t>
            </a:r>
            <a:endParaRPr lang="en-US" sz="1800" dirty="0" smtClean="0"/>
          </a:p>
        </p:txBody>
      </p:sp>
      <p:pic>
        <p:nvPicPr>
          <p:cNvPr id="1032" name="Picture 8" descr="Changing demography and the challenge of dementia in India | Nature Reviews  Neur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055" y="3523661"/>
            <a:ext cx="4137507" cy="266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50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7971" y="1112363"/>
            <a:ext cx="8017643" cy="4885491"/>
          </a:xfrm>
          <a:prstGeom prst="rect">
            <a:avLst/>
          </a:prstGeom>
        </p:spPr>
      </p:pic>
    </p:spTree>
    <p:extLst>
      <p:ext uri="{BB962C8B-B14F-4D97-AF65-F5344CB8AC3E}">
        <p14:creationId xmlns:p14="http://schemas.microsoft.com/office/powerpoint/2010/main" val="362375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Decision Tree</a:t>
            </a:r>
            <a:endParaRPr lang="en-US" sz="4000" b="1"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508355" y="3892084"/>
            <a:ext cx="6722803" cy="2558724"/>
          </a:xfrm>
          <a:prstGeom prst="rect">
            <a:avLst/>
          </a:prstGeom>
        </p:spPr>
      </p:pic>
      <p:sp>
        <p:nvSpPr>
          <p:cNvPr id="5" name="TextBox 4"/>
          <p:cNvSpPr txBox="1"/>
          <p:nvPr/>
        </p:nvSpPr>
        <p:spPr>
          <a:xfrm>
            <a:off x="923827" y="1360225"/>
            <a:ext cx="1063343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is a supervised </a:t>
            </a:r>
            <a:r>
              <a:rPr lang="en-US" dirty="0" smtClean="0"/>
              <a:t>machine-learning </a:t>
            </a:r>
            <a:r>
              <a:rPr lang="en-US" dirty="0"/>
              <a:t>algorithm that is commonly used for classification and regression tasks</a:t>
            </a:r>
            <a:r>
              <a:rPr lang="en-US" dirty="0" smtClean="0"/>
              <a:t>.</a:t>
            </a:r>
          </a:p>
          <a:p>
            <a:pPr marL="285750" indent="-285750">
              <a:buFont typeface="Arial" panose="020B0604020202020204" pitchFamily="34" charset="0"/>
              <a:buChar char="•"/>
            </a:pPr>
            <a:r>
              <a:rPr lang="en-US" dirty="0" smtClean="0"/>
              <a:t> </a:t>
            </a:r>
            <a:r>
              <a:rPr lang="en-US" dirty="0"/>
              <a:t>It is a type of predictive modeling algorithm that makes predictions by learning simple decision rules from the input features of the training </a:t>
            </a:r>
            <a:r>
              <a:rPr lang="en-US" dirty="0" smtClean="0"/>
              <a:t>data(by recursively splitting training data into subsets based on input features).</a:t>
            </a:r>
          </a:p>
          <a:p>
            <a:pPr marL="285750" indent="-285750">
              <a:buFont typeface="Arial" panose="020B0604020202020204" pitchFamily="34" charset="0"/>
              <a:buChar char="•"/>
            </a:pPr>
            <a:r>
              <a:rPr lang="en-US" dirty="0" smtClean="0"/>
              <a:t>The decision </a:t>
            </a:r>
            <a:r>
              <a:rPr lang="en-US" dirty="0"/>
              <a:t>tree algorithm is easy to interpret and visualize, and it can handle both numerical and categorical data. </a:t>
            </a:r>
            <a:endParaRPr lang="en-US" dirty="0" smtClean="0"/>
          </a:p>
          <a:p>
            <a:pPr marL="285750" indent="-285750">
              <a:buFont typeface="Arial" panose="020B0604020202020204" pitchFamily="34" charset="0"/>
              <a:buChar char="•"/>
            </a:pPr>
            <a:r>
              <a:rPr lang="en-US" dirty="0"/>
              <a:t>H</a:t>
            </a:r>
            <a:r>
              <a:rPr lang="en-US" dirty="0" smtClean="0"/>
              <a:t>owever</a:t>
            </a:r>
            <a:r>
              <a:rPr lang="en-US" dirty="0"/>
              <a:t>, decision trees are prone to </a:t>
            </a:r>
            <a:r>
              <a:rPr lang="en-US" dirty="0" smtClean="0"/>
              <a:t>overfitting, </a:t>
            </a:r>
            <a:r>
              <a:rPr lang="en-US" dirty="0"/>
              <a:t>techniques such as pruning, ensemble methods </a:t>
            </a:r>
            <a:r>
              <a:rPr lang="en-US" dirty="0" smtClean="0"/>
              <a:t>and </a:t>
            </a:r>
            <a:r>
              <a:rPr lang="en-US" dirty="0"/>
              <a:t>regularization can be used to improve the performance and generalization of the decision tree algorithm.</a:t>
            </a:r>
          </a:p>
        </p:txBody>
      </p:sp>
    </p:spTree>
    <p:extLst>
      <p:ext uri="{BB962C8B-B14F-4D97-AF65-F5344CB8AC3E}">
        <p14:creationId xmlns:p14="http://schemas.microsoft.com/office/powerpoint/2010/main" val="4203466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Random Forest</a:t>
            </a:r>
            <a:endParaRPr lang="en-US" sz="4000" b="1"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3018732" y="3853408"/>
            <a:ext cx="6354563" cy="2875175"/>
          </a:xfrm>
          <a:prstGeom prst="rect">
            <a:avLst/>
          </a:prstGeom>
        </p:spPr>
      </p:pic>
      <p:sp>
        <p:nvSpPr>
          <p:cNvPr id="5" name="TextBox 4"/>
          <p:cNvSpPr txBox="1"/>
          <p:nvPr/>
        </p:nvSpPr>
        <p:spPr>
          <a:xfrm>
            <a:off x="970961" y="1527142"/>
            <a:ext cx="1063343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is an ensemble learning algorithm that is commonly used for classification and regression tasks in machine learning. </a:t>
            </a:r>
            <a:endParaRPr lang="en-US" dirty="0" smtClean="0"/>
          </a:p>
          <a:p>
            <a:pPr marL="285750" indent="-285750">
              <a:buFont typeface="Arial" panose="020B0604020202020204" pitchFamily="34" charset="0"/>
              <a:buChar char="•"/>
            </a:pPr>
            <a:r>
              <a:rPr lang="en-US" dirty="0" smtClean="0"/>
              <a:t>Random </a:t>
            </a:r>
            <a:r>
              <a:rPr lang="en-US" dirty="0"/>
              <a:t>Forest algorithm is based on probability. </a:t>
            </a:r>
            <a:endParaRPr lang="en-US" dirty="0" smtClean="0"/>
          </a:p>
          <a:p>
            <a:pPr marL="285750" indent="-285750">
              <a:buFont typeface="Arial" panose="020B0604020202020204" pitchFamily="34" charset="0"/>
              <a:buChar char="•"/>
            </a:pPr>
            <a:r>
              <a:rPr lang="en-US" dirty="0"/>
              <a:t>To make a prediction on new data, the random forest algorithm first runs each data point through each of the individual decision trees in the forest, and then takes the majority vote of the predicted class (in classification tasks) or the average prediction (in regression tasks). </a:t>
            </a:r>
            <a:endParaRPr lang="en-US" dirty="0" smtClean="0"/>
          </a:p>
          <a:p>
            <a:pPr marL="285750" indent="-285750">
              <a:buFont typeface="Arial" panose="020B0604020202020204" pitchFamily="34" charset="0"/>
              <a:buChar char="•"/>
            </a:pPr>
            <a:r>
              <a:rPr lang="en-US" dirty="0" smtClean="0"/>
              <a:t>This </a:t>
            </a:r>
            <a:r>
              <a:rPr lang="en-US" dirty="0"/>
              <a:t>aggregation of the results from multiple trees helps to reduce overfitting and improve the accuracy of the predictions.</a:t>
            </a:r>
            <a:endParaRPr lang="en-US" dirty="0" smtClean="0"/>
          </a:p>
          <a:p>
            <a:endParaRPr lang="en-US" dirty="0"/>
          </a:p>
          <a:p>
            <a:endParaRPr lang="en-US" dirty="0" smtClean="0"/>
          </a:p>
        </p:txBody>
      </p:sp>
    </p:spTree>
    <p:extLst>
      <p:ext uri="{BB962C8B-B14F-4D97-AF65-F5344CB8AC3E}">
        <p14:creationId xmlns:p14="http://schemas.microsoft.com/office/powerpoint/2010/main" val="649366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136876" cy="907494"/>
          </a:xfrm>
        </p:spPr>
        <p:txBody>
          <a:bodyPr>
            <a:normAutofit fontScale="90000"/>
          </a:bodyPr>
          <a:lstStyle/>
          <a:p>
            <a:r>
              <a:rPr lang="en-US" sz="4000" b="1" dirty="0" smtClean="0">
                <a:solidFill>
                  <a:srgbClr val="C00000"/>
                </a:solidFill>
                <a:latin typeface="Arial" panose="020B0604020202020204" pitchFamily="34" charset="0"/>
                <a:cs typeface="Arial" panose="020B0604020202020204" pitchFamily="34" charset="0"/>
              </a:rPr>
              <a:t>Support Vector Classifier (SVC)</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706251"/>
            <a:ext cx="10515600" cy="4602687"/>
          </a:xfrm>
        </p:spPr>
        <p:txBody>
          <a:bodyPr>
            <a:normAutofit/>
          </a:bodyPr>
          <a:lstStyle/>
          <a:p>
            <a:pPr algn="just"/>
            <a:r>
              <a:rPr lang="en-US" sz="1800" dirty="0"/>
              <a:t>Support Vector Machines (SVMs) are a type of supervised learning algorithm used for classification and regression tasks. The basic idea behind SVMs is to find a hyperplane or a set of hyperplanes in a high-dimensional space that can best separate the data into different classes.</a:t>
            </a:r>
          </a:p>
          <a:p>
            <a:pPr algn="just"/>
            <a:r>
              <a:rPr lang="en-US" sz="1800" dirty="0"/>
              <a:t>In the case of classification, SVMs aim to find a decision boundary that maximizes the margin between the classes.</a:t>
            </a:r>
          </a:p>
        </p:txBody>
      </p:sp>
      <p:pic>
        <p:nvPicPr>
          <p:cNvPr id="4" name="Picture 3"/>
          <p:cNvPicPr>
            <a:picLocks noChangeAspect="1"/>
          </p:cNvPicPr>
          <p:nvPr/>
        </p:nvPicPr>
        <p:blipFill>
          <a:blip r:embed="rId2"/>
          <a:stretch>
            <a:fillRect/>
          </a:stretch>
        </p:blipFill>
        <p:spPr>
          <a:xfrm>
            <a:off x="2412275" y="3301296"/>
            <a:ext cx="6810658" cy="3094729"/>
          </a:xfrm>
          <a:prstGeom prst="rect">
            <a:avLst/>
          </a:prstGeom>
        </p:spPr>
      </p:pic>
    </p:spTree>
    <p:extLst>
      <p:ext uri="{BB962C8B-B14F-4D97-AF65-F5344CB8AC3E}">
        <p14:creationId xmlns:p14="http://schemas.microsoft.com/office/powerpoint/2010/main" val="1598494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Naive Bayes</a:t>
            </a:r>
            <a:endParaRPr lang="en-US" sz="4000" b="1" dirty="0">
              <a:solidFill>
                <a:srgbClr val="C00000"/>
              </a:solidFill>
              <a:latin typeface="Arial" panose="020B0604020202020204" pitchFamily="34" charset="0"/>
              <a:cs typeface="Arial" panose="020B0604020202020204" pitchFamily="34" charset="0"/>
            </a:endParaRPr>
          </a:p>
        </p:txBody>
      </p:sp>
      <p:sp>
        <p:nvSpPr>
          <p:cNvPr id="5" name="TextBox 4"/>
          <p:cNvSpPr txBox="1"/>
          <p:nvPr/>
        </p:nvSpPr>
        <p:spPr>
          <a:xfrm>
            <a:off x="933253" y="1536569"/>
            <a:ext cx="10595727" cy="1754326"/>
          </a:xfrm>
          <a:prstGeom prst="rect">
            <a:avLst/>
          </a:prstGeom>
          <a:noFill/>
        </p:spPr>
        <p:txBody>
          <a:bodyPr wrap="square" rtlCol="0">
            <a:spAutoFit/>
          </a:bodyPr>
          <a:lstStyle/>
          <a:p>
            <a:r>
              <a:rPr lang="en-US" dirty="0"/>
              <a:t>Naive Bayes is a type of probabilistic machine learning algorithm that is commonly used for classification tasks. It is based on the Bayes' theorem, which provides a way to calculate the probability of a hypothesis (in this case, a class label) given the evidence (in this case, the features of an instance</a:t>
            </a:r>
            <a:r>
              <a:rPr lang="en-US" dirty="0" smtClean="0"/>
              <a:t>).</a:t>
            </a:r>
            <a:r>
              <a:rPr lang="en-US" dirty="0"/>
              <a:t> To train a Naive Bayes classifier, the algorithm first calculates the prior probabilities of each class based on the training data. Then, for each feature, it calculates the conditional probability of that feature given each class. Finally, it applies Bayes' theorem to calculate the posterior probabilities of each class given the evidence (the features of the instance).</a:t>
            </a:r>
          </a:p>
        </p:txBody>
      </p:sp>
      <p:pic>
        <p:nvPicPr>
          <p:cNvPr id="6" name="Picture 5"/>
          <p:cNvPicPr>
            <a:picLocks noChangeAspect="1"/>
          </p:cNvPicPr>
          <p:nvPr/>
        </p:nvPicPr>
        <p:blipFill>
          <a:blip r:embed="rId2"/>
          <a:stretch>
            <a:fillRect/>
          </a:stretch>
        </p:blipFill>
        <p:spPr>
          <a:xfrm>
            <a:off x="3097427" y="3625256"/>
            <a:ext cx="5016758" cy="2756042"/>
          </a:xfrm>
          <a:prstGeom prst="rect">
            <a:avLst/>
          </a:prstGeom>
        </p:spPr>
      </p:pic>
    </p:spTree>
    <p:extLst>
      <p:ext uri="{BB962C8B-B14F-4D97-AF65-F5344CB8AC3E}">
        <p14:creationId xmlns:p14="http://schemas.microsoft.com/office/powerpoint/2010/main" val="356208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257"/>
            <a:ext cx="10515600" cy="1325563"/>
          </a:xfrm>
        </p:spPr>
        <p:txBody>
          <a:bodyPr/>
          <a:lstStyle/>
          <a:p>
            <a:r>
              <a:rPr lang="en-US" sz="4000" b="1" dirty="0" smtClean="0">
                <a:solidFill>
                  <a:srgbClr val="C00000"/>
                </a:solidFill>
                <a:latin typeface="Arial" panose="020B0604020202020204" pitchFamily="34" charset="0"/>
                <a:cs typeface="Arial" panose="020B0604020202020204" pitchFamily="34" charset="0"/>
              </a:rPr>
              <a:t>KNN - K nearest neighbor</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3506774"/>
            <a:ext cx="5978119" cy="2941162"/>
          </a:xfrm>
          <a:prstGeom prst="rect">
            <a:avLst/>
          </a:prstGeom>
        </p:spPr>
      </p:pic>
      <p:sp>
        <p:nvSpPr>
          <p:cNvPr id="5" name="TextBox 4"/>
          <p:cNvSpPr txBox="1"/>
          <p:nvPr/>
        </p:nvSpPr>
        <p:spPr>
          <a:xfrm>
            <a:off x="838200" y="1351323"/>
            <a:ext cx="10304282" cy="1754326"/>
          </a:xfrm>
          <a:prstGeom prst="rect">
            <a:avLst/>
          </a:prstGeom>
          <a:noFill/>
        </p:spPr>
        <p:txBody>
          <a:bodyPr wrap="square" rtlCol="0">
            <a:spAutoFit/>
          </a:bodyPr>
          <a:lstStyle/>
          <a:p>
            <a:r>
              <a:rPr lang="en-US" dirty="0"/>
              <a:t>KNN is a simple yet effective algorithm that does not make any assumptions about the underlying distribution of the data. The algorithm works by calculating the distance between the test example and each training example in the feature space</a:t>
            </a:r>
            <a:r>
              <a:rPr lang="en-US" dirty="0" smtClean="0"/>
              <a:t>.</a:t>
            </a:r>
            <a:r>
              <a:rPr lang="en-US" dirty="0"/>
              <a:t> K-Nearest Neighbors (KNN) is a type of supervised machine learning algorithm that is used for both classification and regression tasks. The value of K is a </a:t>
            </a:r>
            <a:r>
              <a:rPr lang="en-US" dirty="0" err="1"/>
              <a:t>hyperparameter</a:t>
            </a:r>
            <a:r>
              <a:rPr lang="en-US" dirty="0"/>
              <a:t> that needs to be tuned for each specific problem, and a larger value of K will result in a smoother decision boundary but may also introduce more bias.</a:t>
            </a:r>
          </a:p>
        </p:txBody>
      </p:sp>
    </p:spTree>
    <p:extLst>
      <p:ext uri="{BB962C8B-B14F-4D97-AF65-F5344CB8AC3E}">
        <p14:creationId xmlns:p14="http://schemas.microsoft.com/office/powerpoint/2010/main" val="2475765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Ensemble Model</a:t>
            </a:r>
            <a:endParaRPr lang="en-US" sz="4000" b="1"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225485" y="1461155"/>
            <a:ext cx="7626284" cy="5071619"/>
          </a:xfrm>
          <a:prstGeom prst="rect">
            <a:avLst/>
          </a:prstGeom>
        </p:spPr>
      </p:pic>
    </p:spTree>
    <p:extLst>
      <p:ext uri="{BB962C8B-B14F-4D97-AF65-F5344CB8AC3E}">
        <p14:creationId xmlns:p14="http://schemas.microsoft.com/office/powerpoint/2010/main" val="271971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49" y="258211"/>
            <a:ext cx="10520314" cy="1320800"/>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RESULTS FOR IMAGE CLASSIFICATION</a:t>
            </a:r>
            <a:endParaRPr lang="en-US" sz="4000" b="1" dirty="0">
              <a:solidFill>
                <a:srgbClr val="C00000"/>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6975278"/>
              </p:ext>
            </p:extLst>
          </p:nvPr>
        </p:nvGraphicFramePr>
        <p:xfrm>
          <a:off x="6618848" y="3807224"/>
          <a:ext cx="4928988" cy="2327552"/>
        </p:xfrm>
        <a:graphic>
          <a:graphicData uri="http://schemas.openxmlformats.org/drawingml/2006/table">
            <a:tbl>
              <a:tblPr firstRow="1" bandRow="1">
                <a:tableStyleId>{5C22544A-7EE6-4342-B048-85BDC9FD1C3A}</a:tableStyleId>
              </a:tblPr>
              <a:tblGrid>
                <a:gridCol w="2464494">
                  <a:extLst>
                    <a:ext uri="{9D8B030D-6E8A-4147-A177-3AD203B41FA5}">
                      <a16:colId xmlns:a16="http://schemas.microsoft.com/office/drawing/2014/main" val="20000"/>
                    </a:ext>
                  </a:extLst>
                </a:gridCol>
                <a:gridCol w="2464494">
                  <a:extLst>
                    <a:ext uri="{9D8B030D-6E8A-4147-A177-3AD203B41FA5}">
                      <a16:colId xmlns:a16="http://schemas.microsoft.com/office/drawing/2014/main" val="20001"/>
                    </a:ext>
                  </a:extLst>
                </a:gridCol>
              </a:tblGrid>
              <a:tr h="326846">
                <a:tc>
                  <a:txBody>
                    <a:bodyPr/>
                    <a:lstStyle/>
                    <a:p>
                      <a:r>
                        <a:rPr lang="en-US" dirty="0"/>
                        <a:t>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0000"/>
                  </a:ext>
                </a:extLst>
              </a:tr>
              <a:tr h="490448">
                <a:tc>
                  <a:txBody>
                    <a:bodyPr/>
                    <a:lstStyle/>
                    <a:p>
                      <a:r>
                        <a:rPr lang="en-US" b="1" dirty="0"/>
                        <a:t>DenseNet169</a:t>
                      </a:r>
                      <a:endParaRPr lang="en-IN" b="1" dirty="0"/>
                    </a:p>
                  </a:txBody>
                  <a:tcPr/>
                </a:tc>
                <a:tc>
                  <a:txBody>
                    <a:bodyPr/>
                    <a:lstStyle/>
                    <a:p>
                      <a:r>
                        <a:rPr lang="en-US" b="1" dirty="0" smtClean="0"/>
                        <a:t>94%</a:t>
                      </a:r>
                      <a:endParaRPr lang="en-IN" b="1" dirty="0"/>
                    </a:p>
                  </a:txBody>
                  <a:tcPr/>
                </a:tc>
                <a:extLst>
                  <a:ext uri="{0D108BD9-81ED-4DB2-BD59-A6C34878D82A}">
                    <a16:rowId xmlns:a16="http://schemas.microsoft.com/office/drawing/2014/main" val="10002"/>
                  </a:ext>
                </a:extLst>
              </a:tr>
              <a:tr h="490448">
                <a:tc>
                  <a:txBody>
                    <a:bodyPr/>
                    <a:lstStyle/>
                    <a:p>
                      <a:r>
                        <a:rPr lang="en-US" dirty="0"/>
                        <a:t>ResNet50</a:t>
                      </a:r>
                      <a:endParaRPr lang="en-IN" dirty="0"/>
                    </a:p>
                  </a:txBody>
                  <a:tcPr/>
                </a:tc>
                <a:tc>
                  <a:txBody>
                    <a:bodyPr/>
                    <a:lstStyle/>
                    <a:p>
                      <a:r>
                        <a:rPr lang="en-US" dirty="0" smtClean="0"/>
                        <a:t>87%</a:t>
                      </a:r>
                      <a:endParaRPr lang="en-US" dirty="0"/>
                    </a:p>
                  </a:txBody>
                  <a:tcPr/>
                </a:tc>
                <a:extLst>
                  <a:ext uri="{0D108BD9-81ED-4DB2-BD59-A6C34878D82A}">
                    <a16:rowId xmlns:a16="http://schemas.microsoft.com/office/drawing/2014/main" val="10003"/>
                  </a:ext>
                </a:extLst>
              </a:tr>
              <a:tr h="490448">
                <a:tc>
                  <a:txBody>
                    <a:bodyPr/>
                    <a:lstStyle/>
                    <a:p>
                      <a:r>
                        <a:rPr lang="en-US" dirty="0"/>
                        <a:t>VGG16</a:t>
                      </a:r>
                      <a:endParaRPr lang="en-IN" dirty="0"/>
                    </a:p>
                  </a:txBody>
                  <a:tcPr/>
                </a:tc>
                <a:tc>
                  <a:txBody>
                    <a:bodyPr/>
                    <a:lstStyle/>
                    <a:p>
                      <a:r>
                        <a:rPr lang="en-US" dirty="0" smtClean="0"/>
                        <a:t>89%</a:t>
                      </a:r>
                      <a:endParaRPr lang="en-IN" dirty="0"/>
                    </a:p>
                  </a:txBody>
                  <a:tcPr/>
                </a:tc>
                <a:extLst>
                  <a:ext uri="{0D108BD9-81ED-4DB2-BD59-A6C34878D82A}">
                    <a16:rowId xmlns:a16="http://schemas.microsoft.com/office/drawing/2014/main" val="10004"/>
                  </a:ext>
                </a:extLst>
              </a:tr>
              <a:tr h="490448">
                <a:tc>
                  <a:txBody>
                    <a:bodyPr/>
                    <a:lstStyle/>
                    <a:p>
                      <a:r>
                        <a:rPr lang="en-US" dirty="0"/>
                        <a:t>InceptionV3</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650449" y="1537125"/>
            <a:ext cx="1052031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classifying the MRI scans into 4 classes, </a:t>
            </a:r>
            <a:r>
              <a:rPr lang="en-US" dirty="0"/>
              <a:t>t</a:t>
            </a:r>
            <a:r>
              <a:rPr lang="en-US" dirty="0" smtClean="0"/>
              <a:t>he best results are found to be from DenseNet169. This could be because its </a:t>
            </a:r>
            <a:r>
              <a:rPr lang="en-US" dirty="0"/>
              <a:t>dense connectivity pattern and feature reuse mechanisms allow for efficient use of network parameters, leading to improved performance and reduced </a:t>
            </a:r>
            <a:r>
              <a:rPr lang="en-US" dirty="0" smtClean="0"/>
              <a:t>overfitting.</a:t>
            </a:r>
          </a:p>
          <a:p>
            <a:pPr marL="285750" indent="-285750">
              <a:buFont typeface="Arial" panose="020B0604020202020204" pitchFamily="34" charset="0"/>
              <a:buChar char="•"/>
            </a:pPr>
            <a:r>
              <a:rPr lang="en-US" dirty="0" smtClean="0"/>
              <a:t>InceptionV3 gave less accuracy and there </a:t>
            </a:r>
            <a:r>
              <a:rPr lang="en-US" dirty="0"/>
              <a:t>could be </a:t>
            </a:r>
            <a:r>
              <a:rPr lang="en-US" dirty="0" smtClean="0"/>
              <a:t>many </a:t>
            </a:r>
            <a:r>
              <a:rPr lang="en-US" dirty="0"/>
              <a:t>factors that may have affected the performance of InceptionV3, such as preprocessing techniques, model architecture modifications, or specific characteristics of the data. </a:t>
            </a:r>
            <a:endParaRPr lang="en-US" dirty="0" smtClean="0"/>
          </a:p>
          <a:p>
            <a:endParaRPr lang="en-US" dirty="0"/>
          </a:p>
        </p:txBody>
      </p:sp>
      <p:pic>
        <p:nvPicPr>
          <p:cNvPr id="6" name="Picture 5"/>
          <p:cNvPicPr>
            <a:picLocks noChangeAspect="1"/>
          </p:cNvPicPr>
          <p:nvPr/>
        </p:nvPicPr>
        <p:blipFill rotWithShape="1">
          <a:blip r:embed="rId2"/>
          <a:srcRect r="13663" b="2696"/>
          <a:stretch/>
        </p:blipFill>
        <p:spPr>
          <a:xfrm>
            <a:off x="1998483" y="3360423"/>
            <a:ext cx="3987538" cy="3221153"/>
          </a:xfrm>
          <a:prstGeom prst="rect">
            <a:avLst/>
          </a:prstGeom>
        </p:spPr>
      </p:pic>
    </p:spTree>
    <p:extLst>
      <p:ext uri="{BB962C8B-B14F-4D97-AF65-F5344CB8AC3E}">
        <p14:creationId xmlns:p14="http://schemas.microsoft.com/office/powerpoint/2010/main" val="294599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54" y="539297"/>
            <a:ext cx="10420546" cy="662397"/>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RESULTS FOR SPEECH CLASSIFICATION</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38912" y="1272619"/>
            <a:ext cx="10209230" cy="4351338"/>
          </a:xfrm>
        </p:spPr>
        <p:txBody>
          <a:bodyPr>
            <a:normAutofit/>
          </a:bodyPr>
          <a:lstStyle/>
          <a:p>
            <a:pPr algn="just"/>
            <a:r>
              <a:rPr lang="en-US" sz="2000" dirty="0" smtClean="0"/>
              <a:t>Model results are much lower than necessary for clinical use, but prove that machine learning models are successful in learning the difference in the audio of AD patients.</a:t>
            </a:r>
          </a:p>
          <a:p>
            <a:pPr algn="just"/>
            <a:r>
              <a:rPr lang="en-US" sz="2000" dirty="0" smtClean="0"/>
              <a:t> Given the limited size of the dataset, results are lower than what can be expected from a larger, more standardized dataset.</a:t>
            </a:r>
          </a:p>
          <a:p>
            <a:pPr algn="just"/>
            <a:r>
              <a:rPr lang="en-US" sz="2000" dirty="0" smtClean="0"/>
              <a:t>Ensemble Model using Random Forest, Naive Bayes and KNN gives the highest accuracy</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719585165"/>
              </p:ext>
            </p:extLst>
          </p:nvPr>
        </p:nvGraphicFramePr>
        <p:xfrm>
          <a:off x="3421929" y="3322561"/>
          <a:ext cx="5128184" cy="3130956"/>
        </p:xfrm>
        <a:graphic>
          <a:graphicData uri="http://schemas.openxmlformats.org/drawingml/2006/table">
            <a:tbl>
              <a:tblPr firstRow="1" bandRow="1">
                <a:tableStyleId>{5C22544A-7EE6-4342-B048-85BDC9FD1C3A}</a:tableStyleId>
              </a:tblPr>
              <a:tblGrid>
                <a:gridCol w="2564092">
                  <a:extLst>
                    <a:ext uri="{9D8B030D-6E8A-4147-A177-3AD203B41FA5}">
                      <a16:colId xmlns:a16="http://schemas.microsoft.com/office/drawing/2014/main" val="20000"/>
                    </a:ext>
                  </a:extLst>
                </a:gridCol>
                <a:gridCol w="2564092">
                  <a:extLst>
                    <a:ext uri="{9D8B030D-6E8A-4147-A177-3AD203B41FA5}">
                      <a16:colId xmlns:a16="http://schemas.microsoft.com/office/drawing/2014/main" val="20001"/>
                    </a:ext>
                  </a:extLst>
                </a:gridCol>
              </a:tblGrid>
              <a:tr h="332379">
                <a:tc>
                  <a:txBody>
                    <a:bodyPr/>
                    <a:lstStyle/>
                    <a:p>
                      <a:r>
                        <a:rPr lang="en-US" dirty="0"/>
                        <a:t>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0000"/>
                  </a:ext>
                </a:extLst>
              </a:tr>
              <a:tr h="460866">
                <a:tc>
                  <a:txBody>
                    <a:bodyPr/>
                    <a:lstStyle/>
                    <a:p>
                      <a:r>
                        <a:rPr lang="en-US" dirty="0" smtClean="0"/>
                        <a:t>Random Forest</a:t>
                      </a:r>
                      <a:endParaRPr lang="en-IN" dirty="0"/>
                    </a:p>
                  </a:txBody>
                  <a:tcPr/>
                </a:tc>
                <a:tc>
                  <a:txBody>
                    <a:bodyPr/>
                    <a:lstStyle/>
                    <a:p>
                      <a:r>
                        <a:rPr lang="en-US" dirty="0" smtClean="0"/>
                        <a:t>68%</a:t>
                      </a:r>
                      <a:endParaRPr lang="en-US" dirty="0"/>
                    </a:p>
                  </a:txBody>
                  <a:tcPr/>
                </a:tc>
                <a:extLst>
                  <a:ext uri="{0D108BD9-81ED-4DB2-BD59-A6C34878D82A}">
                    <a16:rowId xmlns:a16="http://schemas.microsoft.com/office/drawing/2014/main" val="10003"/>
                  </a:ext>
                </a:extLst>
              </a:tr>
              <a:tr h="460866">
                <a:tc>
                  <a:txBody>
                    <a:bodyPr/>
                    <a:lstStyle/>
                    <a:p>
                      <a:r>
                        <a:rPr lang="en-US" dirty="0" smtClean="0"/>
                        <a:t>Decision</a:t>
                      </a:r>
                      <a:r>
                        <a:rPr lang="en-US" baseline="0" dirty="0" smtClean="0"/>
                        <a:t> Tree</a:t>
                      </a:r>
                      <a:endParaRPr lang="en-IN" dirty="0"/>
                    </a:p>
                  </a:txBody>
                  <a:tcPr/>
                </a:tc>
                <a:tc>
                  <a:txBody>
                    <a:bodyPr/>
                    <a:lstStyle/>
                    <a:p>
                      <a:r>
                        <a:rPr lang="en-US" dirty="0" smtClean="0"/>
                        <a:t>59%</a:t>
                      </a:r>
                      <a:endParaRPr lang="en-IN" dirty="0"/>
                    </a:p>
                  </a:txBody>
                  <a:tcPr/>
                </a:tc>
                <a:extLst>
                  <a:ext uri="{0D108BD9-81ED-4DB2-BD59-A6C34878D82A}">
                    <a16:rowId xmlns:a16="http://schemas.microsoft.com/office/drawing/2014/main" val="10004"/>
                  </a:ext>
                </a:extLst>
              </a:tr>
              <a:tr h="460866">
                <a:tc>
                  <a:txBody>
                    <a:bodyPr/>
                    <a:lstStyle/>
                    <a:p>
                      <a:r>
                        <a:rPr lang="en-US" dirty="0" smtClean="0"/>
                        <a:t>Support</a:t>
                      </a:r>
                      <a:r>
                        <a:rPr lang="en-US" baseline="0" dirty="0" smtClean="0"/>
                        <a:t> Vector Machine</a:t>
                      </a:r>
                      <a:endParaRPr lang="en-IN" dirty="0"/>
                    </a:p>
                  </a:txBody>
                  <a:tcPr/>
                </a:tc>
                <a:tc>
                  <a:txBody>
                    <a:bodyPr/>
                    <a:lstStyle/>
                    <a:p>
                      <a:r>
                        <a:rPr lang="en-US" dirty="0" smtClean="0"/>
                        <a:t>58%</a:t>
                      </a:r>
                      <a:endParaRPr lang="en-IN" dirty="0"/>
                    </a:p>
                  </a:txBody>
                  <a:tcPr/>
                </a:tc>
                <a:extLst>
                  <a:ext uri="{0D108BD9-81ED-4DB2-BD59-A6C34878D82A}">
                    <a16:rowId xmlns:a16="http://schemas.microsoft.com/office/drawing/2014/main" val="10005"/>
                  </a:ext>
                </a:extLst>
              </a:tr>
              <a:tr h="460866">
                <a:tc>
                  <a:txBody>
                    <a:bodyPr/>
                    <a:lstStyle/>
                    <a:p>
                      <a:r>
                        <a:rPr lang="en-IN" dirty="0" smtClean="0"/>
                        <a:t>Naïve Bayes</a:t>
                      </a:r>
                      <a:endParaRPr lang="en-IN" dirty="0"/>
                    </a:p>
                  </a:txBody>
                  <a:tcPr/>
                </a:tc>
                <a:tc>
                  <a:txBody>
                    <a:bodyPr/>
                    <a:lstStyle/>
                    <a:p>
                      <a:r>
                        <a:rPr lang="en-IN" dirty="0" smtClean="0"/>
                        <a:t>60%</a:t>
                      </a:r>
                      <a:endParaRPr lang="en-IN" dirty="0"/>
                    </a:p>
                  </a:txBody>
                  <a:tcPr/>
                </a:tc>
                <a:extLst>
                  <a:ext uri="{0D108BD9-81ED-4DB2-BD59-A6C34878D82A}">
                    <a16:rowId xmlns:a16="http://schemas.microsoft.com/office/drawing/2014/main" val="983518635"/>
                  </a:ext>
                </a:extLst>
              </a:tr>
              <a:tr h="460866">
                <a:tc>
                  <a:txBody>
                    <a:bodyPr/>
                    <a:lstStyle/>
                    <a:p>
                      <a:r>
                        <a:rPr lang="en-IN" dirty="0" smtClean="0"/>
                        <a:t>K nearest Neighbour</a:t>
                      </a:r>
                      <a:endParaRPr lang="en-IN" dirty="0"/>
                    </a:p>
                  </a:txBody>
                  <a:tcPr/>
                </a:tc>
                <a:tc>
                  <a:txBody>
                    <a:bodyPr/>
                    <a:lstStyle/>
                    <a:p>
                      <a:r>
                        <a:rPr lang="en-IN" dirty="0" smtClean="0"/>
                        <a:t>67%</a:t>
                      </a:r>
                      <a:endParaRPr lang="en-IN" dirty="0"/>
                    </a:p>
                  </a:txBody>
                  <a:tcPr/>
                </a:tc>
                <a:extLst>
                  <a:ext uri="{0D108BD9-81ED-4DB2-BD59-A6C34878D82A}">
                    <a16:rowId xmlns:a16="http://schemas.microsoft.com/office/drawing/2014/main" val="219693226"/>
                  </a:ext>
                </a:extLst>
              </a:tr>
              <a:tr h="460866">
                <a:tc>
                  <a:txBody>
                    <a:bodyPr/>
                    <a:lstStyle/>
                    <a:p>
                      <a:r>
                        <a:rPr lang="en-IN" b="1" dirty="0" smtClean="0"/>
                        <a:t>Ensemble Model</a:t>
                      </a:r>
                      <a:endParaRPr lang="en-IN" b="1" dirty="0"/>
                    </a:p>
                  </a:txBody>
                  <a:tcPr/>
                </a:tc>
                <a:tc>
                  <a:txBody>
                    <a:bodyPr/>
                    <a:lstStyle/>
                    <a:p>
                      <a:r>
                        <a:rPr lang="en-IN" b="1" dirty="0" smtClean="0"/>
                        <a:t>68%</a:t>
                      </a:r>
                      <a:endParaRPr lang="en-IN" b="1" dirty="0"/>
                    </a:p>
                  </a:txBody>
                  <a:tcPr/>
                </a:tc>
                <a:extLst>
                  <a:ext uri="{0D108BD9-81ED-4DB2-BD59-A6C34878D82A}">
                    <a16:rowId xmlns:a16="http://schemas.microsoft.com/office/drawing/2014/main" val="1812370588"/>
                  </a:ext>
                </a:extLst>
              </a:tr>
            </a:tbl>
          </a:graphicData>
        </a:graphic>
      </p:graphicFrame>
    </p:spTree>
    <p:extLst>
      <p:ext uri="{BB962C8B-B14F-4D97-AF65-F5344CB8AC3E}">
        <p14:creationId xmlns:p14="http://schemas.microsoft.com/office/powerpoint/2010/main" val="81894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297" y="717150"/>
            <a:ext cx="8596668" cy="1320800"/>
          </a:xfrm>
        </p:spPr>
        <p:txBody>
          <a:bodyPr/>
          <a:lstStyle/>
          <a:p>
            <a:r>
              <a:rPr lang="en-US" sz="4000" b="1" dirty="0" smtClean="0">
                <a:solidFill>
                  <a:srgbClr val="C00000"/>
                </a:solidFill>
                <a:latin typeface="Arial" panose="020B0604020202020204" pitchFamily="34" charset="0"/>
                <a:cs typeface="Arial" panose="020B0604020202020204" pitchFamily="34" charset="0"/>
              </a:rPr>
              <a:t>CONCLUSION</a:t>
            </a:r>
            <a:endParaRPr lang="en-US" b="1"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951286" y="2337227"/>
            <a:ext cx="1031094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In </a:t>
            </a:r>
            <a:r>
              <a:rPr lang="en-US" dirty="0"/>
              <a:t>conclusion, the classification of dementia using speech and MRI scans shows promising results. Both modalities provide complementary information for the accurate detection and diagnosis of different types of dementia. </a:t>
            </a:r>
            <a:endParaRPr lang="en-US" dirty="0" smtClean="0"/>
          </a:p>
          <a:p>
            <a:pPr marL="285750" indent="-285750" algn="just">
              <a:buFont typeface="Arial" panose="020B0604020202020204" pitchFamily="34" charset="0"/>
              <a:buChar char="•"/>
            </a:pPr>
            <a:r>
              <a:rPr lang="en-US" dirty="0" smtClean="0"/>
              <a:t>Speech </a:t>
            </a:r>
            <a:r>
              <a:rPr lang="en-US" dirty="0"/>
              <a:t>analysis allows for the identification of subtle changes in language patterns, while MRI scans provide information on structural and functional brain changes. </a:t>
            </a:r>
            <a:endParaRPr lang="en-US" dirty="0" smtClean="0"/>
          </a:p>
          <a:p>
            <a:pPr marL="285750" indent="-285750" algn="just">
              <a:buFont typeface="Arial" panose="020B0604020202020204" pitchFamily="34" charset="0"/>
              <a:buChar char="•"/>
            </a:pPr>
            <a:r>
              <a:rPr lang="en-US" dirty="0" smtClean="0"/>
              <a:t>The </a:t>
            </a:r>
            <a:r>
              <a:rPr lang="en-US" dirty="0"/>
              <a:t>integration of these two modalities can improve diagnostic accuracy and enable early detection of dementia, allowing for timely intervention and management. </a:t>
            </a:r>
            <a:endParaRPr lang="en-US" dirty="0" smtClean="0"/>
          </a:p>
          <a:p>
            <a:pPr marL="285750" indent="-285750" algn="just">
              <a:buFont typeface="Arial" panose="020B0604020202020204" pitchFamily="34" charset="0"/>
              <a:buChar char="•"/>
            </a:pPr>
            <a:r>
              <a:rPr lang="en-US" dirty="0" smtClean="0"/>
              <a:t>However</a:t>
            </a:r>
            <a:r>
              <a:rPr lang="en-US" dirty="0"/>
              <a:t>, further research is needed to improve the specificity and sensitivity of these classification methods, as well as to evaluate their practicality and applicability in clinical settings.</a:t>
            </a:r>
            <a:endParaRPr lang="en-US" dirty="0" smtClean="0"/>
          </a:p>
          <a:p>
            <a:pPr algn="ctr"/>
            <a:endParaRPr lang="en-US" dirty="0"/>
          </a:p>
          <a:p>
            <a:pPr algn="ctr"/>
            <a:endParaRPr lang="en-IN" dirty="0"/>
          </a:p>
        </p:txBody>
      </p:sp>
    </p:spTree>
    <p:extLst>
      <p:ext uri="{BB962C8B-B14F-4D97-AF65-F5344CB8AC3E}">
        <p14:creationId xmlns:p14="http://schemas.microsoft.com/office/powerpoint/2010/main" val="1305016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PROBLEM STATEMENT</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070723"/>
            <a:ext cx="10674284" cy="3010325"/>
          </a:xfrm>
        </p:spPr>
        <p:txBody>
          <a:bodyPr>
            <a:normAutofit/>
          </a:bodyPr>
          <a:lstStyle/>
          <a:p>
            <a:pPr marL="0" indent="0" algn="just">
              <a:buNone/>
            </a:pPr>
            <a:r>
              <a:rPr lang="en-US" sz="2400" dirty="0" smtClean="0">
                <a:cs typeface="Times New Roman" panose="02020603050405020304" pitchFamily="18" charset="0"/>
              </a:rPr>
              <a:t>To build an efficient model to perform the classification of Alzheimer’s dementia through Imaging and Speech Data. </a:t>
            </a:r>
            <a:r>
              <a:rPr lang="en-US" sz="2400" dirty="0" smtClean="0"/>
              <a:t>Both </a:t>
            </a:r>
            <a:r>
              <a:rPr lang="en-US" sz="2400" dirty="0"/>
              <a:t>image and speech data can be collected in a non-invasive </a:t>
            </a:r>
            <a:r>
              <a:rPr lang="en-US" sz="2400" dirty="0" smtClean="0"/>
              <a:t>way. </a:t>
            </a:r>
          </a:p>
          <a:p>
            <a:pPr marL="0" indent="0" algn="just">
              <a:buNone/>
            </a:pPr>
            <a:r>
              <a:rPr lang="en-US" sz="2400" dirty="0" smtClean="0"/>
              <a:t>There </a:t>
            </a:r>
            <a:r>
              <a:rPr lang="en-US" sz="2400" dirty="0"/>
              <a:t>is growing evidence that changes in speech and language patterns can occur in the early stages of Alzheimer's disease, even before clinical symptoms appear. Similarly, brain imaging techniques can detect changes in brain structure and function before symptoms appear.</a:t>
            </a:r>
            <a:endParaRPr lang="en-US" sz="2400" dirty="0">
              <a:cs typeface="Times New Roman" panose="02020603050405020304" pitchFamily="18" charset="0"/>
            </a:endParaRPr>
          </a:p>
        </p:txBody>
      </p:sp>
    </p:spTree>
    <p:extLst>
      <p:ext uri="{BB962C8B-B14F-4D97-AF65-F5344CB8AC3E}">
        <p14:creationId xmlns:p14="http://schemas.microsoft.com/office/powerpoint/2010/main" val="3081684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074" y="938834"/>
            <a:ext cx="8761413" cy="706964"/>
          </a:xfrm>
        </p:spPr>
        <p:txBody>
          <a:bodyPr>
            <a:normAutofit/>
          </a:bodyPr>
          <a:lstStyle/>
          <a:p>
            <a:r>
              <a:rPr lang="en-US" b="1" dirty="0" smtClean="0">
                <a:solidFill>
                  <a:schemeClr val="tx1"/>
                </a:solidFill>
                <a:latin typeface="Arial" panose="020B0604020202020204" pitchFamily="34" charset="0"/>
                <a:cs typeface="Arial" panose="020B0604020202020204" pitchFamily="34" charset="0"/>
              </a:rPr>
              <a:t>REFERENCES</a:t>
            </a:r>
            <a:endParaRPr lang="en-US"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1100" y="2036276"/>
            <a:ext cx="8825659" cy="4015732"/>
          </a:xfrm>
        </p:spPr>
        <p:txBody>
          <a:bodyPr>
            <a:normAutofit fontScale="92500" lnSpcReduction="10000"/>
          </a:bodyPr>
          <a:lstStyle/>
          <a:p>
            <a:r>
              <a:rPr lang="en-US" dirty="0">
                <a:hlinkClick r:id="rId2"/>
              </a:rPr>
              <a:t>https://luzs.gitlab.io/adresso-2021</a:t>
            </a:r>
            <a:r>
              <a:rPr lang="en-US" dirty="0" smtClean="0">
                <a:hlinkClick r:id="rId2"/>
              </a:rPr>
              <a:t>/</a:t>
            </a:r>
            <a:endParaRPr lang="en-US" dirty="0" smtClean="0"/>
          </a:p>
          <a:p>
            <a:r>
              <a:rPr lang="en-US" dirty="0">
                <a:hlinkClick r:id="rId3"/>
              </a:rPr>
              <a:t>https://</a:t>
            </a:r>
            <a:r>
              <a:rPr lang="en-US" dirty="0" smtClean="0">
                <a:hlinkClick r:id="rId3"/>
              </a:rPr>
              <a:t>www.isca-speech.org/archive_v0/Interspeech_2020/pdfs/2571.pdf</a:t>
            </a:r>
            <a:endParaRPr lang="en-US" dirty="0" smtClean="0"/>
          </a:p>
          <a:p>
            <a:r>
              <a:rPr lang="en-US" dirty="0">
                <a:hlinkClick r:id="rId4"/>
              </a:rPr>
              <a:t>https://www.ncbi.nlm.nih.gov/pmc/articles/PMC9406825</a:t>
            </a:r>
            <a:r>
              <a:rPr lang="en-US" dirty="0" smtClean="0">
                <a:hlinkClick r:id="rId4"/>
              </a:rPr>
              <a:t>/</a:t>
            </a:r>
            <a:endParaRPr lang="en-US" dirty="0" smtClean="0"/>
          </a:p>
          <a:p>
            <a:r>
              <a:rPr lang="en-US" dirty="0" smtClean="0">
                <a:hlinkClick r:id="rId5"/>
              </a:rPr>
              <a:t>https://devpost.com/software/classification-of-alzheimer-s-disease-from-speech-data</a:t>
            </a:r>
            <a:endParaRPr lang="en-US" dirty="0" smtClean="0"/>
          </a:p>
          <a:p>
            <a:r>
              <a:rPr lang="en-US" dirty="0" smtClean="0">
                <a:hlinkClick r:id="rId6"/>
              </a:rPr>
              <a:t>https://www.analyticsvidhya.com/blog/2021/06/mfcc-technique-for-speech-recognition/#:~:text=It%20is%20observed%20that%20extracting,features%20from%20the%20audio%20signal</a:t>
            </a:r>
            <a:r>
              <a:rPr lang="en-US" dirty="0" smtClean="0"/>
              <a: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2008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18268" y="380818"/>
            <a:ext cx="8761412" cy="708025"/>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WORKLOG</a:t>
            </a:r>
            <a:endParaRPr lang="en-US" sz="4000" b="1" dirty="0">
              <a:solidFill>
                <a:srgbClr val="C00000"/>
              </a:solidFill>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226997069"/>
              </p:ext>
            </p:extLst>
          </p:nvPr>
        </p:nvGraphicFramePr>
        <p:xfrm>
          <a:off x="1272619" y="1414021"/>
          <a:ext cx="9508440" cy="4951135"/>
        </p:xfrm>
        <a:graphic>
          <a:graphicData uri="http://schemas.openxmlformats.org/drawingml/2006/table">
            <a:tbl>
              <a:tblPr firstRow="1" bandRow="1">
                <a:tableStyleId>{5C22544A-7EE6-4342-B048-85BDC9FD1C3A}</a:tableStyleId>
              </a:tblPr>
              <a:tblGrid>
                <a:gridCol w="4754220">
                  <a:extLst>
                    <a:ext uri="{9D8B030D-6E8A-4147-A177-3AD203B41FA5}">
                      <a16:colId xmlns:a16="http://schemas.microsoft.com/office/drawing/2014/main" val="3050996669"/>
                    </a:ext>
                  </a:extLst>
                </a:gridCol>
                <a:gridCol w="4754220">
                  <a:extLst>
                    <a:ext uri="{9D8B030D-6E8A-4147-A177-3AD203B41FA5}">
                      <a16:colId xmlns:a16="http://schemas.microsoft.com/office/drawing/2014/main" val="744962253"/>
                    </a:ext>
                  </a:extLst>
                </a:gridCol>
              </a:tblGrid>
              <a:tr h="402607">
                <a:tc>
                  <a:txBody>
                    <a:bodyPr/>
                    <a:lstStyle/>
                    <a:p>
                      <a:r>
                        <a:rPr lang="en-US" dirty="0" smtClean="0"/>
                        <a:t>DATE</a:t>
                      </a:r>
                      <a:endParaRPr lang="en-US" dirty="0"/>
                    </a:p>
                  </a:txBody>
                  <a:tcPr/>
                </a:tc>
                <a:tc>
                  <a:txBody>
                    <a:bodyPr/>
                    <a:lstStyle/>
                    <a:p>
                      <a:r>
                        <a:rPr lang="en-US" dirty="0" smtClean="0"/>
                        <a:t>WORK DONE</a:t>
                      </a:r>
                      <a:endParaRPr lang="en-US" dirty="0"/>
                    </a:p>
                  </a:txBody>
                  <a:tcPr/>
                </a:tc>
                <a:extLst>
                  <a:ext uri="{0D108BD9-81ED-4DB2-BD59-A6C34878D82A}">
                    <a16:rowId xmlns:a16="http://schemas.microsoft.com/office/drawing/2014/main" val="578032440"/>
                  </a:ext>
                </a:extLst>
              </a:tr>
              <a:tr h="482988">
                <a:tc>
                  <a:txBody>
                    <a:bodyPr/>
                    <a:lstStyle/>
                    <a:p>
                      <a:r>
                        <a:rPr lang="en-US" dirty="0" smtClean="0"/>
                        <a:t>April 26- April 30</a:t>
                      </a:r>
                      <a:endParaRPr lang="en-US" dirty="0"/>
                    </a:p>
                  </a:txBody>
                  <a:tcPr/>
                </a:tc>
                <a:tc>
                  <a:txBody>
                    <a:bodyPr/>
                    <a:lstStyle/>
                    <a:p>
                      <a:r>
                        <a:rPr lang="en-US" dirty="0" smtClean="0"/>
                        <a:t>PROJECT DISCUSSION AND TITLE FINALIZING</a:t>
                      </a:r>
                      <a:endParaRPr lang="en-US" dirty="0"/>
                    </a:p>
                  </a:txBody>
                  <a:tcPr/>
                </a:tc>
                <a:extLst>
                  <a:ext uri="{0D108BD9-81ED-4DB2-BD59-A6C34878D82A}">
                    <a16:rowId xmlns:a16="http://schemas.microsoft.com/office/drawing/2014/main" val="2564868697"/>
                  </a:ext>
                </a:extLst>
              </a:tr>
              <a:tr h="592419">
                <a:tc>
                  <a:txBody>
                    <a:bodyPr/>
                    <a:lstStyle/>
                    <a:p>
                      <a:r>
                        <a:rPr lang="en-US" dirty="0" smtClean="0"/>
                        <a:t>May</a:t>
                      </a:r>
                      <a:r>
                        <a:rPr lang="en-US" baseline="0" dirty="0" smtClean="0"/>
                        <a:t> 1- May 7</a:t>
                      </a:r>
                      <a:endParaRPr lang="en-US" dirty="0"/>
                    </a:p>
                  </a:txBody>
                  <a:tcPr/>
                </a:tc>
                <a:tc>
                  <a:txBody>
                    <a:bodyPr/>
                    <a:lstStyle/>
                    <a:p>
                      <a:r>
                        <a:rPr lang="en-US" dirty="0" smtClean="0"/>
                        <a:t>SEARCHING</a:t>
                      </a:r>
                      <a:r>
                        <a:rPr lang="en-US" baseline="0" dirty="0" smtClean="0"/>
                        <a:t> FOR STUDY MATERIALS REFERENCES</a:t>
                      </a:r>
                      <a:endParaRPr lang="en-US" dirty="0"/>
                    </a:p>
                  </a:txBody>
                  <a:tcPr/>
                </a:tc>
                <a:extLst>
                  <a:ext uri="{0D108BD9-81ED-4DB2-BD59-A6C34878D82A}">
                    <a16:rowId xmlns:a16="http://schemas.microsoft.com/office/drawing/2014/main" val="2794869446"/>
                  </a:ext>
                </a:extLst>
              </a:tr>
              <a:tr h="592419">
                <a:tc>
                  <a:txBody>
                    <a:bodyPr/>
                    <a:lstStyle/>
                    <a:p>
                      <a:r>
                        <a:rPr lang="en-US" dirty="0" smtClean="0"/>
                        <a:t>MAY</a:t>
                      </a:r>
                      <a:r>
                        <a:rPr lang="en-US" baseline="0" dirty="0" smtClean="0"/>
                        <a:t> 8- MAY 12</a:t>
                      </a:r>
                      <a:endParaRPr lang="en-US" dirty="0"/>
                    </a:p>
                  </a:txBody>
                  <a:tcPr/>
                </a:tc>
                <a:tc>
                  <a:txBody>
                    <a:bodyPr/>
                    <a:lstStyle/>
                    <a:p>
                      <a:r>
                        <a:rPr lang="en-US" dirty="0" smtClean="0"/>
                        <a:t>GOING</a:t>
                      </a:r>
                      <a:r>
                        <a:rPr lang="en-US" baseline="0" dirty="0" smtClean="0"/>
                        <a:t> THROUGH RESEARCH JOURNALS</a:t>
                      </a:r>
                      <a:endParaRPr lang="en-US" dirty="0"/>
                    </a:p>
                  </a:txBody>
                  <a:tcPr/>
                </a:tc>
                <a:extLst>
                  <a:ext uri="{0D108BD9-81ED-4DB2-BD59-A6C34878D82A}">
                    <a16:rowId xmlns:a16="http://schemas.microsoft.com/office/drawing/2014/main" val="1883424509"/>
                  </a:ext>
                </a:extLst>
              </a:tr>
              <a:tr h="592419">
                <a:tc>
                  <a:txBody>
                    <a:bodyPr/>
                    <a:lstStyle/>
                    <a:p>
                      <a:r>
                        <a:rPr lang="en-US" dirty="0" smtClean="0"/>
                        <a:t>MAY</a:t>
                      </a:r>
                      <a:r>
                        <a:rPr lang="en-US" baseline="0" dirty="0" smtClean="0"/>
                        <a:t> 13- MAY 17</a:t>
                      </a:r>
                      <a:endParaRPr lang="en-US" dirty="0"/>
                    </a:p>
                  </a:txBody>
                  <a:tcPr/>
                </a:tc>
                <a:tc>
                  <a:txBody>
                    <a:bodyPr/>
                    <a:lstStyle/>
                    <a:p>
                      <a:r>
                        <a:rPr lang="en-US" dirty="0" smtClean="0"/>
                        <a:t>DATA</a:t>
                      </a:r>
                      <a:r>
                        <a:rPr lang="en-US" baseline="0" dirty="0" smtClean="0"/>
                        <a:t> COLLECTION ANDEXPLORATORY DATA ANALYSIS</a:t>
                      </a:r>
                      <a:endParaRPr lang="en-US" dirty="0"/>
                    </a:p>
                  </a:txBody>
                  <a:tcPr/>
                </a:tc>
                <a:extLst>
                  <a:ext uri="{0D108BD9-81ED-4DB2-BD59-A6C34878D82A}">
                    <a16:rowId xmlns:a16="http://schemas.microsoft.com/office/drawing/2014/main" val="1622333436"/>
                  </a:ext>
                </a:extLst>
              </a:tr>
              <a:tr h="493373">
                <a:tc>
                  <a:txBody>
                    <a:bodyPr/>
                    <a:lstStyle/>
                    <a:p>
                      <a:r>
                        <a:rPr lang="en-US" dirty="0" smtClean="0"/>
                        <a:t>MAY</a:t>
                      </a:r>
                      <a:r>
                        <a:rPr lang="en-US" baseline="0" dirty="0" smtClean="0"/>
                        <a:t> </a:t>
                      </a:r>
                      <a:r>
                        <a:rPr lang="en-US" dirty="0" smtClean="0"/>
                        <a:t>18 – MAY</a:t>
                      </a:r>
                      <a:r>
                        <a:rPr lang="en-US" baseline="0" dirty="0" smtClean="0"/>
                        <a:t> 27</a:t>
                      </a:r>
                      <a:endParaRPr lang="en-US" dirty="0"/>
                    </a:p>
                  </a:txBody>
                  <a:tcPr/>
                </a:tc>
                <a:tc>
                  <a:txBody>
                    <a:bodyPr/>
                    <a:lstStyle/>
                    <a:p>
                      <a:r>
                        <a:rPr lang="en-US" dirty="0" smtClean="0"/>
                        <a:t>PREPROCESSING AND OVERSAMPLING</a:t>
                      </a:r>
                      <a:endParaRPr lang="en-US" dirty="0"/>
                    </a:p>
                  </a:txBody>
                  <a:tcPr/>
                </a:tc>
                <a:extLst>
                  <a:ext uri="{0D108BD9-81ED-4DB2-BD59-A6C34878D82A}">
                    <a16:rowId xmlns:a16="http://schemas.microsoft.com/office/drawing/2014/main" val="10005"/>
                  </a:ext>
                </a:extLst>
              </a:tr>
              <a:tr h="704562">
                <a:tc>
                  <a:txBody>
                    <a:bodyPr/>
                    <a:lstStyle/>
                    <a:p>
                      <a:r>
                        <a:rPr lang="en-US" dirty="0" smtClean="0"/>
                        <a:t>MAY</a:t>
                      </a:r>
                      <a:r>
                        <a:rPr lang="en-US" baseline="0" dirty="0" smtClean="0"/>
                        <a:t> 29</a:t>
                      </a:r>
                      <a:r>
                        <a:rPr lang="en-US" dirty="0" smtClean="0"/>
                        <a:t> </a:t>
                      </a:r>
                      <a:r>
                        <a:rPr lang="en-US" baseline="0" dirty="0" smtClean="0"/>
                        <a:t>– JUNE 3</a:t>
                      </a:r>
                      <a:endParaRPr lang="en-US" dirty="0"/>
                    </a:p>
                  </a:txBody>
                  <a:tcPr/>
                </a:tc>
                <a:tc>
                  <a:txBody>
                    <a:bodyPr/>
                    <a:lstStyle/>
                    <a:p>
                      <a:r>
                        <a:rPr lang="en-US" dirty="0" smtClean="0"/>
                        <a:t>CLASSIFICATION</a:t>
                      </a:r>
                      <a:r>
                        <a:rPr lang="en-US" baseline="0" dirty="0" smtClean="0"/>
                        <a:t> MODELS AND BUILDING HYPERPARAMETER TUNING</a:t>
                      </a:r>
                      <a:endParaRPr lang="en-US" dirty="0"/>
                    </a:p>
                  </a:txBody>
                  <a:tcPr/>
                </a:tc>
                <a:extLst>
                  <a:ext uri="{0D108BD9-81ED-4DB2-BD59-A6C34878D82A}">
                    <a16:rowId xmlns:a16="http://schemas.microsoft.com/office/drawing/2014/main" val="10006"/>
                  </a:ext>
                </a:extLst>
              </a:tr>
              <a:tr h="402607">
                <a:tc>
                  <a:txBody>
                    <a:bodyPr/>
                    <a:lstStyle/>
                    <a:p>
                      <a:r>
                        <a:rPr lang="en-US" dirty="0" smtClean="0"/>
                        <a:t>JUNE</a:t>
                      </a:r>
                      <a:r>
                        <a:rPr lang="en-US" baseline="0" dirty="0" smtClean="0"/>
                        <a:t> 5</a:t>
                      </a:r>
                      <a:r>
                        <a:rPr lang="en-US" dirty="0" smtClean="0"/>
                        <a:t> –</a:t>
                      </a:r>
                      <a:r>
                        <a:rPr lang="en-US" baseline="0" dirty="0" smtClean="0"/>
                        <a:t> JUNE 10</a:t>
                      </a:r>
                      <a:endParaRPr lang="en-US" dirty="0"/>
                    </a:p>
                  </a:txBody>
                  <a:tcPr/>
                </a:tc>
                <a:tc>
                  <a:txBody>
                    <a:bodyPr/>
                    <a:lstStyle/>
                    <a:p>
                      <a:r>
                        <a:rPr lang="en-US" dirty="0" smtClean="0"/>
                        <a:t>NOVEL</a:t>
                      </a:r>
                      <a:r>
                        <a:rPr lang="en-US" baseline="0" dirty="0" smtClean="0"/>
                        <a:t> HYBRID APPROACH TECHNIQUE</a:t>
                      </a:r>
                      <a:endParaRPr lang="en-US" dirty="0"/>
                    </a:p>
                  </a:txBody>
                  <a:tcPr/>
                </a:tc>
                <a:extLst>
                  <a:ext uri="{0D108BD9-81ED-4DB2-BD59-A6C34878D82A}">
                    <a16:rowId xmlns:a16="http://schemas.microsoft.com/office/drawing/2014/main" val="1709202755"/>
                  </a:ext>
                </a:extLst>
              </a:tr>
              <a:tr h="402607">
                <a:tc>
                  <a:txBody>
                    <a:bodyPr/>
                    <a:lstStyle/>
                    <a:p>
                      <a:r>
                        <a:rPr lang="en-US" dirty="0" smtClean="0"/>
                        <a:t>JUNE</a:t>
                      </a:r>
                      <a:r>
                        <a:rPr lang="en-US" baseline="0" dirty="0" smtClean="0"/>
                        <a:t> 10-JUNE 20</a:t>
                      </a:r>
                      <a:endParaRPr lang="en-US" dirty="0"/>
                    </a:p>
                  </a:txBody>
                  <a:tcPr/>
                </a:tc>
                <a:tc>
                  <a:txBody>
                    <a:bodyPr/>
                    <a:lstStyle/>
                    <a:p>
                      <a:r>
                        <a:rPr lang="en-US" dirty="0" smtClean="0"/>
                        <a:t>BUILDING MACHINE</a:t>
                      </a:r>
                      <a:r>
                        <a:rPr lang="en-US" baseline="0" dirty="0" smtClean="0"/>
                        <a:t> LEARNING MODEL AND CONCLUDING</a:t>
                      </a:r>
                      <a:endParaRPr lang="en-US" dirty="0"/>
                    </a:p>
                  </a:txBody>
                  <a:tcPr/>
                </a:tc>
                <a:extLst>
                  <a:ext uri="{0D108BD9-81ED-4DB2-BD59-A6C34878D82A}">
                    <a16:rowId xmlns:a16="http://schemas.microsoft.com/office/drawing/2014/main" val="3254857608"/>
                  </a:ext>
                </a:extLst>
              </a:tr>
            </a:tbl>
          </a:graphicData>
        </a:graphic>
      </p:graphicFrame>
    </p:spTree>
    <p:extLst>
      <p:ext uri="{BB962C8B-B14F-4D97-AF65-F5344CB8AC3E}">
        <p14:creationId xmlns:p14="http://schemas.microsoft.com/office/powerpoint/2010/main" val="2201422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51348" y="2111604"/>
            <a:ext cx="9078602" cy="3044596"/>
          </a:xfrm>
        </p:spPr>
        <p:txBody>
          <a:bodyPr>
            <a:noAutofit/>
          </a:bodyPr>
          <a:lstStyle/>
          <a:p>
            <a:pPr marL="0" indent="0" algn="ctr">
              <a:buNone/>
            </a:pPr>
            <a:r>
              <a:rPr lang="en-US" sz="8000" b="1" dirty="0" smtClean="0"/>
              <a:t>THANK YOU</a:t>
            </a:r>
            <a:endParaRPr lang="en-US" sz="8000" b="1" dirty="0"/>
          </a:p>
        </p:txBody>
      </p:sp>
    </p:spTree>
    <p:extLst>
      <p:ext uri="{BB962C8B-B14F-4D97-AF65-F5344CB8AC3E}">
        <p14:creationId xmlns:p14="http://schemas.microsoft.com/office/powerpoint/2010/main" val="304343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147" y="874281"/>
            <a:ext cx="3799772" cy="706964"/>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OBJECTIVE</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67665" y="1735395"/>
            <a:ext cx="10747953" cy="3880773"/>
          </a:xfrm>
        </p:spPr>
        <p:txBody>
          <a:bodyPr>
            <a:normAutofit fontScale="70000" lnSpcReduction="20000"/>
          </a:bodyPr>
          <a:lstStyle/>
          <a:p>
            <a:pPr>
              <a:lnSpc>
                <a:spcPct val="150000"/>
              </a:lnSpc>
            </a:pPr>
            <a:endParaRPr lang="en-US" dirty="0" smtClean="0"/>
          </a:p>
          <a:p>
            <a:pPr marL="0" indent="0">
              <a:lnSpc>
                <a:spcPct val="150000"/>
              </a:lnSpc>
              <a:buNone/>
            </a:pPr>
            <a:r>
              <a:rPr lang="en-US" dirty="0">
                <a:solidFill>
                  <a:schemeClr val="tx1"/>
                </a:solidFill>
              </a:rPr>
              <a:t>The </a:t>
            </a:r>
            <a:r>
              <a:rPr lang="en-US" dirty="0" smtClean="0">
                <a:solidFill>
                  <a:schemeClr val="tx1"/>
                </a:solidFill>
              </a:rPr>
              <a:t>main </a:t>
            </a:r>
            <a:r>
              <a:rPr lang="en-US" dirty="0">
                <a:solidFill>
                  <a:schemeClr val="tx1"/>
                </a:solidFill>
              </a:rPr>
              <a:t>objective of the project </a:t>
            </a:r>
            <a:r>
              <a:rPr lang="en-US" dirty="0" smtClean="0">
                <a:solidFill>
                  <a:schemeClr val="tx1"/>
                </a:solidFill>
              </a:rPr>
              <a:t>is to make </a:t>
            </a:r>
            <a:r>
              <a:rPr lang="en-US" dirty="0">
                <a:solidFill>
                  <a:schemeClr val="tx1"/>
                </a:solidFill>
              </a:rPr>
              <a:t>the diagnosis of the </a:t>
            </a:r>
            <a:r>
              <a:rPr lang="en-US" dirty="0" smtClean="0">
                <a:solidFill>
                  <a:schemeClr val="tx1"/>
                </a:solidFill>
              </a:rPr>
              <a:t>disease </a:t>
            </a:r>
            <a:r>
              <a:rPr lang="en-US" dirty="0">
                <a:solidFill>
                  <a:schemeClr val="tx1"/>
                </a:solidFill>
              </a:rPr>
              <a:t>by </a:t>
            </a:r>
            <a:r>
              <a:rPr lang="en-US" dirty="0" smtClean="0">
                <a:solidFill>
                  <a:schemeClr val="tx1"/>
                </a:solidFill>
              </a:rPr>
              <a:t>utilizing spontaneous speech and MRI images.</a:t>
            </a:r>
            <a:endParaRPr lang="en-US" dirty="0">
              <a:solidFill>
                <a:schemeClr val="tx1"/>
              </a:solidFill>
            </a:endParaRPr>
          </a:p>
          <a:p>
            <a:pPr>
              <a:lnSpc>
                <a:spcPct val="150000"/>
              </a:lnSpc>
            </a:pPr>
            <a:r>
              <a:rPr lang="en-US" dirty="0">
                <a:solidFill>
                  <a:schemeClr val="tx1"/>
                </a:solidFill>
              </a:rPr>
              <a:t>Analyzing </a:t>
            </a:r>
            <a:r>
              <a:rPr lang="en-US" dirty="0" smtClean="0">
                <a:solidFill>
                  <a:schemeClr val="tx1"/>
                </a:solidFill>
              </a:rPr>
              <a:t>the image </a:t>
            </a:r>
            <a:r>
              <a:rPr lang="en-US" dirty="0">
                <a:solidFill>
                  <a:schemeClr val="tx1"/>
                </a:solidFill>
              </a:rPr>
              <a:t>dataset </a:t>
            </a:r>
            <a:r>
              <a:rPr lang="en-US" dirty="0" smtClean="0">
                <a:solidFill>
                  <a:schemeClr val="tx1"/>
                </a:solidFill>
              </a:rPr>
              <a:t>available and using pre-trained algorithms to classify the data </a:t>
            </a:r>
            <a:r>
              <a:rPr lang="en-US" dirty="0">
                <a:solidFill>
                  <a:schemeClr val="tx1"/>
                </a:solidFill>
              </a:rPr>
              <a:t>efficiently</a:t>
            </a:r>
            <a:r>
              <a:rPr lang="en-US" dirty="0" smtClean="0">
                <a:solidFill>
                  <a:schemeClr val="tx1"/>
                </a:solidFill>
              </a:rPr>
              <a:t>.</a:t>
            </a:r>
          </a:p>
          <a:p>
            <a:pPr>
              <a:lnSpc>
                <a:spcPct val="150000"/>
              </a:lnSpc>
            </a:pPr>
            <a:r>
              <a:rPr lang="en-US" dirty="0" smtClean="0">
                <a:solidFill>
                  <a:schemeClr val="tx1"/>
                </a:solidFill>
              </a:rPr>
              <a:t>Perform Exploratory Data Analysis on meta data of speech</a:t>
            </a:r>
            <a:endParaRPr lang="en-US" dirty="0">
              <a:solidFill>
                <a:schemeClr val="tx1"/>
              </a:solidFill>
            </a:endParaRPr>
          </a:p>
          <a:p>
            <a:pPr>
              <a:lnSpc>
                <a:spcPct val="150000"/>
              </a:lnSpc>
            </a:pPr>
            <a:r>
              <a:rPr lang="en-US" dirty="0" smtClean="0">
                <a:solidFill>
                  <a:schemeClr val="tx1"/>
                </a:solidFill>
              </a:rPr>
              <a:t>Work with speech dataset and classify the data into demented and non-demented </a:t>
            </a:r>
            <a:r>
              <a:rPr lang="en-US" dirty="0">
                <a:solidFill>
                  <a:schemeClr val="tx1"/>
                </a:solidFill>
              </a:rPr>
              <a:t>by using </a:t>
            </a:r>
            <a:r>
              <a:rPr lang="en-US" dirty="0" smtClean="0">
                <a:solidFill>
                  <a:schemeClr val="tx1"/>
                </a:solidFill>
              </a:rPr>
              <a:t>the machine learning algorithm.</a:t>
            </a:r>
            <a:endParaRPr lang="en-US" dirty="0"/>
          </a:p>
        </p:txBody>
      </p:sp>
    </p:spTree>
    <p:extLst>
      <p:ext uri="{BB962C8B-B14F-4D97-AF65-F5344CB8AC3E}">
        <p14:creationId xmlns:p14="http://schemas.microsoft.com/office/powerpoint/2010/main" val="76321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108" y="1076556"/>
            <a:ext cx="5661972" cy="706964"/>
          </a:xfrm>
        </p:spPr>
        <p:txBody>
          <a:bodyPr>
            <a:normAutofit/>
          </a:bodyPr>
          <a:lstStyle/>
          <a:p>
            <a:r>
              <a:rPr lang="en-US" sz="4000" b="1" dirty="0" smtClean="0">
                <a:solidFill>
                  <a:srgbClr val="C00000"/>
                </a:solidFill>
                <a:latin typeface="Arial" panose="020B0604020202020204" pitchFamily="34" charset="0"/>
                <a:cs typeface="Arial" panose="020B0604020202020204" pitchFamily="34" charset="0"/>
              </a:rPr>
              <a:t>LITERATURE SURVEY</a:t>
            </a:r>
            <a:endParaRPr lang="en-US"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90544" y="2238551"/>
            <a:ext cx="10729099" cy="3808429"/>
          </a:xfrm>
        </p:spPr>
        <p:txBody>
          <a:bodyPr>
            <a:noAutofit/>
          </a:bodyPr>
          <a:lstStyle/>
          <a:p>
            <a:pPr marL="0" indent="0">
              <a:lnSpc>
                <a:spcPct val="150000"/>
              </a:lnSpc>
              <a:buClr>
                <a:schemeClr val="accent1"/>
              </a:buClr>
              <a:buNone/>
            </a:pPr>
            <a:r>
              <a:rPr lang="en-US" sz="1600" i="1" dirty="0" smtClean="0"/>
              <a:t>[1]</a:t>
            </a:r>
            <a:r>
              <a:rPr lang="en-US" sz="1800" i="1" dirty="0" smtClean="0"/>
              <a:t> </a:t>
            </a:r>
            <a:r>
              <a:rPr lang="en-US" sz="1800" i="1" dirty="0"/>
              <a:t>Sharma, S., Gupta, S., Gupta, D., </a:t>
            </a:r>
            <a:r>
              <a:rPr lang="en-US" sz="1800" i="1" dirty="0" err="1"/>
              <a:t>Altameem</a:t>
            </a:r>
            <a:r>
              <a:rPr lang="en-US" sz="1800" i="1" dirty="0"/>
              <a:t>, A., </a:t>
            </a:r>
            <a:r>
              <a:rPr lang="en-US" sz="1800" i="1" dirty="0" err="1"/>
              <a:t>Saudagar</a:t>
            </a:r>
            <a:r>
              <a:rPr lang="en-US" sz="1800" i="1" dirty="0"/>
              <a:t>, A. K. J., </a:t>
            </a:r>
            <a:r>
              <a:rPr lang="en-US" sz="1800" i="1" dirty="0" err="1"/>
              <a:t>Poonia</a:t>
            </a:r>
            <a:r>
              <a:rPr lang="en-US" sz="1800" i="1" dirty="0"/>
              <a:t>, R. C., &amp; </a:t>
            </a:r>
            <a:r>
              <a:rPr lang="en-US" sz="1800" i="1" dirty="0" err="1"/>
              <a:t>Nayak</a:t>
            </a:r>
            <a:r>
              <a:rPr lang="en-US" sz="1800" i="1" dirty="0"/>
              <a:t>, S. R. (2022). HTLML: Hybrid AI Based Model for Detection of Alzheimer’s Disease. Diagnostics, 12(8), 1833</a:t>
            </a:r>
            <a:endParaRPr lang="en-US" sz="1800" dirty="0"/>
          </a:p>
          <a:p>
            <a:pPr marL="285750" indent="-285750">
              <a:lnSpc>
                <a:spcPct val="150000"/>
              </a:lnSpc>
            </a:pPr>
            <a:r>
              <a:rPr lang="en-US" sz="1800" dirty="0"/>
              <a:t>It uses a hybrid-based AI-based model that includes the combination of both transfer learning (TL) and permutation-based machine learning (ML) voting classifier in terms of two basic phases. </a:t>
            </a:r>
          </a:p>
          <a:p>
            <a:pPr marL="285750" indent="-285750">
              <a:lnSpc>
                <a:spcPct val="150000"/>
              </a:lnSpc>
            </a:pPr>
            <a:r>
              <a:rPr lang="en-US" sz="1800" dirty="0"/>
              <a:t>In the first phase of implementation, it comprises two TL-based models: namely, DenseNet-121 and Densenet-201 for features extraction, whereas in the second phase of implementation, it carries out three different ML classifiers like SVM, Naïve base and XGBoost for classification purposes. </a:t>
            </a:r>
          </a:p>
          <a:p>
            <a:pPr marL="285750" indent="-285750">
              <a:lnSpc>
                <a:spcPct val="150000"/>
              </a:lnSpc>
            </a:pPr>
            <a:r>
              <a:rPr lang="en-US" sz="1800" dirty="0"/>
              <a:t>The final classifier outcomes are evaluated by means of permutations of the voting mechanism. The proposed model achieved accuracy of 91.75%, specificity of 96.5%, and an F1-score of 90.25. </a:t>
            </a:r>
            <a:endParaRPr lang="en-IN" sz="1800" dirty="0"/>
          </a:p>
          <a:p>
            <a:endParaRPr lang="en-US" sz="1800" dirty="0" smtClean="0">
              <a:solidFill>
                <a:schemeClr val="tx1"/>
              </a:solidFill>
            </a:endParaRPr>
          </a:p>
        </p:txBody>
      </p:sp>
    </p:spTree>
    <p:extLst>
      <p:ext uri="{BB962C8B-B14F-4D97-AF65-F5344CB8AC3E}">
        <p14:creationId xmlns:p14="http://schemas.microsoft.com/office/powerpoint/2010/main" val="215272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47" y="605215"/>
            <a:ext cx="8761413" cy="706964"/>
          </a:xfrm>
        </p:spPr>
        <p:txBody>
          <a:bodyPr>
            <a:normAutofit/>
          </a:bodyPr>
          <a:lstStyle/>
          <a:p>
            <a:pPr algn="ctr"/>
            <a:r>
              <a:rPr lang="en-US" sz="4000" b="1" dirty="0" smtClean="0">
                <a:solidFill>
                  <a:srgbClr val="C00000"/>
                </a:solidFill>
                <a:latin typeface="Arial" panose="020B0604020202020204" pitchFamily="34" charset="0"/>
                <a:cs typeface="Arial" panose="020B0604020202020204" pitchFamily="34" charset="0"/>
              </a:rPr>
              <a:t>LITERATURE SURVEY</a:t>
            </a:r>
            <a:endParaRPr lang="en-US" sz="4000" b="1"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838178" y="1569696"/>
            <a:ext cx="10702834" cy="5078313"/>
          </a:xfrm>
          <a:prstGeom prst="rect">
            <a:avLst/>
          </a:prstGeom>
        </p:spPr>
        <p:txBody>
          <a:bodyPr wrap="square">
            <a:spAutoFit/>
          </a:bodyPr>
          <a:lstStyle/>
          <a:p>
            <a:pPr>
              <a:lnSpc>
                <a:spcPct val="150000"/>
              </a:lnSpc>
            </a:pPr>
            <a:r>
              <a:rPr lang="en-US" i="1" dirty="0" smtClean="0"/>
              <a:t>[2]</a:t>
            </a:r>
            <a:r>
              <a:rPr lang="en-US" dirty="0" smtClean="0"/>
              <a:t> </a:t>
            </a:r>
            <a:r>
              <a:rPr lang="en-US" dirty="0" err="1"/>
              <a:t>Haulcy</a:t>
            </a:r>
            <a:r>
              <a:rPr lang="en-US" dirty="0"/>
              <a:t>, </a:t>
            </a:r>
            <a:r>
              <a:rPr lang="en-US" dirty="0" err="1"/>
              <a:t>R'mani</a:t>
            </a:r>
            <a:r>
              <a:rPr lang="en-US" dirty="0"/>
              <a:t>, and James Glass. "Classifying Alzheimer's disease using audio and text-based representations of speech." </a:t>
            </a:r>
            <a:r>
              <a:rPr lang="en-US" i="1" dirty="0"/>
              <a:t>Frontiers in Psychology</a:t>
            </a:r>
            <a:r>
              <a:rPr lang="en-US" dirty="0"/>
              <a:t> 11 (2021): 624137.</a:t>
            </a:r>
            <a:endParaRPr lang="en-US" i="1" dirty="0" smtClean="0"/>
          </a:p>
          <a:p>
            <a:pPr marL="285750" indent="-285750">
              <a:lnSpc>
                <a:spcPct val="150000"/>
              </a:lnSpc>
              <a:buFont typeface="Arial" panose="020B0604020202020204" pitchFamily="34" charset="0"/>
              <a:buChar char="•"/>
            </a:pPr>
            <a:r>
              <a:rPr lang="en-US" dirty="0"/>
              <a:t>In this paper, the </a:t>
            </a:r>
            <a:r>
              <a:rPr lang="en-US" dirty="0" err="1"/>
              <a:t>ADReSS</a:t>
            </a:r>
            <a:r>
              <a:rPr lang="en-US" dirty="0"/>
              <a:t> dataset, a dataset balanced by gender and age, was used to automatically classify AD from spontaneous speech</a:t>
            </a:r>
            <a:r>
              <a:rPr lang="en-US" dirty="0" smtClean="0"/>
              <a:t> </a:t>
            </a:r>
            <a:endParaRPr lang="en-US" dirty="0"/>
          </a:p>
          <a:p>
            <a:pPr marL="285750" indent="-285750">
              <a:lnSpc>
                <a:spcPct val="150000"/>
              </a:lnSpc>
              <a:buFont typeface="Arial" panose="020B0604020202020204" pitchFamily="34" charset="0"/>
              <a:buChar char="•"/>
            </a:pPr>
            <a:r>
              <a:rPr lang="en-US" dirty="0"/>
              <a:t>The performance of five classifiers, as well as a convolutional neural network and long short-term memory network, was compared when trained on audio features </a:t>
            </a:r>
            <a:r>
              <a:rPr lang="en-US" dirty="0" smtClean="0"/>
              <a:t>and </a:t>
            </a:r>
            <a:r>
              <a:rPr lang="en-US" dirty="0"/>
              <a:t>text </a:t>
            </a:r>
            <a:r>
              <a:rPr lang="en-US" dirty="0" smtClean="0"/>
              <a:t>features.</a:t>
            </a:r>
          </a:p>
          <a:p>
            <a:pPr marL="285750" indent="-285750">
              <a:lnSpc>
                <a:spcPct val="150000"/>
              </a:lnSpc>
              <a:buFont typeface="Arial" panose="020B0604020202020204" pitchFamily="34" charset="0"/>
              <a:buChar char="•"/>
            </a:pPr>
            <a:r>
              <a:rPr lang="en-US" dirty="0"/>
              <a:t>The same audio and text features were used to train five regression models to predict the Mini-Mental State Examination score for each patient, a score that has a maximum value of 30</a:t>
            </a:r>
            <a:r>
              <a:rPr lang="en-US" dirty="0" smtClean="0"/>
              <a:t> </a:t>
            </a:r>
          </a:p>
          <a:p>
            <a:pPr marL="285750" indent="-285750">
              <a:lnSpc>
                <a:spcPct val="150000"/>
              </a:lnSpc>
              <a:buFont typeface="Arial" panose="020B0604020202020204" pitchFamily="34" charset="0"/>
              <a:buChar char="•"/>
            </a:pPr>
            <a:r>
              <a:rPr lang="en-US" dirty="0"/>
              <a:t>The top-performing classification models were the support vector machine and random forest classifiers trained on BERT </a:t>
            </a:r>
            <a:r>
              <a:rPr lang="en-US" dirty="0" err="1"/>
              <a:t>embeddings</a:t>
            </a:r>
            <a:r>
              <a:rPr lang="en-US" dirty="0"/>
              <a:t>, which both achieved an accuracy of 85.4% on the test set</a:t>
            </a:r>
            <a:r>
              <a:rPr lang="en-US" dirty="0" smtClean="0"/>
              <a:t>. </a:t>
            </a:r>
          </a:p>
          <a:p>
            <a:pPr marL="285750" indent="-285750">
              <a:lnSpc>
                <a:spcPct val="150000"/>
              </a:lnSpc>
              <a:buFont typeface="Arial" panose="020B0604020202020204" pitchFamily="34" charset="0"/>
              <a:buChar char="•"/>
            </a:pPr>
            <a:r>
              <a:rPr lang="en-US" dirty="0"/>
              <a:t>The performance on both tasks illustrates the feasibility of using speech to classify AD and predict neuropsychological </a:t>
            </a:r>
            <a:r>
              <a:rPr lang="en-US" dirty="0" smtClean="0"/>
              <a:t>scores.</a:t>
            </a:r>
            <a:endParaRPr lang="en-IN" dirty="0"/>
          </a:p>
        </p:txBody>
      </p:sp>
    </p:spTree>
    <p:extLst>
      <p:ext uri="{BB962C8B-B14F-4D97-AF65-F5344CB8AC3E}">
        <p14:creationId xmlns:p14="http://schemas.microsoft.com/office/powerpoint/2010/main" val="2903887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891" y="679677"/>
            <a:ext cx="7119408" cy="706964"/>
          </a:xfrm>
        </p:spPr>
        <p:txBody>
          <a:bodyPr>
            <a:normAutofit/>
          </a:bodyPr>
          <a:lstStyle/>
          <a:p>
            <a:pPr algn="ctr"/>
            <a:r>
              <a:rPr lang="en-US" sz="3600" b="1" dirty="0" smtClean="0">
                <a:solidFill>
                  <a:srgbClr val="C00000"/>
                </a:solidFill>
                <a:latin typeface="Arial" panose="020B0604020202020204" pitchFamily="34" charset="0"/>
                <a:cs typeface="Arial" panose="020B0604020202020204" pitchFamily="34" charset="0"/>
              </a:rPr>
              <a:t>LITERATURE SURVEY</a:t>
            </a:r>
            <a:endParaRPr lang="en-US" sz="3600" b="1"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753337" y="1576130"/>
            <a:ext cx="10702834" cy="4270400"/>
          </a:xfrm>
          <a:prstGeom prst="rect">
            <a:avLst/>
          </a:prstGeom>
        </p:spPr>
        <p:txBody>
          <a:bodyPr wrap="square">
            <a:spAutoFit/>
          </a:bodyPr>
          <a:lstStyle/>
          <a:p>
            <a:r>
              <a:rPr lang="en-US" i="1" dirty="0" smtClean="0"/>
              <a:t>[3] </a:t>
            </a:r>
            <a:r>
              <a:rPr lang="en-US" i="1" dirty="0"/>
              <a:t>Luz, S., </a:t>
            </a:r>
            <a:r>
              <a:rPr lang="en-US" i="1" dirty="0" err="1"/>
              <a:t>Haider</a:t>
            </a:r>
            <a:r>
              <a:rPr lang="en-US" i="1" dirty="0"/>
              <a:t>, F., de la Fuente, S., Fromm, D., &amp; </a:t>
            </a:r>
            <a:r>
              <a:rPr lang="en-US" i="1" dirty="0" err="1"/>
              <a:t>MacWhinney</a:t>
            </a:r>
            <a:r>
              <a:rPr lang="en-US" i="1" dirty="0"/>
              <a:t>, B. (2020). Alzheimer's dementia recognition through spontaneous speech: The </a:t>
            </a:r>
            <a:r>
              <a:rPr lang="en-US" i="1" dirty="0" err="1"/>
              <a:t>ADReSS</a:t>
            </a:r>
            <a:r>
              <a:rPr lang="en-US" i="1" dirty="0"/>
              <a:t> challenge. </a:t>
            </a:r>
            <a:r>
              <a:rPr lang="en-US" i="1" dirty="0" err="1"/>
              <a:t>arXiv</a:t>
            </a:r>
            <a:r>
              <a:rPr lang="en-US" i="1" dirty="0"/>
              <a:t> preprint arXiv:2004.06833</a:t>
            </a:r>
            <a:r>
              <a:rPr lang="en-US" i="1" dirty="0" smtClean="0"/>
              <a:t>.</a:t>
            </a:r>
          </a:p>
          <a:p>
            <a:endParaRPr lang="en-US" i="1" dirty="0"/>
          </a:p>
          <a:p>
            <a:pPr marL="285750" indent="-285750">
              <a:lnSpc>
                <a:spcPct val="150000"/>
              </a:lnSpc>
              <a:buFont typeface="Arial" panose="020B0604020202020204" pitchFamily="34" charset="0"/>
              <a:buChar char="•"/>
            </a:pPr>
            <a:r>
              <a:rPr lang="en-US" sz="1600" dirty="0"/>
              <a:t>This paper aims to do the AD recognition task which performs a binary classification of speech samples into AD and non-AD classes; The segmented dataset contains 1,955 speech segments from 78 non-AD subjects and 2,122 speech segments from 78AD subjects. </a:t>
            </a:r>
          </a:p>
          <a:p>
            <a:pPr marL="285750" indent="-285750">
              <a:lnSpc>
                <a:spcPct val="150000"/>
              </a:lnSpc>
              <a:buFont typeface="Arial" panose="020B0604020202020204" pitchFamily="34" charset="0"/>
              <a:buChar char="•"/>
            </a:pPr>
            <a:r>
              <a:rPr lang="en-US" sz="1600" dirty="0"/>
              <a:t>Feature extraction was performed on the speech segments using the openSMILEv2.1toolkit</a:t>
            </a:r>
          </a:p>
          <a:p>
            <a:pPr marL="285750" indent="-285750">
              <a:lnSpc>
                <a:spcPct val="150000"/>
              </a:lnSpc>
              <a:buFont typeface="Arial" panose="020B0604020202020204" pitchFamily="34" charset="0"/>
              <a:buChar char="•"/>
            </a:pPr>
            <a:r>
              <a:rPr lang="en-US" sz="1600" dirty="0"/>
              <a:t>Linear Discriminant Analysis(LDA), Random Forests(RF), Support Vector Machines, and leave-one-subject out(LOSO) cross-validation, KNN setting was adopted. The classifiers were trained and tested to predict whether a speech segment was uttered by a non-AD or AD patient where it was found that DT gave the highest and most stable accuracy and features gave a higher accuracy of 0.625 for acoustic features.</a:t>
            </a:r>
          </a:p>
          <a:p>
            <a:pPr>
              <a:lnSpc>
                <a:spcPct val="150000"/>
              </a:lnSpc>
              <a:buClr>
                <a:schemeClr val="accent1"/>
              </a:buClr>
            </a:pPr>
            <a:endParaRPr lang="en-IN" sz="1700" dirty="0"/>
          </a:p>
        </p:txBody>
      </p:sp>
    </p:spTree>
    <p:extLst>
      <p:ext uri="{BB962C8B-B14F-4D97-AF65-F5344CB8AC3E}">
        <p14:creationId xmlns:p14="http://schemas.microsoft.com/office/powerpoint/2010/main" val="689043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3351"/>
            <a:ext cx="10515600" cy="1325563"/>
          </a:xfrm>
        </p:spPr>
        <p:txBody>
          <a:bodyPr>
            <a:normAutofit/>
          </a:bodyPr>
          <a:lstStyle/>
          <a:p>
            <a:pPr algn="ctr"/>
            <a:r>
              <a:rPr lang="en-US" sz="3600" b="1" dirty="0" smtClean="0">
                <a:solidFill>
                  <a:srgbClr val="C00000"/>
                </a:solidFill>
                <a:latin typeface="Arial" panose="020B0604020202020204" pitchFamily="34" charset="0"/>
                <a:cs typeface="Arial" panose="020B0604020202020204" pitchFamily="34" charset="0"/>
              </a:rPr>
              <a:t>DATASET</a:t>
            </a:r>
            <a:endParaRPr lang="en-US" sz="36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3466" y="1578914"/>
            <a:ext cx="5330683" cy="1343395"/>
          </a:xfrm>
        </p:spPr>
        <p:txBody>
          <a:bodyPr>
            <a:normAutofit fontScale="25000" lnSpcReduction="20000"/>
          </a:bodyPr>
          <a:lstStyle/>
          <a:p>
            <a:r>
              <a:rPr lang="en-US" sz="6800" b="1" dirty="0" smtClean="0">
                <a:cs typeface="Times New Roman" panose="02020603050405020304" pitchFamily="18" charset="0"/>
              </a:rPr>
              <a:t>MRI BRAIN IMAGE DATASET: </a:t>
            </a:r>
            <a:r>
              <a:rPr lang="en-US" sz="6800" dirty="0" smtClean="0"/>
              <a:t>The </a:t>
            </a:r>
            <a:r>
              <a:rPr lang="en-US" sz="6800" dirty="0"/>
              <a:t>Data is hand collected from various websites with each and every labels verified</a:t>
            </a:r>
            <a:r>
              <a:rPr lang="en-US" sz="6800" dirty="0" smtClean="0"/>
              <a:t>.</a:t>
            </a:r>
          </a:p>
          <a:p>
            <a:r>
              <a:rPr lang="en-US" sz="6800" b="1" dirty="0" smtClean="0"/>
              <a:t>Source: </a:t>
            </a:r>
            <a:r>
              <a:rPr lang="en-US" sz="6800" dirty="0" smtClean="0"/>
              <a:t>Kaggle</a:t>
            </a:r>
          </a:p>
          <a:p>
            <a:pPr fontAlgn="base"/>
            <a:r>
              <a:rPr lang="en-US" sz="6800" b="1" dirty="0" smtClean="0"/>
              <a:t>License  </a:t>
            </a:r>
            <a:r>
              <a:rPr lang="en-US" sz="6800" dirty="0" smtClean="0">
                <a:hlinkClick r:id="rId2"/>
              </a:rPr>
              <a:t>Database</a:t>
            </a:r>
            <a:r>
              <a:rPr lang="en-US" sz="6800" dirty="0">
                <a:hlinkClick r:id="rId2"/>
              </a:rPr>
              <a:t>: Open Database</a:t>
            </a:r>
            <a:endParaRPr lang="en-US" sz="6800" dirty="0"/>
          </a:p>
          <a:p>
            <a:pPr marL="0" indent="0">
              <a:buNone/>
            </a:pPr>
            <a:endParaRPr lang="en-US" dirty="0"/>
          </a:p>
        </p:txBody>
      </p:sp>
      <p:sp>
        <p:nvSpPr>
          <p:cNvPr id="7" name="Rectangle 6"/>
          <p:cNvSpPr/>
          <p:nvPr/>
        </p:nvSpPr>
        <p:spPr>
          <a:xfrm>
            <a:off x="403684" y="3418813"/>
            <a:ext cx="4378926" cy="2585323"/>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THE 4 </a:t>
            </a:r>
            <a:r>
              <a:rPr lang="en-US" b="1" dirty="0" smtClean="0">
                <a:latin typeface="Calibri" panose="020F0502020204030204" pitchFamily="34" charset="0"/>
                <a:cs typeface="Calibri" panose="020F0502020204030204" pitchFamily="34" charset="0"/>
              </a:rPr>
              <a:t>CLASSES:</a:t>
            </a: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VERY MILD </a:t>
            </a:r>
            <a:r>
              <a:rPr lang="en-US" dirty="0" smtClean="0">
                <a:latin typeface="Calibri" panose="020F0502020204030204" pitchFamily="34" charset="0"/>
                <a:cs typeface="Calibri" panose="020F0502020204030204" pitchFamily="34" charset="0"/>
              </a:rPr>
              <a:t>DEMENTIA:2240</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MILD-DEMENTIA: 896</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MODERATE </a:t>
            </a:r>
            <a:r>
              <a:rPr lang="en-US" dirty="0" smtClean="0">
                <a:latin typeface="Calibri" panose="020F0502020204030204" pitchFamily="34" charset="0"/>
                <a:cs typeface="Calibri" panose="020F0502020204030204" pitchFamily="34" charset="0"/>
              </a:rPr>
              <a:t>DEMENTIA: 64</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NON </a:t>
            </a:r>
            <a:r>
              <a:rPr lang="en-US" dirty="0" smtClean="0">
                <a:latin typeface="Calibri" panose="020F0502020204030204" pitchFamily="34" charset="0"/>
                <a:cs typeface="Calibri" panose="020F0502020204030204" pitchFamily="34" charset="0"/>
              </a:rPr>
              <a:t>DEMENTIA: 3200</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IMAGE SHAPE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128X128X3</a:t>
            </a:r>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NO OF ROWS</a:t>
            </a:r>
            <a:r>
              <a:rPr lang="en-US" dirty="0" smtClean="0">
                <a:latin typeface="Calibri" panose="020F0502020204030204" pitchFamily="34" charset="0"/>
                <a:cs typeface="Calibri" panose="020F0502020204030204" pitchFamily="34" charset="0"/>
              </a:rPr>
              <a:t>: 6400</a:t>
            </a:r>
            <a:endParaRPr lang="en-US" dirty="0">
              <a:latin typeface="Calibri" panose="020F0502020204030204" pitchFamily="34" charset="0"/>
              <a:cs typeface="Calibri" panose="020F0502020204030204" pitchFamily="34" charset="0"/>
            </a:endParaRPr>
          </a:p>
          <a:p>
            <a:endParaRPr lang="en-US" dirty="0"/>
          </a:p>
        </p:txBody>
      </p:sp>
      <p:sp>
        <p:nvSpPr>
          <p:cNvPr id="4" name="Rectangle 3"/>
          <p:cNvSpPr/>
          <p:nvPr/>
        </p:nvSpPr>
        <p:spPr>
          <a:xfrm>
            <a:off x="5231876" y="1437717"/>
            <a:ext cx="6806154" cy="4801314"/>
          </a:xfrm>
          <a:prstGeom prst="rect">
            <a:avLst/>
          </a:prstGeom>
        </p:spPr>
        <p:txBody>
          <a:bodyPr wrap="square">
            <a:spAutoFit/>
          </a:bodyPr>
          <a:lstStyle/>
          <a:p>
            <a:r>
              <a:rPr lang="en-US" sz="2000" b="1" dirty="0">
                <a:cs typeface="Times New Roman" panose="02020603050405020304" pitchFamily="18" charset="0"/>
              </a:rPr>
              <a:t> </a:t>
            </a:r>
            <a:r>
              <a:rPr lang="en-US" sz="2000" b="1" dirty="0" smtClean="0">
                <a:cs typeface="Times New Roman" panose="02020603050405020304" pitchFamily="18" charset="0"/>
              </a:rPr>
              <a:t>SPEECH </a:t>
            </a:r>
            <a:r>
              <a:rPr lang="en-US" sz="2000" b="1" dirty="0">
                <a:cs typeface="Times New Roman" panose="02020603050405020304" pitchFamily="18" charset="0"/>
              </a:rPr>
              <a:t>DATASET:</a:t>
            </a:r>
          </a:p>
          <a:p>
            <a:pPr>
              <a:buFontTx/>
              <a:buChar char="-"/>
            </a:pPr>
            <a:r>
              <a:rPr lang="en-US" sz="1700" b="1" dirty="0"/>
              <a:t>Source: </a:t>
            </a:r>
            <a:r>
              <a:rPr lang="en-US" sz="1700" dirty="0" smtClean="0"/>
              <a:t>Dementia Bank</a:t>
            </a:r>
          </a:p>
          <a:p>
            <a:endParaRPr lang="en-US" sz="1700" b="1" dirty="0"/>
          </a:p>
          <a:p>
            <a:pPr>
              <a:buFontTx/>
              <a:buChar char="-"/>
            </a:pPr>
            <a:r>
              <a:rPr lang="en-US" sz="1700" b="1" dirty="0"/>
              <a:t>License </a:t>
            </a:r>
            <a:r>
              <a:rPr lang="en-US" sz="1700" b="1" dirty="0" smtClean="0"/>
              <a:t>: </a:t>
            </a:r>
            <a:r>
              <a:rPr lang="en-US" sz="1700" dirty="0" smtClean="0"/>
              <a:t>Becker</a:t>
            </a:r>
            <a:r>
              <a:rPr lang="en-US" sz="1700" dirty="0"/>
              <a:t>, J. T., </a:t>
            </a:r>
            <a:r>
              <a:rPr lang="en-US" sz="1700" dirty="0" err="1"/>
              <a:t>Boller</a:t>
            </a:r>
            <a:r>
              <a:rPr lang="en-US" sz="1700" dirty="0"/>
              <a:t>, F., Lopez, O. L., Saxton, J., &amp; </a:t>
            </a:r>
            <a:r>
              <a:rPr lang="en-US" sz="1700" dirty="0" err="1"/>
              <a:t>McGonigle</a:t>
            </a:r>
            <a:r>
              <a:rPr lang="en-US" sz="1700" dirty="0"/>
              <a:t>, K. L. (1994). The natural history of Alzheimer's disease: description of study cohort and accuracy of diagnosis. Archives of Neurology, 51(6), 585-594.</a:t>
            </a:r>
          </a:p>
          <a:p>
            <a:pPr>
              <a:buFontTx/>
              <a:buChar char="-"/>
            </a:pPr>
            <a:r>
              <a:rPr lang="en-US" sz="1700" dirty="0"/>
              <a:t>  NIA AG03705 and AG05133</a:t>
            </a:r>
          </a:p>
          <a:p>
            <a:endParaRPr lang="en-US" sz="1700" b="1" dirty="0">
              <a:cs typeface="Times New Roman" panose="02020603050405020304" pitchFamily="18" charset="0"/>
            </a:endParaRPr>
          </a:p>
          <a:p>
            <a:pPr>
              <a:buFontTx/>
              <a:buChar char="-"/>
            </a:pPr>
            <a:r>
              <a:rPr lang="en-US" sz="1700" b="1" dirty="0"/>
              <a:t>Full_wave_enhanced_audio</a:t>
            </a:r>
            <a:r>
              <a:rPr lang="en-US" sz="1700" dirty="0"/>
              <a:t> (contains the audio recordings after noise removal.)</a:t>
            </a:r>
          </a:p>
          <a:p>
            <a:r>
              <a:rPr lang="en-US" sz="1700" dirty="0" smtClean="0"/>
              <a:t>- </a:t>
            </a:r>
            <a:r>
              <a:rPr lang="en-US" sz="1700" dirty="0"/>
              <a:t>cc (non-AD)</a:t>
            </a:r>
          </a:p>
          <a:p>
            <a:pPr>
              <a:buFontTx/>
              <a:buChar char="-"/>
            </a:pPr>
            <a:r>
              <a:rPr lang="en-US" sz="1700" dirty="0"/>
              <a:t>- cd  (AD </a:t>
            </a:r>
            <a:r>
              <a:rPr lang="en-US" sz="1700" dirty="0" smtClean="0"/>
              <a:t>)</a:t>
            </a:r>
          </a:p>
          <a:p>
            <a:endParaRPr lang="en-US" sz="1700" dirty="0"/>
          </a:p>
          <a:p>
            <a:pPr>
              <a:buFontTx/>
              <a:buChar char="-"/>
            </a:pPr>
            <a:r>
              <a:rPr lang="en-US" sz="1700" b="1" dirty="0"/>
              <a:t> Normalised_audio-chunks </a:t>
            </a:r>
            <a:r>
              <a:rPr lang="en-US" sz="1700" dirty="0"/>
              <a:t>(contains the .wav files which are extracted from the audio recordings after applying voice activity detection.) </a:t>
            </a:r>
            <a:endParaRPr lang="en-US" sz="1700" dirty="0" smtClean="0"/>
          </a:p>
          <a:p>
            <a:pPr>
              <a:buFontTx/>
              <a:buChar char="-"/>
            </a:pPr>
            <a:endParaRPr lang="en-US" sz="1700" b="1" dirty="0" smtClean="0"/>
          </a:p>
          <a:p>
            <a:pPr>
              <a:buFontTx/>
              <a:buChar char="-"/>
            </a:pPr>
            <a:r>
              <a:rPr lang="en-US" sz="1700" b="1" dirty="0" smtClean="0"/>
              <a:t>cc_meta_data.txt</a:t>
            </a:r>
            <a:r>
              <a:rPr lang="en-US" sz="1700" dirty="0" smtClean="0"/>
              <a:t>(age, gender and MMSE score.)  </a:t>
            </a:r>
          </a:p>
          <a:p>
            <a:pPr>
              <a:buFontTx/>
              <a:buChar char="-"/>
            </a:pPr>
            <a:endParaRPr lang="en-US" sz="1400" dirty="0"/>
          </a:p>
        </p:txBody>
      </p:sp>
    </p:spTree>
    <p:extLst>
      <p:ext uri="{BB962C8B-B14F-4D97-AF65-F5344CB8AC3E}">
        <p14:creationId xmlns:p14="http://schemas.microsoft.com/office/powerpoint/2010/main" val="394470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6046</TotalTime>
  <Words>2426</Words>
  <Application>Microsoft Office PowerPoint</Application>
  <PresentationFormat>Widescreen</PresentationFormat>
  <Paragraphs>271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Wingdings</vt:lpstr>
      <vt:lpstr>Wingdings 3</vt:lpstr>
      <vt:lpstr>Office Theme</vt:lpstr>
      <vt:lpstr>Alzheimer's Dementia Classification through Spontaneous Speech and MRI Dataset</vt:lpstr>
      <vt:lpstr>CONTENTS</vt:lpstr>
      <vt:lpstr>INTRODUCTION</vt:lpstr>
      <vt:lpstr>PROBLEM STATEMENT</vt:lpstr>
      <vt:lpstr>OBJECTIVE</vt:lpstr>
      <vt:lpstr>LITERATURE SURVEY</vt:lpstr>
      <vt:lpstr>LITERATURE SURVEY</vt:lpstr>
      <vt:lpstr>LITERATURE SURVEY</vt:lpstr>
      <vt:lpstr>DATASET</vt:lpstr>
      <vt:lpstr>LICENSE : Speech Data</vt:lpstr>
      <vt:lpstr>CHALLENGES</vt:lpstr>
      <vt:lpstr>TOOLS AND TECHNOLOGIES</vt:lpstr>
      <vt:lpstr>WORKFLOW</vt:lpstr>
      <vt:lpstr>IMAGE PRE - PROCESSING </vt:lpstr>
      <vt:lpstr>MODELS</vt:lpstr>
      <vt:lpstr>PowerPoint Presentation</vt:lpstr>
      <vt:lpstr>PowerPoint Presentation</vt:lpstr>
      <vt:lpstr>PowerPoint Presentation</vt:lpstr>
      <vt:lpstr>APPENDIX</vt:lpstr>
      <vt:lpstr>RESNet50</vt:lpstr>
      <vt:lpstr>VGG16</vt:lpstr>
      <vt:lpstr>DenseNet169</vt:lpstr>
      <vt:lpstr>Inception V3</vt:lpstr>
      <vt:lpstr>PowerPoint Presentation</vt:lpstr>
      <vt:lpstr>PowerPoint Presentation</vt:lpstr>
      <vt:lpstr>SPEECH DATA-EDA</vt:lpstr>
      <vt:lpstr>PowerPoint Presentation</vt:lpstr>
      <vt:lpstr>PowerPoint Presentation</vt:lpstr>
      <vt:lpstr>PowerPoint Presentation</vt:lpstr>
      <vt:lpstr>PowerPoint Presentation</vt:lpstr>
      <vt:lpstr>Decision Tree</vt:lpstr>
      <vt:lpstr>Random Forest</vt:lpstr>
      <vt:lpstr>Support Vector Classifier (SVC)</vt:lpstr>
      <vt:lpstr>Naive Bayes</vt:lpstr>
      <vt:lpstr>KNN - K nearest neighbor </vt:lpstr>
      <vt:lpstr>Ensemble Model</vt:lpstr>
      <vt:lpstr>RESULTS FOR IMAGE CLASSIFICATION</vt:lpstr>
      <vt:lpstr>RESULTS FOR SPEECH CLASSIFICATION</vt:lpstr>
      <vt:lpstr>CONCLUSION</vt:lpstr>
      <vt:lpstr>REFERENCES</vt:lpstr>
      <vt:lpstr>WORKLOG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INT-500 INTERNSHIP REVIEW</dc:title>
  <dc:creator>ACER</dc:creator>
  <cp:lastModifiedBy>ACER</cp:lastModifiedBy>
  <cp:revision>163</cp:revision>
  <dcterms:created xsi:type="dcterms:W3CDTF">2023-03-14T09:01:08Z</dcterms:created>
  <dcterms:modified xsi:type="dcterms:W3CDTF">2023-06-22T18:44:28Z</dcterms:modified>
</cp:coreProperties>
</file>