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22" r:id="rId3"/>
    <p:sldId id="257" r:id="rId4"/>
    <p:sldId id="300" r:id="rId5"/>
    <p:sldId id="258" r:id="rId6"/>
    <p:sldId id="274" r:id="rId7"/>
    <p:sldId id="273" r:id="rId8"/>
    <p:sldId id="324" r:id="rId9"/>
    <p:sldId id="278" r:id="rId10"/>
    <p:sldId id="323" r:id="rId11"/>
    <p:sldId id="315" r:id="rId12"/>
    <p:sldId id="272" r:id="rId13"/>
    <p:sldId id="302" r:id="rId14"/>
    <p:sldId id="312" r:id="rId15"/>
    <p:sldId id="307" r:id="rId16"/>
    <p:sldId id="311" r:id="rId17"/>
    <p:sldId id="316" r:id="rId18"/>
    <p:sldId id="318" r:id="rId19"/>
    <p:sldId id="319" r:id="rId20"/>
    <p:sldId id="320" r:id="rId21"/>
    <p:sldId id="321" r:id="rId22"/>
    <p:sldId id="325" r:id="rId23"/>
    <p:sldId id="326" r:id="rId24"/>
    <p:sldId id="290" r:id="rId25"/>
    <p:sldId id="309" r:id="rId26"/>
    <p:sldId id="327" r:id="rId27"/>
    <p:sldId id="314" r:id="rId28"/>
    <p:sldId id="288" r:id="rId29"/>
    <p:sldId id="313" r:id="rId30"/>
    <p:sldId id="305" r:id="rId31"/>
    <p:sldId id="329" r:id="rId32"/>
    <p:sldId id="328" r:id="rId33"/>
    <p:sldId id="33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0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CB8F-5FE2-453A-9C0E-D66A2E23461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5503-41A2-40FC-9730-16BD958F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over_sampling.html#smote-variants" TargetMode="External"/><Relationship Id="rId2" Type="http://schemas.openxmlformats.org/officeDocument/2006/relationships/hyperlink" Target="https://www.kdnuggets.com/2023/01/7-smote-variations-oversamp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21/03/comparison-of-pearson-and-spearman-correlation-coefficients/#:~:text=Pearson%20and%20Spearman%20correlation%20coefficients,coefficient%20evaluates%20the%20monotonic%20relationship" TargetMode="External"/><Relationship Id="rId4" Type="http://schemas.openxmlformats.org/officeDocument/2006/relationships/hyperlink" Target="https://www.ninds.nih.gov/health-information/disorders/parkinsons-disea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679" y="1587237"/>
            <a:ext cx="10780957" cy="14938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PARKINSONS DISEASE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VOCAL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BIOMARKERS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9732" y="4592670"/>
            <a:ext cx="3800348" cy="1485913"/>
          </a:xfrm>
        </p:spPr>
        <p:txBody>
          <a:bodyPr>
            <a:normAutofit fontScale="25000" lnSpcReduction="20000"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IN" sz="8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Supervisor</a:t>
            </a:r>
            <a:r>
              <a:rPr lang="en-IN" sz="8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IN" sz="8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Prof. Ragavan V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IN" sz="8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Lecturer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IN" sz="8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SRIHER(DU)</a:t>
            </a:r>
            <a:endParaRPr lang="en-IN" sz="8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SRIHER (DU)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2285" y="4507014"/>
            <a:ext cx="5635656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Vidarshana Govilesh - E0119067 B.Tech CSE (AI &amp; ML)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Aswin G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E0119062 B.Tech CSE (AI &amp; ML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SRET — Sri Ramachandra Engineering and Techn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77" y="343952"/>
            <a:ext cx="9134574" cy="153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09839" y="2575513"/>
            <a:ext cx="801620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510 - INTERNSHIP 4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LITERATURE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SURVEY</a:t>
            </a:r>
            <a:endParaRPr lang="en-US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cs typeface="Times New Roman" panose="02020603050405020304" pitchFamily="18" charset="0"/>
              </a:rPr>
              <a:t>[3] </a:t>
            </a:r>
            <a:r>
              <a:rPr lang="en-US" sz="2400" i="1" dirty="0">
                <a:cs typeface="Times New Roman" panose="02020603050405020304" pitchFamily="18" charset="0"/>
              </a:rPr>
              <a:t>A Hybrid Approach to Parkinson Disease Classification Using Speech Signal: The Combination of SMOTE and Random Forests</a:t>
            </a:r>
            <a:endParaRPr lang="en-US" sz="2400" i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cs typeface="Times New Roman" panose="02020603050405020304" pitchFamily="18" charset="0"/>
              </a:rPr>
              <a:t>This paper deals with transforming thee </a:t>
            </a:r>
            <a:r>
              <a:rPr lang="en-US" sz="2000" dirty="0">
                <a:cs typeface="Times New Roman" panose="02020603050405020304" pitchFamily="18" charset="0"/>
              </a:rPr>
              <a:t>imbalanced dataset to balanced dataset, </a:t>
            </a:r>
            <a:r>
              <a:rPr lang="en-US" sz="2000" dirty="0" smtClean="0">
                <a:cs typeface="Times New Roman" panose="02020603050405020304" pitchFamily="18" charset="0"/>
              </a:rPr>
              <a:t>SMOTE method </a:t>
            </a:r>
            <a:r>
              <a:rPr lang="en-US" sz="2000" dirty="0">
                <a:cs typeface="Times New Roman" panose="02020603050405020304" pitchFamily="18" charset="0"/>
              </a:rPr>
              <a:t>is used. Then, Random Forests classification method was used for classification of Parkinson's disease dataset.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It is seen from the obtained results that the proposed hybrid model( SMOTE and Random Forests classifier in the classification </a:t>
            </a:r>
            <a:r>
              <a:rPr lang="en-US" sz="2000" dirty="0" smtClean="0">
                <a:cs typeface="Times New Roman" panose="02020603050405020304" pitchFamily="18" charset="0"/>
              </a:rPr>
              <a:t>of </a:t>
            </a:r>
            <a:r>
              <a:rPr lang="en-US" sz="2000" dirty="0">
                <a:cs typeface="Times New Roman" panose="02020603050405020304" pitchFamily="18" charset="0"/>
              </a:rPr>
              <a:t>PD dataset with the 10-fold cross-validation) has achieved good results in the discrimination of Parkinson disease dataset having a class-imbalanced problem.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To prevent this overfitting, </a:t>
            </a:r>
            <a:r>
              <a:rPr lang="en-US" sz="2000" dirty="0" smtClean="0">
                <a:cs typeface="Times New Roman" panose="02020603050405020304" pitchFamily="18" charset="0"/>
              </a:rPr>
              <a:t>new </a:t>
            </a:r>
            <a:r>
              <a:rPr lang="en-US" sz="2000" dirty="0">
                <a:cs typeface="Times New Roman" panose="02020603050405020304" pitchFamily="18" charset="0"/>
              </a:rPr>
              <a:t>samples have been artificially produced by (SMOTE).The proposed hybrid method (the combination of SMOTE and random forests) achieved 94.89% classification success. </a:t>
            </a:r>
          </a:p>
        </p:txBody>
      </p:sp>
    </p:spTree>
    <p:extLst>
      <p:ext uri="{BB962C8B-B14F-4D97-AF65-F5344CB8AC3E}">
        <p14:creationId xmlns:p14="http://schemas.microsoft.com/office/powerpoint/2010/main" val="15915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TOOLS AND TECHNOLOGY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2400" dirty="0" smtClean="0"/>
              <a:t>Libraries </a:t>
            </a:r>
            <a:r>
              <a:rPr lang="en-IN" sz="2400" dirty="0"/>
              <a:t>such as NumPy and pandas are essential for data analysis and manipulation. NumPy provides efficient numerical computations, while pandas offers data structures and functions for data </a:t>
            </a:r>
            <a:r>
              <a:rPr lang="en-IN" sz="2400" dirty="0" err="1"/>
              <a:t>preprocessing</a:t>
            </a:r>
            <a:r>
              <a:rPr lang="en-IN" sz="2400" dirty="0"/>
              <a:t>, feature extraction, and data manipulation tasks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err="1"/>
              <a:t>Scikit</a:t>
            </a:r>
            <a:r>
              <a:rPr lang="en-IN" sz="2400" dirty="0"/>
              <a:t>-learn is a popular Python library that offers a wide range of machine learning algorithms and tools for classification tasks. It provides implementations of various algorithms like support vector machines (SVM), random forests, and </a:t>
            </a:r>
            <a:r>
              <a:rPr lang="en-IN" sz="2200" dirty="0"/>
              <a:t>gradient boosting. </a:t>
            </a:r>
          </a:p>
          <a:p>
            <a:pPr lvl="0" algn="just"/>
            <a:r>
              <a:rPr lang="en-US" sz="2400" dirty="0" err="1"/>
              <a:t>Matplotlib</a:t>
            </a:r>
            <a:r>
              <a:rPr lang="en-US" sz="2400" dirty="0"/>
              <a:t> is a cross-platform, data visualization and graphical plotting library (histograms, scatter plots, bar charts, </a:t>
            </a:r>
            <a:r>
              <a:rPr lang="en-US" sz="2400" dirty="0" err="1"/>
              <a:t>etc</a:t>
            </a:r>
            <a:r>
              <a:rPr lang="en-US" sz="2400" dirty="0"/>
              <a:t>) for Python and its numerical extension </a:t>
            </a:r>
            <a:r>
              <a:rPr lang="en-US" sz="2400" dirty="0" err="1"/>
              <a:t>NumPy</a:t>
            </a:r>
            <a:r>
              <a:rPr lang="en-US" sz="22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2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</a:rPr>
              <a:t>ABOUT THE DATASET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4021"/>
            <a:ext cx="4855591" cy="476294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Source </a:t>
            </a:r>
            <a:r>
              <a:rPr lang="en-US" b="1" dirty="0" smtClean="0"/>
              <a:t>: </a:t>
            </a:r>
            <a:r>
              <a:rPr lang="en-US" sz="2000" dirty="0" smtClean="0"/>
              <a:t>UCI Machine Learning Repository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Columns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sz="2000" dirty="0" smtClean="0"/>
              <a:t>23 Columns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Rows </a:t>
            </a:r>
            <a:r>
              <a:rPr lang="en-US" sz="2400" dirty="0"/>
              <a:t>: </a:t>
            </a:r>
            <a:r>
              <a:rPr lang="en-US" sz="2000" dirty="0"/>
              <a:t>195 entries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1903"/>
            <a:ext cx="3186203" cy="3561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76594" y="1825625"/>
            <a:ext cx="5377206" cy="477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200" b="1" dirty="0"/>
              <a:t>Attribute Information</a:t>
            </a:r>
          </a:p>
          <a:p>
            <a:pPr algn="just"/>
            <a:r>
              <a:rPr lang="en-US" sz="2000" b="1" dirty="0"/>
              <a:t>name</a:t>
            </a:r>
            <a:r>
              <a:rPr lang="en-US" sz="2000" dirty="0"/>
              <a:t> - ASCII subject name and recording number</a:t>
            </a:r>
          </a:p>
          <a:p>
            <a:pPr algn="just"/>
            <a:r>
              <a:rPr lang="en-US" sz="2000" b="1" dirty="0"/>
              <a:t>MDVP</a:t>
            </a:r>
            <a:r>
              <a:rPr lang="en-US" sz="2000" b="1" dirty="0" smtClean="0"/>
              <a:t>: Fo(Hz</a:t>
            </a:r>
            <a:r>
              <a:rPr lang="en-US" sz="2000" b="1" dirty="0"/>
              <a:t>)</a:t>
            </a:r>
            <a:r>
              <a:rPr lang="en-US" sz="2000" dirty="0"/>
              <a:t> - Average vocal fundamental frequency</a:t>
            </a:r>
          </a:p>
          <a:p>
            <a:pPr algn="just"/>
            <a:r>
              <a:rPr lang="en-US" sz="2000" b="1" dirty="0"/>
              <a:t>MDVP</a:t>
            </a:r>
            <a:r>
              <a:rPr lang="en-US" sz="2000" b="1" dirty="0" smtClean="0"/>
              <a:t>: Fhi(Hz</a:t>
            </a:r>
            <a:r>
              <a:rPr lang="en-US" sz="2000" b="1" dirty="0"/>
              <a:t>)</a:t>
            </a:r>
            <a:r>
              <a:rPr lang="en-US" sz="2000" dirty="0"/>
              <a:t> - Maximum vocal fundamental frequency</a:t>
            </a:r>
          </a:p>
          <a:p>
            <a:pPr algn="just"/>
            <a:r>
              <a:rPr lang="en-US" sz="2000" b="1" dirty="0"/>
              <a:t>MDVP</a:t>
            </a:r>
            <a:r>
              <a:rPr lang="en-US" sz="2000" b="1" dirty="0" smtClean="0"/>
              <a:t>: Flo(Hz</a:t>
            </a:r>
            <a:r>
              <a:rPr lang="en-US" sz="2000" b="1" dirty="0"/>
              <a:t>)</a:t>
            </a:r>
            <a:r>
              <a:rPr lang="en-US" sz="2000" dirty="0"/>
              <a:t> - Minimum vocal fundamental frequency</a:t>
            </a:r>
          </a:p>
          <a:p>
            <a:pPr algn="just"/>
            <a:r>
              <a:rPr lang="en-US" sz="2000" b="1" dirty="0"/>
              <a:t>MDVP:Jitter(%), MDVP:Jitter(Abs), MDVP:RAP, MDVP:PPQ, Jitter:DDP</a:t>
            </a:r>
            <a:r>
              <a:rPr lang="en-US" sz="2000" dirty="0"/>
              <a:t> - Several measures of variation in fundamental frequency</a:t>
            </a:r>
          </a:p>
          <a:p>
            <a:pPr algn="just"/>
            <a:r>
              <a:rPr lang="en-US" sz="2000" b="1" dirty="0" smtClean="0"/>
              <a:t>MDVP:Shimmer, MDVP: Shimmer(dB), Shimmer:APQ3, Shimmer: APQ5,MDVP:APQ,Shimmer:DDA</a:t>
            </a:r>
            <a:r>
              <a:rPr lang="en-US" sz="2000" dirty="0"/>
              <a:t> - Several measures of variation in amplitude</a:t>
            </a:r>
          </a:p>
          <a:p>
            <a:pPr algn="just"/>
            <a:r>
              <a:rPr lang="en-US" sz="2000" b="1" dirty="0"/>
              <a:t>NHR, HNR</a:t>
            </a:r>
            <a:r>
              <a:rPr lang="en-US" sz="2000" dirty="0"/>
              <a:t> - Two measures of the ratio of noise to tonal components in the voice</a:t>
            </a:r>
          </a:p>
          <a:p>
            <a:pPr algn="just"/>
            <a:r>
              <a:rPr lang="en-US" sz="2000" b="1" dirty="0"/>
              <a:t>status</a:t>
            </a:r>
            <a:r>
              <a:rPr lang="en-US" sz="2000" dirty="0"/>
              <a:t> - The health status of the subject (one) - Parkinson's, (zero) - healthy</a:t>
            </a:r>
          </a:p>
          <a:p>
            <a:pPr algn="just"/>
            <a:r>
              <a:rPr lang="en-US" sz="2000" b="1" dirty="0"/>
              <a:t>RPDE, D2</a:t>
            </a:r>
            <a:r>
              <a:rPr lang="en-US" sz="2000" dirty="0"/>
              <a:t> - Two nonlinear dynamical complexity measures</a:t>
            </a:r>
          </a:p>
          <a:p>
            <a:pPr algn="just"/>
            <a:r>
              <a:rPr lang="en-US" sz="2000" b="1" dirty="0"/>
              <a:t>DFA - Signal</a:t>
            </a:r>
            <a:r>
              <a:rPr lang="en-US" sz="2000" dirty="0"/>
              <a:t> fractal scaling exponent</a:t>
            </a:r>
          </a:p>
          <a:p>
            <a:pPr algn="just"/>
            <a:r>
              <a:rPr lang="en-US" sz="2000" b="1" dirty="0"/>
              <a:t>spread1,spread2,PPE</a:t>
            </a:r>
            <a:r>
              <a:rPr lang="en-US" sz="2000" dirty="0"/>
              <a:t> - Three nonlinear measures of fundamental frequency variation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643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327" y="2598746"/>
            <a:ext cx="1471211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19940" y="264696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Dataset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64142" y="2835222"/>
            <a:ext cx="889350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2858" y="1591993"/>
            <a:ext cx="2725335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82647" y="1651167"/>
            <a:ext cx="22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Proposed </a:t>
            </a:r>
            <a:r>
              <a:rPr lang="en-US" dirty="0" err="1" smtClean="0">
                <a:solidFill>
                  <a:schemeClr val="bg1"/>
                </a:solidFill>
              </a:rPr>
              <a:t>Imbalancer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61241" y="289281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95964" y="2598746"/>
            <a:ext cx="2100150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Pre-processing and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train test split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901420" y="3344091"/>
            <a:ext cx="8935" cy="70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8086634" y="2045492"/>
            <a:ext cx="1099069" cy="595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003758" y="4165208"/>
            <a:ext cx="1914671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Hyper parameter Tuning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58846" y="2690445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82647" y="5610494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Imbalancer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892484" y="4764258"/>
            <a:ext cx="8935" cy="70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327" y="417751"/>
            <a:ext cx="111877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WORKFLOW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948981" y="2598746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Exploratory data Analysis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06613" y="2838851"/>
            <a:ext cx="889350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883550" y="2096354"/>
            <a:ext cx="8934" cy="48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5079" y="558854"/>
            <a:ext cx="10515600" cy="5738250"/>
          </a:xfrm>
        </p:spPr>
        <p:txBody>
          <a:bodyPr>
            <a:normAutofit/>
          </a:bodyPr>
          <a:lstStyle/>
          <a:p>
            <a:endParaRPr lang="en-US" sz="2300" dirty="0"/>
          </a:p>
          <a:p>
            <a:r>
              <a:rPr lang="en-US" sz="2300" b="1" dirty="0" smtClean="0"/>
              <a:t>Data </a:t>
            </a:r>
            <a:r>
              <a:rPr lang="en-US" sz="2300" b="1" dirty="0"/>
              <a:t>Pre-processing</a:t>
            </a:r>
            <a:r>
              <a:rPr lang="en-US" sz="2300" b="1" dirty="0" smtClean="0"/>
              <a:t>:</a:t>
            </a:r>
            <a:endParaRPr lang="en-US" sz="2300" b="1" dirty="0"/>
          </a:p>
          <a:p>
            <a:pPr marL="0" indent="0">
              <a:buNone/>
            </a:pPr>
            <a:r>
              <a:rPr lang="en-US" sz="2000" dirty="0"/>
              <a:t>Preprocessing refers to the transformations applied to a data set before feeding it to the </a:t>
            </a:r>
            <a:r>
              <a:rPr lang="en-US" sz="2000" dirty="0" err="1" smtClean="0"/>
              <a:t>model.It</a:t>
            </a:r>
            <a:r>
              <a:rPr lang="en-US" sz="2000" dirty="0" smtClean="0"/>
              <a:t> </a:t>
            </a:r>
            <a:r>
              <a:rPr lang="en-US" sz="2000" dirty="0"/>
              <a:t>is done to clean raw or noisy data and make it more suited for training and analysis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1.STANDARD SCALER</a:t>
            </a:r>
          </a:p>
          <a:p>
            <a:pPr marL="0" indent="0">
              <a:buNone/>
            </a:pPr>
            <a:r>
              <a:rPr lang="en-US" sz="2000" dirty="0" smtClean="0"/>
              <a:t>2.POWER TRANSFORMATION FOR SKEWNESS</a:t>
            </a:r>
            <a:endParaRPr lang="en-US" sz="2000" dirty="0"/>
          </a:p>
          <a:p>
            <a:r>
              <a:rPr lang="en-US" sz="2300" b="1" dirty="0"/>
              <a:t>Explanatory Data Analysis</a:t>
            </a:r>
            <a:r>
              <a:rPr lang="en-US" sz="2300" b="1" dirty="0" smtClean="0"/>
              <a:t>:</a:t>
            </a:r>
            <a:endParaRPr lang="en-US" sz="2300" b="1" dirty="0"/>
          </a:p>
          <a:p>
            <a:pPr marL="0" indent="0">
              <a:buNone/>
            </a:pPr>
            <a:r>
              <a:rPr lang="en-US" sz="2000" dirty="0"/>
              <a:t>Exploratory Data Analysis refers to the critical process of conducting initial research on </a:t>
            </a:r>
            <a:r>
              <a:rPr lang="en-US" sz="2000" dirty="0" smtClean="0"/>
              <a:t>data to </a:t>
            </a:r>
            <a:r>
              <a:rPr lang="en-US" sz="2000" dirty="0"/>
              <a:t>discover patterns, detect anomalies, and check assumptions with the help of </a:t>
            </a:r>
            <a:r>
              <a:rPr lang="en-US" sz="2000" dirty="0" smtClean="0"/>
              <a:t>summary statistics </a:t>
            </a:r>
            <a:r>
              <a:rPr lang="en-US" sz="2000" dirty="0"/>
              <a:t>and graphical representations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56" y="4021269"/>
            <a:ext cx="3100261" cy="2704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52" y="4021269"/>
            <a:ext cx="3192477" cy="23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17" y="1592648"/>
            <a:ext cx="5440583" cy="413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1592648"/>
            <a:ext cx="5750951" cy="43030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5417" y="509842"/>
            <a:ext cx="11292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Exploratory Data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16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952" y="930848"/>
            <a:ext cx="10117668" cy="57197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Train-Test SPLIT :</a:t>
            </a:r>
            <a:endParaRPr lang="en-US" sz="18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dirty="0"/>
              <a:t>We split the dataset into two </a:t>
            </a:r>
            <a:r>
              <a:rPr lang="en-US" sz="1800" dirty="0" smtClean="0"/>
              <a:t>parts—the training </a:t>
            </a:r>
            <a:r>
              <a:rPr lang="en-US" sz="1800" dirty="0"/>
              <a:t>set and </a:t>
            </a:r>
            <a:r>
              <a:rPr lang="en-US" sz="1800" dirty="0" smtClean="0"/>
              <a:t>the test </a:t>
            </a:r>
            <a:r>
              <a:rPr lang="en-US" sz="1800" dirty="0"/>
              <a:t>set. The training set consisting of 80% of the data will be used to train the classification model. The remaining 20% of the data will be reserved for the accuracy and effectiveness of the model on unseen data and will be referred to as the </a:t>
            </a:r>
            <a:r>
              <a:rPr lang="en-US" sz="1800" dirty="0" smtClean="0"/>
              <a:t>testing data </a:t>
            </a:r>
            <a:r>
              <a:rPr lang="en-US" sz="1800" dirty="0"/>
              <a:t>set</a:t>
            </a:r>
            <a:r>
              <a:rPr lang="en-US" sz="1800" dirty="0" smtClean="0"/>
              <a:t>. Then </a:t>
            </a:r>
            <a:r>
              <a:rPr lang="en-US" sz="1800" dirty="0"/>
              <a:t>the </a:t>
            </a:r>
            <a:r>
              <a:rPr lang="en-US" sz="1800" dirty="0" smtClean="0"/>
              <a:t>over-sampling </a:t>
            </a:r>
            <a:r>
              <a:rPr lang="en-US" sz="1800" dirty="0"/>
              <a:t>techniques are used and different models are built with data generated from the </a:t>
            </a:r>
            <a:r>
              <a:rPr lang="en-US" sz="1800" dirty="0" smtClean="0"/>
              <a:t>over-sampling </a:t>
            </a:r>
            <a:r>
              <a:rPr lang="en-US" sz="1800" dirty="0"/>
              <a:t>technique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smtClean="0"/>
              <a:t>WHY OVERSAMPLING TECHNIQUE?</a:t>
            </a:r>
          </a:p>
          <a:p>
            <a:pPr marL="0" indent="0" algn="just">
              <a:buNone/>
            </a:pPr>
            <a:r>
              <a:rPr lang="en-US" sz="1800" dirty="0"/>
              <a:t>Imbalanced data refers to a situation in which the distribution of classes in a dataset is heavily skewed, with one class being significantly more prevalent than the others. </a:t>
            </a:r>
          </a:p>
          <a:p>
            <a:pPr algn="just"/>
            <a:r>
              <a:rPr lang="en-US" sz="1800" dirty="0"/>
              <a:t>Biased Model Performance: the models tend to be biased towards the majority class, as they are more frequently represented in the training set.</a:t>
            </a:r>
          </a:p>
          <a:p>
            <a:pPr algn="just"/>
            <a:r>
              <a:rPr lang="en-US" sz="1800" dirty="0"/>
              <a:t>Limited Learning: It can limit the learning capability of models when the minority class has insufficient examples to capture its inherent characteristics</a:t>
            </a:r>
          </a:p>
          <a:p>
            <a:pPr algn="just"/>
            <a:r>
              <a:rPr lang="en-US" sz="1800" dirty="0" smtClean="0"/>
              <a:t>Overfitting</a:t>
            </a:r>
            <a:r>
              <a:rPr lang="en-US" sz="1800" dirty="0"/>
              <a:t>: Imbalanced datasets can increase the risk of overfitting, especially if the minority class has limited samples.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199" y="268664"/>
            <a:ext cx="8013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IMPLEMENTATION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65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04" y="1118321"/>
            <a:ext cx="11651619" cy="5471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1800" b="1" dirty="0" smtClean="0"/>
              <a:t>SMOTE (Synthetic Minority Over-sampling Technique):</a:t>
            </a:r>
          </a:p>
          <a:p>
            <a:r>
              <a:rPr lang="en-US" sz="1800" dirty="0" smtClean="0"/>
              <a:t>Advantages:</a:t>
            </a:r>
          </a:p>
          <a:p>
            <a:pPr marL="0" indent="0">
              <a:buNone/>
            </a:pPr>
            <a:r>
              <a:rPr lang="en-US" sz="1800" dirty="0" smtClean="0"/>
              <a:t>- Helps address the class imbalance by generating synthetic samples of the minority class.</a:t>
            </a:r>
          </a:p>
          <a:p>
            <a:pPr marL="0" indent="0">
              <a:buNone/>
            </a:pPr>
            <a:r>
              <a:rPr lang="en-US" sz="1800" dirty="0" smtClean="0"/>
              <a:t>- Can increase the overall predictive performance for the minority class.</a:t>
            </a:r>
          </a:p>
          <a:p>
            <a:r>
              <a:rPr lang="en-US" sz="1800" dirty="0" smtClean="0"/>
              <a:t>Disadvantages:</a:t>
            </a:r>
          </a:p>
          <a:p>
            <a:pPr marL="0" indent="0">
              <a:buNone/>
            </a:pPr>
            <a:r>
              <a:rPr lang="en-US" sz="1800" dirty="0" smtClean="0"/>
              <a:t>- Can introduce noisy samples if the synthetic samples are not well aligned with the actual minority class distribution.</a:t>
            </a:r>
          </a:p>
          <a:p>
            <a:pPr marL="0" indent="0">
              <a:buNone/>
            </a:pPr>
            <a:r>
              <a:rPr lang="en-US" sz="1800" dirty="0" smtClean="0"/>
              <a:t>- Does not consider the underlying data distribution and may generate samples in regions that are unrealistic.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474095" y="410435"/>
            <a:ext cx="6499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OVERSAMPLING TECHNIQUES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27" y="3796548"/>
            <a:ext cx="3383845" cy="2363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07" y="3737122"/>
            <a:ext cx="3305294" cy="24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198" y="646594"/>
            <a:ext cx="11600213" cy="59851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2.</a:t>
            </a:r>
            <a:r>
              <a:rPr lang="en-US" sz="2400" b="1" dirty="0"/>
              <a:t> ADASYN (Adaptive Synthetic Sampling):</a:t>
            </a:r>
          </a:p>
          <a:p>
            <a:r>
              <a:rPr lang="en-US" sz="1800" dirty="0"/>
              <a:t>Advantages:</a:t>
            </a:r>
          </a:p>
          <a:p>
            <a:pPr marL="0" indent="0">
              <a:buNone/>
            </a:pPr>
            <a:r>
              <a:rPr lang="en-US" sz="1800" dirty="0"/>
              <a:t>- Addresses the limitation of SMOTE by adapting the generation of synthetic samples based on the local density of minority samples.</a:t>
            </a:r>
          </a:p>
          <a:p>
            <a:pPr marL="0" indent="0">
              <a:buNone/>
            </a:pPr>
            <a:r>
              <a:rPr lang="en-US" sz="1800" dirty="0"/>
              <a:t>- Places more emphasis on generating samples in regions that are harder to learn.</a:t>
            </a:r>
          </a:p>
          <a:p>
            <a:pPr marL="0" indent="0">
              <a:buNone/>
            </a:pPr>
            <a:r>
              <a:rPr lang="en-US" sz="1800" dirty="0"/>
              <a:t>- Can handle datasets with multiple minority classes effectively.</a:t>
            </a:r>
          </a:p>
          <a:p>
            <a:r>
              <a:rPr lang="en-US" sz="1800" dirty="0"/>
              <a:t>Disadvantages:</a:t>
            </a:r>
          </a:p>
          <a:p>
            <a:pPr marL="0" indent="0">
              <a:buNone/>
            </a:pPr>
            <a:r>
              <a:rPr lang="en-US" sz="1800" dirty="0"/>
              <a:t>- The synthetic samples generated can still be noisy, especially if the local density estimation is not accurate.</a:t>
            </a:r>
          </a:p>
          <a:p>
            <a:pPr marL="0" indent="0">
              <a:buNone/>
            </a:pPr>
            <a:r>
              <a:rPr lang="en-US" sz="1800" dirty="0"/>
              <a:t>- Can be computationally expensive compared to SMOTE due to the additional density estimation step.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596644" y="193618"/>
            <a:ext cx="6499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OVERSAMPLING TECHNIQUES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73" y="4414837"/>
            <a:ext cx="2812407" cy="2108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4" y="4414836"/>
            <a:ext cx="2806776" cy="2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210" y="1039001"/>
            <a:ext cx="11600213" cy="598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3. Borderline SMOTE:</a:t>
            </a:r>
          </a:p>
          <a:p>
            <a:r>
              <a:rPr lang="en-US" sz="2000" dirty="0"/>
              <a:t>Advantages:</a:t>
            </a:r>
          </a:p>
          <a:p>
            <a:pPr marL="0" indent="0">
              <a:buNone/>
            </a:pPr>
            <a:r>
              <a:rPr lang="en-US" sz="2000" dirty="0"/>
              <a:t>- Focuses on the samples near the decision boundary, which are considered more difficult to classify.</a:t>
            </a:r>
          </a:p>
          <a:p>
            <a:pPr marL="0" indent="0">
              <a:buNone/>
            </a:pPr>
            <a:r>
              <a:rPr lang="en-US" sz="2000" dirty="0"/>
              <a:t>- Generates synthetic samples only in the vicinity of the decision boundary, reducing the chances of creating noisy samples in the majority class region.</a:t>
            </a:r>
          </a:p>
          <a:p>
            <a:r>
              <a:rPr lang="en-US" sz="2000" dirty="0"/>
              <a:t>Disadvantages:</a:t>
            </a:r>
          </a:p>
          <a:p>
            <a:pPr marL="0" indent="0">
              <a:buNone/>
            </a:pPr>
            <a:r>
              <a:rPr lang="en-US" sz="2000" dirty="0"/>
              <a:t>- May not work well if the decision boundary between classes is not well-defined or if the minority samples are scattered throughout the feature space.</a:t>
            </a:r>
          </a:p>
          <a:p>
            <a:pPr marL="0" indent="0">
              <a:buNone/>
            </a:pPr>
            <a:r>
              <a:rPr lang="en-US" sz="2000" dirty="0"/>
              <a:t>- Requires careful parameter tuning to determine the appropriate distance threshold for identifying borderline samples.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540083" y="184465"/>
            <a:ext cx="6499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OVERSAMPLING TECHNIQUES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76" y="4495759"/>
            <a:ext cx="2826023" cy="211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09" y="4503774"/>
            <a:ext cx="2806776" cy="2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514" y="310038"/>
            <a:ext cx="10662972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INDEX</a:t>
            </a:r>
            <a:endParaRPr lang="en-US" sz="40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514" y="1508288"/>
            <a:ext cx="9405848" cy="492550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Survey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Problem Statement</a:t>
            </a:r>
          </a:p>
          <a:p>
            <a:pPr lvl="0"/>
            <a:r>
              <a:rPr lang="en-US" sz="2400" dirty="0" smtClean="0"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ea typeface="Arial"/>
                <a:cs typeface="Times New Roman" panose="02020603050405020304" pitchFamily="18" charset="0"/>
                <a:sym typeface="Arial"/>
              </a:rPr>
              <a:t>Tools and </a:t>
            </a:r>
            <a:r>
              <a:rPr lang="en-US" sz="2400" dirty="0" smtClean="0">
                <a:ea typeface="Arial"/>
                <a:cs typeface="Times New Roman" panose="02020603050405020304" pitchFamily="18" charset="0"/>
                <a:sym typeface="Arial"/>
              </a:rPr>
              <a:t>Techniques</a:t>
            </a:r>
          </a:p>
          <a:p>
            <a:r>
              <a:rPr lang="en-US" sz="2400" dirty="0">
                <a:ea typeface="Arial"/>
                <a:cs typeface="Times New Roman" panose="02020603050405020304" pitchFamily="18" charset="0"/>
                <a:sym typeface="Arial"/>
              </a:rPr>
              <a:t>W</a:t>
            </a:r>
            <a:r>
              <a:rPr lang="en-US" sz="2400" dirty="0" smtClean="0">
                <a:ea typeface="Arial"/>
                <a:cs typeface="Times New Roman" panose="02020603050405020304" pitchFamily="18" charset="0"/>
                <a:sym typeface="Arial"/>
              </a:rPr>
              <a:t>orkflow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Conclusion and future scope</a:t>
            </a:r>
          </a:p>
          <a:p>
            <a:r>
              <a:rPr lang="en-US" sz="2400" dirty="0" smtClean="0">
                <a:ea typeface="Arial"/>
                <a:cs typeface="Times New Roman" panose="02020603050405020304" pitchFamily="18" charset="0"/>
                <a:sym typeface="Arial"/>
              </a:rPr>
              <a:t>Work </a:t>
            </a:r>
            <a:r>
              <a:rPr lang="en-US" sz="2400" dirty="0">
                <a:ea typeface="Arial"/>
                <a:cs typeface="Times New Roman" panose="02020603050405020304" pitchFamily="18" charset="0"/>
                <a:sym typeface="Arial"/>
              </a:rPr>
              <a:t>done</a:t>
            </a:r>
          </a:p>
          <a:p>
            <a:r>
              <a:rPr lang="en-US" sz="2400" dirty="0">
                <a:ea typeface="Arial"/>
                <a:cs typeface="Times New Roman" panose="02020603050405020304" pitchFamily="18" charset="0"/>
                <a:sym typeface="Arial"/>
              </a:rPr>
              <a:t>Work </a:t>
            </a:r>
            <a:r>
              <a:rPr lang="en-US" sz="2400" dirty="0" smtClean="0">
                <a:ea typeface="Arial"/>
                <a:cs typeface="Times New Roman" panose="02020603050405020304" pitchFamily="18" charset="0"/>
                <a:sym typeface="Arial"/>
              </a:rPr>
              <a:t>log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  <a:sym typeface="Arial"/>
              </a:rPr>
              <a:t>References</a:t>
            </a:r>
          </a:p>
          <a:p>
            <a:endParaRPr lang="en-US" sz="2400" dirty="0" smtClean="0">
              <a:cs typeface="Times New Roman" panose="02020603050405020304" pitchFamily="18" charset="0"/>
              <a:sym typeface="Arial"/>
            </a:endParaRPr>
          </a:p>
          <a:p>
            <a:pPr lvl="0"/>
            <a:endParaRPr lang="en-US" sz="2400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03" y="1052334"/>
            <a:ext cx="11600213" cy="5985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SVMSMOTE </a:t>
            </a:r>
            <a:r>
              <a:rPr lang="en-US" sz="2000" b="1" dirty="0"/>
              <a:t>(Support Vector Machine Synthetic Minority Over-sampling Technique):</a:t>
            </a:r>
          </a:p>
          <a:p>
            <a:r>
              <a:rPr lang="en-US" sz="2000" dirty="0"/>
              <a:t>Advantages:</a:t>
            </a:r>
          </a:p>
          <a:p>
            <a:pPr marL="0" indent="0">
              <a:buNone/>
            </a:pPr>
            <a:r>
              <a:rPr lang="en-US" sz="2000" dirty="0"/>
              <a:t>- Uses support vector machines (SVMs) to identify the potential support vectors in the minority class.</a:t>
            </a:r>
          </a:p>
          <a:p>
            <a:pPr marL="0" indent="0">
              <a:buNone/>
            </a:pPr>
            <a:r>
              <a:rPr lang="en-US" sz="2000" dirty="0"/>
              <a:t>- Generates synthetic samples by interpolating between these support vectors.</a:t>
            </a:r>
          </a:p>
          <a:p>
            <a:pPr marL="0" indent="0">
              <a:buNone/>
            </a:pPr>
            <a:r>
              <a:rPr lang="en-US" sz="2000" dirty="0"/>
              <a:t>- Can effectively handle datasets with complex decision boundaries.</a:t>
            </a:r>
          </a:p>
          <a:p>
            <a:r>
              <a:rPr lang="en-US" sz="2000" dirty="0"/>
              <a:t>Disadvantages:</a:t>
            </a:r>
          </a:p>
          <a:p>
            <a:pPr marL="0" indent="0">
              <a:buNone/>
            </a:pPr>
            <a:r>
              <a:rPr lang="en-US" sz="2000" dirty="0"/>
              <a:t>- Can be computationally expensive due to the involvement of SVMs.</a:t>
            </a:r>
          </a:p>
          <a:p>
            <a:pPr marL="0" indent="0">
              <a:buNone/>
            </a:pPr>
            <a:r>
              <a:rPr lang="en-US" sz="2000" dirty="0"/>
              <a:t>- May not work well if the minority samples are not well separated or if the decision boundary is highly non-linear.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728618" y="344448"/>
            <a:ext cx="6499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OVERSAMPLING TECHNIQUES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21" y="4369976"/>
            <a:ext cx="2841081" cy="2100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70" y="4362372"/>
            <a:ext cx="2806776" cy="2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18" y="184192"/>
            <a:ext cx="11600213" cy="59851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5. </a:t>
            </a:r>
            <a:r>
              <a:rPr lang="en-US" sz="2400" b="1" dirty="0" err="1" smtClean="0"/>
              <a:t>Kmeans</a:t>
            </a:r>
            <a:r>
              <a:rPr lang="en-US" sz="2400" b="1" dirty="0" smtClean="0"/>
              <a:t> SMOTE</a:t>
            </a:r>
            <a:r>
              <a:rPr lang="en-US" sz="2400" dirty="0"/>
              <a:t>:</a:t>
            </a:r>
          </a:p>
          <a:p>
            <a:r>
              <a:rPr lang="en-US" sz="1900" dirty="0"/>
              <a:t>Advantages:</a:t>
            </a:r>
          </a:p>
          <a:p>
            <a:pPr marL="0" indent="0">
              <a:buNone/>
            </a:pPr>
            <a:r>
              <a:rPr lang="en-US" sz="1900" dirty="0"/>
              <a:t>- Combines the concepts of K-means clustering and SMOTE to generate synthetic samples.</a:t>
            </a:r>
          </a:p>
          <a:p>
            <a:pPr marL="0" indent="0">
              <a:buNone/>
            </a:pPr>
            <a:r>
              <a:rPr lang="en-US" sz="1900" dirty="0"/>
              <a:t>- Generates synthetic samples in regions where the minority class is densely located, avoiding oversampling in sparse regions.</a:t>
            </a:r>
          </a:p>
          <a:p>
            <a:pPr marL="0" indent="0">
              <a:buNone/>
            </a:pPr>
            <a:r>
              <a:rPr lang="en-US" sz="1900" dirty="0"/>
              <a:t>- Can handle datasets with overlapping classes more effectively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Disadvantages:</a:t>
            </a:r>
          </a:p>
          <a:p>
            <a:pPr marL="0" indent="0">
              <a:buNone/>
            </a:pPr>
            <a:r>
              <a:rPr lang="en-US" sz="1900" dirty="0"/>
              <a:t>- Relies on the assumption that the K-means clustering accurately captures the underlying data distribution.</a:t>
            </a:r>
          </a:p>
          <a:p>
            <a:pPr marL="0" indent="0">
              <a:buNone/>
            </a:pPr>
            <a:r>
              <a:rPr lang="en-US" sz="1900" dirty="0"/>
              <a:t>- May not work well if the clusters formed by K-means are not representative of the minority class.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922031" y="401009"/>
            <a:ext cx="6499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OVERSAMPLING TECHNIQUES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97" y="4427439"/>
            <a:ext cx="3139368" cy="2331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09" y="4503774"/>
            <a:ext cx="2806776" cy="2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2619"/>
            <a:ext cx="10087466" cy="4904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CLASSIFICATION MODELS</a:t>
            </a:r>
          </a:p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Support vector classifier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Evaluation:</a:t>
            </a:r>
          </a:p>
          <a:p>
            <a:r>
              <a:rPr lang="en-US" sz="2600" dirty="0"/>
              <a:t>For assessing the performance of all these models Accuracy, Precision ,F1 score, Recall </a:t>
            </a:r>
            <a:r>
              <a:rPr lang="en-US" sz="2600" dirty="0" smtClean="0"/>
              <a:t> </a:t>
            </a:r>
            <a:r>
              <a:rPr lang="en-US" sz="2600" dirty="0"/>
              <a:t>of the model are calculated. The model with the highest accuracy score is considered as the best model.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0381" y="419863"/>
            <a:ext cx="4103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IMPLEMENTATION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52509"/>
              </p:ext>
            </p:extLst>
          </p:nvPr>
        </p:nvGraphicFramePr>
        <p:xfrm>
          <a:off x="618307" y="1812795"/>
          <a:ext cx="11138267" cy="422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81">
                  <a:extLst>
                    <a:ext uri="{9D8B030D-6E8A-4147-A177-3AD203B41FA5}">
                      <a16:colId xmlns:a16="http://schemas.microsoft.com/office/drawing/2014/main" val="2388299331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3496127034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3861954636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3852632599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2537803793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2483511066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1279603717"/>
                    </a:ext>
                  </a:extLst>
                </a:gridCol>
              </a:tblGrid>
              <a:tr h="589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BORDERLINESMOTE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KMEANS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SMOTEENN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21651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8987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96915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43846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78047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73493"/>
                  </a:ext>
                </a:extLst>
              </a:tr>
              <a:tr h="58957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013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0466" y="318254"/>
            <a:ext cx="109861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</a:rPr>
              <a:t>TEST RESULTS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36" y="407950"/>
            <a:ext cx="11324195" cy="7566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n-lt"/>
              </a:rPr>
              <a:t>HYPERPARAMETER TUNING RESULTS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91107"/>
              </p:ext>
            </p:extLst>
          </p:nvPr>
        </p:nvGraphicFramePr>
        <p:xfrm>
          <a:off x="2413262" y="1423448"/>
          <a:ext cx="6193409" cy="486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494">
                  <a:extLst>
                    <a:ext uri="{9D8B030D-6E8A-4147-A177-3AD203B41FA5}">
                      <a16:colId xmlns:a16="http://schemas.microsoft.com/office/drawing/2014/main" val="472587884"/>
                    </a:ext>
                  </a:extLst>
                </a:gridCol>
                <a:gridCol w="1408217">
                  <a:extLst>
                    <a:ext uri="{9D8B030D-6E8A-4147-A177-3AD203B41FA5}">
                      <a16:colId xmlns:a16="http://schemas.microsoft.com/office/drawing/2014/main" val="869141203"/>
                    </a:ext>
                  </a:extLst>
                </a:gridCol>
                <a:gridCol w="2309698">
                  <a:extLst>
                    <a:ext uri="{9D8B030D-6E8A-4147-A177-3AD203B41FA5}">
                      <a16:colId xmlns:a16="http://schemas.microsoft.com/office/drawing/2014/main" val="2411765334"/>
                    </a:ext>
                  </a:extLst>
                </a:gridCol>
              </a:tblGrid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60823"/>
                  </a:ext>
                </a:extLst>
              </a:tr>
              <a:tr h="689315">
                <a:tc>
                  <a:txBody>
                    <a:bodyPr/>
                    <a:lstStyle/>
                    <a:p>
                      <a:r>
                        <a:rPr lang="en-US" dirty="0" smtClean="0"/>
                        <a:t>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0.93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1751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BORDERLINE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24377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ADASYN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6486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KMEANS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82148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SVM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6559"/>
                  </a:ext>
                </a:extLst>
              </a:tr>
              <a:tr h="696425">
                <a:tc>
                  <a:txBody>
                    <a:bodyPr/>
                    <a:lstStyle/>
                    <a:p>
                      <a:r>
                        <a:rPr lang="en-US" dirty="0" smtClean="0"/>
                        <a:t>SMOTE+ENN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4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619" y="2591486"/>
            <a:ext cx="1471211" cy="8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6871" y="26904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IMBALANCED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DATASET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7976" y="2276161"/>
            <a:ext cx="1924967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MINORITY CLASS(31)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06096" y="3026645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RANDOM SHUFFLER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08317" y="3031259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EXTRACT SUB SAMPLE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10354" y="4331408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NEW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303" y="351973"/>
            <a:ext cx="11458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PROPOSED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METHODOLOGY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204264" y="1939981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SMOTE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59550" y="3751139"/>
            <a:ext cx="0" cy="45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04263" y="4083959"/>
            <a:ext cx="1759583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ADASYN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7977" y="1398174"/>
            <a:ext cx="1924967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MAJORITY CLASS(115)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5838" y="3863304"/>
            <a:ext cx="1924967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MINORITY CLASS(31)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5837" y="4874103"/>
            <a:ext cx="1924967" cy="48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MAJORITY CLASS(115)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10354" y="5558462"/>
            <a:ext cx="1759583" cy="653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CLASSIFY AND EVALUATE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6977502" y="3421965"/>
            <a:ext cx="549355" cy="487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6944660" y="2610461"/>
            <a:ext cx="582197" cy="53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62812" y="2083324"/>
            <a:ext cx="399200" cy="38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62812" y="3625629"/>
            <a:ext cx="399200" cy="35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551328" y="3336776"/>
            <a:ext cx="45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859550" y="5144155"/>
            <a:ext cx="1734" cy="37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1" idx="1"/>
          </p:cNvCxnSpPr>
          <p:nvPr/>
        </p:nvCxnSpPr>
        <p:spPr>
          <a:xfrm flipV="1">
            <a:off x="4091233" y="1642014"/>
            <a:ext cx="886744" cy="5354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4091233" y="3979241"/>
            <a:ext cx="886743" cy="371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4091233" y="2294252"/>
            <a:ext cx="734343" cy="190175"/>
          </a:xfrm>
          <a:prstGeom prst="bentConnector3">
            <a:avLst>
              <a:gd name="adj1" fmla="val 628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4043371" y="4514653"/>
            <a:ext cx="934605" cy="6032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5229" y="384242"/>
            <a:ext cx="10493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</a:rPr>
              <a:t>HYBRID TECHNIQUE TEST RESULTS</a:t>
            </a:r>
            <a:endParaRPr lang="en-IN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52346"/>
              </p:ext>
            </p:extLst>
          </p:nvPr>
        </p:nvGraphicFramePr>
        <p:xfrm>
          <a:off x="3430571" y="2014161"/>
          <a:ext cx="5257800" cy="315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94719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4566546"/>
                    </a:ext>
                  </a:extLst>
                </a:gridCol>
              </a:tblGrid>
              <a:tr h="787932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07337"/>
                  </a:ext>
                </a:extLst>
              </a:tr>
              <a:tr h="787932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88949"/>
                  </a:ext>
                </a:extLst>
              </a:tr>
              <a:tr h="787932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51032"/>
                  </a:ext>
                </a:extLst>
              </a:tr>
              <a:tr h="78793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6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n-lt"/>
              </a:rPr>
              <a:t>CONCLUSION AND FUTURE SCOPE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12" y="1828799"/>
            <a:ext cx="10515600" cy="4345757"/>
          </a:xfrm>
        </p:spPr>
        <p:txBody>
          <a:bodyPr>
            <a:normAutofit/>
          </a:bodyPr>
          <a:lstStyle/>
          <a:p>
            <a:r>
              <a:rPr lang="en-US" sz="2200" dirty="0"/>
              <a:t> When comparing the accuracies of the different oversampling techniques with the different classification </a:t>
            </a:r>
            <a:r>
              <a:rPr lang="en-US" sz="2200" dirty="0" smtClean="0"/>
              <a:t>models, it </a:t>
            </a:r>
            <a:r>
              <a:rPr lang="en-US" sz="2200" dirty="0"/>
              <a:t>was observed that throughout the different oversampling techniques SVC and KNN has performed </a:t>
            </a:r>
            <a:r>
              <a:rPr lang="en-US" sz="2200" dirty="0" smtClean="0"/>
              <a:t>well.</a:t>
            </a:r>
          </a:p>
          <a:p>
            <a:r>
              <a:rPr lang="en-US" sz="2200" dirty="0" smtClean="0"/>
              <a:t>Therefore </a:t>
            </a:r>
            <a:r>
              <a:rPr lang="en-US" sz="2200" dirty="0"/>
              <a:t>,SVC and KNN models were taken up for </a:t>
            </a:r>
            <a:r>
              <a:rPr lang="en-US" sz="2200" dirty="0" smtClean="0"/>
              <a:t>hyper parameter tuning. After tuning, the results were certainly higher.</a:t>
            </a:r>
          </a:p>
          <a:p>
            <a:r>
              <a:rPr lang="en-US" sz="2200" dirty="0"/>
              <a:t> </a:t>
            </a:r>
            <a:r>
              <a:rPr lang="en-US" sz="2200" dirty="0" smtClean="0"/>
              <a:t>With the hybrid technique, a new dataset was sampled and the results obtained from them were higher than the previous results and Support Vector Machine was the best performing model in both the case scenario.</a:t>
            </a:r>
          </a:p>
          <a:p>
            <a:r>
              <a:rPr lang="en-US" sz="2200" dirty="0" smtClean="0"/>
              <a:t>Therefore, we can conclude that the hybrid approach is a better suited for achieving better results for Parkinson's classification.</a:t>
            </a:r>
            <a:endParaRPr lang="en-US" sz="2200" dirty="0"/>
          </a:p>
          <a:p>
            <a:pPr lvl="0"/>
            <a:r>
              <a:rPr lang="en-US" sz="2200" dirty="0"/>
              <a:t>However</a:t>
            </a:r>
            <a:r>
              <a:rPr lang="en-US" sz="2200" dirty="0" smtClean="0"/>
              <a:t>, with </a:t>
            </a:r>
            <a:r>
              <a:rPr lang="en-US" sz="2200" dirty="0"/>
              <a:t>further research </a:t>
            </a:r>
            <a:r>
              <a:rPr lang="en-US" sz="2200" dirty="0" smtClean="0"/>
              <a:t>to </a:t>
            </a:r>
            <a:r>
              <a:rPr lang="en-US" sz="2200" dirty="0"/>
              <a:t>improve the specificity and sensitivity of these classification </a:t>
            </a:r>
            <a:r>
              <a:rPr lang="en-US" sz="2200" dirty="0" err="1" smtClean="0"/>
              <a:t>methods,we</a:t>
            </a:r>
            <a:r>
              <a:rPr lang="en-US" sz="2200" dirty="0" smtClean="0"/>
              <a:t> will be able to practically apply </a:t>
            </a:r>
            <a:r>
              <a:rPr lang="en-US" sz="2200" dirty="0"/>
              <a:t>clinical settings.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49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n-lt"/>
              </a:rPr>
              <a:t>SAMPLE CODE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795"/>
            <a:ext cx="10515600" cy="43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74970"/>
          <a:stretch/>
        </p:blipFill>
        <p:spPr>
          <a:xfrm>
            <a:off x="1061467" y="1036589"/>
            <a:ext cx="10552892" cy="115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77" y="2444956"/>
            <a:ext cx="4771232" cy="413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184" b="3441"/>
          <a:stretch/>
        </p:blipFill>
        <p:spPr>
          <a:xfrm>
            <a:off x="1343191" y="2560321"/>
            <a:ext cx="3481942" cy="40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INTRODUCTION</a:t>
            </a:r>
            <a:endParaRPr lang="en-US" sz="40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11"/>
            <a:ext cx="10515600" cy="435518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Parkinson's </a:t>
            </a:r>
            <a:r>
              <a:rPr lang="en-US" sz="2400" b="1" dirty="0"/>
              <a:t>disease </a:t>
            </a:r>
            <a:r>
              <a:rPr lang="en-US" sz="2400" dirty="0"/>
              <a:t>is a chronic and progressive neurological disorder that primarily affects movement control</a:t>
            </a:r>
            <a:r>
              <a:rPr lang="en-US" sz="2400" dirty="0" smtClean="0"/>
              <a:t>. It </a:t>
            </a:r>
            <a:r>
              <a:rPr lang="en-US" sz="2400" dirty="0"/>
              <a:t>occurs when there is a loss of dopamine-producing cells </a:t>
            </a:r>
            <a:r>
              <a:rPr lang="en-US" sz="2400" dirty="0" smtClean="0"/>
              <a:t>in </a:t>
            </a:r>
            <a:r>
              <a:rPr lang="en-US" sz="2400" dirty="0"/>
              <a:t>a specific region of the brain called the substantia nigra. </a:t>
            </a:r>
            <a:endParaRPr lang="en-US" sz="2400" dirty="0" smtClean="0"/>
          </a:p>
          <a:p>
            <a:pPr algn="just"/>
            <a:r>
              <a:rPr lang="en-US" sz="2400" dirty="0" smtClean="0"/>
              <a:t>Dopamine </a:t>
            </a:r>
            <a:r>
              <a:rPr lang="en-US" sz="2400" dirty="0"/>
              <a:t>is a neurotransmitter that plays a crucial role </a:t>
            </a:r>
            <a:r>
              <a:rPr lang="en-US" sz="2400" dirty="0" smtClean="0"/>
              <a:t>in </a:t>
            </a:r>
            <a:r>
              <a:rPr lang="en-US" sz="2400" dirty="0"/>
              <a:t>coordinating movement and regulating various functions in the brain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primary motor symptoms of Parkinson's disease include tremors (involuntary shaking), rigidity (stiffness of muscles), bradykinesia (slowness of movement), and postural instability (difficulty maintaining balance). </a:t>
            </a:r>
            <a:endParaRPr lang="en-US" sz="2400" dirty="0" smtClean="0"/>
          </a:p>
          <a:p>
            <a:pPr algn="just"/>
            <a:r>
              <a:rPr lang="en-US" sz="2400" dirty="0"/>
              <a:t>Speech disorder (Dysphonia) is the most common motor symptom in people suffering from Parkinson’s’ </a:t>
            </a:r>
            <a:r>
              <a:rPr lang="en-US" sz="2400" dirty="0" smtClean="0"/>
              <a:t>disease.</a:t>
            </a:r>
          </a:p>
        </p:txBody>
      </p:sp>
    </p:spTree>
    <p:extLst>
      <p:ext uri="{BB962C8B-B14F-4D97-AF65-F5344CB8AC3E}">
        <p14:creationId xmlns:p14="http://schemas.microsoft.com/office/powerpoint/2010/main" val="118271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367246"/>
            <a:ext cx="11756573" cy="4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297" y="547139"/>
            <a:ext cx="5454930" cy="333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74" y="1832223"/>
            <a:ext cx="4864350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8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999" y="1162786"/>
            <a:ext cx="5791358" cy="5045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7" y="1275480"/>
            <a:ext cx="5525086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7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WORKLOG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5939"/>
              </p:ext>
            </p:extLst>
          </p:nvPr>
        </p:nvGraphicFramePr>
        <p:xfrm>
          <a:off x="1440008" y="1690688"/>
          <a:ext cx="9508440" cy="495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220">
                  <a:extLst>
                    <a:ext uri="{9D8B030D-6E8A-4147-A177-3AD203B41FA5}">
                      <a16:colId xmlns:a16="http://schemas.microsoft.com/office/drawing/2014/main" val="3477800399"/>
                    </a:ext>
                  </a:extLst>
                </a:gridCol>
                <a:gridCol w="4754220">
                  <a:extLst>
                    <a:ext uri="{9D8B030D-6E8A-4147-A177-3AD203B41FA5}">
                      <a16:colId xmlns:a16="http://schemas.microsoft.com/office/drawing/2014/main" val="1031495828"/>
                    </a:ext>
                  </a:extLst>
                </a:gridCol>
              </a:tblGrid>
              <a:tr h="40260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14451"/>
                  </a:ext>
                </a:extLst>
              </a:tr>
              <a:tr h="482988">
                <a:tc>
                  <a:txBody>
                    <a:bodyPr/>
                    <a:lstStyle/>
                    <a:p>
                      <a:r>
                        <a:rPr lang="en-US" dirty="0" smtClean="0"/>
                        <a:t>April 26- April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DISCUSSION AND TITLE FINALIZING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14066"/>
                  </a:ext>
                </a:extLst>
              </a:tr>
              <a:tr h="59241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1- May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</a:t>
                      </a:r>
                      <a:r>
                        <a:rPr lang="en-US" baseline="0" dirty="0" smtClean="0"/>
                        <a:t> FOR STUDY MATERIALS REFERENCES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31937"/>
                  </a:ext>
                </a:extLst>
              </a:tr>
              <a:tr h="59241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8- MAY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GOING</a:t>
                      </a:r>
                      <a:r>
                        <a:rPr lang="en-US" baseline="0" dirty="0" smtClean="0"/>
                        <a:t> THROUGH RESEARCH JOURNALS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86564"/>
                  </a:ext>
                </a:extLst>
              </a:tr>
              <a:tr h="592419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13- MAY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COLLECTION ANDEXPLORATORY DATA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07204"/>
                  </a:ext>
                </a:extLst>
              </a:tr>
              <a:tr h="493373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18 – MAY</a:t>
                      </a:r>
                      <a:r>
                        <a:rPr lang="en-US" baseline="0" dirty="0" smtClean="0"/>
                        <a:t>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 AND OVERSAMPLING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33"/>
                  </a:ext>
                </a:extLst>
              </a:tr>
              <a:tr h="704562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29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– JUNE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MODELS AND BUILDING HYPERPARAMETER TUNING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02047"/>
                  </a:ext>
                </a:extLst>
              </a:tr>
              <a:tr h="402607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r>
                        <a:rPr lang="en-US" baseline="0" dirty="0" smtClean="0"/>
                        <a:t> 5</a:t>
                      </a:r>
                      <a:r>
                        <a:rPr lang="en-US" dirty="0" smtClean="0"/>
                        <a:t> –</a:t>
                      </a:r>
                      <a:r>
                        <a:rPr lang="en-US" baseline="0" dirty="0" smtClean="0"/>
                        <a:t> JUNE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NOVEL</a:t>
                      </a:r>
                      <a:r>
                        <a:rPr lang="en-US" baseline="0" dirty="0" smtClean="0"/>
                        <a:t> HYBRID APPROACH TECHNIQUE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66292"/>
                  </a:ext>
                </a:extLst>
              </a:tr>
              <a:tr h="402607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r>
                        <a:rPr lang="en-US" baseline="0" dirty="0" smtClean="0"/>
                        <a:t> 10-JUNE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MACHINE</a:t>
                      </a:r>
                      <a:r>
                        <a:rPr lang="en-US" baseline="0" dirty="0" smtClean="0"/>
                        <a:t> LEARNING MODEL AND CONCLUDING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3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92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044" y="342650"/>
            <a:ext cx="7374193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REFERENCES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8648" cy="390461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www.kdnuggets.com/2023/01/7-smote-variations-oversampling.html</a:t>
            </a:r>
            <a:endParaRPr lang="en-US" sz="2400" dirty="0" smtClean="0"/>
          </a:p>
          <a:p>
            <a:r>
              <a:rPr lang="en-IN" sz="2400" u="sng" dirty="0">
                <a:hlinkClick r:id="rId3"/>
              </a:rPr>
              <a:t>https://</a:t>
            </a:r>
            <a:r>
              <a:rPr lang="en-IN" sz="2400" u="sng" dirty="0" smtClean="0">
                <a:hlinkClick r:id="rId3"/>
              </a:rPr>
              <a:t>imbalanced-learn.org/stable/over_sampling.html#smote-variants</a:t>
            </a:r>
            <a:endParaRPr lang="en-IN" sz="2400" u="sng" dirty="0" smtClean="0"/>
          </a:p>
          <a:p>
            <a:r>
              <a:rPr lang="en-IN" sz="2400" u="sng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en-IN" sz="2400" u="sng" dirty="0" smtClean="0">
                <a:solidFill>
                  <a:srgbClr val="0070C0"/>
                </a:solidFill>
                <a:hlinkClick r:id="rId4"/>
              </a:rPr>
              <a:t>www.ninds.nih.gov/health-information/disorders/parkinsons-disease</a:t>
            </a:r>
            <a:endParaRPr lang="en-IN" sz="2400" u="sng" dirty="0" smtClean="0">
              <a:solidFill>
                <a:srgbClr val="0070C0"/>
              </a:solidFill>
            </a:endParaRPr>
          </a:p>
          <a:p>
            <a:r>
              <a:rPr lang="en-IN" sz="2400" u="sng" dirty="0">
                <a:solidFill>
                  <a:srgbClr val="0070C0"/>
                </a:solidFill>
                <a:hlinkClick r:id="rId5"/>
              </a:rPr>
              <a:t>https://www.analyticsvidhya.com/blog/2021/03/comparison-of-pearson-and-spearman-correlation-coefficients/#:~:</a:t>
            </a:r>
            <a:r>
              <a:rPr lang="en-IN" sz="2400" u="sng" dirty="0" smtClean="0">
                <a:solidFill>
                  <a:srgbClr val="0070C0"/>
                </a:solidFill>
                <a:hlinkClick r:id="rId5"/>
              </a:rPr>
              <a:t>text=Pearson%20and%20Spearman%20correlation%20coefficients,coefficient%20evaluates%20the%20monotonic%20relationship</a:t>
            </a:r>
            <a:endParaRPr lang="en-IN" sz="2400" u="sng" dirty="0" smtClean="0">
              <a:solidFill>
                <a:srgbClr val="0070C0"/>
              </a:solidFill>
            </a:endParaRPr>
          </a:p>
          <a:p>
            <a:r>
              <a:rPr lang="en-IN" sz="2400" u="sng" dirty="0">
                <a:solidFill>
                  <a:srgbClr val="0070C0"/>
                </a:solidFill>
              </a:rPr>
              <a:t>https://scikit-learn.org/stable/modules/generated/sklearn.neighbors.KNeighborsClassifier.html</a:t>
            </a:r>
            <a:endParaRPr lang="en-IN" sz="2400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02" y="1809947"/>
            <a:ext cx="11180346" cy="467518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Vocal biomarkers, </a:t>
            </a:r>
            <a:r>
              <a:rPr lang="en-US" sz="2200" dirty="0" smtClean="0"/>
              <a:t>refer </a:t>
            </a:r>
            <a:r>
              <a:rPr lang="en-US" sz="2200" dirty="0"/>
              <a:t>to specific features or characteristics of a person's voice that can provide information about their health, psychological state, or cognitive condition. </a:t>
            </a:r>
            <a:endParaRPr lang="en-US" sz="2200" dirty="0" smtClean="0"/>
          </a:p>
          <a:p>
            <a:pPr algn="just"/>
            <a:r>
              <a:rPr lang="en-US" sz="2200" dirty="0" smtClean="0"/>
              <a:t>These </a:t>
            </a:r>
            <a:r>
              <a:rPr lang="en-US" sz="2200" dirty="0"/>
              <a:t>biomarkers are extracted from the analysis of various vocal parameters, such as pitch, tone, rhythm, intensity, and other acoustic properties of speech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/>
            <a:r>
              <a:rPr lang="en-US" sz="2200" dirty="0" smtClean="0"/>
              <a:t>Changes in vocal patterns can be indicative of various health conditions and can reflect emotional or cognitive states. </a:t>
            </a:r>
          </a:p>
          <a:p>
            <a:pPr algn="just"/>
            <a:r>
              <a:rPr lang="en-US" sz="2200" dirty="0" smtClean="0"/>
              <a:t>Parkinson's </a:t>
            </a:r>
            <a:r>
              <a:rPr lang="en-US" sz="2200" dirty="0"/>
              <a:t>disease can affect the muscles involved in speech production, resulting in a unique speech pattern known as hypokinetic </a:t>
            </a:r>
            <a:r>
              <a:rPr lang="en-US" sz="2200" b="1" dirty="0"/>
              <a:t>dysarthria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By analyzing these vocal biomarkers, researchers and clinicians can potentially detect and monitor the presence and progression of Parkinson's disease.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190" y="666598"/>
            <a:ext cx="9791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VOCAL BIOMARKERS AND HOW ARE THEY USEFUL</a:t>
            </a:r>
            <a:endParaRPr lang="en-IN" sz="36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camo.githubusercontent.com/be21545deabab1e7257c04182b631f6f34ebae4b/68747470733a2f2f7061726b696e736f6e736e65627261736b612e6f72672f77702d636f6e74656e742f75706c6f6164732f323032302f30332f50442d4d414e2d31303234783532322e706e6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4" y="1055802"/>
            <a:ext cx="8959385" cy="512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54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</a:rPr>
              <a:t>PROBLEM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STATEMENT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project aims at presenting a solution for Parkinson’s disease detection </a:t>
            </a:r>
            <a:r>
              <a:rPr lang="en-US" sz="2400" dirty="0" smtClean="0"/>
              <a:t>using Speech Data.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main idea behind the implementation is to classify a person as Healthy or having Parkinson’s disease by </a:t>
            </a:r>
            <a:r>
              <a:rPr lang="en-US" sz="2400" dirty="0" smtClean="0"/>
              <a:t>analyzing the vocal biomarkers made </a:t>
            </a:r>
            <a:r>
              <a:rPr lang="en-US" sz="2400" dirty="0"/>
              <a:t>by the person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Given </a:t>
            </a:r>
            <a:r>
              <a:rPr lang="en-US" sz="2400" dirty="0"/>
              <a:t>all the </a:t>
            </a:r>
            <a:r>
              <a:rPr lang="en-US" sz="2400" dirty="0" smtClean="0"/>
              <a:t>vocal measurement </a:t>
            </a:r>
            <a:r>
              <a:rPr lang="en-US" sz="2400" dirty="0"/>
              <a:t>does the patient have </a:t>
            </a:r>
            <a:r>
              <a:rPr lang="en-US" sz="2400" dirty="0" smtClean="0"/>
              <a:t>Parkinson’s disease </a:t>
            </a:r>
            <a:r>
              <a:rPr lang="en-US" sz="2400" dirty="0"/>
              <a:t>or </a:t>
            </a:r>
            <a:r>
              <a:rPr lang="en-US" sz="2400" dirty="0" smtClean="0"/>
              <a:t>not?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50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</a:rPr>
              <a:t>OBJECTIVE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956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</a:t>
            </a:r>
            <a:r>
              <a:rPr lang="en-US" dirty="0" smtClean="0"/>
              <a:t>project’s main objective is to diagnose </a:t>
            </a:r>
            <a:r>
              <a:rPr lang="en-US" dirty="0"/>
              <a:t>the disease by utilizing spontaneous speech </a:t>
            </a:r>
            <a:r>
              <a:rPr lang="en-US" dirty="0" smtClean="0"/>
              <a:t>data.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Analyzing </a:t>
            </a:r>
            <a:r>
              <a:rPr lang="en-US" dirty="0" smtClean="0"/>
              <a:t>the </a:t>
            </a:r>
            <a:r>
              <a:rPr lang="en-US" dirty="0"/>
              <a:t>dataset available and </a:t>
            </a:r>
            <a:r>
              <a:rPr lang="en-US" dirty="0" smtClean="0"/>
              <a:t>understanding the common range for healthy and Parkinson’s patient.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Perform Exploratory </a:t>
            </a:r>
            <a:r>
              <a:rPr lang="en-US" dirty="0"/>
              <a:t>Data Analysis </a:t>
            </a:r>
            <a:r>
              <a:rPr lang="en-US" dirty="0" smtClean="0"/>
              <a:t>and </a:t>
            </a:r>
            <a:r>
              <a:rPr lang="en-US" dirty="0" smtClean="0"/>
              <a:t>work with</a:t>
            </a:r>
            <a:r>
              <a:rPr lang="en-US" dirty="0" smtClean="0"/>
              <a:t> different oversampling techniques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Then perform detailed analysis using the hybrid balancing technique to </a:t>
            </a:r>
            <a:r>
              <a:rPr lang="en-US" dirty="0"/>
              <a:t>classify the data </a:t>
            </a:r>
            <a:r>
              <a:rPr lang="en-US" dirty="0" smtClean="0"/>
              <a:t>into Parkinson’s and non-</a:t>
            </a:r>
            <a:r>
              <a:rPr lang="en-US" dirty="0" err="1"/>
              <a:t>P</a:t>
            </a:r>
            <a:r>
              <a:rPr lang="en-US" dirty="0" err="1" smtClean="0"/>
              <a:t>arkinsons</a:t>
            </a:r>
            <a:r>
              <a:rPr lang="en-US" dirty="0" smtClean="0"/>
              <a:t> </a:t>
            </a:r>
            <a:r>
              <a:rPr lang="en-US" dirty="0"/>
              <a:t>by using the machine learning algorithm.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LITERATURE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SURVEY</a:t>
            </a:r>
            <a:endParaRPr lang="en-US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cs typeface="Times New Roman" panose="02020603050405020304" pitchFamily="18" charset="0"/>
              </a:rPr>
              <a:t>[1] </a:t>
            </a:r>
            <a:r>
              <a:rPr lang="en-US" sz="2400" i="1" dirty="0">
                <a:cs typeface="Times New Roman" panose="02020603050405020304" pitchFamily="18" charset="0"/>
              </a:rPr>
              <a:t>Classification of Parkinson's Disease </a:t>
            </a:r>
            <a:r>
              <a:rPr lang="en-US" sz="2400" i="1" dirty="0" smtClean="0">
                <a:cs typeface="Times New Roman" panose="02020603050405020304" pitchFamily="18" charset="0"/>
              </a:rPr>
              <a:t>Using </a:t>
            </a:r>
            <a:r>
              <a:rPr lang="en-US" sz="2400" i="1" dirty="0">
                <a:cs typeface="Times New Roman" panose="02020603050405020304" pitchFamily="18" charset="0"/>
              </a:rPr>
              <a:t>Speech Attributes with Parametric and Nonparametric Machine Learning </a:t>
            </a:r>
            <a:r>
              <a:rPr lang="en-US" sz="2400" i="1" dirty="0" smtClean="0">
                <a:cs typeface="Times New Roman" panose="02020603050405020304" pitchFamily="18" charset="0"/>
              </a:rPr>
              <a:t>Techniques</a:t>
            </a:r>
          </a:p>
          <a:p>
            <a:pPr algn="just"/>
            <a:r>
              <a:rPr lang="en-US" sz="2200" dirty="0"/>
              <a:t>A speech dataset can </a:t>
            </a:r>
            <a:r>
              <a:rPr lang="en-US" sz="2200" dirty="0" smtClean="0"/>
              <a:t>be </a:t>
            </a:r>
            <a:r>
              <a:rPr lang="en-US" sz="2200" dirty="0"/>
              <a:t>used to identify more precisely whether a person is suffering </a:t>
            </a:r>
            <a:r>
              <a:rPr lang="en-US" sz="2200" dirty="0" smtClean="0"/>
              <a:t>from </a:t>
            </a:r>
            <a:r>
              <a:rPr lang="en-US" sz="2200" dirty="0"/>
              <a:t>Parkinson's disease or not. Voice attributes such as voice </a:t>
            </a:r>
            <a:r>
              <a:rPr lang="en-US" sz="2200" dirty="0" smtClean="0"/>
              <a:t>fundamental </a:t>
            </a:r>
            <a:r>
              <a:rPr lang="en-US" sz="2200" dirty="0"/>
              <a:t>frequency, amplitude range, pitch difference, </a:t>
            </a:r>
            <a:r>
              <a:rPr lang="en-US" sz="2200" dirty="0" smtClean="0"/>
              <a:t>jitter</a:t>
            </a:r>
            <a:r>
              <a:rPr lang="en-US" sz="2200" dirty="0"/>
              <a:t>, and shimmer can be used to distinguish PWD from </a:t>
            </a:r>
            <a:r>
              <a:rPr lang="en-US" sz="2200" dirty="0" smtClean="0"/>
              <a:t>healthy </a:t>
            </a:r>
            <a:r>
              <a:rPr lang="en-US" sz="2200" dirty="0"/>
              <a:t>controls </a:t>
            </a:r>
            <a:endParaRPr lang="en-US" sz="2200" dirty="0" smtClean="0"/>
          </a:p>
          <a:p>
            <a:pPr algn="just"/>
            <a:r>
              <a:rPr lang="en-US" sz="2200" dirty="0" smtClean="0"/>
              <a:t>First, </a:t>
            </a:r>
            <a:r>
              <a:rPr lang="en-US" sz="2200" dirty="0"/>
              <a:t>the data is collected and the performance is evaluated by data preprocessing -, such </a:t>
            </a:r>
            <a:r>
              <a:rPr lang="en-US" sz="2200" dirty="0" smtClean="0"/>
              <a:t>as standardization, and normalization </a:t>
            </a:r>
            <a:r>
              <a:rPr lang="en-US" sz="2200" dirty="0"/>
              <a:t>to improve the quality of data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Then the data is split into train and test and fed into Parametric (Naïve Bayes, Logistic regression) and </a:t>
            </a:r>
            <a:r>
              <a:rPr lang="en-US" sz="2200" dirty="0" smtClean="0"/>
              <a:t>Nonparametric </a:t>
            </a:r>
            <a:r>
              <a:rPr lang="en-US" sz="2200" dirty="0"/>
              <a:t>(KNN and Random forest) models. </a:t>
            </a:r>
            <a:endParaRPr lang="en-US" sz="2200" dirty="0" smtClean="0"/>
          </a:p>
          <a:p>
            <a:pPr algn="just"/>
            <a:r>
              <a:rPr lang="en-US" sz="2200" dirty="0"/>
              <a:t>N</a:t>
            </a:r>
            <a:r>
              <a:rPr lang="en-US" sz="2200" dirty="0" smtClean="0"/>
              <a:t>onparametric </a:t>
            </a:r>
            <a:r>
              <a:rPr lang="en-US" sz="2200" dirty="0"/>
              <a:t>models using Random Forest and K-Nearest Neighbors produce higher classification accuracy of 87.2% and 90.2% compared to parametric models. </a:t>
            </a:r>
            <a:endParaRPr lang="en-US" sz="2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LITERATURE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SURVEY</a:t>
            </a:r>
            <a:endParaRPr lang="en-US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cs typeface="Times New Roman" panose="02020603050405020304" pitchFamily="18" charset="0"/>
              </a:rPr>
              <a:t>[2] </a:t>
            </a:r>
            <a:r>
              <a:rPr lang="en-US" sz="2400" i="1" dirty="0">
                <a:cs typeface="Times New Roman" panose="02020603050405020304" pitchFamily="18" charset="0"/>
              </a:rPr>
              <a:t>Prediction of Parkinson's Disease Using Biomedical Voice Measurements Dataset </a:t>
            </a:r>
            <a:endParaRPr lang="en-US" sz="2400" i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cs typeface="Times New Roman" panose="02020603050405020304" pitchFamily="18" charset="0"/>
              </a:rPr>
              <a:t>This paper deals with selection </a:t>
            </a:r>
            <a:r>
              <a:rPr lang="en-US" sz="2000" dirty="0">
                <a:cs typeface="Times New Roman" panose="02020603050405020304" pitchFamily="18" charset="0"/>
              </a:rPr>
              <a:t>of the data, pre processing, data transformation, data mining, </a:t>
            </a:r>
            <a:r>
              <a:rPr lang="en-US" sz="2000" dirty="0" smtClean="0">
                <a:cs typeface="Times New Roman" panose="02020603050405020304" pitchFamily="18" charset="0"/>
              </a:rPr>
              <a:t>interpretation/evaluation.</a:t>
            </a: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cs typeface="Times New Roman" panose="02020603050405020304" pitchFamily="18" charset="0"/>
              </a:rPr>
              <a:t>XGBoost</a:t>
            </a:r>
            <a:r>
              <a:rPr lang="en-US" sz="2000" dirty="0">
                <a:cs typeface="Times New Roman" panose="02020603050405020304" pitchFamily="18" charset="0"/>
              </a:rPr>
              <a:t> algorithm was applied using different parameter tunings to find the best estimator.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cs typeface="Times New Roman" panose="02020603050405020304" pitchFamily="18" charset="0"/>
              </a:rPr>
              <a:t>Accuracy,precision</a:t>
            </a:r>
            <a:r>
              <a:rPr lang="en-US" sz="2000" dirty="0">
                <a:cs typeface="Times New Roman" panose="02020603050405020304" pitchFamily="18" charset="0"/>
              </a:rPr>
              <a:t>, recall </a:t>
            </a:r>
            <a:r>
              <a:rPr lang="en-US" sz="2000" dirty="0" smtClean="0">
                <a:cs typeface="Times New Roman" panose="02020603050405020304" pitchFamily="18" charset="0"/>
              </a:rPr>
              <a:t>were the evaluation metric used.</a:t>
            </a:r>
          </a:p>
          <a:p>
            <a:pPr algn="just"/>
            <a:r>
              <a:rPr lang="en-US" sz="2000" dirty="0" err="1">
                <a:cs typeface="Times New Roman" panose="02020603050405020304" pitchFamily="18" charset="0"/>
              </a:rPr>
              <a:t>XGBoost</a:t>
            </a:r>
            <a:r>
              <a:rPr lang="en-US" sz="2000" dirty="0">
                <a:cs typeface="Times New Roman" panose="02020603050405020304" pitchFamily="18" charset="0"/>
              </a:rPr>
              <a:t> algorithm achieved an overall accuracy of 95%, precision score of (1.00), and recall of (0.94).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cs typeface="Times New Roman" panose="02020603050405020304" pitchFamily="18" charset="0"/>
              </a:rPr>
              <a:t>This method has ability </a:t>
            </a:r>
            <a:r>
              <a:rPr lang="en-US" sz="2000" dirty="0">
                <a:cs typeface="Times New Roman" panose="02020603050405020304" pitchFamily="18" charset="0"/>
              </a:rPr>
              <a:t>of the algorithm to not wrongly label negative sample as positive shows that the algorithm is 100% and as the  </a:t>
            </a:r>
            <a:r>
              <a:rPr lang="en-US" sz="2000" dirty="0" err="1">
                <a:cs typeface="Times New Roman" panose="02020603050405020304" pitchFamily="18" charset="0"/>
              </a:rPr>
              <a:t>the</a:t>
            </a:r>
            <a:r>
              <a:rPr lang="en-US" sz="2000" dirty="0">
                <a:cs typeface="Times New Roman" panose="02020603050405020304" pitchFamily="18" charset="0"/>
              </a:rPr>
              <a:t> data is an imbalance data, it is good to use </a:t>
            </a:r>
            <a:r>
              <a:rPr lang="en-US" sz="2000" dirty="0" smtClean="0">
                <a:cs typeface="Times New Roman" panose="02020603050405020304" pitchFamily="18" charset="0"/>
              </a:rPr>
              <a:t>precision </a:t>
            </a:r>
            <a:r>
              <a:rPr lang="en-US" sz="2000" dirty="0">
                <a:cs typeface="Times New Roman" panose="02020603050405020304" pitchFamily="18" charset="0"/>
              </a:rPr>
              <a:t>and recall. </a:t>
            </a:r>
            <a:endParaRPr lang="en-US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10437</TotalTime>
  <Words>2009</Words>
  <Application>Microsoft Office PowerPoint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 3</vt:lpstr>
      <vt:lpstr>Office Theme</vt:lpstr>
      <vt:lpstr>PARKINSONS DISEASE CLASSIFICATION USING VOCAL BIOMARKERS</vt:lpstr>
      <vt:lpstr>INDEX</vt:lpstr>
      <vt:lpstr>INTRODUCTION</vt:lpstr>
      <vt:lpstr>PowerPoint Presentation</vt:lpstr>
      <vt:lpstr>PowerPoint Presentation</vt:lpstr>
      <vt:lpstr>PROBLEM STATEMENT</vt:lpstr>
      <vt:lpstr>OBJECTIVE</vt:lpstr>
      <vt:lpstr>LITERATURE SURVEY</vt:lpstr>
      <vt:lpstr>LITERATURE SURVEY</vt:lpstr>
      <vt:lpstr>LITERATURE SURVEY</vt:lpstr>
      <vt:lpstr>TOOLS AND TECHNOLOGY</vt:lpstr>
      <vt:lpstr>ABOUT THE DATASET</vt:lpstr>
      <vt:lpstr>PowerPoint Presentation</vt:lpstr>
      <vt:lpstr>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HYPERPARAMETER TUNING RESULTS</vt:lpstr>
      <vt:lpstr>PowerPoint Presentation</vt:lpstr>
      <vt:lpstr>PowerPoint Presentation</vt:lpstr>
      <vt:lpstr>CONCLUSION AND FUTURE SCOPE</vt:lpstr>
      <vt:lpstr>SAMPLE CODE</vt:lpstr>
      <vt:lpstr>PowerPoint Presentation</vt:lpstr>
      <vt:lpstr>PowerPoint Presentation</vt:lpstr>
      <vt:lpstr>PowerPoint Presentation</vt:lpstr>
      <vt:lpstr>PowerPoint Presentation</vt:lpstr>
      <vt:lpstr>WORKLOG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PARKINSONS SPEECH DATA</dc:title>
  <dc:creator>ACER</dc:creator>
  <cp:lastModifiedBy>ACER</cp:lastModifiedBy>
  <cp:revision>163</cp:revision>
  <dcterms:created xsi:type="dcterms:W3CDTF">2023-05-23T09:20:51Z</dcterms:created>
  <dcterms:modified xsi:type="dcterms:W3CDTF">2023-06-23T07:33:06Z</dcterms:modified>
</cp:coreProperties>
</file>