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80" Type="http://schemas.openxmlformats.org/officeDocument/2006/relationships/viewProps" Target="viewProps.xml" /><Relationship Id="rId7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2" Type="http://schemas.openxmlformats.org/officeDocument/2006/relationships/tableStyles" Target="tableStyles.xml" /><Relationship Id="rId8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b.rstudio.com/" TargetMode="Externa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studio.com/wp-content/uploads/2015/02/rmarkdown-cheatsheet.pdf" TargetMode="Externa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mbl.is" TargetMode="Externa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ozhu233.github.io/kableExtra/awesome_table_in_pdf.pdf" TargetMode="External" /><Relationship Id="rId3" Type="http://schemas.openxmlformats.org/officeDocument/2006/relationships/hyperlink" Target="https://cran.r-project.org/web/packages/kableExtra/vignettes/awesome_table_in_html.html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tackoverflow.com/" TargetMode="External" /><Relationship Id="rId3" Type="http://schemas.openxmlformats.org/officeDocument/2006/relationships/hyperlink" Target="https://community.rstudio.com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-bloggers.com/" TargetMode="External" /><Relationship Id="rId3" Type="http://schemas.openxmlformats.org/officeDocument/2006/relationships/hyperlink" Target="https://www.tidyverse.org/blog/" TargetMode="External" /><Relationship Id="rId4" Type="http://schemas.openxmlformats.org/officeDocument/2006/relationships/hyperlink" Target="https://www.r-exercises.com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Tími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Inngangur</a:t>
            </a:r>
            <a:r>
              <a:rPr/>
              <a:t> </a:t>
            </a:r>
            <a:r>
              <a:rPr/>
              <a:t>að</a:t>
            </a:r>
            <a:r>
              <a:rPr/>
              <a:t> </a:t>
            </a:r>
            <a:r>
              <a:rPr/>
              <a:t>gagnavísindum</a:t>
            </a:r>
            <a:r>
              <a:rPr/>
              <a:t> </a:t>
            </a:r>
            <a:r>
              <a:rPr/>
              <a:t>og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Viðar</a:t>
            </a:r>
            <a:r>
              <a:rPr/>
              <a:t> </a:t>
            </a:r>
            <a:r>
              <a:rPr/>
              <a:t>Ingason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2/25/2020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pakkar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Ein af ástæðum mikilla vinsælda R eru svokallaðir pakkar. Í dag eru til um 15.000 pakkar fyrir R.</a:t>
            </a:r>
          </a:p>
          <a:p>
            <a:pPr lvl="0" marL="0" indent="0">
              <a:buNone/>
            </a:pPr>
            <a:r>
              <a:rPr/>
              <a:t>R pakki er í raun safn af kóða sem búið er að skrifa til að framkvæma tiltekin verkefni.</a:t>
            </a:r>
          </a:p>
          <a:p>
            <a:pPr lvl="0" marL="0" indent="0">
              <a:buNone/>
            </a:pPr>
            <a:r>
              <a:rPr/>
              <a:t>dplyr og tidyr, hluti af tidyverse, eru t.d. pakkar notaðir við gagnavinnslu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Setja upp dplyr pakkann. Þetta er gert aðeins einusinni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"dplyr"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Nota dplyr pakkann. Þetta er gert í hvert skipti sem þú opnar R og vilt nota dplyr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Með RStudio er mun auðveldara að</a:t>
            </a:r>
          </a:p>
          <a:p>
            <a:pPr lvl="1"/>
            <a:r>
              <a:rPr/>
              <a:t>Halda utan um verkefni</a:t>
            </a:r>
            <a:br/>
          </a:p>
          <a:p>
            <a:pPr lvl="1"/>
            <a:r>
              <a:rPr/>
              <a:t>Búa til skýrslur og glærur</a:t>
            </a:r>
            <a:br/>
          </a:p>
          <a:p>
            <a:pPr lvl="1"/>
            <a:r>
              <a:rPr/>
              <a:t>Nota Version Control líkt og git (sjá auka skjal sett inn á vefinn)</a:t>
            </a:r>
            <a:br/>
          </a:p>
          <a:p>
            <a:pPr lvl="1"/>
            <a:r>
              <a:rPr/>
              <a:t>Tímasetja (e. schedule) R forrit</a:t>
            </a:r>
          </a:p>
          <a:p>
            <a:pPr lvl="0" marL="0" indent="0">
              <a:buNone/>
            </a:pPr>
            <a:r>
              <a:rPr/>
              <a:t>Opnum núna RStudio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Fyrsti</a:t>
            </a:r>
            <a:r>
              <a:rPr/>
              <a:t> </a:t>
            </a:r>
            <a:r>
              <a:rPr/>
              <a:t>tími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Inngangur</a:t>
            </a:r>
            <a:r>
              <a:rPr/>
              <a:t> </a:t>
            </a:r>
            <a:r>
              <a:rPr/>
              <a:t>að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Pakkar</a:t>
            </a:r>
          </a:p>
          <a:p>
            <a:pPr lvl="1"/>
            <a:r>
              <a:rPr/>
              <a:t>Útreikningar</a:t>
            </a:r>
          </a:p>
          <a:p>
            <a:pPr lvl="1"/>
            <a:r>
              <a:rPr/>
              <a:t>Breytur</a:t>
            </a:r>
          </a:p>
          <a:p>
            <a:pPr lvl="1"/>
            <a:r>
              <a:rPr/>
              <a:t>Tegund gagna/breyta</a:t>
            </a:r>
          </a:p>
          <a:p>
            <a:pPr lvl="1"/>
            <a:r>
              <a:rPr/>
              <a:t>Vector</a:t>
            </a:r>
          </a:p>
          <a:p>
            <a:pPr lvl="1"/>
            <a:r>
              <a:rPr/>
              <a:t>Kynning á föllum</a:t>
            </a:r>
          </a:p>
          <a:p>
            <a:pPr lvl="1"/>
            <a:r>
              <a:rPr/>
              <a:t>Missing values</a:t>
            </a:r>
          </a:p>
          <a:p>
            <a:pPr lvl="1"/>
            <a:r>
              <a:rPr/>
              <a:t>Pípur</a:t>
            </a:r>
          </a:p>
          <a:p>
            <a:pPr lvl="1"/>
            <a:r>
              <a:rPr/>
              <a:t>Data frame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Pakkar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Fyrir þetta námskeið þurfum við að setja upp eftirfarandi pakka:</a:t>
            </a:r>
          </a:p>
          <a:p>
            <a:pPr lvl="1"/>
            <a:r>
              <a:rPr/>
              <a:t>tidyverse</a:t>
            </a:r>
          </a:p>
          <a:p>
            <a:pPr lvl="1"/>
            <a:r>
              <a:rPr/>
              <a:t>lubridate</a:t>
            </a:r>
          </a:p>
          <a:p>
            <a:pPr lvl="1"/>
            <a:r>
              <a:rPr/>
              <a:t>zoo</a:t>
            </a:r>
          </a:p>
          <a:p>
            <a:pPr lvl="1"/>
            <a:r>
              <a:rPr/>
              <a:t>anytime</a:t>
            </a:r>
          </a:p>
          <a:p>
            <a:pPr lvl="1"/>
            <a:r>
              <a:rPr/>
              <a:t>gapminder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Útreikningar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er sérhannað til að vinna með gögn og framkvæma útreikninga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Breytur</a:t>
            </a:r>
            <a:r>
              <a:rPr/>
              <a:t> </a:t>
            </a:r>
            <a:r>
              <a:rPr/>
              <a:t>(e.</a:t>
            </a:r>
            <a:r>
              <a:rPr/>
              <a:t> </a:t>
            </a:r>
            <a:r>
              <a:rPr/>
              <a:t>variables)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Geyma safn upplýsinga sem hægt er að nota seinna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 sz="1800">
                <a:latin typeface="Courier"/>
              </a:rPr>
              <a:t>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Eða seq(from = 1, to = 10, by = 1)</a:t>
            </a:r>
            <a:br/>
            <a:r>
              <a:rPr sz="1800">
                <a:latin typeface="Courier"/>
              </a:rPr>
              <a:t>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[1]  1  2  3  4  5  6  7  8  9 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Breytur,</a:t>
            </a:r>
            <a:r>
              <a:rPr/>
              <a:t> </a:t>
            </a:r>
            <a:r>
              <a:rPr/>
              <a:t>frh.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Nöfn geta innihaldið alla stafi, (.) og (_)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 sz="1800">
                <a:latin typeface="Courier"/>
              </a:rPr>
              <a:t>x_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</a:p>
          <a:p>
            <a:pPr lvl="0" marL="0" indent="0">
              <a:buNone/>
            </a:pPr>
            <a:r>
              <a:rPr/>
              <a:t>Ef við viljum henda breytu notum við </a:t>
            </a:r>
            <a:r>
              <a:rPr sz="1800">
                <a:latin typeface="Courier"/>
              </a:rPr>
              <a:t>remove</a:t>
            </a:r>
            <a:r>
              <a:rPr/>
              <a:t> eða styttinguna </a:t>
            </a:r>
            <a:r>
              <a:rPr sz="1800">
                <a:latin typeface="Courier"/>
              </a:rPr>
              <a:t>rm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rm</a:t>
            </a:r>
            <a:r>
              <a:rPr sz="1800">
                <a:latin typeface="Courier"/>
              </a:rPr>
              <a:t>(x_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x_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Error in eval(expr, envir, enclos): object 'x_2' not found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Gagnategundir</a:t>
            </a:r>
            <a:r>
              <a:rPr/>
              <a:t> </a:t>
            </a:r>
            <a:r>
              <a:rPr/>
              <a:t>(e.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Það eru fjórar megintegundir gagna í R (skammstöfun inní sviga)</a:t>
            </a:r>
          </a:p>
          <a:p>
            <a:pPr lvl="1"/>
            <a:r>
              <a:rPr/>
              <a:t>Numeric (dbl)</a:t>
            </a:r>
          </a:p>
          <a:p>
            <a:pPr lvl="1"/>
            <a:r>
              <a:rPr/>
              <a:t>Character (chr eða fct)</a:t>
            </a:r>
          </a:p>
          <a:p>
            <a:pPr lvl="1"/>
            <a:r>
              <a:rPr/>
              <a:t>Date (date)</a:t>
            </a:r>
          </a:p>
          <a:p>
            <a:pPr lvl="1"/>
            <a:r>
              <a:rPr/>
              <a:t>Logical (lgl)</a:t>
            </a:r>
          </a:p>
          <a:p>
            <a:pPr lvl="2"/>
            <a:r>
              <a:rPr/>
              <a:t>TRUE eða FALSE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Gagnategundir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Numeric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Numeric eru allar mögulegar tölur (Rauntölur úr stærðfræðinni)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>
                <a:latin typeface="Courier"/>
              </a:rPr>
              <a:t>(x)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TRUE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(x)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"numeric"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"4"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>
                <a:latin typeface="Courier"/>
              </a:rPr>
              <a:t>(x)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FALSE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(x)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"character"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Gagnategundir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Mikilvægar í allri gagnavinnslu. Tvær leiðir til að meðhöndla þær. Sem </a:t>
            </a:r>
            <a:r>
              <a:rPr sz="1800">
                <a:latin typeface="Courier"/>
              </a:rPr>
              <a:t>character</a:t>
            </a:r>
            <a:r>
              <a:rPr/>
              <a:t> eða sem </a:t>
            </a:r>
            <a:r>
              <a:rPr sz="1800">
                <a:latin typeface="Courier"/>
              </a:rPr>
              <a:t>factor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"forritun"</a:t>
            </a:r>
            <a:br/>
            <a:r>
              <a:rPr sz="1800">
                <a:latin typeface="Courier"/>
              </a:rPr>
              <a:t>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"forritun"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"forritun"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forritun
## Levels: forritun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identical</a:t>
            </a:r>
            <a:r>
              <a:rPr sz="1800">
                <a:latin typeface="Courier"/>
              </a:rPr>
              <a:t>(x, y)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FALSE</a:t>
            </a:r>
          </a:p>
          <a:p>
            <a:pPr lvl="0" marL="0" indent="0">
              <a:buNone/>
            </a:pPr>
            <a:r>
              <a:rPr/>
              <a:t>Munurinn á character og factor mikilvægur við tölfræðivinnslu.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Efni</a:t>
            </a:r>
            <a:r>
              <a:rPr/>
              <a:t> </a:t>
            </a:r>
            <a:r>
              <a:rPr/>
              <a:t>námskeiðsins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Efni námskeiðins skiptist í fjóra flokka eftir dögum.</a:t>
            </a:r>
          </a:p>
          <a:p>
            <a:pPr lvl="1">
              <a:buAutoNum type="arabicPeriod"/>
            </a:pPr>
            <a:r>
              <a:rPr/>
              <a:t>Inngangur að R og RMarkdown</a:t>
            </a:r>
          </a:p>
          <a:p>
            <a:pPr lvl="1">
              <a:buAutoNum type="arabicPeriod"/>
            </a:pPr>
            <a:r>
              <a:rPr/>
              <a:t>Gagnavinnsla með dplyr og tidyr pökkunum</a:t>
            </a:r>
          </a:p>
          <a:p>
            <a:pPr lvl="1">
              <a:buAutoNum type="arabicPeriod"/>
            </a:pPr>
            <a:r>
              <a:rPr/>
              <a:t>Myndræn framsetning með ggplot2 pakkanum</a:t>
            </a:r>
          </a:p>
          <a:p>
            <a:pPr lvl="1">
              <a:buAutoNum type="arabicPeriod"/>
            </a:pPr>
            <a:r>
              <a:rPr/>
              <a:t>Notkun stýrisetningar (if-else), for loop, tímasetja script og, ef tími gefst, helstu föll úr purrr pakkanum</a:t>
            </a:r>
          </a:p>
          <a:p>
            <a:pPr lvl="1">
              <a:buAutoNum type="arabicPeriod"/>
            </a:pPr>
            <a:r>
              <a:rPr/>
              <a:t>Aukaefni ef tími gefst: Dashboard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Gagnategundir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Dagsetningar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Dagsetningar eru almennt erfiðar viðureignar. Til að búa til </a:t>
            </a:r>
            <a:r>
              <a:rPr sz="1800">
                <a:latin typeface="Courier"/>
              </a:rPr>
              <a:t>Date</a:t>
            </a:r>
            <a:r>
              <a:rPr/>
              <a:t> breytu notum við </a:t>
            </a:r>
            <a:r>
              <a:rPr sz="1800">
                <a:latin typeface="Courier"/>
              </a:rPr>
              <a:t>as.Date</a:t>
            </a:r>
            <a:r>
              <a:rPr/>
              <a:t>. Date geymir upplýsingar um fjölda daga frá 1. janúar 1970.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date1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"2020-01-01"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ár-mánuður-dagur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(date1)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18262</a:t>
            </a:r>
          </a:p>
          <a:p>
            <a:pPr lvl="0" marL="0" indent="0">
              <a:buNone/>
            </a:pPr>
            <a:r>
              <a:rPr/>
              <a:t>Þannig getum við reiknað út lengd milli tveggja dagsetninga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as.Date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"2020-01-01"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"2019-12-01"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Time difference of 31 days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Gagnategundir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Logicals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logical</a:t>
            </a:r>
            <a:r>
              <a:rPr/>
              <a:t> er leið til að vinna með gögn sem eru annaðhvort </a:t>
            </a:r>
            <a:r>
              <a:rPr sz="1800">
                <a:latin typeface="Courier"/>
              </a:rPr>
              <a:t>TRUE</a:t>
            </a:r>
            <a:r>
              <a:rPr/>
              <a:t> eða </a:t>
            </a:r>
            <a:r>
              <a:rPr sz="1800">
                <a:latin typeface="Courier"/>
              </a:rPr>
              <a:t>FALSE</a:t>
            </a:r>
            <a:r>
              <a:rPr/>
              <a:t>. R lítur á TRUE sem 1 og FALSE sem 0.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TRUE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T</a:t>
            </a:r>
            <a:r>
              <a:rPr/>
              <a:t> og </a:t>
            </a:r>
            <a:r>
              <a:rPr sz="1800">
                <a:latin typeface="Courier"/>
              </a:rPr>
              <a:t>F</a:t>
            </a:r>
            <a:r>
              <a:rPr/>
              <a:t> virka einnig fyrir </a:t>
            </a:r>
            <a:r>
              <a:rPr sz="1800">
                <a:latin typeface="Courier"/>
              </a:rPr>
              <a:t>TRUE</a:t>
            </a:r>
            <a:r>
              <a:rPr/>
              <a:t> og </a:t>
            </a:r>
            <a:r>
              <a:rPr sz="1800">
                <a:latin typeface="Courier"/>
              </a:rPr>
              <a:t>FALSE</a:t>
            </a:r>
            <a:r>
              <a:rPr/>
              <a:t>. Athugið þó að true virka ekki.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 er safn gilda sem öll eru af sömu tegund (t.d. </a:t>
            </a:r>
            <a:r>
              <a:rPr sz="1800">
                <a:latin typeface="Courier"/>
              </a:rPr>
              <a:t>numeric</a:t>
            </a:r>
            <a:r>
              <a:rPr/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1  5  2 10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"karl"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"kona"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"kona"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"karl"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"karl" "kona" "kona" "karl"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z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"karl"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"kona"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z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"1"    "2"    "karl" "kona"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Það sem gerir R að öflugu gagnaforriti er t.d. hvernig það vinnur með vectora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[1]  2  4  6  8 10 12 14 16 18 20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Búið til vector af tölum og framkvæmið mismunandi útreikninga</a:t>
            </a:r>
          </a:p>
          <a:p>
            <a:pPr lvl="0" marL="0" indent="0">
              <a:buNone/>
            </a:pPr>
            <a:r>
              <a:rPr/>
              <a:t>(+, -, /, *, </a:t>
            </a:r>
            <a:r>
              <a:rPr sz="1800">
                <a:latin typeface="Courier"/>
              </a:rPr>
              <a:t>sqrt()</a:t>
            </a:r>
            <a:r>
              <a:rPr/>
              <a:t>, ^)</a:t>
            </a:r>
          </a:p>
          <a:p>
            <a:pPr lvl="0" marL="0" indent="0">
              <a:buNone/>
            </a:pPr>
            <a:r>
              <a:rPr/>
              <a:t>Þrjár leiðir til að búa til vector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 sz="1800">
                <a:latin typeface="Courier"/>
              </a:rPr>
              <a:t>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from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  </a:t>
            </a:r>
            <a:r>
              <a:rPr sz="1800">
                <a:solidFill>
                  <a:srgbClr val="902000"/>
                </a:solidFill>
                <a:latin typeface="Courier"/>
              </a:rPr>
              <a:t>by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z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21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Hvernig virkar það að framkvæmta útreikninga með tvo vectora, t.d. </a:t>
            </a:r>
            <a:r>
              <a:rPr sz="1800">
                <a:latin typeface="Courier"/>
              </a:rPr>
              <a:t>x * y</a:t>
            </a:r>
            <a:r>
              <a:rPr/>
              <a:t> (prófið einnig að hafa x og y af mismunandi lengtd)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Fiktum nú aðeins með raunveruleg gögn</a:t>
            </a:r>
          </a:p>
          <a:p>
            <a:pPr lvl="0" marL="0" indent="0">
              <a:buNone/>
            </a:pPr>
            <a:r>
              <a:rPr/>
              <a:t>R hefur mörg innbyggð gagnasett. Eitt þeirra er </a:t>
            </a:r>
            <a:r>
              <a:rPr sz="1800">
                <a:latin typeface="Courier"/>
              </a:rPr>
              <a:t>Nile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Til að vita hvað gagnasettið </a:t>
            </a:r>
            <a:r>
              <a:rPr sz="1800">
                <a:latin typeface="Courier"/>
              </a:rPr>
              <a:t>Nile</a:t>
            </a:r>
            <a:r>
              <a:rPr/>
              <a:t> geymir sláum við inn </a:t>
            </a:r>
            <a:r>
              <a:rPr sz="1800">
                <a:latin typeface="Courier"/>
              </a:rPr>
              <a:t>?Nile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Factor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Factor breytur skipta einna mest máli þegar kemur að líkanagerð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q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"Grunnskóli", "</a:t>
            </a:r>
            <a:r>
              <a:rPr sz="1800">
                <a:latin typeface="Courier"/>
              </a:rPr>
              <a:t>Framhaldsskóli", </a:t>
            </a:r>
            <a:r>
              <a:rPr sz="1800">
                <a:solidFill>
                  <a:srgbClr val="4070A0"/>
                </a:solidFill>
                <a:latin typeface="Courier"/>
              </a:rPr>
              <a:t>"Háskóli", "</a:t>
            </a:r>
            <a:r>
              <a:rPr sz="1800">
                <a:latin typeface="Courier"/>
              </a:rPr>
              <a:t>Framhaldsskóli", </a:t>
            </a:r>
            <a:r>
              <a:rPr sz="1800">
                <a:solidFill>
                  <a:srgbClr val="4070A0"/>
                </a:solidFill>
                <a:latin typeface="Courier"/>
              </a:rPr>
              <a:t>"Grunnskóli")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q_factor &lt;- as.factor(q)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q_factor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Grunnskóli     Framhaldsskóli Háskóli        Framhaldsskóli Grunnskóli    
## Levels: Framhaldsskóli Grunnskóli Háskóli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directories</a:t>
            </a:r>
            <a:r>
              <a:rPr/>
              <a:t> </a:t>
            </a:r>
            <a:r>
              <a:rPr/>
              <a:t>og</a:t>
            </a:r>
            <a:r>
              <a:rPr/>
              <a:t> </a:t>
            </a:r>
            <a:r>
              <a:rPr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vísar alltaf í einhverja möppu á tölvunni.</a:t>
            </a:r>
          </a:p>
          <a:p>
            <a:pPr lvl="0" marL="0" indent="0">
              <a:buNone/>
            </a:pPr>
            <a:r>
              <a:rPr/>
              <a:t>Til að finna hvar við erum staðsett er hægt að nota </a:t>
            </a:r>
            <a:r>
              <a:rPr sz="1800">
                <a:latin typeface="Courier"/>
              </a:rPr>
              <a:t>getwd()</a:t>
            </a:r>
          </a:p>
          <a:p>
            <a:pPr lvl="0" marL="0" indent="0">
              <a:buNone/>
            </a:pPr>
            <a:r>
              <a:rPr/>
              <a:t>Það er hægt að breyta um staðsetningu með </a:t>
            </a:r>
            <a:r>
              <a:rPr sz="1800">
                <a:latin typeface="Courier"/>
              </a:rPr>
              <a:t>setwd()</a:t>
            </a:r>
            <a:r>
              <a:rPr/>
              <a:t> en við viljum forðast það. Búum til Project til að komast hjá því. Skoðum það á eftir.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Í R eru tvær tegundir af </a:t>
            </a:r>
            <a:r>
              <a:rPr i="1"/>
              <a:t>missing data</a:t>
            </a:r>
            <a:r>
              <a:rPr/>
              <a:t>, </a:t>
            </a:r>
            <a:r>
              <a:rPr sz="1800">
                <a:latin typeface="Courier"/>
              </a:rPr>
              <a:t>NA</a:t>
            </a:r>
            <a:r>
              <a:rPr/>
              <a:t> og </a:t>
            </a:r>
            <a:r>
              <a:rPr sz="1800">
                <a:latin typeface="Courier"/>
              </a:rPr>
              <a:t>NULL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NA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NA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(x)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FALSE FALSE  TRUE FALSE  TRUE FALSE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"karl"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"kona"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NA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"karl"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(y)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FALSE FALSE  TRUE FALSE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NA</a:t>
            </a:r>
            <a:r>
              <a:rPr/>
              <a:t> hefur áhrif á útreikninga.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(x)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NA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(x,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3.25</a:t>
            </a:r>
          </a:p>
          <a:p>
            <a:pPr lvl="0" marL="0" indent="0">
              <a:buNone/>
            </a:pPr>
            <a:r>
              <a:rPr/>
              <a:t>Sama á við um önnur föll eins og </a:t>
            </a:r>
            <a:r>
              <a:rPr sz="1800">
                <a:latin typeface="Courier"/>
              </a:rPr>
              <a:t>sd</a:t>
            </a:r>
            <a:r>
              <a:rPr/>
              <a:t>, </a:t>
            </a:r>
            <a:r>
              <a:rPr sz="1800">
                <a:latin typeface="Courier"/>
              </a:rPr>
              <a:t>min</a:t>
            </a:r>
            <a:r>
              <a:rPr/>
              <a:t>, </a:t>
            </a:r>
            <a:r>
              <a:rPr sz="1800">
                <a:latin typeface="Courier"/>
              </a:rPr>
              <a:t>max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Það fer eftir viðfangsefni en stundum hendum við út </a:t>
            </a:r>
            <a:r>
              <a:rPr sz="1800">
                <a:latin typeface="Courier"/>
              </a:rPr>
              <a:t>NA</a:t>
            </a:r>
            <a:r>
              <a:rPr/>
              <a:t> en við líkanagerð yrði frekar skoðað </a:t>
            </a:r>
            <a:r>
              <a:rPr i="1"/>
              <a:t>imputation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Hvað</a:t>
            </a:r>
            <a:r>
              <a:rPr/>
              <a:t> </a:t>
            </a:r>
            <a:r>
              <a:rPr/>
              <a:t>eru</a:t>
            </a:r>
            <a:r>
              <a:rPr/>
              <a:t> </a:t>
            </a:r>
            <a:r>
              <a:rPr/>
              <a:t>gagnavísindi?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Gagnavísindi (e. data science) snúast um að draga fram eins mikið af upplýsingum úr gögnum og hægt er.</a:t>
            </a:r>
          </a:p>
          <a:p>
            <a:pPr lvl="0" marL="0" indent="0">
              <a:buNone/>
            </a:pPr>
            <a:r>
              <a:rPr/>
              <a:t>Gagnavísindi sameina forritun og tölfræði. Stundum sagt að </a:t>
            </a:r>
            <a:r>
              <a:rPr i="1"/>
              <a:t>data scientist</a:t>
            </a:r>
            <a:r>
              <a:rPr/>
              <a:t> sé aðili sem er betri í forritun en tölfræðingur og betri í tölfræði en forritari.</a:t>
            </a:r>
          </a:p>
          <a:p>
            <a:pPr lvl="0" marL="0" indent="0">
              <a:buNone/>
            </a:pPr>
            <a:r>
              <a:rPr/>
              <a:t>Myndræn framsetning er einnig mjög stór þáttur gagnavísinda.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NULL</a:t>
            </a:r>
            <a:r>
              <a:rPr/>
              <a:t> er í raun </a:t>
            </a:r>
            <a:r>
              <a:rPr b="1"/>
              <a:t>ekkert</a:t>
            </a:r>
            <a:r>
              <a:rPr/>
              <a:t>. Stundum sagt að það sé ekki beint </a:t>
            </a:r>
            <a:r>
              <a:rPr b="1"/>
              <a:t>missingness</a:t>
            </a:r>
            <a:r>
              <a:rPr/>
              <a:t> heldur </a:t>
            </a:r>
            <a:r>
              <a:rPr b="1"/>
              <a:t>nothingness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Getum ekki sett það í vector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z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z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3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Pípur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Ný aðferð/hugmyndafræði um að kalla í föll í R er með pípu (e. pipe), táknað með </a:t>
            </a:r>
            <a:r>
              <a:rPr sz="1800">
                <a:latin typeface="Courier"/>
              </a:rPr>
              <a:t>%&gt;%</a:t>
            </a:r>
            <a:r>
              <a:rPr/>
              <a:t> (ctrl+shift+m eða Cmd+Shift+m). Pípa (úr </a:t>
            </a:r>
            <a:r>
              <a:rPr sz="1800">
                <a:latin typeface="Courier"/>
              </a:rPr>
              <a:t>magrittr</a:t>
            </a:r>
            <a:r>
              <a:rPr/>
              <a:t> pakkanum) virkar þannig að það sem er vinstra megin við pípuna fer sem fyrsta </a:t>
            </a:r>
            <a:r>
              <a:rPr b="1"/>
              <a:t>input</a:t>
            </a:r>
            <a:r>
              <a:rPr/>
              <a:t> í fallið hægra megin við pípuna.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(magrittr)</a:t>
            </a:r>
            <a:br/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Base R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(x)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5.5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"Nýja" leiðin</a:t>
            </a:r>
            <a:br/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5.5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Vector-ar hafa sína “galla”. Þ.e. þeir eru of einfaldir þar sem þeir geta aðeins geymt eina tegund af gögnum. T.d. aðeins </a:t>
            </a:r>
            <a:r>
              <a:rPr sz="1800">
                <a:latin typeface="Courier"/>
              </a:rPr>
              <a:t>numeric</a:t>
            </a:r>
            <a:r>
              <a:rPr/>
              <a:t> eða aðeins </a:t>
            </a:r>
            <a:r>
              <a:rPr sz="1800">
                <a:latin typeface="Courier"/>
              </a:rPr>
              <a:t>character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Data frame er eins og Excel skjal að því leitinu til að það er með dálka (columns) og raðir (rows)</a:t>
            </a:r>
          </a:p>
          <a:p>
            <a:pPr lvl="0" marL="0" indent="0">
              <a:buNone/>
            </a:pPr>
            <a:r>
              <a:rPr/>
              <a:t>Tölfræðilega séð er hver dálkur </a:t>
            </a:r>
            <a:r>
              <a:rPr i="1"/>
              <a:t>breyta</a:t>
            </a:r>
            <a:r>
              <a:rPr/>
              <a:t> og hver röð </a:t>
            </a:r>
            <a:r>
              <a:rPr i="1"/>
              <a:t>athugun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R lítur í raun á data frame þannig að hver dálkur er í raun vector sem hver um sig er af sömu lengd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Tvær</a:t>
            </a:r>
            <a:r>
              <a:rPr/>
              <a:t> </a:t>
            </a:r>
            <a:r>
              <a:rPr/>
              <a:t>leiðir</a:t>
            </a:r>
            <a:r>
              <a:rPr/>
              <a:t> </a:t>
            </a:r>
            <a:r>
              <a:rPr/>
              <a:t>til</a:t>
            </a:r>
            <a:r>
              <a:rPr/>
              <a:t> </a:t>
            </a:r>
            <a:r>
              <a:rPr/>
              <a:t>að</a:t>
            </a:r>
            <a:r>
              <a:rPr/>
              <a:t> </a:t>
            </a:r>
            <a:r>
              <a:rPr/>
              <a:t>búa</a:t>
            </a:r>
            <a:r>
              <a:rPr/>
              <a:t> </a:t>
            </a:r>
            <a:r>
              <a:rPr/>
              <a:t>til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Takið eftir muninum á upplýsingunum sem þið fáið úr </a:t>
            </a:r>
            <a:r>
              <a:rPr sz="1800">
                <a:latin typeface="Courier"/>
              </a:rPr>
              <a:t>data.frame()</a:t>
            </a:r>
            <a:r>
              <a:rPr/>
              <a:t> annars vegar og </a:t>
            </a:r>
            <a:r>
              <a:rPr sz="1800">
                <a:latin typeface="Courier"/>
              </a:rPr>
              <a:t>tibble()</a:t>
            </a:r>
            <a:r>
              <a:rPr/>
              <a:t> hins vegar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df1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b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"já"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"nei"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"já"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df1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a   b
## 1 2  já
## 2 2 nei
## 3 1  já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df2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tibble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b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"já"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"nei"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"já"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df2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 x 2
##       a b    
##   &lt;dbl&gt; &lt;chr&gt;
## 1     3 já   
## 2     2 nei  
## 3     1 já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Alla jafna lesum við gögn inn (t.d. úr CSV skrá) beint sem data frame.</a:t>
            </a:r>
          </a:p>
          <a:p>
            <a:pPr lvl="0" marL="0" indent="0">
              <a:buNone/>
            </a:pPr>
            <a:r>
              <a:rPr/>
              <a:t>Bý hér til gagnasett til að sýna dæmigerðan data frame (get einnig notað </a:t>
            </a:r>
            <a:r>
              <a:rPr sz="1800">
                <a:latin typeface="Courier"/>
              </a:rPr>
              <a:t>data.frame()</a:t>
            </a:r>
            <a:r>
              <a:rPr/>
              <a:t> fallið)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  <a:br/>
            <a:r>
              <a:rPr sz="1800">
                <a:latin typeface="Courier"/>
              </a:rPr>
              <a:t>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tibble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laun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from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300000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900000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100000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kyn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"Karl"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"Kona"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"Karl"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"Kona"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"Karl"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"Kona"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"Karl"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starf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"Lager"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"Lager"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"Móttaka", "</a:t>
            </a:r>
            <a:r>
              <a:rPr sz="1800">
                <a:latin typeface="Courier"/>
              </a:rPr>
              <a:t>Móttaka", </a:t>
            </a:r>
            <a:r>
              <a:rPr sz="1800">
                <a:solidFill>
                  <a:srgbClr val="4070A0"/>
                </a:solidFill>
                <a:latin typeface="Courier"/>
              </a:rPr>
              <a:t>"Móttaka", "</a:t>
            </a:r>
            <a:r>
              <a:rPr sz="1800">
                <a:latin typeface="Courier"/>
              </a:rPr>
              <a:t>Skrifstofa</a:t>
            </a:r>
            <a:r>
              <a:rPr sz="1800">
                <a:solidFill>
                  <a:srgbClr val="4070A0"/>
                </a:solidFill>
                <a:latin typeface="Courier"/>
              </a:rPr>
              <a:t>",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   "</a:t>
            </a:r>
            <a:r>
              <a:rPr sz="1800">
                <a:latin typeface="Courier"/>
              </a:rPr>
              <a:t>Skrifstofa</a:t>
            </a:r>
            <a:r>
              <a:rPr sz="1800">
                <a:solidFill>
                  <a:srgbClr val="4070A0"/>
                </a:solidFill>
                <a:latin typeface="Courier"/>
              </a:rPr>
              <a:t>"),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aldur = c(18, 18, 25, 25, 28, 33, 35),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dagsetning = as.Date(rep(c("</a:t>
            </a:r>
            <a:r>
              <a:rPr sz="1800">
                <a:solidFill>
                  <a:srgbClr val="40A070"/>
                </a:solidFill>
                <a:latin typeface="Courier"/>
              </a:rPr>
              <a:t>2020-01-01</a:t>
            </a:r>
            <a:r>
              <a:rPr sz="1800">
                <a:solidFill>
                  <a:srgbClr val="4070A0"/>
                </a:solidFill>
                <a:latin typeface="Courier"/>
              </a:rPr>
              <a:t>"), 7)),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menntun = factor(c(rep("</a:t>
            </a:r>
            <a:r>
              <a:rPr sz="1800">
                <a:latin typeface="Courier"/>
              </a:rPr>
              <a:t>Grunnskóli",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), </a:t>
            </a:r>
            <a:r>
              <a:rPr sz="1800" b="1">
                <a:solidFill>
                  <a:srgbClr val="007020"/>
                </a:solidFill>
                <a:latin typeface="Courier"/>
              </a:rPr>
              <a:t>rep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"Framhaldsskóli", 3), rep("</a:t>
            </a:r>
            <a:r>
              <a:rPr sz="1800">
                <a:latin typeface="Courier"/>
              </a:rPr>
              <a:t>Háskóli",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</a:t>
            </a:r>
            <a:r>
              <a:rPr sz="1800" b="1">
                <a:solidFill>
                  <a:srgbClr val="FF0000"/>
                </a:solidFill>
                <a:latin typeface="Courier"/>
              </a:rPr>
              <a:t>))</a:t>
            </a:r>
            <a:br/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7 x 6
##     laun kyn   starf      aldur dagsetning menntun       
##    &lt;dbl&gt; &lt;chr&gt; &lt;chr&gt;      &lt;dbl&gt; &lt;date&gt;     &lt;fct&gt;         
## 1 300000 Karl  Lager         18 2020-01-01 Grunnskóli    
## 2 400000 Kona  Lager         18 2020-01-01 Grunnskóli    
## 3 500000 Karl  Móttaka       25 2020-01-01 Framhaldsskóli
## 4 600000 Kona  Móttaka       25 2020-01-01 Framhaldsskóli
## 5 700000 Karl  Móttaka       28 2020-01-01 Framhaldsskóli
## 6 800000 Kona  Skrifstofa    33 2020-01-01 Háskóli       
## 7 900000 Karl  Skrifstofa    35 2020-01-01 Háskóli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dim</a:t>
            </a:r>
            <a:r>
              <a:rPr sz="1800">
                <a:latin typeface="Courier"/>
              </a:rPr>
              <a:t>(df)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7 6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(df)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7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ncol</a:t>
            </a:r>
            <a:r>
              <a:rPr sz="1800">
                <a:latin typeface="Courier"/>
              </a:rPr>
              <a:t>(df)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Með því einu að slá inn nafnið á gagnasetinu (hér </a:t>
            </a:r>
            <a:r>
              <a:rPr b="1"/>
              <a:t>df</a:t>
            </a:r>
            <a:r>
              <a:rPr/>
              <a:t>) þá prentast út fyrstu 10 raðirnar</a:t>
            </a:r>
          </a:p>
          <a:p>
            <a:pPr lvl="0" marL="0" indent="0">
              <a:buNone/>
            </a:pPr>
            <a:r>
              <a:rPr/>
              <a:t>Einnig fáum við tegund gagnana</a:t>
            </a:r>
          </a:p>
          <a:p>
            <a:pPr lvl="1"/>
            <a:r>
              <a:rPr sz="1800">
                <a:latin typeface="Courier"/>
              </a:rPr>
              <a:t>dbl</a:t>
            </a:r>
            <a:r>
              <a:rPr/>
              <a:t> = numeric</a:t>
            </a:r>
          </a:p>
          <a:p>
            <a:pPr lvl="1"/>
            <a:r>
              <a:rPr sz="1800">
                <a:latin typeface="Courier"/>
              </a:rPr>
              <a:t>chr</a:t>
            </a:r>
            <a:r>
              <a:rPr/>
              <a:t> = character</a:t>
            </a:r>
          </a:p>
          <a:p>
            <a:pPr lvl="1"/>
            <a:r>
              <a:rPr sz="1800">
                <a:latin typeface="Courier"/>
              </a:rPr>
              <a:t>date</a:t>
            </a:r>
            <a:r>
              <a:rPr/>
              <a:t> = dagsetning</a:t>
            </a:r>
          </a:p>
          <a:p>
            <a:pPr lvl="1"/>
            <a:r>
              <a:rPr sz="1800">
                <a:latin typeface="Courier"/>
              </a:rPr>
              <a:t>fct</a:t>
            </a:r>
            <a:r>
              <a:rPr/>
              <a:t> = factor</a:t>
            </a:r>
          </a:p>
          <a:p>
            <a:pPr lvl="0" marL="0" indent="0">
              <a:buNone/>
            </a:pPr>
            <a:r>
              <a:rPr/>
              <a:t>Til að sjá 20 efstu getum við notað </a:t>
            </a:r>
            <a:r>
              <a:rPr sz="1800">
                <a:latin typeface="Courier"/>
              </a:rPr>
              <a:t>head(df, 20)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Til að sjá 15 neðstu getum við notað </a:t>
            </a:r>
            <a:r>
              <a:rPr sz="1800">
                <a:latin typeface="Courier"/>
              </a:rPr>
              <a:t>tail(df, 15)</a:t>
            </a:r>
            <a:r>
              <a:rPr/>
              <a:t>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Á morgun munum við m.a. fara í gegnum það hvernig við skeitum saman tveimur gagnasettum</a:t>
            </a:r>
          </a:p>
          <a:p>
            <a:pPr lvl="0" marL="0" indent="0">
              <a:buNone/>
            </a:pPr>
            <a:r>
              <a:rPr/>
              <a:t>Til að það heppnist vel þarf oft að ganga úr skugga um að nöfn á dálkunum séu rétt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(df)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"laun"       "kyn"        "starf"      "aldur"      "dagsetning"
## [6] "menntun"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(df)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"einn"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"tveir"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"þrír"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"fjórir", "</a:t>
            </a:r>
            <a:r>
              <a:rPr sz="1800">
                <a:latin typeface="Courier"/>
              </a:rPr>
              <a:t>fimm</a:t>
            </a:r>
            <a:r>
              <a:rPr sz="1800">
                <a:solidFill>
                  <a:srgbClr val="4070A0"/>
                </a:solidFill>
                <a:latin typeface="Courier"/>
              </a:rPr>
              <a:t>", "</a:t>
            </a:r>
            <a:r>
              <a:rPr sz="1800">
                <a:latin typeface="Courier"/>
              </a:rPr>
              <a:t>sex</a:t>
            </a:r>
            <a:r>
              <a:rPr sz="1800">
                <a:solidFill>
                  <a:srgbClr val="4070A0"/>
                </a:solidFill>
                <a:latin typeface="Courier"/>
              </a:rPr>
              <a:t>")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7 x 6
##     einn tveir þrír       fjórir fimm       sex           
##    &lt;dbl&gt; &lt;chr&gt; &lt;chr&gt;       &lt;dbl&gt; &lt;date&gt;     &lt;fct&gt;         
## 1 300000 Karl  Lager          18 2020-01-01 Grunnskóli    
## 2 400000 Kona  Lager          18 2020-01-01 Grunnskóli    
## 3 500000 Karl  Móttaka        25 2020-01-01 Framhaldsskóli
## 4 600000 Kona  Móttaka        25 2020-01-01 Framhaldsskóli
## 5 700000 Karl  Móttaka        28 2020-01-01 Framhaldsskóli
## 6 800000 Kona  Skrifstofa     33 2020-01-01 Háskóli       
## 7 900000 Karl  Skrifstofa     35 2020-01-01 Háskóli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Getum einnig breytt nafni á aðeins einum dálki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(df)[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"FJÓRIR"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(df,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 x 6
##     einn tveir þrír  FJÓRIR fimm       sex       
##    &lt;dbl&gt; &lt;chr&gt; &lt;chr&gt;  &lt;dbl&gt; &lt;date&gt;     &lt;fct&gt;     
## 1 300000 Karl  Lager     18 2020-01-01 Grunnskóli
## 2 400000 Kona  Lager     18 2020-01-01 Grunnskóli</a:t>
            </a:r>
          </a:p>
          <a:p>
            <a:pPr lvl="0" marL="0" indent="0">
              <a:buNone/>
            </a:pPr>
            <a:r>
              <a:rPr/>
              <a:t>Eða breytt nafninu á tveimur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(df)[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)]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"EINN"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"FIMM"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(df,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 x 6
##     EINN tveir þrír  FJÓRIR FIMM       sex       
##    &lt;dbl&gt; &lt;chr&gt; &lt;chr&gt;  &lt;dbl&gt; &lt;date&gt;     &lt;fct&gt;     
## 1 300000 Karl  Lager     18 2020-01-01 Grunnskóli
## 2 400000 Kona  Lager     18 2020-01-01 Grunnskóli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Innbyggt í R er fall til að sjá uppbyggingu gagnasetts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str</a:t>
            </a:r>
            <a:r>
              <a:rPr/>
              <a:t> birtir </a:t>
            </a:r>
            <a:r>
              <a:rPr i="1"/>
              <a:t>internal structure</a:t>
            </a:r>
            <a:r>
              <a:rPr/>
              <a:t> gagnasettsins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(iris)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'data.frame':    150 obs. of  5 variables:
##  $ Sepal.Length: num  5.1 4.9 4.7 4.6 5 5.4 4.6 5 4.4 4.9 ...
##  $ Sepal.Width : num  3.5 3 3.2 3.1 3.6 3.9 3.4 3.4 2.9 3.1 ...
##  $ Petal.Length: num  1.4 1.4 1.3 1.5 1.4 1.7 1.4 1.5 1.4 1.5 ...
##  $ Petal.Width : num  0.2 0.2 0.2 0.2 0.2 0.4 0.3 0.2 0.2 0.1 ...
##  $ Species     : Factor w/ 3 levels "setosa","versicolor",..: 1 1 1 1 1 1 1 1 1 1 ...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Hvað</a:t>
            </a:r>
            <a:r>
              <a:rPr/>
              <a:t> </a:t>
            </a:r>
            <a:r>
              <a:rPr/>
              <a:t>þarf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að</a:t>
            </a:r>
            <a:r>
              <a:rPr/>
              <a:t> </a:t>
            </a:r>
            <a:r>
              <a:rPr/>
              <a:t>kunna?</a:t>
            </a:r>
          </a:p>
        </p:txBody>
      </p:sp>
      <p:pic>
        <p:nvPicPr>
          <p:cNvPr descr="venn_diagra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09800" y="1600200"/>
            <a:ext cx="4737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er einnig með góða leið til að fá helstu tölfræðilegu upplýsingar úr gagnasetti með fallinu </a:t>
            </a:r>
            <a:r>
              <a:rPr sz="1800">
                <a:latin typeface="Courier"/>
              </a:rPr>
              <a:t>summary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(df)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EINN           tveir               þrír               FJÓRIR    
##  Min.   :300000   Length:7           Length:7           Min.   :18.0  
##  1st Qu.:450000   Class :character   Class :character   1st Qu.:21.5  
##  Median :600000   Mode  :character   Mode  :character   Median :25.0  
##  Mean   :600000                                         Mean   :26.0  
##  3rd Qu.:750000                                         3rd Qu.:30.5  
##  Max.   :900000                                         Max.   :35.0  
##       FIMM                        sex   
##  Min.   :2020-01-01   Framhaldsskóli:3  
##  1st Qu.:2020-01-01   Grunnskóli    :2  
##  Median :2020-01-01   Háskóli       :2  
##  Mean   :2020-01-01                     
##  3rd Qu.:2020-01-01                     
##  Max.   :2020-01-01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Breyti aftur nöfnum á gagnasettinu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(df)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"laun"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"kyn"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"starf"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"aldur"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"dagsetning"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"menntun"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Ef við viljum skoða sérstaklega einn dálk í gagnasettinu, t.d. laun, þá getum við sótt viðkomandi dálk með </a:t>
            </a:r>
            <a:r>
              <a:rPr sz="1800">
                <a:latin typeface="Courier"/>
              </a:rPr>
              <a:t>$</a:t>
            </a:r>
            <a:r>
              <a:rPr/>
              <a:t> merkinu, </a:t>
            </a:r>
            <a:r>
              <a:rPr b="1"/>
              <a:t>nafni</a:t>
            </a:r>
            <a:r>
              <a:rPr/>
              <a:t> eða </a:t>
            </a:r>
            <a:r>
              <a:rPr b="1"/>
              <a:t>númeri</a:t>
            </a:r>
            <a:r>
              <a:rPr/>
              <a:t> dálks. Ef við viljum sækja dálkinn með launum eða laun og menntun er eftirfarandi leiðir færar.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Með $</a:t>
            </a:r>
            <a:br/>
            <a:r>
              <a:rPr sz="1800">
                <a:latin typeface="Courier"/>
              </a:rPr>
              <a:t>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laun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Með númer dálks</a:t>
            </a:r>
            <a:br/>
            <a:r>
              <a:rPr sz="1800">
                <a:latin typeface="Courier"/>
              </a:rPr>
              <a:t>df[,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df[,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)]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Með nafni dálks og []</a:t>
            </a:r>
            <a:br/>
            <a:r>
              <a:rPr sz="1800">
                <a:latin typeface="Courier"/>
              </a:rPr>
              <a:t>df[, </a:t>
            </a:r>
            <a:r>
              <a:rPr sz="1800">
                <a:solidFill>
                  <a:srgbClr val="4070A0"/>
                </a:solidFill>
                <a:latin typeface="Courier"/>
              </a:rPr>
              <a:t>"laun"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df[,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"laun"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"menntun"</a:t>
            </a:r>
            <a:r>
              <a:rPr sz="1800">
                <a:latin typeface="Courier"/>
              </a:rPr>
              <a:t>)]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Það er ekki eins algengt að við viljum velja ákveðnar raðir</a:t>
            </a:r>
          </a:p>
          <a:p>
            <a:pPr lvl="0" marL="0" indent="0">
              <a:buNone/>
            </a:pPr>
            <a:r>
              <a:rPr/>
              <a:t>Það er þó einfalt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 x 6
##     laun kyn   starf   aldur dagsetning menntun       
##    &lt;dbl&gt; &lt;chr&gt; &lt;chr&gt;   &lt;dbl&gt; &lt;date&gt;     &lt;fct&gt;         
## 1 300000 Karl  Lager      18 2020-01-01 Grunnskóli    
## 2 400000 Kona  Lager      18 2020-01-01 Grunnskóli    
## 3 500000 Karl  Móttaka    25 2020-01-01 Framhaldsskóli
## 4 600000 Kona  Móttaka    25 2020-01-01 Framhaldsskóli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Lestur</a:t>
            </a:r>
            <a:r>
              <a:rPr/>
              <a:t> </a:t>
            </a:r>
            <a:r>
              <a:rPr/>
              <a:t>gagna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Það er sjaldnast þannig að við erum að vinna með gögn sem við sláum sjálf inn.</a:t>
            </a:r>
          </a:p>
          <a:p>
            <a:pPr lvl="0" marL="0" indent="0">
              <a:buNone/>
            </a:pPr>
            <a:r>
              <a:rPr/>
              <a:t>Alla jafna erum við með gögn geymd í </a:t>
            </a:r>
            <a:r>
              <a:rPr b="1"/>
              <a:t>CSV</a:t>
            </a:r>
            <a:r>
              <a:rPr/>
              <a:t>, </a:t>
            </a:r>
            <a:r>
              <a:rPr b="1"/>
              <a:t>Excel</a:t>
            </a:r>
            <a:r>
              <a:rPr/>
              <a:t> eða gagnagrunni.</a:t>
            </a:r>
          </a:p>
          <a:p>
            <a:pPr lvl="0" marL="0" indent="0">
              <a:buNone/>
            </a:pPr>
            <a:r>
              <a:rPr/>
              <a:t>Gögn eru einnig á netinu. Annað hvort sem töflur á vefsíðu sem við viljum eða hlekkur (URL) á gögn sem við viljum sækja.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Lestur</a:t>
            </a:r>
            <a:r>
              <a:rPr/>
              <a:t> </a:t>
            </a:r>
            <a:r>
              <a:rPr/>
              <a:t>gagna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er með innbyggð föll til að lesa inn gögn. T.d. </a:t>
            </a:r>
            <a:r>
              <a:rPr sz="1800">
                <a:latin typeface="Courier"/>
              </a:rPr>
              <a:t>read.csv</a:t>
            </a:r>
            <a:r>
              <a:rPr/>
              <a:t> fyrir </a:t>
            </a:r>
            <a:r>
              <a:rPr b="1"/>
              <a:t>csv</a:t>
            </a:r>
            <a:r>
              <a:rPr/>
              <a:t> skrár.</a:t>
            </a:r>
          </a:p>
          <a:p>
            <a:pPr lvl="0" marL="0" indent="0">
              <a:buNone/>
            </a:pPr>
            <a:r>
              <a:rPr/>
              <a:t>Eins og með margt annað er búið að búa til pakka sem auðvelda lestur gagna</a:t>
            </a:r>
          </a:p>
          <a:p>
            <a:pPr lvl="0" marL="0" indent="0">
              <a:buNone/>
            </a:pPr>
            <a:r>
              <a:rPr/>
              <a:t>Tveir mikilvægir pakkar til að lesa inn gögn eru </a:t>
            </a:r>
            <a:r>
              <a:rPr b="1"/>
              <a:t>readr</a:t>
            </a:r>
            <a:r>
              <a:rPr/>
              <a:t> (hluti af </a:t>
            </a:r>
            <a:r>
              <a:rPr b="1"/>
              <a:t>tidyverse</a:t>
            </a:r>
            <a:r>
              <a:rPr/>
              <a:t>) og </a:t>
            </a:r>
            <a:r>
              <a:rPr b="1"/>
              <a:t>readxl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Lestur</a:t>
            </a:r>
            <a:r>
              <a:rPr/>
              <a:t> </a:t>
            </a:r>
            <a:r>
              <a:rPr/>
              <a:t>gagna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mbl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"mbl_gagnasett.csv"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Getum litið á gagnasettið með því að slá inn nafnið í Console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mbl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10,754 x 17
##    Gata  Stadur    Verd Fasteignamat Brunabotamat Ahvilandi Tegund Byggingarar
##    &lt;chr&gt; &lt;chr&gt;    &lt;dbl&gt;        &lt;dbl&gt;        &lt;dbl&gt;     &lt;dbl&gt; &lt;chr&gt;        &lt;dbl&gt;
##  1 Kvís~ Mosfe~  8.69e7     76600000     75010000         0 Par/R~        2009
##  2 Akur~ Kópav~  4.99e7     45450000     40240000         0 Fjölb~        2005
##  3 Fann~ Kópav~  2.89e7     23900000     14400000         0 Fjölb~        1978
##  4 Eski~ Hafna~  4.22e7      3250000            0         0 Fjölb~          NA
##  5 Eski~ Hafna~  4.22e7      3210000            0         0 Fjölb~          NA
##  6 Eski~ Hafna~  4.22e7      3250000            0         0 Fjölb~          NA
##  7 Eski~ Hafna~  4.24e7      3250000            0         0 Fjölb~          NA
##  8 Eski~ Hafna~  4.22e7      3250000            0         0 Fjölb~          NA
##  9 Garð~ Reykj~  5.35e7     45550000     37000000         0 Fjölb~        1991
## 10 Nýbý~ Kópav~ NA                 0            0         0 atv             NA
## # ... with 10,744 more rows, and 9 more variables: Size &lt;dbl&gt;, Herbergi &lt;dbl&gt;,
## #   Svefnherbergi &lt;dbl&gt;, Stofur &lt;dbl&gt;, Badherbergi &lt;dbl&gt;, Inngangur &lt;chr&gt;,
## #   Bilskur &lt;chr&gt;, Dags.sott &lt;date&gt;, Nybygging &lt;chr&gt;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Lestur</a:t>
            </a:r>
            <a:r>
              <a:rPr/>
              <a:t> </a:t>
            </a:r>
            <a:r>
              <a:rPr/>
              <a:t>gagna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Ef við ætlum aðeins að nota </a:t>
            </a:r>
            <a:r>
              <a:rPr sz="1800">
                <a:latin typeface="Courier"/>
              </a:rPr>
              <a:t>readxl</a:t>
            </a:r>
            <a:r>
              <a:rPr/>
              <a:t> pakkan einsuinni, þ.e. til að lesa inn skjalið, getum við sleppt því að hlaða honum inn með </a:t>
            </a:r>
            <a:r>
              <a:rPr sz="1800">
                <a:latin typeface="Courier"/>
              </a:rPr>
              <a:t>library</a:t>
            </a:r>
            <a:r>
              <a:rPr/>
              <a:t> fallinu og vitnað frekar í fall í pakkanum með ::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fake_pizza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readxl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read_excel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"Fake Pizza Data.xlsx"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fake_pizza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200 x 5
##    Rating CostPerSlice HeatSource BrickOven Neighborhood
##     &lt;dbl&gt;        &lt;dbl&gt; &lt;chr&gt;      &lt;lgl&gt;     &lt;chr&gt;       
##  1   0.03         1.75 Gas        FALSE     LittleItaly 
##  2   4.89         2.75 Coal       TRUE      SoHo        
##  3   4.73         4    Wood       TRUE      LittleItaly 
##  4   0.13         1.75 Gas        FALSE     LittleItaly 
##  5   2.45         2.25 Wood       TRUE      Chinatown   
##  6   5            3.75 Coal       TRUE      SoHo        
##  7   2.62         2.5  Gas        FALSE     LES         
##  8   4.38         4    Gas        TRUE      SoHo        
##  9   4.31         2.75 Coal       TRUE      LittleItaly 
## 10   0.12         2.25 Gas        FALSE     Chinatown   
## # ... with 190 more rows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Lestur</a:t>
            </a:r>
            <a:r>
              <a:rPr/>
              <a:t> </a:t>
            </a:r>
            <a:r>
              <a:rPr/>
              <a:t>gagna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Stundum erum við með Excel skjal sem hefur mörg Sheet</a:t>
            </a:r>
          </a:p>
          <a:p>
            <a:pPr lvl="0" marL="0" indent="0">
              <a:buNone/>
            </a:pPr>
            <a:r>
              <a:rPr/>
              <a:t>Við getum lesið gögn inn eftir númeri á sheet-i eða nafni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(readxl)</a:t>
            </a:r>
            <a:br/>
            <a:r>
              <a:rPr sz="1800">
                <a:latin typeface="Courier"/>
              </a:rPr>
              <a:t>gogn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read_excel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"gogn.xlsx"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sheet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gogn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read_excel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"gogn.xlsx"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sheet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"Mannfjoldi"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Lestur</a:t>
            </a:r>
            <a:r>
              <a:rPr/>
              <a:t> </a:t>
            </a:r>
            <a:r>
              <a:rPr/>
              <a:t>gagna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Bandaríkin</a:t>
            </a:r>
            <a:r>
              <a:rPr/>
              <a:t> </a:t>
            </a:r>
            <a:r>
              <a:rPr/>
              <a:t>vs. Evrópa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Í Evrópu er algengt að ; sé notuð frekar en , til að skipta upp í dálka. </a:t>
            </a:r>
            <a:r>
              <a:rPr sz="1800">
                <a:latin typeface="Courier"/>
              </a:rPr>
              <a:t>read_csv</a:t>
            </a:r>
            <a:r>
              <a:rPr/>
              <a:t> notar hins vegar ,</a:t>
            </a:r>
          </a:p>
          <a:p>
            <a:pPr lvl="0" marL="0" indent="0">
              <a:buNone/>
            </a:pPr>
            <a:r>
              <a:rPr/>
              <a:t>Sæki gögn af Hagstofunni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visitala_slod &lt;-</a:t>
            </a:r>
            <a:r>
              <a:rPr sz="1800">
                <a:solidFill>
                  <a:srgbClr val="4070A0"/>
                </a:solidFill>
                <a:latin typeface="Courier"/>
              </a:rPr>
              <a:t> "https://px.hagstofa.is:443/pxis/sq/33e56e8b-e324-4928-9877-aa0022906fdc"</a:t>
            </a:r>
            <a:br/>
            <a:r>
              <a:rPr sz="1800">
                <a:latin typeface="Courier"/>
              </a:rPr>
              <a:t>vnv1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(visitala_slod)</a:t>
            </a:r>
            <a:br/>
            <a:r>
              <a:rPr sz="1800">
                <a:latin typeface="Courier"/>
              </a:rPr>
              <a:t>vnv1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1
##   `\xc1r";"M\xe1nu\xf0ur";"V\xedsitala neysluver\xf0s V\xedsitala`              
##   &lt;chr&gt;                                                                         
## 1 "1988\";\"Me\xf0altal \xe1rsins\";104.6\r\n\"1989\";\"Me\xf0altal \xe1rsins\"~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Lestur</a:t>
            </a:r>
            <a:r>
              <a:rPr/>
              <a:t> </a:t>
            </a:r>
            <a:r>
              <a:rPr/>
              <a:t>gagna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Bandaríkin</a:t>
            </a:r>
            <a:r>
              <a:rPr/>
              <a:t> </a:t>
            </a:r>
            <a:r>
              <a:rPr/>
              <a:t>vs. Evrópa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Lausnin er að nota </a:t>
            </a:r>
            <a:r>
              <a:rPr sz="1800">
                <a:latin typeface="Courier"/>
              </a:rPr>
              <a:t>read_csv2</a:t>
            </a:r>
            <a:r>
              <a:rPr/>
              <a:t> sem notar ; til að skipta upp í dálka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vnv2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read_csv2</a:t>
            </a:r>
            <a:r>
              <a:rPr sz="1800">
                <a:latin typeface="Courier"/>
              </a:rPr>
              <a:t>(visitala_slod)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(vnv2,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 x 3
##   `\xc1r` `M\xe1nu\xf0ur`         `V\xedsitala neysluver\xf0s V\xedsitala`
##     &lt;dbl&gt; &lt;chr&gt;                   &lt;chr&gt;                                   
## 1    1988 "Me\xf0altal \xe1rsins" 104.6                                   
## 2    1989 "Me\xf0altal \xe1rsins" 126.7                                   
## 3    1990 "Me\xf0altal \xe1rsins" 145.5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Af</a:t>
            </a:r>
            <a:r>
              <a:rPr/>
              <a:t> </a:t>
            </a:r>
            <a:r>
              <a:rPr/>
              <a:t>hverju</a:t>
            </a:r>
            <a:r>
              <a:rPr/>
              <a:t> </a:t>
            </a:r>
            <a:r>
              <a:rPr/>
              <a:t>gagnavísindi?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Gögn eru alls staðar í dag og varla hægt að finna fyrirtæki sem ekki er með safn af gögnum.</a:t>
            </a:r>
          </a:p>
          <a:p>
            <a:pPr lvl="0" marL="0" indent="0">
              <a:buNone/>
            </a:pPr>
            <a:r>
              <a:rPr/>
              <a:t>Forrit eins og R, og allir pakkarnir sem í boði eru, auk reiknigetu tölva hefur leitt til þess að nær hver sem er getur framkvæmt tiltölulega flókna útreikninga án þess að hafa bakgrunn í forritun.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Lestur</a:t>
            </a:r>
            <a:r>
              <a:rPr/>
              <a:t> </a:t>
            </a:r>
            <a:r>
              <a:rPr/>
              <a:t>gagna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Kóðun</a:t>
            </a:r>
            <a:r>
              <a:rPr/>
              <a:t> </a:t>
            </a:r>
            <a:r>
              <a:rPr/>
              <a:t>(e.</a:t>
            </a:r>
            <a:r>
              <a:rPr/>
              <a:t> </a:t>
            </a:r>
            <a:r>
              <a:rPr/>
              <a:t>encoding)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Hér erum við komin í frekar flókið viðfangsefni.</a:t>
            </a:r>
            <a:br/>
            <a:r>
              <a:rPr/>
              <a:t>Lendum stundum í vandræðum með kóðun gagna og íslenska stafi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vnv3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read_csv2</a:t>
            </a:r>
            <a:r>
              <a:rPr sz="1800">
                <a:latin typeface="Courier"/>
              </a:rPr>
              <a:t>(visitala_slod, </a:t>
            </a:r>
            <a:r>
              <a:rPr sz="1800">
                <a:solidFill>
                  <a:srgbClr val="902000"/>
                </a:solidFill>
                <a:latin typeface="Courier"/>
              </a:rPr>
              <a:t>locale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locale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encoding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"latin1"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(vnv3,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 x 3
##      Ár Mánuður         `Vísitala neysluverðs Vísitala`
##   &lt;dbl&gt; &lt;chr&gt;           &lt;chr&gt;                          
## 1  1988 Meðaltal ársins 104.6                          
## 2  1989 Meðaltal ársins 126.7                          
## 3  1990 Meðaltal ársins 145.5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Lestur</a:t>
            </a:r>
            <a:r>
              <a:rPr/>
              <a:t> </a:t>
            </a:r>
            <a:r>
              <a:rPr/>
              <a:t>stórra</a:t>
            </a:r>
            <a:r>
              <a:rPr/>
              <a:t> </a:t>
            </a:r>
            <a:r>
              <a:rPr/>
              <a:t>gagna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Gögnin sem við höfum lesið inn hér að framan eru mjög lítil</a:t>
            </a:r>
          </a:p>
          <a:p>
            <a:pPr lvl="0" marL="0" indent="0">
              <a:buNone/>
            </a:pPr>
            <a:r>
              <a:rPr/>
              <a:t>Það er ekki óalgengt að gögn séu nokkur hundruð MB eða jafnvel nokkur GB.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read_csv</a:t>
            </a:r>
            <a:r>
              <a:rPr/>
              <a:t> er hratt en það eru til leiðir sem eru enn sneggri að lesa inn gögn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vroom</a:t>
            </a:r>
            <a:r>
              <a:rPr/>
              <a:t> fallið í </a:t>
            </a:r>
            <a:r>
              <a:rPr b="1"/>
              <a:t>vroom</a:t>
            </a:r>
            <a:r>
              <a:rPr/>
              <a:t> pakkanum er mjög hratt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(vroom)</a:t>
            </a:r>
            <a:br/>
            <a:r>
              <a:rPr sz="1800">
                <a:latin typeface="Courier"/>
              </a:rPr>
              <a:t>stor_gogn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vroom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"stor_gogn.csv"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Lestur</a:t>
            </a:r>
            <a:r>
              <a:rPr/>
              <a:t> </a:t>
            </a:r>
            <a:r>
              <a:rPr/>
              <a:t>gagna</a:t>
            </a:r>
            <a:r>
              <a:rPr/>
              <a:t> </a:t>
            </a:r>
            <a:r>
              <a:rPr/>
              <a:t>úr</a:t>
            </a:r>
            <a:r>
              <a:rPr/>
              <a:t> </a:t>
            </a:r>
            <a:r>
              <a:rPr/>
              <a:t>gagnagrunnum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Gögn eru oft geymd í gagnagrunnum</a:t>
            </a:r>
          </a:p>
          <a:p>
            <a:pPr lvl="0" marL="0" indent="0">
              <a:buNone/>
            </a:pPr>
            <a:r>
              <a:rPr/>
              <a:t>Auðvelt að lesa gögn beint úr gagnagrunni inn í R</a:t>
            </a:r>
          </a:p>
          <a:p>
            <a:pPr lvl="0" marL="0" indent="0">
              <a:buNone/>
            </a:pPr>
            <a:r>
              <a:rPr/>
              <a:t>Getur verið mikið vesen í upphafi að koma á tengingu við gagnagrunn. Best er að fá aðstöð frá tölvusérfræðingi fyrirtækisins.</a:t>
            </a:r>
          </a:p>
          <a:p>
            <a:pPr lvl="0" marL="0" indent="0">
              <a:buNone/>
            </a:pPr>
            <a:r>
              <a:rPr/>
              <a:t>Á </a:t>
            </a:r>
            <a:r>
              <a:rPr>
                <a:hlinkClick r:id="rId2"/>
              </a:rPr>
              <a:t>https://db.rstudio.com/</a:t>
            </a:r>
            <a:r>
              <a:rPr/>
              <a:t> eru allar upplýsingar sem þarf til að tengjast þeim gagnagrunni sem er notaður í ykkar fyrirtæki/stofnun.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Lestur</a:t>
            </a:r>
            <a:r>
              <a:rPr/>
              <a:t> </a:t>
            </a:r>
            <a:r>
              <a:rPr/>
              <a:t>gagna</a:t>
            </a:r>
            <a:r>
              <a:rPr/>
              <a:t> </a:t>
            </a:r>
            <a:r>
              <a:rPr/>
              <a:t>úr</a:t>
            </a:r>
            <a:r>
              <a:rPr/>
              <a:t> </a:t>
            </a:r>
            <a:r>
              <a:rPr/>
              <a:t>gagnagrunnum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Eftir að búið er að koma á tengingu við gagnagrunninn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con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DBI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dbConnect</a:t>
            </a:r>
            <a:r>
              <a:rPr sz="1800">
                <a:latin typeface="Courier"/>
              </a:rPr>
              <a:t>(odbc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odbc</a:t>
            </a:r>
            <a:r>
              <a:rPr sz="1800">
                <a:latin typeface="Courier"/>
              </a:rPr>
              <a:t>(),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Driver  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"[your driver's name]"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Server  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"[your server's path]"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UID      =</a:t>
            </a:r>
            <a:r>
              <a:rPr sz="1800">
                <a:latin typeface="Courier"/>
              </a:rPr>
              <a:t> rstudioapi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askForPassword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"Database user"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PWD      =</a:t>
            </a:r>
            <a:r>
              <a:rPr sz="1800">
                <a:latin typeface="Courier"/>
              </a:rPr>
              <a:t> rstudioapi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askForPassword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"Database password"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Port    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3306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Viljum sækja gagnasettið </a:t>
            </a:r>
            <a:r>
              <a:rPr i="1"/>
              <a:t>felagatal</a:t>
            </a:r>
            <a:r>
              <a:rPr/>
              <a:t>. Notum </a:t>
            </a:r>
            <a:r>
              <a:rPr sz="1800">
                <a:latin typeface="Courier"/>
              </a:rPr>
              <a:t>tbl</a:t>
            </a:r>
            <a:r>
              <a:rPr/>
              <a:t> fallið til þess.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felagatal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tbl</a:t>
            </a:r>
            <a:r>
              <a:rPr sz="1800">
                <a:latin typeface="Courier"/>
              </a:rPr>
              <a:t>(con, </a:t>
            </a:r>
            <a:r>
              <a:rPr sz="1800">
                <a:solidFill>
                  <a:srgbClr val="4070A0"/>
                </a:solidFill>
                <a:latin typeface="Courier"/>
              </a:rPr>
              <a:t>"felagatal"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Ef felagatal er mjög stórt gagnasett þá get ég valið hvað ég vil áður en ég endanlega sæki gögnin inn í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felagatal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tbl</a:t>
            </a:r>
            <a:r>
              <a:rPr sz="1800">
                <a:latin typeface="Courier"/>
              </a:rPr>
              <a:t>(con, </a:t>
            </a:r>
            <a:r>
              <a:rPr sz="1800">
                <a:solidFill>
                  <a:srgbClr val="4070A0"/>
                </a:solidFill>
                <a:latin typeface="Courier"/>
              </a:rPr>
              <a:t>"felagatal"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(kennitala, laun, aldur)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(aldur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collect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Búa</a:t>
            </a:r>
            <a:r>
              <a:rPr/>
              <a:t> </a:t>
            </a:r>
            <a:r>
              <a:rPr/>
              <a:t>til</a:t>
            </a:r>
            <a:r>
              <a:rPr/>
              <a:t> </a:t>
            </a:r>
            <a:r>
              <a:rPr/>
              <a:t>eigin</a:t>
            </a:r>
            <a:r>
              <a:rPr/>
              <a:t> </a:t>
            </a:r>
            <a:r>
              <a:rPr/>
              <a:t>föll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Höfum notað nokkur innbyggði föll í R fram að þessu.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mean</a:t>
            </a:r>
            <a:r>
              <a:rPr/>
              <a:t>, </a:t>
            </a:r>
            <a:r>
              <a:rPr sz="1800">
                <a:latin typeface="Courier"/>
              </a:rPr>
              <a:t>dim</a:t>
            </a:r>
            <a:r>
              <a:rPr/>
              <a:t>, </a:t>
            </a:r>
            <a:r>
              <a:rPr sz="1800">
                <a:latin typeface="Courier"/>
              </a:rPr>
              <a:t>nrow</a:t>
            </a:r>
            <a:r>
              <a:rPr/>
              <a:t>, </a:t>
            </a:r>
            <a:r>
              <a:rPr sz="1800">
                <a:latin typeface="Courier"/>
              </a:rPr>
              <a:t>sum</a:t>
            </a:r>
            <a:r>
              <a:rPr/>
              <a:t> og fleiri</a:t>
            </a:r>
          </a:p>
          <a:p>
            <a:pPr lvl="0" marL="0" indent="0">
              <a:buNone/>
            </a:pPr>
            <a:r>
              <a:rPr/>
              <a:t>Stundum kemur fyrir að það eru ekki til föll fyrir það sem við viljum reikna</a:t>
            </a:r>
          </a:p>
          <a:p>
            <a:pPr lvl="0" marL="0" indent="0">
              <a:buNone/>
            </a:pPr>
            <a:r>
              <a:rPr/>
              <a:t>Föll eru mikilvæg þegar kemur að því að reikna eitthvað aftur og aftur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x er kallað input eða argument í fallið</a:t>
            </a:r>
            <a:br/>
            <a:r>
              <a:rPr sz="1800">
                <a:latin typeface="Courier"/>
              </a:rPr>
              <a:t>margf_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(x) {</a:t>
            </a:r>
            <a:br/>
            <a:r>
              <a:rPr sz="1800">
                <a:latin typeface="Courier"/>
              </a:rPr>
              <a:t>  x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margf_1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8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Búa</a:t>
            </a:r>
            <a:r>
              <a:rPr/>
              <a:t> </a:t>
            </a:r>
            <a:r>
              <a:rPr/>
              <a:t>til</a:t>
            </a:r>
            <a:r>
              <a:rPr/>
              <a:t> </a:t>
            </a:r>
            <a:r>
              <a:rPr/>
              <a:t>eigin</a:t>
            </a:r>
            <a:r>
              <a:rPr/>
              <a:t> </a:t>
            </a:r>
            <a:r>
              <a:rPr/>
              <a:t>föll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Getum haft eins mörg </a:t>
            </a:r>
            <a:r>
              <a:rPr i="1"/>
              <a:t>input</a:t>
            </a:r>
            <a:r>
              <a:rPr/>
              <a:t> og við viljum. Notum </a:t>
            </a:r>
            <a:r>
              <a:rPr sz="1800">
                <a:latin typeface="Courier"/>
              </a:rPr>
              <a:t>paste</a:t>
            </a:r>
            <a:r>
              <a:rPr/>
              <a:t> fallið til að skeita saman texta og útkomunni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margf_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(x, y) {</a:t>
            </a:r>
            <a:br/>
            <a:r>
              <a:rPr sz="1800">
                <a:latin typeface="Courier"/>
              </a:rPr>
              <a:t>  m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y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"Útkoman er"</a:t>
            </a:r>
            <a:r>
              <a:rPr sz="1800">
                <a:latin typeface="Courier"/>
              </a:rPr>
              <a:t>, m)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margf_2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"Útkoman er 12"</a:t>
            </a:r>
          </a:p>
          <a:p>
            <a:pPr lvl="0" marL="0" indent="0">
              <a:buNone/>
            </a:pPr>
            <a:r>
              <a:rPr/>
              <a:t>Athugið að það sem við búum til inní fallinu, breytan </a:t>
            </a:r>
            <a:r>
              <a:rPr b="1"/>
              <a:t>m</a:t>
            </a:r>
            <a:r>
              <a:rPr/>
              <a:t> hérna, er ekki hægt að nota fyrir utan fallið.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Föll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Hverju</a:t>
            </a:r>
            <a:r>
              <a:rPr/>
              <a:t> </a:t>
            </a:r>
            <a:r>
              <a:rPr/>
              <a:t>skilar</a:t>
            </a:r>
            <a:r>
              <a:rPr/>
              <a:t> </a:t>
            </a:r>
            <a:r>
              <a:rPr/>
              <a:t>fallið?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Við tölum um </a:t>
            </a:r>
            <a:r>
              <a:rPr i="1"/>
              <a:t>return value</a:t>
            </a:r>
            <a:r>
              <a:rPr/>
              <a:t> í falli. Þ.e. hverju skilar fallið til okkar.</a:t>
            </a:r>
          </a:p>
          <a:p>
            <a:pPr lvl="0" marL="0" indent="0">
              <a:buNone/>
            </a:pPr>
            <a:r>
              <a:rPr/>
              <a:t>Á glærunni á undan var </a:t>
            </a:r>
            <a:r>
              <a:rPr i="1"/>
              <a:t>return value</a:t>
            </a:r>
            <a:r>
              <a:rPr/>
              <a:t> seinasta línan í fallinu.</a:t>
            </a:r>
          </a:p>
          <a:p>
            <a:pPr lvl="0" marL="0" indent="0">
              <a:buNone/>
            </a:pPr>
            <a:r>
              <a:rPr/>
              <a:t>Til að það fari ekki milli mála hverju fallið á að skila er gott að nota </a:t>
            </a:r>
            <a:r>
              <a:rPr sz="1800">
                <a:latin typeface="Courier"/>
              </a:rPr>
              <a:t>return</a:t>
            </a:r>
            <a:r>
              <a:rPr/>
              <a:t> skipunina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margf_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(x, y) {</a:t>
            </a:r>
            <a:br/>
            <a:r>
              <a:rPr sz="1800">
                <a:latin typeface="Courier"/>
              </a:rPr>
              <a:t>  m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y</a:t>
            </a:r>
            <a:br/>
            <a:r>
              <a:rPr sz="1800">
                <a:latin typeface="Courier"/>
              </a:rPr>
              <a:t>  utkoma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"Útkoman er"</a:t>
            </a:r>
            <a:r>
              <a:rPr sz="1800">
                <a:latin typeface="Courier"/>
              </a:rPr>
              <a:t>, m)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(utkoma)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Fallið hættir eftir return() og mun ekki keyra það sem er er fyrir aftan</a:t>
            </a:r>
            <a:br/>
            <a:r>
              <a:rPr sz="1800">
                <a:latin typeface="Courier"/>
              </a:rPr>
              <a:t>  x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margf_3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"Útkoman er 30"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Búa</a:t>
            </a:r>
            <a:r>
              <a:rPr/>
              <a:t> </a:t>
            </a:r>
            <a:r>
              <a:rPr/>
              <a:t>til</a:t>
            </a:r>
            <a:r>
              <a:rPr/>
              <a:t> </a:t>
            </a:r>
            <a:r>
              <a:rPr/>
              <a:t>eigin</a:t>
            </a:r>
            <a:r>
              <a:rPr/>
              <a:t> </a:t>
            </a:r>
            <a:r>
              <a:rPr/>
              <a:t>föll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grunnfjarhaed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389520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515172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603132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653388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fritekjumork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4020975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5318065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6226026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6744861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husnaedisbaetur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(fjoldi, tekjur, </a:t>
            </a:r>
            <a:r>
              <a:rPr sz="1800">
                <a:solidFill>
                  <a:srgbClr val="902000"/>
                </a:solidFill>
                <a:latin typeface="Courier"/>
              </a:rPr>
              <a:t>eignir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leiga) {</a:t>
            </a:r>
            <a:br/>
            <a:r>
              <a:rPr sz="1800">
                <a:latin typeface="Courier"/>
              </a:rPr>
              <a:t>  grunnur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grunnfjarhaed[fjoldi]</a:t>
            </a:r>
            <a:br/>
            <a:r>
              <a:rPr sz="1800">
                <a:latin typeface="Courier"/>
              </a:rPr>
              <a:t>  mork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fritekjumork[fjoldi]</a:t>
            </a:r>
            <a:br/>
            <a:r>
              <a:rPr sz="1800">
                <a:latin typeface="Courier"/>
              </a:rPr>
              <a:t>  skerding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ifelse</a:t>
            </a:r>
            <a:r>
              <a:rPr sz="1800">
                <a:latin typeface="Courier"/>
              </a:rPr>
              <a:t>(tekjur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mork, </a:t>
            </a:r>
            <a:r>
              <a:rPr sz="1800">
                <a:solidFill>
                  <a:srgbClr val="40A070"/>
                </a:solidFill>
                <a:latin typeface="Courier"/>
              </a:rPr>
              <a:t>0.11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(tekjur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mork),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baetur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(grunnur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skerding)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br/>
            <a:r>
              <a:rPr sz="1800">
                <a:latin typeface="Courier"/>
              </a:rPr>
              <a:t>  baetur_final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ifelse</a:t>
            </a:r>
            <a:r>
              <a:rPr sz="1800">
                <a:latin typeface="Courier"/>
              </a:rPr>
              <a:t>(baetur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0.75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leiga, </a:t>
            </a:r>
            <a:r>
              <a:rPr sz="1800">
                <a:solidFill>
                  <a:srgbClr val="40A070"/>
                </a:solidFill>
                <a:latin typeface="Courier"/>
              </a:rPr>
              <a:t>0.75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leiga, baetur)</a:t>
            </a:r>
            <a:br/>
            <a:r>
              <a:rPr sz="1800">
                <a:latin typeface="Courier"/>
              </a:rPr>
              <a:t>  baetur_pretty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prettyNum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round</a:t>
            </a:r>
            <a:r>
              <a:rPr sz="1800">
                <a:latin typeface="Courier"/>
              </a:rPr>
              <a:t>(baetur_final,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big.mark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"."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4070A0"/>
                </a:solidFill>
                <a:latin typeface="Courier"/>
              </a:rPr>
              <a:t>"kr."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(baetur_pretty)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husnaedisbaetur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fjoldi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tekjur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520000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leiga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180000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"12.119 kr."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RMarkdown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Markdown er tól inní RStudio til að búa til skrýslur, kynningar, heimasíður eða lifandi mælaborð.</a:t>
            </a:r>
          </a:p>
          <a:p>
            <a:pPr lvl="0" marL="0" indent="0">
              <a:buNone/>
            </a:pPr>
            <a:r>
              <a:rPr/>
              <a:t>Það sem gerir RMardown svona öflugt er að það býður uppá að skrifa texta og R kóða á sama stað</a:t>
            </a:r>
          </a:p>
          <a:p>
            <a:pPr lvl="0" marL="0" indent="0">
              <a:buNone/>
            </a:pPr>
            <a:r>
              <a:rPr/>
              <a:t>Þessar glærur eru búnar til með R Markdown (ioslides_presentation)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_1_img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35300"/>
            <a:ext cx="82296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 að búa til RMarkdown skjal veljum við græna plúsinn uppí vinstra horninu </a:t>
            </a:r>
            <a:br/>
            <a:r>
              <a:rPr>
                <a:hlinkClick r:id="rId2"/>
              </a:rPr>
              <a:t>R Markdown Cheat Sheet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RMarkdown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 “Kynning á Project A”</a:t>
            </a:r>
            <a:br/>
            <a:r>
              <a:rPr/>
              <a:t>author: “Hagdeild”</a:t>
            </a:r>
            <a:br/>
            <a:r>
              <a:rPr/>
              <a:t>date: “Október 2020”</a:t>
            </a:r>
            <a:br/>
            <a:r>
              <a:rPr/>
              <a:t>output: pdf_document</a:t>
            </a:r>
          </a:p>
          <a:p>
            <a:pPr lvl="0" marL="0" indent="0">
              <a:buNone/>
            </a:pPr>
            <a:r>
              <a:rPr/>
              <a:t>Skýrslur:</a:t>
            </a:r>
          </a:p>
          <a:p>
            <a:pPr lvl="1"/>
            <a:r>
              <a:rPr i="1"/>
              <a:t>pdf_document</a:t>
            </a:r>
          </a:p>
          <a:p>
            <a:pPr lvl="1"/>
            <a:r>
              <a:rPr i="1"/>
              <a:t>html_document</a:t>
            </a:r>
          </a:p>
          <a:p>
            <a:pPr lvl="1"/>
            <a:r>
              <a:rPr i="1"/>
              <a:t>word_document</a:t>
            </a:r>
          </a:p>
          <a:p>
            <a:pPr lvl="0" marL="0" indent="0">
              <a:buNone/>
            </a:pPr>
            <a:r>
              <a:rPr/>
              <a:t>Kynningar:</a:t>
            </a:r>
          </a:p>
          <a:p>
            <a:pPr lvl="1"/>
            <a:r>
              <a:rPr i="1"/>
              <a:t>powerpoint_presentation</a:t>
            </a:r>
          </a:p>
          <a:p>
            <a:pPr lvl="1"/>
            <a:r>
              <a:rPr i="1"/>
              <a:t>ioslides_presentation</a:t>
            </a:r>
          </a:p>
          <a:p>
            <a:pPr lvl="1"/>
            <a:r>
              <a:rPr i="1"/>
              <a:t>beamer_presentatin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RMarkdown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YAML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Efnisyfirlit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PDF skjal: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output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pdf_document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>
                <a:latin typeface="Courier"/>
              </a:rPr>
              <a:t>toc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true</a:t>
            </a:r>
            <a:br/>
            <a:r>
              <a:rPr sz="1800">
                <a:latin typeface="Courier"/>
              </a:rPr>
              <a:t>    number_sections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true</a:t>
            </a:r>
          </a:p>
          <a:p>
            <a:pPr lvl="0" marL="0" indent="0">
              <a:buNone/>
            </a:pPr>
            <a:r>
              <a:rPr/>
              <a:t>HTML skjal: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output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html_document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>
                <a:latin typeface="Courier"/>
              </a:rPr>
              <a:t>toc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true</a:t>
            </a:r>
            <a:br/>
            <a:r>
              <a:rPr sz="1800">
                <a:latin typeface="Courier"/>
              </a:rPr>
              <a:t>    toc_float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true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RMarkdown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*skáletrað*</a:t>
            </a:r>
            <a:r>
              <a:rPr/>
              <a:t> -&gt; </a:t>
            </a:r>
            <a:r>
              <a:rPr i="1"/>
              <a:t>skáletrað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**feitletrað**</a:t>
            </a:r>
            <a:r>
              <a:rPr/>
              <a:t> -&gt; </a:t>
            </a:r>
            <a:r>
              <a:rPr b="1"/>
              <a:t>feitletrað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***feit- og skáletrað**</a:t>
            </a:r>
            <a:r>
              <a:rPr/>
              <a:t> -&gt; </a:t>
            </a:r>
            <a:r>
              <a:rPr b="1" i="1"/>
              <a:t>feit- og skáletrað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[MBL](www.mbl.is)</a:t>
            </a:r>
            <a:r>
              <a:rPr/>
              <a:t> -&gt; </a:t>
            </a:r>
            <a:r>
              <a:rPr>
                <a:hlinkClick r:id="rId2"/>
              </a:rPr>
              <a:t>MBL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RMarkdown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 að búa til kafla (headings) notum við (#)</a:t>
            </a:r>
          </a:p>
          <a:p>
            <a:pPr lvl="0" marL="0" indent="0">
              <a:buNone/>
            </a:pPr>
            <a:r>
              <a:rPr/>
              <a:t>Stærð kaflaheitis er stjórnað með fjölda (#). RMarkdown notar þetta til að númera kafla rétt og birta í efnisyfirliti.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Header 1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Header 2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### Header 3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#### Header 4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Item 1</a:t>
            </a:r>
          </a:p>
          <a:p>
            <a:pPr lvl="1">
              <a:buAutoNum type="arabicPeriod"/>
            </a:pPr>
            <a:r>
              <a:rPr/>
              <a:t>Item 2</a:t>
            </a:r>
          </a:p>
          <a:p>
            <a:pPr lvl="1">
              <a:buAutoNum type="arabicPeriod"/>
            </a:pPr>
            <a:r>
              <a:rPr/>
              <a:t>Item 3</a:t>
            </a:r>
          </a:p>
          <a:p>
            <a:pPr lvl="2"/>
            <a:r>
              <a:rPr/>
              <a:t>Item 3a</a:t>
            </a:r>
          </a:p>
          <a:p>
            <a:pPr lvl="2"/>
            <a:r>
              <a:rPr/>
              <a:t>Item 3b</a:t>
            </a:r>
          </a:p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  <a:p>
            <a:pPr lvl="2"/>
            <a:r>
              <a:rPr/>
              <a:t>Item 2a</a:t>
            </a:r>
          </a:p>
          <a:p>
            <a:pPr lvl="2"/>
            <a:r>
              <a:rPr/>
              <a:t>Item 2b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RMarkdown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Listi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Búum til lista með því að nota (-) eða (*).</a:t>
            </a:r>
            <a:br/>
            <a:r>
              <a:rPr/>
              <a:t>Sub-item er búið til með því að nota tvö tab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Item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Sub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item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Item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Item</a:t>
            </a:r>
          </a:p>
          <a:p>
            <a:pPr lvl="1"/>
            <a:r>
              <a:rPr/>
              <a:t>Item</a:t>
            </a:r>
          </a:p>
          <a:p>
            <a:pPr lvl="2"/>
            <a:r>
              <a:rPr/>
              <a:t>Sub-item</a:t>
            </a:r>
          </a:p>
          <a:p>
            <a:pPr lvl="1"/>
            <a:r>
              <a:rPr/>
              <a:t>Item</a:t>
            </a:r>
          </a:p>
          <a:p>
            <a:pPr lvl="1"/>
            <a:r>
              <a:rPr/>
              <a:t>Item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RMarkdown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Búum til númeraðan lista með því að nota tölustaf og punkt (tvö tab fyrir sub-item)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1.</a:t>
            </a:r>
            <a:r>
              <a:rPr sz="1800">
                <a:latin typeface="Courier"/>
              </a:rPr>
              <a:t> Item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solidFill>
                  <a:srgbClr val="40A070"/>
                </a:solidFill>
                <a:latin typeface="Courier"/>
              </a:rPr>
              <a:t>2.</a:t>
            </a:r>
            <a:r>
              <a:rPr sz="1800">
                <a:latin typeface="Courier"/>
              </a:rPr>
              <a:t> Item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solidFill>
                  <a:srgbClr val="40A070"/>
                </a:solidFill>
                <a:latin typeface="Courier"/>
              </a:rPr>
              <a:t>3.</a:t>
            </a:r>
            <a:r>
              <a:rPr sz="1800">
                <a:latin typeface="Courier"/>
              </a:rPr>
              <a:t> Item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Item 3a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Item 3b</a:t>
            </a:r>
          </a:p>
          <a:p>
            <a:pPr lvl="1">
              <a:buAutoNum type="arabicPeriod"/>
            </a:pPr>
            <a:r>
              <a:rPr/>
              <a:t>Item 1</a:t>
            </a:r>
          </a:p>
          <a:p>
            <a:pPr lvl="1">
              <a:buAutoNum type="arabicPeriod"/>
            </a:pPr>
            <a:r>
              <a:rPr/>
              <a:t>Item 2</a:t>
            </a:r>
          </a:p>
          <a:p>
            <a:pPr lvl="1">
              <a:buAutoNum type="arabicPeriod"/>
            </a:pPr>
            <a:r>
              <a:rPr/>
              <a:t>Item 3</a:t>
            </a:r>
          </a:p>
          <a:p>
            <a:pPr lvl="2"/>
            <a:r>
              <a:rPr/>
              <a:t>Item 3a</a:t>
            </a:r>
          </a:p>
          <a:p>
            <a:pPr lvl="2"/>
            <a:r>
              <a:rPr/>
              <a:t>Item 3b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Shortcut til að búa til code chunk: Alt + Ctrl + i (Cmd + Option + i)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de_chun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13100"/>
            <a:ext cx="8229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Data scientist</a:t>
            </a:r>
            <a:r>
              <a:rPr/>
              <a:t> raðaðist sem </a:t>
            </a:r>
            <a:r>
              <a:rPr i="1"/>
              <a:t>Best job in America</a:t>
            </a:r>
            <a:r>
              <a:rPr/>
              <a:t> fjögur ár í röð, 2016-2019 og í þriðja sæti árið 2020 (skv. Glassdoor)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echo = FALSE</a:t>
            </a:r>
            <a:br/>
            <a:r>
              <a:rPr/>
              <a:t>birtir niðurstöður en ekki kóðann</a:t>
            </a:r>
          </a:p>
          <a:p>
            <a:pPr lvl="1"/>
            <a:r>
              <a:rPr sz="1800">
                <a:latin typeface="Courier"/>
              </a:rPr>
              <a:t>message = FALSE</a:t>
            </a:r>
            <a:br/>
            <a:r>
              <a:rPr/>
              <a:t>kemur í veg fyrir skilaboð birtist í niðurstöðum</a:t>
            </a:r>
          </a:p>
          <a:p>
            <a:pPr lvl="1"/>
            <a:r>
              <a:rPr sz="1800">
                <a:latin typeface="Courier"/>
              </a:rPr>
              <a:t>warning = FALSE</a:t>
            </a:r>
            <a:br/>
            <a:r>
              <a:rPr/>
              <a:t>kemur í veg fyrir að viðvaranir birtist í niðurstöðum</a:t>
            </a:r>
          </a:p>
          <a:p>
            <a:pPr lvl="1"/>
            <a:r>
              <a:rPr sz="1800">
                <a:latin typeface="Courier"/>
              </a:rPr>
              <a:t>eval = TRUE</a:t>
            </a:r>
            <a:br/>
            <a:r>
              <a:rPr/>
              <a:t>segir til um hvort keyra eigi kóðan og birta niðurstöðurnar eða ekki. Gott fyrir kennslu til að sýna kóðan án þess að hann keyri.</a:t>
            </a:r>
          </a:p>
          <a:p>
            <a:pPr lvl="1"/>
            <a:r>
              <a:rPr sz="1800">
                <a:latin typeface="Courier"/>
              </a:rPr>
              <a:t>include = FALSE</a:t>
            </a:r>
            <a:br/>
            <a:r>
              <a:rPr/>
              <a:t>kemur í veg fyrir að kóðin eða niðurstaðan birtist í skýrslunni en hægt að nota niðurstöðuna annars staðar</a:t>
            </a:r>
          </a:p>
          <a:p>
            <a:pPr lvl="1"/>
            <a:r>
              <a:rPr sz="1800">
                <a:latin typeface="Courier"/>
              </a:rPr>
              <a:t>cache = TRUE</a:t>
            </a:r>
            <a:br/>
            <a:r>
              <a:rPr/>
              <a:t>Ef útreikningar í skjalinu taka mjög langan tíma er hægt að geyma þá. Þannig þarf R ekki að reikna allt aftur ef þú keyrir aftur skjalið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fig.height og fig.width stjórna hæð og breitt mynda í tommum</a:t>
            </a:r>
          </a:p>
          <a:p>
            <a:pPr lvl="0" marL="0" indent="0">
              <a:buNone/>
            </a:pPr>
            <a:r>
              <a:rPr/>
              <a:t>Sjálfvalið er fig.height = 5 og fig.width = 7</a:t>
            </a:r>
          </a:p>
          <a:p>
            <a:pPr lvl="0" marL="0" indent="0">
              <a:buNone/>
            </a:pPr>
            <a:r>
              <a:rPr/>
              <a:t>Hægt að breyta í hverju code chunk-i fyrir sig eða fyrir allt skjalið með því að setja viðeigandi fig.height / fig.width inn í </a:t>
            </a:r>
            <a:r>
              <a:rPr sz="1800">
                <a:latin typeface="Courier"/>
              </a:rPr>
              <a:t>knitr::opts_chunk$set</a:t>
            </a:r>
            <a:r>
              <a:rPr/>
              <a:t> efst í kjalinu.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>
                <a:latin typeface="Courier"/>
              </a:rPr>
              <a:t>opts_chunk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 b="1">
                <a:solidFill>
                  <a:srgbClr val="007020"/>
                </a:solidFill>
                <a:latin typeface="Courier"/>
              </a:rPr>
              <a:t>set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echo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message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warning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fig.height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fig.width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RMarkdown</a:t>
            </a:r>
            <a:r>
              <a:rPr/>
              <a:t> </a:t>
            </a:r>
            <a:r>
              <a:rPr/>
              <a:t>inline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Með R Markdown er hægt að nota inline code. Það þýðir að hægt er að vitna í niðurstöður útreiknina í texta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dags_idag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lubridate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today</a:t>
            </a:r>
            <a:r>
              <a:rPr sz="1800">
                <a:latin typeface="Courier"/>
              </a:rPr>
              <a:t>() </a:t>
            </a:r>
            <a:r>
              <a:rPr sz="1800" i="1">
                <a:solidFill>
                  <a:srgbClr val="60A0B0"/>
                </a:solidFill>
                <a:latin typeface="Courier"/>
              </a:rPr>
              <a:t># today() er fall úr lubridate pakkanum</a:t>
            </a:r>
            <a:br/>
            <a:r>
              <a:rPr sz="1800">
                <a:latin typeface="Courier"/>
              </a:rPr>
              <a:t>jol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"2020-12-24"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dagar_til_jola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jol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dags_idag</a:t>
            </a:r>
          </a:p>
          <a:p>
            <a:pPr lvl="0" marL="0" indent="0">
              <a:buNone/>
            </a:pPr>
            <a:r>
              <a:rPr/>
              <a:t>Til að vitna í niðurstöður notum við </a:t>
            </a:r>
            <a:r>
              <a:rPr sz="1800">
                <a:latin typeface="Courier"/>
              </a:rPr>
              <a:t>`r dagar_til_jola`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Til að fá kommurnar: AltGr + `</a:t>
            </a:r>
          </a:p>
          <a:p>
            <a:pPr lvl="0" marL="0" indent="0">
              <a:buNone/>
            </a:pPr>
            <a:r>
              <a:rPr/>
              <a:t>Í dag eru 206 dagar til jóla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Búa</a:t>
            </a:r>
            <a:r>
              <a:rPr/>
              <a:t> </a:t>
            </a:r>
            <a:r>
              <a:rPr/>
              <a:t>til</a:t>
            </a:r>
            <a:r>
              <a:rPr/>
              <a:t> </a:t>
            </a:r>
            <a:r>
              <a:rPr/>
              <a:t>skjalið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 að búa til skjalið ýtum við á Knit takkann. Einnig hægt að velja þríhyrningin og velja annað form.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ni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81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Töflur</a:t>
            </a:r>
            <a:r>
              <a:rPr/>
              <a:t> </a:t>
            </a:r>
            <a:r>
              <a:rPr/>
              <a:t>í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skjölum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 að birta töflur í R markdown skjölum notum við </a:t>
            </a:r>
            <a:r>
              <a:rPr b="1"/>
              <a:t>knitr</a:t>
            </a:r>
            <a:r>
              <a:rPr/>
              <a:t> og </a:t>
            </a:r>
            <a:r>
              <a:rPr b="1"/>
              <a:t>kableExtra</a:t>
            </a:r>
            <a:r>
              <a:rPr/>
              <a:t> pakkana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mtcars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() </a:t>
            </a:r>
            <a:r>
              <a:rPr sz="1800" i="1">
                <a:solidFill>
                  <a:srgbClr val="60A0B0"/>
                </a:solidFill>
                <a:latin typeface="Courier"/>
              </a:rPr>
              <a:t># kable() er fall úr knitr pakkanum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qsec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carb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Mazda</a:t>
                      </a:r>
                      <a:r>
                        <a:rPr/>
                        <a:t> </a:t>
                      </a:r>
                      <a:r>
                        <a:rPr/>
                        <a:t>RX4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Mazda</a:t>
                      </a:r>
                      <a:r>
                        <a:rPr/>
                        <a:t> </a:t>
                      </a:r>
                      <a:r>
                        <a:rPr/>
                        <a:t>RX4</a:t>
                      </a:r>
                      <a:r>
                        <a:rPr/>
                        <a:t> </a:t>
                      </a:r>
                      <a:r>
                        <a:rPr/>
                        <a:t>Wag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Datsun</a:t>
                      </a:r>
                      <a:r>
                        <a:rPr/>
                        <a:t> </a:t>
                      </a:r>
                      <a:r>
                        <a:rPr/>
                        <a:t>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Ítarefni fyrir PDF skjöl</a:t>
            </a:r>
          </a:p>
          <a:p>
            <a:pPr lvl="0" marL="0" indent="0">
              <a:buNone/>
            </a:pPr>
            <a:r>
              <a:rPr>
                <a:hlinkClick r:id="rId3"/>
              </a:rPr>
              <a:t>Ítarefni fyrir HTML skjöl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Af</a:t>
            </a:r>
            <a:r>
              <a:rPr/>
              <a:t> </a:t>
            </a:r>
            <a:r>
              <a:rPr/>
              <a:t>hverju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er eitt vinsælasta forritið í gagnavísindum</a:t>
            </a:r>
          </a:p>
          <a:p>
            <a:pPr lvl="0" marL="0" indent="0">
              <a:buNone/>
            </a:pPr>
            <a:r>
              <a:rPr/>
              <a:t>Öflugt forrit með gríðarlega stórt samfélag sem nennir að aðstoða þig hvenær sem er</a:t>
            </a:r>
            <a:br/>
            <a:r>
              <a:rPr/>
              <a:t>- </a:t>
            </a:r>
            <a:r>
              <a:rPr>
                <a:hlinkClick r:id="rId2"/>
              </a:rPr>
              <a:t>https://stackoverflow.com/</a:t>
            </a:r>
            <a:br/>
            <a:r>
              <a:rPr/>
              <a:t>- </a:t>
            </a:r>
            <a:r>
              <a:rPr>
                <a:hlinkClick r:id="rId3"/>
              </a:rPr>
              <a:t>https://community.rstudio.com/</a:t>
            </a:r>
          </a:p>
          <a:p>
            <a:pPr lvl="0" marL="0" indent="0">
              <a:buNone/>
            </a:pPr>
            <a:r>
              <a:rPr/>
              <a:t>Gerir þér kleift að nota eitt og sama forritið í að hreinsa gögn, framkvæma útreikninga, búa til gröf, búa til tölfræðilíkön og að lokum að setja allt saman í skýrslu, glærur eða gagnvirkt vefforrit (interactive web application)</a:t>
            </a:r>
          </a:p>
          <a:p>
            <a:pPr lvl="0" marL="0" indent="0">
              <a:buNone/>
            </a:pPr>
            <a:r>
              <a:rPr/>
              <a:t>Þessar glærur eru t.d. búnar til í R. Einnig hægt að búa til power point. Förum yfir það seinna í námskeiðinu.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samfélagið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 að læra nýja hluti er gott að fylgjast með því sem aðrir eru að gera.</a:t>
            </a:r>
          </a:p>
          <a:p>
            <a:pPr lvl="0" marL="0" indent="0">
              <a:buNone/>
            </a:pPr>
            <a:r>
              <a:rPr/>
              <a:t>Mikið af góðum upplýsingum að finna hér:</a:t>
            </a:r>
          </a:p>
          <a:p>
            <a:pPr lvl="1"/>
            <a:r>
              <a:rPr>
                <a:hlinkClick r:id="rId2"/>
              </a:rPr>
              <a:t>https://www.r-bloggers.com/</a:t>
            </a:r>
          </a:p>
          <a:p>
            <a:pPr lvl="1"/>
            <a:r>
              <a:rPr/>
              <a:t>#rstats á twitter</a:t>
            </a:r>
          </a:p>
          <a:p>
            <a:pPr lvl="1"/>
            <a:r>
              <a:rPr>
                <a:hlinkClick r:id="rId3"/>
              </a:rPr>
              <a:t>https://www.tidyverse.org/blog/</a:t>
            </a:r>
          </a:p>
          <a:p>
            <a:pPr lvl="1"/>
            <a:r>
              <a:rPr>
                <a:hlinkClick r:id="rId4"/>
              </a:rPr>
              <a:t>https://www.r-exercises.com/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Tími 1 - Inngangur að gagnavísindum og R</dc:title>
  <dc:creator>Viðar Ingason</dc:creator>
  <cp:keywords/>
  <dcterms:created xsi:type="dcterms:W3CDTF">2020-06-01T11:10:31Z</dcterms:created>
  <dcterms:modified xsi:type="dcterms:W3CDTF">2020-06-01T11:10:31Z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2/25/2020</vt:lpwstr>
  </property>
  <property fmtid="{D5CDD505-2E9C-101B-9397-08002B2CF9AE}" pid="3" name="output">
    <vt:lpwstr>powerpoint_presentation</vt:lpwstr>
  </property>
</Properties>
</file>